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14"/>
  </p:notesMasterIdLst>
  <p:handoutMasterIdLst>
    <p:handoutMasterId r:id="rId15"/>
  </p:handoutMasterIdLst>
  <p:sldIdLst>
    <p:sldId id="284" r:id="rId2"/>
    <p:sldId id="290" r:id="rId3"/>
    <p:sldId id="315" r:id="rId4"/>
    <p:sldId id="314" r:id="rId5"/>
    <p:sldId id="293" r:id="rId6"/>
    <p:sldId id="306" r:id="rId7"/>
    <p:sldId id="307" r:id="rId8"/>
    <p:sldId id="316" r:id="rId9"/>
    <p:sldId id="310" r:id="rId10"/>
    <p:sldId id="311" r:id="rId11"/>
    <p:sldId id="288" r:id="rId12"/>
    <p:sldId id="287" r:id="rId13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9443" autoAdjust="0"/>
    <p:restoredTop sz="94660"/>
  </p:normalViewPr>
  <p:slideViewPr>
    <p:cSldViewPr>
      <p:cViewPr varScale="1">
        <p:scale>
          <a:sx n="98" d="100"/>
          <a:sy n="98" d="100"/>
        </p:scale>
        <p:origin x="224" y="45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230867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20389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2/9/20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3%D1%80%D1%83%D0%B4%D0%BD%D0%B0%D1%8F_%D0%BA%D0%BB%D0%B5%D1%82%D0%BA%D0%B0" TargetMode="External"/><Relationship Id="rId2" Type="http://schemas.openxmlformats.org/officeDocument/2006/relationships/hyperlink" Target="https://ru.wikipedia.org/wiki/%D0%9B%D1%91%D0%B3%D0%BA%D0%B8%D0%B5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71700" y="1268414"/>
            <a:ext cx="7772400" cy="2660652"/>
          </a:xfrm>
        </p:spPr>
        <p:txBody>
          <a:bodyPr/>
          <a:lstStyle/>
          <a:p>
            <a:br>
              <a:rPr lang="az-Latn-AZ" altLang="en-US" sz="6000" dirty="0">
                <a:solidFill>
                  <a:schemeClr val="accent1">
                    <a:lumMod val="75000"/>
                  </a:schemeClr>
                </a:solidFill>
              </a:rPr>
            </a:br>
            <a:br>
              <a:rPr lang="az-Latn-AZ" altLang="en-US" sz="60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vi-VN" sz="6000" dirty="0"/>
              <a:t>Лёгочная гры́жа</a:t>
            </a:r>
            <a:br>
              <a:rPr lang="az-Latn-AZ" altLang="en-US" sz="60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az-Latn-AZ" sz="6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z-Latn-AZ" sz="4000" dirty="0">
                <a:solidFill>
                  <a:schemeClr val="accent1"/>
                </a:solidFill>
                <a:cs typeface="Times New Roman" pitchFamily="18" charset="0"/>
              </a:rPr>
              <a:t>(LUNG HERNİA)</a:t>
            </a:r>
            <a:br>
              <a:rPr lang="az-Latn-AZ" sz="4000" dirty="0">
                <a:solidFill>
                  <a:schemeClr val="accent1"/>
                </a:solidFill>
                <a:cs typeface="Times New Roman" pitchFamily="18" charset="0"/>
              </a:rPr>
            </a:br>
            <a:r>
              <a:rPr lang="az-Latn-AZ" sz="4000" dirty="0">
                <a:solidFill>
                  <a:schemeClr val="accent1"/>
                </a:solidFill>
                <a:cs typeface="Times New Roman" pitchFamily="18" charset="0"/>
              </a:rPr>
              <a:t>pneumonocele </a:t>
            </a:r>
            <a:endParaRPr lang="az-Latn-AZ" altLang="en-US" sz="4000" dirty="0">
              <a:solidFill>
                <a:schemeClr val="accent1"/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895600" y="4572008"/>
            <a:ext cx="6400800" cy="1571636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sz="2000" dirty="0">
                <a:solidFill>
                  <a:schemeClr val="accent1"/>
                </a:solidFill>
              </a:rPr>
              <a:t>Доктор философских наук по медицине</a:t>
            </a:r>
            <a:r>
              <a:rPr lang="az-Latn-AZ" altLang="en-US" sz="2000" dirty="0">
                <a:solidFill>
                  <a:schemeClr val="accent1"/>
                </a:solidFill>
              </a:rPr>
              <a:t>, </a:t>
            </a:r>
            <a:r>
              <a:rPr lang="ru-RU" altLang="en-US" sz="2000" dirty="0">
                <a:solidFill>
                  <a:schemeClr val="accent1"/>
                </a:solidFill>
              </a:rPr>
              <a:t>ассистент</a:t>
            </a:r>
          </a:p>
          <a:p>
            <a:pPr>
              <a:lnSpc>
                <a:spcPct val="80000"/>
              </a:lnSpc>
            </a:pPr>
            <a:r>
              <a:rPr lang="ru-RU" altLang="en-US" sz="2000" b="1" dirty="0" err="1">
                <a:solidFill>
                  <a:schemeClr val="accent1"/>
                </a:solidFill>
              </a:rPr>
              <a:t>Махир</a:t>
            </a:r>
            <a:r>
              <a:rPr lang="ru-RU" altLang="en-US" sz="2000" b="1" dirty="0">
                <a:solidFill>
                  <a:schemeClr val="accent1"/>
                </a:solidFill>
              </a:rPr>
              <a:t> </a:t>
            </a:r>
            <a:r>
              <a:rPr lang="ru-RU" altLang="en-US" sz="2000" b="1" dirty="0" err="1">
                <a:solidFill>
                  <a:schemeClr val="accent1"/>
                </a:solidFill>
              </a:rPr>
              <a:t>Гумрах</a:t>
            </a:r>
            <a:r>
              <a:rPr lang="ru-RU" altLang="en-US" sz="2000" b="1" dirty="0">
                <a:solidFill>
                  <a:schemeClr val="accent1"/>
                </a:solidFill>
              </a:rPr>
              <a:t> </a:t>
            </a:r>
            <a:r>
              <a:rPr lang="ru-RU" altLang="en-US" sz="2000" b="1" dirty="0" err="1">
                <a:solidFill>
                  <a:schemeClr val="accent1"/>
                </a:solidFill>
              </a:rPr>
              <a:t>оглы</a:t>
            </a:r>
            <a:r>
              <a:rPr lang="ru-RU" altLang="en-US" sz="2000" b="1" dirty="0">
                <a:solidFill>
                  <a:schemeClr val="accent1"/>
                </a:solidFill>
              </a:rPr>
              <a:t> Махмудов</a:t>
            </a:r>
          </a:p>
          <a:p>
            <a:pPr>
              <a:lnSpc>
                <a:spcPct val="80000"/>
              </a:lnSpc>
            </a:pPr>
            <a:r>
              <a:rPr lang="ru-RU" altLang="en-US" sz="2000" dirty="0">
                <a:solidFill>
                  <a:schemeClr val="accent1"/>
                </a:solidFill>
              </a:rPr>
              <a:t>АМУ</a:t>
            </a:r>
            <a:r>
              <a:rPr lang="az-Latn-AZ" altLang="en-US" sz="2000" dirty="0">
                <a:solidFill>
                  <a:schemeClr val="accent1"/>
                </a:solidFill>
              </a:rPr>
              <a:t>, </a:t>
            </a:r>
            <a:r>
              <a:rPr lang="ru-RU" sz="2000" dirty="0">
                <a:solidFill>
                  <a:schemeClr val="accent1"/>
                </a:solidFill>
              </a:rPr>
              <a:t>Кафедра </a:t>
            </a:r>
            <a:r>
              <a:rPr lang="en-US" sz="2000" dirty="0">
                <a:solidFill>
                  <a:schemeClr val="accent1"/>
                </a:solidFill>
              </a:rPr>
              <a:t>I </a:t>
            </a:r>
            <a:r>
              <a:rPr lang="ru-RU" sz="2000" dirty="0">
                <a:solidFill>
                  <a:schemeClr val="accent1"/>
                </a:solidFill>
              </a:rPr>
              <a:t>Хирургических заболеваний</a:t>
            </a:r>
            <a:endParaRPr lang="az-Latn-AZ" altLang="en-US" sz="2000" dirty="0">
              <a:solidFill>
                <a:schemeClr val="accent1"/>
              </a:solidFill>
            </a:endParaRPr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z="1200" dirty="0"/>
              <a:t>ASS.  M.G. </a:t>
            </a:r>
            <a:r>
              <a:rPr lang="en-US" altLang="en-US" sz="1200" dirty="0" err="1"/>
              <a:t>Mahmudov</a:t>
            </a:r>
            <a:endParaRPr lang="az-Latn-AZ" altLang="en-US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9912424" y="172926"/>
            <a:ext cx="2033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b="1" dirty="0"/>
              <a:t>Лёгочная гры́жа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000" dirty="0">
                <a:solidFill>
                  <a:schemeClr val="tx1"/>
                </a:solidFill>
              </a:rPr>
              <a:t>O</a:t>
            </a:r>
            <a:r>
              <a:rPr lang="ru-RU" altLang="en-US" sz="4000" dirty="0" err="1">
                <a:solidFill>
                  <a:schemeClr val="tx1"/>
                </a:solidFill>
              </a:rPr>
              <a:t>пределение</a:t>
            </a:r>
            <a:endParaRPr lang="az-Latn-AZ" altLang="en-US" sz="4000" dirty="0">
              <a:solidFill>
                <a:schemeClr val="tx1"/>
              </a:solidFill>
            </a:endParaRP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67408" y="1792062"/>
            <a:ext cx="6258996" cy="1928826"/>
          </a:xfrm>
        </p:spPr>
        <p:txBody>
          <a:bodyPr>
            <a:normAutofit/>
          </a:bodyPr>
          <a:lstStyle/>
          <a:p>
            <a:pPr algn="just"/>
            <a:r>
              <a:rPr lang="ru-RU" b="1" dirty="0"/>
              <a:t>Лёгочная </a:t>
            </a:r>
            <a:r>
              <a:rPr lang="ru-RU" b="1" dirty="0" err="1"/>
              <a:t>гры́жа</a:t>
            </a:r>
            <a:r>
              <a:rPr lang="ru-RU" b="1" dirty="0"/>
              <a:t> (грыжа лёгкого)</a:t>
            </a:r>
            <a:r>
              <a:rPr lang="en-US" dirty="0"/>
              <a:t> </a:t>
            </a:r>
            <a:r>
              <a:rPr lang="ru-RU" dirty="0"/>
              <a:t>— выпячивания лёгочной ткани в подкожную клетчатку через естественные отверстия</a:t>
            </a:r>
            <a:r>
              <a:rPr lang="az-Latn-AZ" dirty="0"/>
              <a:t>(</a:t>
            </a:r>
            <a:r>
              <a:rPr lang="ru-RU" dirty="0"/>
              <a:t> вследствие избыточного выпячивания верхушки</a:t>
            </a:r>
            <a:r>
              <a:rPr lang="en-US" dirty="0"/>
              <a:t> </a:t>
            </a:r>
            <a:r>
              <a:rPr lang="ru-RU" dirty="0">
                <a:hlinkClick r:id="rId2" tooltip="Лёгкие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лёгкого</a:t>
            </a:r>
            <a:r>
              <a:rPr lang="en-US" dirty="0"/>
              <a:t> </a:t>
            </a:r>
            <a:r>
              <a:rPr lang="ru-RU" dirty="0"/>
              <a:t>через верхнюю апертуру</a:t>
            </a:r>
            <a:r>
              <a:rPr lang="en-US" dirty="0"/>
              <a:t> </a:t>
            </a:r>
            <a:r>
              <a:rPr lang="ru-RU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грудной клетки</a:t>
            </a:r>
            <a:r>
              <a:rPr lang="ru-RU" dirty="0"/>
              <a:t> или патологически возникшие дефекты грудной стенки.</a:t>
            </a:r>
            <a:endParaRPr lang="en-A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z="1200" dirty="0"/>
              <a:t>ASS.  M.G. </a:t>
            </a:r>
            <a:r>
              <a:rPr lang="en-US" altLang="en-US" sz="1200" dirty="0" err="1"/>
              <a:t>Mahmudov</a:t>
            </a:r>
            <a:endParaRPr lang="az-Latn-AZ" altLang="en-US" sz="1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32D7E84-AB7F-4BA9-BFF1-995DC8D65983}"/>
              </a:ext>
            </a:extLst>
          </p:cNvPr>
          <p:cNvSpPr txBox="1"/>
          <p:nvPr/>
        </p:nvSpPr>
        <p:spPr>
          <a:xfrm>
            <a:off x="9912424" y="172926"/>
            <a:ext cx="2033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b="1" dirty="0"/>
              <a:t>Лёгочная гры́жа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7636" y="1643050"/>
            <a:ext cx="4143404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K</a:t>
            </a:r>
            <a:r>
              <a:rPr lang="ru-RU" sz="4000" dirty="0" err="1"/>
              <a:t>лассификация</a:t>
            </a:r>
            <a:endParaRPr lang="ru-RU" sz="4000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z="1200" dirty="0"/>
              <a:t>ASS.  M.G. </a:t>
            </a:r>
            <a:r>
              <a:rPr lang="en-US" altLang="en-US" sz="1200" dirty="0" err="1"/>
              <a:t>Mahmudov</a:t>
            </a:r>
            <a:endParaRPr lang="az-Latn-AZ" altLang="en-US" sz="1200" dirty="0"/>
          </a:p>
        </p:txBody>
      </p:sp>
      <p:sp>
        <p:nvSpPr>
          <p:cNvPr id="5" name="Овал 4"/>
          <p:cNvSpPr/>
          <p:nvPr/>
        </p:nvSpPr>
        <p:spPr>
          <a:xfrm>
            <a:off x="509588" y="1398482"/>
            <a:ext cx="3529012" cy="97203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</a:rPr>
              <a:t>Спонтанное</a:t>
            </a:r>
            <a:r>
              <a:rPr lang="az-Latn-AZ" b="1" dirty="0">
                <a:solidFill>
                  <a:schemeClr val="tx1"/>
                </a:solidFill>
              </a:rPr>
              <a:t> –</a:t>
            </a:r>
            <a:r>
              <a:rPr lang="ru-RU" b="1" dirty="0">
                <a:solidFill>
                  <a:schemeClr val="tx1"/>
                </a:solidFill>
              </a:rPr>
              <a:t>врожденный</a:t>
            </a:r>
            <a:r>
              <a:rPr lang="en-US" b="1" dirty="0">
                <a:solidFill>
                  <a:schemeClr val="tx1"/>
                </a:solidFill>
              </a:rPr>
              <a:t>--20%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912424" y="179943"/>
            <a:ext cx="21773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b="1" dirty="0"/>
              <a:t>Лёгочная гры́жа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13820E03-8EBA-E74E-B039-75F70BE7FC79}"/>
              </a:ext>
            </a:extLst>
          </p:cNvPr>
          <p:cNvGrpSpPr/>
          <p:nvPr/>
        </p:nvGrpSpPr>
        <p:grpSpPr>
          <a:xfrm>
            <a:off x="2666976" y="1199548"/>
            <a:ext cx="8949629" cy="4858346"/>
            <a:chOff x="2666976" y="1199548"/>
            <a:chExt cx="8949629" cy="4858346"/>
          </a:xfrm>
        </p:grpSpPr>
        <p:sp>
          <p:nvSpPr>
            <p:cNvPr id="6" name="Овал 5"/>
            <p:cNvSpPr/>
            <p:nvPr/>
          </p:nvSpPr>
          <p:spPr>
            <a:xfrm>
              <a:off x="4799856" y="1199548"/>
              <a:ext cx="3887788" cy="885217"/>
            </a:xfrm>
            <a:prstGeom prst="ellipse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b="1" dirty="0">
                  <a:solidFill>
                    <a:schemeClr val="tx1"/>
                  </a:solidFill>
                </a:rPr>
                <a:t>Приобретенная </a:t>
              </a:r>
            </a:p>
          </p:txBody>
        </p:sp>
        <p:sp>
          <p:nvSpPr>
            <p:cNvPr id="7" name="Скругленный прямоугольник 6"/>
            <p:cNvSpPr/>
            <p:nvPr/>
          </p:nvSpPr>
          <p:spPr>
            <a:xfrm>
              <a:off x="2666976" y="3429000"/>
              <a:ext cx="3313113" cy="576263"/>
            </a:xfrm>
            <a:prstGeom prst="roundRect">
              <a:avLst>
                <a:gd name="adj" fmla="val 50000"/>
              </a:avLst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b="1" dirty="0"/>
                <a:t>После операции</a:t>
              </a:r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7024694" y="3429000"/>
              <a:ext cx="3384550" cy="576263"/>
            </a:xfrm>
            <a:prstGeom prst="roundRect">
              <a:avLst>
                <a:gd name="adj" fmla="val 50000"/>
              </a:avLst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b="1" dirty="0"/>
                <a:t>Посттравматические</a:t>
              </a:r>
              <a:r>
                <a:rPr lang="en-AZ" b="1" dirty="0"/>
                <a:t> </a:t>
              </a:r>
              <a:endParaRPr lang="ru-RU" b="1" dirty="0"/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3502788" y="5337169"/>
              <a:ext cx="3744912" cy="720725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b="1" dirty="0"/>
                <a:t>После тупой травмы груди</a:t>
              </a: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7608168" y="5272076"/>
              <a:ext cx="4008437" cy="720725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b="1" dirty="0"/>
                <a:t>После повреждения грудной полости.</a:t>
              </a:r>
            </a:p>
          </p:txBody>
        </p:sp>
        <p:cxnSp>
          <p:nvCxnSpPr>
            <p:cNvPr id="24" name="Прямая со стрелкой 23"/>
            <p:cNvCxnSpPr>
              <a:cxnSpLocks/>
            </p:cNvCxnSpPr>
            <p:nvPr/>
          </p:nvCxnSpPr>
          <p:spPr>
            <a:xfrm>
              <a:off x="9048328" y="3947719"/>
              <a:ext cx="21443" cy="1281481"/>
            </a:xfrm>
            <a:prstGeom prst="straightConnector1">
              <a:avLst/>
            </a:prstGeom>
            <a:ln w="31750" cmpd="sng">
              <a:headEnd w="lg" len="med"/>
              <a:tailEnd type="arrow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AEE3BB95-AFAA-9744-A248-F2597F8D9860}"/>
                </a:ext>
              </a:extLst>
            </p:cNvPr>
            <p:cNvGrpSpPr/>
            <p:nvPr/>
          </p:nvGrpSpPr>
          <p:grpSpPr>
            <a:xfrm>
              <a:off x="6312024" y="3734599"/>
              <a:ext cx="712670" cy="1602570"/>
              <a:chOff x="6312024" y="3734599"/>
              <a:chExt cx="712670" cy="1602570"/>
            </a:xfrm>
          </p:grpSpPr>
          <p:cxnSp>
            <p:nvCxnSpPr>
              <p:cNvPr id="13" name="Прямая со стрелкой 12"/>
              <p:cNvCxnSpPr>
                <a:cxnSpLocks/>
              </p:cNvCxnSpPr>
              <p:nvPr/>
            </p:nvCxnSpPr>
            <p:spPr>
              <a:xfrm>
                <a:off x="6312024" y="3734599"/>
                <a:ext cx="0" cy="1602570"/>
              </a:xfrm>
              <a:prstGeom prst="straightConnector1">
                <a:avLst/>
              </a:prstGeom>
              <a:ln w="31750">
                <a:solidFill>
                  <a:schemeClr val="accent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F6AD55FE-7497-7541-9DF4-3BDB0ABC745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312024" y="3734599"/>
                <a:ext cx="712670" cy="0"/>
              </a:xfrm>
              <a:prstGeom prst="line">
                <a:avLst/>
              </a:prstGeom>
              <a:ln w="254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0B442334-D680-1449-BC92-BBB2B1F0523D}"/>
                </a:ext>
              </a:extLst>
            </p:cNvPr>
            <p:cNvGrpSpPr/>
            <p:nvPr/>
          </p:nvGrpSpPr>
          <p:grpSpPr>
            <a:xfrm>
              <a:off x="4511824" y="2084765"/>
              <a:ext cx="4205145" cy="1344235"/>
              <a:chOff x="4511824" y="2084765"/>
              <a:chExt cx="4205145" cy="1344235"/>
            </a:xfrm>
          </p:grpSpPr>
          <p:cxnSp>
            <p:nvCxnSpPr>
              <p:cNvPr id="11" name="Прямая со стрелкой 10"/>
              <p:cNvCxnSpPr>
                <a:cxnSpLocks/>
              </p:cNvCxnSpPr>
              <p:nvPr/>
            </p:nvCxnSpPr>
            <p:spPr>
              <a:xfrm>
                <a:off x="4511824" y="2404667"/>
                <a:ext cx="0" cy="1024333"/>
              </a:xfrm>
              <a:prstGeom prst="straightConnector1">
                <a:avLst/>
              </a:prstGeom>
              <a:ln w="31750">
                <a:solidFill>
                  <a:schemeClr val="accent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Прямая со стрелкой 11"/>
              <p:cNvCxnSpPr>
                <a:cxnSpLocks/>
                <a:endCxn id="8" idx="0"/>
              </p:cNvCxnSpPr>
              <p:nvPr/>
            </p:nvCxnSpPr>
            <p:spPr>
              <a:xfrm>
                <a:off x="8688288" y="2370518"/>
                <a:ext cx="28681" cy="1058482"/>
              </a:xfrm>
              <a:prstGeom prst="straightConnector1">
                <a:avLst/>
              </a:prstGeom>
              <a:ln w="31750">
                <a:solidFill>
                  <a:schemeClr val="accent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9A8FD9BE-E4E7-9B4E-8225-B59F9D195999}"/>
                  </a:ext>
                </a:extLst>
              </p:cNvPr>
              <p:cNvCxnSpPr/>
              <p:nvPr/>
            </p:nvCxnSpPr>
            <p:spPr>
              <a:xfrm>
                <a:off x="4511824" y="2404667"/>
                <a:ext cx="4175820" cy="0"/>
              </a:xfrm>
              <a:prstGeom prst="line">
                <a:avLst/>
              </a:prstGeom>
              <a:ln w="317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902E0733-3F3E-B740-86A4-6962022824DB}"/>
                  </a:ext>
                </a:extLst>
              </p:cNvPr>
              <p:cNvCxnSpPr/>
              <p:nvPr/>
            </p:nvCxnSpPr>
            <p:spPr>
              <a:xfrm>
                <a:off x="6599734" y="2084765"/>
                <a:ext cx="0" cy="285753"/>
              </a:xfrm>
              <a:prstGeom prst="line">
                <a:avLst/>
              </a:prstGeom>
              <a:ln w="317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500834"/>
            <a:ext cx="4114800" cy="357165"/>
          </a:xfrm>
        </p:spPr>
        <p:txBody>
          <a:bodyPr/>
          <a:lstStyle/>
          <a:p>
            <a:r>
              <a:rPr lang="en-US" altLang="en-US" sz="1200" dirty="0"/>
              <a:t>ASS.  M.G. </a:t>
            </a:r>
            <a:r>
              <a:rPr lang="en-US" altLang="en-US" sz="1200" dirty="0" err="1"/>
              <a:t>Mahmudov</a:t>
            </a:r>
            <a:endParaRPr lang="az-Latn-AZ" altLang="en-US" sz="1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03512" y="2520612"/>
            <a:ext cx="85689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>
                <a:solidFill>
                  <a:schemeClr val="accent1"/>
                </a:solidFill>
              </a:rPr>
              <a:t>Такие факторы, как хронический кашель, применение стероидных препаратов, тяжелая </a:t>
            </a:r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физическая нагрузка</a:t>
            </a:r>
            <a:r>
              <a:rPr lang="ru-RU" sz="2800" dirty="0">
                <a:solidFill>
                  <a:schemeClr val="accent1"/>
                </a:solidFill>
              </a:rPr>
              <a:t>,</a:t>
            </a:r>
            <a:r>
              <a:rPr lang="ru-RU" sz="3200" dirty="0">
                <a:solidFill>
                  <a:schemeClr val="accent1"/>
                </a:solidFill>
              </a:rPr>
              <a:t> травма грудной клетки и резекция первого ребра могут способствовать формированию грыжи легкого.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025090" y="214290"/>
            <a:ext cx="21669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b="1" dirty="0"/>
              <a:t>Лёгочная гры́жа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651806"/>
              </p:ext>
            </p:extLst>
          </p:nvPr>
        </p:nvGraphicFramePr>
        <p:xfrm>
          <a:off x="4276578" y="393895"/>
          <a:ext cx="3981157" cy="701040"/>
        </p:xfrm>
        <a:graphic>
          <a:graphicData uri="http://schemas.openxmlformats.org/drawingml/2006/table">
            <a:tbl>
              <a:tblPr/>
              <a:tblGrid>
                <a:gridCol w="39811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1354"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>
                          <a:solidFill>
                            <a:schemeClr val="tx1"/>
                          </a:solidFill>
                        </a:rPr>
                        <a:t>Факторы риска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-9931"/>
            <a:ext cx="8229600" cy="703262"/>
          </a:xfrm>
        </p:spPr>
        <p:txBody>
          <a:bodyPr/>
          <a:lstStyle/>
          <a:p>
            <a:r>
              <a:rPr lang="en-US" altLang="en-US" sz="4000" dirty="0">
                <a:solidFill>
                  <a:schemeClr val="tx1"/>
                </a:solidFill>
              </a:rPr>
              <a:t>K</a:t>
            </a:r>
            <a:r>
              <a:rPr lang="ru-RU" altLang="en-US" sz="4000" dirty="0" err="1">
                <a:solidFill>
                  <a:schemeClr val="tx1"/>
                </a:solidFill>
              </a:rPr>
              <a:t>линика</a:t>
            </a:r>
            <a:endParaRPr lang="az-Latn-AZ" altLang="en-US" sz="4000" dirty="0">
              <a:solidFill>
                <a:schemeClr val="tx1"/>
              </a:solidFill>
            </a:endParaRPr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EA4DBD97-39C3-4C3F-B897-C8E9E72DF4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631504" y="1268760"/>
            <a:ext cx="8445946" cy="4320480"/>
          </a:xfrm>
        </p:spPr>
        <p:txBody>
          <a:bodyPr>
            <a:noAutofit/>
          </a:bodyPr>
          <a:lstStyle/>
          <a:p>
            <a:r>
              <a:rPr lang="ru-RU" sz="2800" dirty="0" err="1">
                <a:solidFill>
                  <a:schemeClr val="accent5">
                    <a:lumMod val="75000"/>
                  </a:schemeClr>
                </a:solidFill>
              </a:rPr>
              <a:t>Асимптоматический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Чувствительность в соответствующей части грудной стенки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  <a:p>
            <a:pPr lvl="0"/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Отек в соответствующей части грудной стенки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  <a:p>
            <a:pPr lvl="0"/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Острая боль при вдыхании, кашле и чихании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  <a:p>
            <a:pPr lvl="0"/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Затрудненное дыхание</a:t>
            </a:r>
            <a:r>
              <a:rPr lang="en-US" sz="28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и одышка</a:t>
            </a:r>
          </a:p>
          <a:p>
            <a:pPr lvl="0"/>
            <a:r>
              <a:rPr lang="en-US" sz="2800" dirty="0">
                <a:solidFill>
                  <a:schemeClr val="accent5">
                    <a:lumMod val="75000"/>
                  </a:schemeClr>
                </a:solidFill>
              </a:rPr>
              <a:t>H</a:t>
            </a:r>
            <a:r>
              <a:rPr lang="ru-RU" sz="2800" dirty="0" err="1">
                <a:solidFill>
                  <a:schemeClr val="accent5">
                    <a:lumMod val="75000"/>
                  </a:schemeClr>
                </a:solidFill>
              </a:rPr>
              <a:t>аличие</a:t>
            </a:r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 лихорадки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  <a:p>
            <a:pPr lvl="0"/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Иногда</a:t>
            </a:r>
            <a:r>
              <a:rPr lang="en-AZ" sz="28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Накопление жидкости в плевральной полости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z="1200" dirty="0"/>
              <a:t>ASS.  M.G. </a:t>
            </a:r>
            <a:r>
              <a:rPr lang="en-US" altLang="en-US" sz="1200" dirty="0" err="1"/>
              <a:t>Mahmudov</a:t>
            </a:r>
            <a:endParaRPr lang="az-Latn-AZ" altLang="en-US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F8367D-FD3F-419D-BB1C-C0404B23318B}"/>
              </a:ext>
            </a:extLst>
          </p:cNvPr>
          <p:cNvSpPr txBox="1"/>
          <p:nvPr/>
        </p:nvSpPr>
        <p:spPr>
          <a:xfrm>
            <a:off x="9979950" y="157034"/>
            <a:ext cx="2033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b="1" dirty="0"/>
              <a:t>Лёгочная гры́жа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4000" dirty="0">
                <a:solidFill>
                  <a:schemeClr val="accent6">
                    <a:lumMod val="50000"/>
                  </a:schemeClr>
                </a:solidFill>
              </a:rPr>
              <a:t>Обследования</a:t>
            </a:r>
            <a:endParaRPr lang="en-US" sz="4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7290" y="1844824"/>
            <a:ext cx="5401586" cy="2376264"/>
          </a:xfrm>
        </p:spPr>
        <p:txBody>
          <a:bodyPr>
            <a:normAutofit/>
          </a:bodyPr>
          <a:lstStyle/>
          <a:p>
            <a:r>
              <a:rPr lang="ru-RU" altLang="en-US" sz="3200" b="1" dirty="0">
                <a:solidFill>
                  <a:schemeClr val="accent1">
                    <a:lumMod val="50000"/>
                  </a:schemeClr>
                </a:solidFill>
              </a:rPr>
              <a:t>Клиническое обследование</a:t>
            </a:r>
          </a:p>
          <a:p>
            <a:r>
              <a:rPr lang="ru-RU" altLang="en-US" sz="3200" b="1" dirty="0">
                <a:solidFill>
                  <a:schemeClr val="accent1">
                    <a:lumMod val="50000"/>
                  </a:schemeClr>
                </a:solidFill>
              </a:rPr>
              <a:t>Рентген грудной клетки</a:t>
            </a:r>
          </a:p>
          <a:p>
            <a:r>
              <a:rPr lang="ru-RU" altLang="en-US" sz="3200" b="1" dirty="0">
                <a:solidFill>
                  <a:schemeClr val="accent1">
                    <a:lumMod val="50000"/>
                  </a:schemeClr>
                </a:solidFill>
              </a:rPr>
              <a:t>УЗИ</a:t>
            </a:r>
            <a:endParaRPr lang="az-Latn-AZ" altLang="en-US" sz="32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КТ</a:t>
            </a:r>
            <a:endParaRPr lang="en-US" sz="3200" b="1" dirty="0">
              <a:solidFill>
                <a:schemeClr val="accent1">
                  <a:lumMod val="50000"/>
                </a:schemeClr>
              </a:solidFill>
            </a:endParaRPr>
          </a:p>
          <a:p>
            <a:pPr lvl="1">
              <a:buNone/>
            </a:pPr>
            <a:endParaRPr lang="az-Latn-AZ" altLang="en-US" sz="29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z="1200" dirty="0"/>
              <a:t>ASS.  M.G. </a:t>
            </a:r>
            <a:r>
              <a:rPr lang="en-US" altLang="en-US" sz="1200" dirty="0" err="1"/>
              <a:t>Mahmudov</a:t>
            </a:r>
            <a:endParaRPr lang="az-Latn-AZ" altLang="en-US" sz="1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C87BB33-4061-4E51-A690-3E41AC3AA425}"/>
              </a:ext>
            </a:extLst>
          </p:cNvPr>
          <p:cNvSpPr txBox="1"/>
          <p:nvPr/>
        </p:nvSpPr>
        <p:spPr>
          <a:xfrm>
            <a:off x="9979950" y="157034"/>
            <a:ext cx="2033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b="1" dirty="0"/>
              <a:t>Лёгочная гры́жа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Рисунок 5" descr="jagpal et al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38942" y="1643050"/>
            <a:ext cx="5000660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233100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4000" dirty="0">
                <a:solidFill>
                  <a:schemeClr val="accent6">
                    <a:lumMod val="50000"/>
                  </a:schemeClr>
                </a:solidFill>
              </a:rPr>
              <a:t>Результаты обследований</a:t>
            </a:r>
            <a:endParaRPr lang="en-US" sz="4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z="1200" dirty="0"/>
              <a:t>ASS.  M.G. </a:t>
            </a:r>
            <a:r>
              <a:rPr lang="en-US" altLang="en-US" sz="1200" dirty="0" err="1"/>
              <a:t>Mahmudov</a:t>
            </a:r>
            <a:endParaRPr lang="az-Latn-AZ" altLang="en-US" sz="1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C87BB33-4061-4E51-A690-3E41AC3AA425}"/>
              </a:ext>
            </a:extLst>
          </p:cNvPr>
          <p:cNvSpPr txBox="1"/>
          <p:nvPr/>
        </p:nvSpPr>
        <p:spPr>
          <a:xfrm>
            <a:off x="9979950" y="157034"/>
            <a:ext cx="2033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b="1" dirty="0"/>
              <a:t>Лёгочная гры́жа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1" name="Содержимое 10" descr="518060bc6e6da8b37ef204c17c3b07_thumb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5274" y="2071678"/>
            <a:ext cx="4857784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32378a3626cbe9ef72335be8e084e1_thumb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53124" y="2071678"/>
            <a:ext cx="5143536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69072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3632" y="227179"/>
            <a:ext cx="6351303" cy="712885"/>
          </a:xfrm>
        </p:spPr>
        <p:txBody>
          <a:bodyPr/>
          <a:lstStyle/>
          <a:p>
            <a:r>
              <a:rPr lang="ru-RU" sz="4000" dirty="0"/>
              <a:t>Диагностические критерии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683495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Выпячивание грудной стенки,</a:t>
            </a: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меняющееся при дыхательных движениях</a:t>
            </a:r>
            <a:r>
              <a:rPr lang="en-AZ" sz="32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с дыхательными движениями.</a:t>
            </a:r>
            <a:endParaRPr lang="az-Latn-AZ" sz="32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Травма грудной клетки или  операции на грудной клетки  в анамнезе</a:t>
            </a:r>
            <a:endParaRPr lang="en-AZ" sz="32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Дефект грудной клетки  на КТ</a:t>
            </a:r>
            <a:endParaRPr lang="en-AZ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200" dirty="0"/>
              <a:t>ASS M. G. MAHMUDOV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167966" y="214290"/>
            <a:ext cx="20333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b="1" dirty="0"/>
              <a:t>Лёгочная гры́жа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974" y="157034"/>
            <a:ext cx="6076051" cy="611546"/>
          </a:xfrm>
        </p:spPr>
        <p:txBody>
          <a:bodyPr/>
          <a:lstStyle/>
          <a:p>
            <a:r>
              <a:rPr lang="ru-RU" altLang="en-US" sz="4000" dirty="0">
                <a:solidFill>
                  <a:schemeClr val="tx1"/>
                </a:solidFill>
              </a:rPr>
              <a:t>Принцип лечения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390636B-FF5B-45E3-8616-7D7C49E195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416" y="1413168"/>
            <a:ext cx="10153128" cy="4883062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3200" dirty="0">
                <a:solidFill>
                  <a:schemeClr val="accent1"/>
                </a:solidFill>
              </a:rPr>
              <a:t>Рекомендуется консервативное лечение при </a:t>
            </a:r>
            <a:r>
              <a:rPr lang="ru-RU" sz="3200" dirty="0" err="1">
                <a:solidFill>
                  <a:schemeClr val="accent1"/>
                </a:solidFill>
              </a:rPr>
              <a:t>асимптоматических</a:t>
            </a:r>
            <a:r>
              <a:rPr lang="ru-RU" sz="3200" dirty="0">
                <a:solidFill>
                  <a:schemeClr val="accent1"/>
                </a:solidFill>
              </a:rPr>
              <a:t> и легких формах дыхательной недостаточности </a:t>
            </a:r>
            <a:r>
              <a:rPr lang="az-Latn-AZ" sz="3200" dirty="0">
                <a:solidFill>
                  <a:schemeClr val="accent1"/>
                </a:solidFill>
              </a:rPr>
              <a:t>:</a:t>
            </a:r>
          </a:p>
          <a:p>
            <a:pPr algn="just">
              <a:buFont typeface="Wingdings" pitchFamily="2" charset="2"/>
              <a:buChar char="v"/>
            </a:pPr>
            <a:r>
              <a:rPr lang="ru-RU" sz="3200" dirty="0">
                <a:solidFill>
                  <a:schemeClr val="accent1"/>
                </a:solidFill>
              </a:rPr>
              <a:t>Компрессионная повязка</a:t>
            </a:r>
          </a:p>
          <a:p>
            <a:pPr algn="just">
              <a:buFont typeface="Wingdings" pitchFamily="2" charset="2"/>
              <a:buChar char="v"/>
            </a:pPr>
            <a:r>
              <a:rPr lang="ru-RU" sz="3200" dirty="0">
                <a:solidFill>
                  <a:schemeClr val="accent1"/>
                </a:solidFill>
              </a:rPr>
              <a:t>Анальгетики</a:t>
            </a:r>
          </a:p>
          <a:p>
            <a:pPr algn="just">
              <a:buFont typeface="Wingdings" pitchFamily="2" charset="2"/>
              <a:buChar char="v"/>
            </a:pPr>
            <a:r>
              <a:rPr lang="ru-RU" sz="3200" dirty="0">
                <a:solidFill>
                  <a:schemeClr val="accent1"/>
                </a:solidFill>
              </a:rPr>
              <a:t>Лекарства от кашля</a:t>
            </a:r>
            <a:endParaRPr lang="en-US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32D96427-E9A3-4BD6-9B5B-DDFA3E29B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z="1200" dirty="0"/>
              <a:t>ASS.  M.G. </a:t>
            </a:r>
            <a:r>
              <a:rPr lang="en-US" altLang="en-US" sz="1200" dirty="0" err="1"/>
              <a:t>Mahmudov</a:t>
            </a:r>
            <a:endParaRPr lang="az-Latn-AZ" altLang="en-US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5D5560-0C23-4BF5-8BC9-01C83D5FBCB4}"/>
              </a:ext>
            </a:extLst>
          </p:cNvPr>
          <p:cNvSpPr txBox="1"/>
          <p:nvPr/>
        </p:nvSpPr>
        <p:spPr>
          <a:xfrm>
            <a:off x="9979950" y="157034"/>
            <a:ext cx="2033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b="1" dirty="0"/>
              <a:t>Лёгочная гры́жа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924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974" y="157034"/>
            <a:ext cx="6076051" cy="611546"/>
          </a:xfrm>
        </p:spPr>
        <p:txBody>
          <a:bodyPr/>
          <a:lstStyle/>
          <a:p>
            <a:r>
              <a:rPr lang="ru-RU" altLang="en-US" sz="4000" dirty="0">
                <a:solidFill>
                  <a:schemeClr val="tx1"/>
                </a:solidFill>
              </a:rPr>
              <a:t>Хирургическое лечение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32D96427-E9A3-4BD6-9B5B-DDFA3E29B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z="1200" dirty="0"/>
              <a:t>ASS.  M.G. </a:t>
            </a:r>
            <a:r>
              <a:rPr lang="en-US" altLang="en-US" sz="1200" dirty="0" err="1"/>
              <a:t>Mahmudov</a:t>
            </a:r>
            <a:endParaRPr lang="az-Latn-AZ" altLang="en-US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5D5560-0C23-4BF5-8BC9-01C83D5FBCB4}"/>
              </a:ext>
            </a:extLst>
          </p:cNvPr>
          <p:cNvSpPr txBox="1"/>
          <p:nvPr/>
        </p:nvSpPr>
        <p:spPr>
          <a:xfrm>
            <a:off x="9979950" y="157034"/>
            <a:ext cx="2033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b="1" dirty="0"/>
              <a:t>Лёгочная гры́жа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695400" y="3140968"/>
            <a:ext cx="650085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609600" algn="ctr"/>
            <a:r>
              <a:rPr lang="ru-RU" altLang="en-US" sz="2400" dirty="0">
                <a:solidFill>
                  <a:schemeClr val="accent5">
                    <a:lumMod val="75000"/>
                  </a:schemeClr>
                </a:solidFill>
              </a:rPr>
              <a:t>СТАДИИ </a:t>
            </a:r>
            <a:r>
              <a:rPr lang="az-Latn-AZ" altLang="en-US" sz="2400" dirty="0">
                <a:solidFill>
                  <a:schemeClr val="accent5">
                    <a:lumMod val="75000"/>
                  </a:schemeClr>
                </a:solidFill>
              </a:rPr>
              <a:t>:</a:t>
            </a:r>
            <a:endParaRPr lang="az-Latn-AZ" sz="2400" dirty="0">
              <a:solidFill>
                <a:schemeClr val="accent5">
                  <a:lumMod val="75000"/>
                </a:schemeClr>
              </a:solidFill>
            </a:endParaRPr>
          </a:p>
          <a:p>
            <a:pPr marL="609600" indent="-609600" algn="just">
              <a:buFontTx/>
              <a:buAutoNum type="arabicPeriod"/>
            </a:pPr>
            <a:r>
              <a:rPr lang="ru-RU" sz="2400" dirty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Разрезания мягких тканей до париетальной плевры.</a:t>
            </a:r>
          </a:p>
          <a:p>
            <a:pPr marL="609600" indent="-609600" algn="just">
              <a:buFontTx/>
              <a:buAutoNum type="arabicPeriod"/>
            </a:pPr>
            <a:r>
              <a:rPr lang="ru-RU" sz="2400" dirty="0">
                <a:solidFill>
                  <a:schemeClr val="accent5">
                    <a:lumMod val="75000"/>
                  </a:schemeClr>
                </a:solidFill>
                <a:cs typeface="Times New Roman" pitchFamily="18" charset="0"/>
              </a:rPr>
              <a:t>Открытие париетального плевры.</a:t>
            </a:r>
            <a:endParaRPr lang="az-Latn-AZ" sz="2400" dirty="0">
              <a:solidFill>
                <a:schemeClr val="accent5">
                  <a:lumMod val="75000"/>
                </a:schemeClr>
              </a:solidFill>
              <a:cs typeface="Times New Roman" pitchFamily="18" charset="0"/>
            </a:endParaRPr>
          </a:p>
          <a:p>
            <a:pPr marL="609600" indent="-609600" algn="just">
              <a:buFontTx/>
              <a:buAutoNum type="arabicPeriod"/>
            </a:pP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Разделение париетальной плевры от легких</a:t>
            </a:r>
            <a:r>
              <a:rPr lang="az-Latn-AZ" sz="2400" dirty="0">
                <a:solidFill>
                  <a:schemeClr val="accent5">
                    <a:lumMod val="75000"/>
                  </a:schemeClr>
                </a:solidFill>
              </a:rPr>
              <a:t>.</a:t>
            </a:r>
            <a:endParaRPr lang="en-AZ" sz="2400" dirty="0">
              <a:solidFill>
                <a:schemeClr val="accent5">
                  <a:lumMod val="75000"/>
                </a:schemeClr>
              </a:solidFill>
            </a:endParaRPr>
          </a:p>
          <a:p>
            <a:pPr marL="609600" indent="-609600" algn="just">
              <a:buFontTx/>
              <a:buAutoNum type="arabicPeriod"/>
            </a:pP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При маленьких дефектах </a:t>
            </a:r>
            <a:r>
              <a:rPr lang="ru-RU" sz="2400" dirty="0" err="1">
                <a:solidFill>
                  <a:schemeClr val="accent5">
                    <a:lumMod val="75000"/>
                  </a:schemeClr>
                </a:solidFill>
              </a:rPr>
              <a:t>ауто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, при больших дефектах </a:t>
            </a:r>
            <a:r>
              <a:rPr lang="ru-RU" sz="2400" dirty="0" err="1">
                <a:solidFill>
                  <a:schemeClr val="accent5">
                    <a:lumMod val="75000"/>
                  </a:schemeClr>
                </a:solidFill>
              </a:rPr>
              <a:t>ауто</a:t>
            </a:r>
            <a:r>
              <a:rPr lang="az-Latn-AZ" sz="24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+ аллопластика</a:t>
            </a:r>
            <a:r>
              <a:rPr lang="az-Latn-AZ" sz="2400" dirty="0">
                <a:solidFill>
                  <a:schemeClr val="accent5">
                    <a:lumMod val="75000"/>
                  </a:schemeClr>
                </a:solidFill>
              </a:rPr>
              <a:t>.</a:t>
            </a:r>
            <a:endParaRPr lang="az-Latn-AZ" sz="2400" dirty="0">
              <a:solidFill>
                <a:schemeClr val="accent1"/>
              </a:solidFill>
            </a:endParaRPr>
          </a:p>
        </p:txBody>
      </p:sp>
      <p:pic>
        <p:nvPicPr>
          <p:cNvPr id="8" name="Рисунок 7" descr="An external file that holds a picture, illustration, etc.&#10;Object name is jscr-2011-2-6fig4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02863" y="1357660"/>
            <a:ext cx="4689137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2C79817-6991-DE47-989A-B0D5B0869303}"/>
              </a:ext>
            </a:extLst>
          </p:cNvPr>
          <p:cNvSpPr/>
          <p:nvPr/>
        </p:nvSpPr>
        <p:spPr>
          <a:xfrm>
            <a:off x="695400" y="1220437"/>
            <a:ext cx="665416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indent="-12700" algn="just"/>
            <a:r>
              <a:rPr lang="ru-RU" sz="2800" dirty="0">
                <a:solidFill>
                  <a:schemeClr val="accent1"/>
                </a:solidFill>
              </a:rPr>
              <a:t>Хирургическое вмешательство является показанием при</a:t>
            </a:r>
            <a:r>
              <a:rPr lang="az-Latn-AZ" sz="2800" dirty="0">
                <a:solidFill>
                  <a:schemeClr val="accent1"/>
                </a:solidFill>
              </a:rPr>
              <a:t> </a:t>
            </a:r>
            <a:r>
              <a:rPr lang="ru-RU" sz="2800" dirty="0">
                <a:solidFill>
                  <a:schemeClr val="accent1"/>
                </a:solidFill>
              </a:rPr>
              <a:t>тяжелых и крупных грыжах дыхательных путей.</a:t>
            </a:r>
          </a:p>
        </p:txBody>
      </p:sp>
    </p:spTree>
    <p:extLst>
      <p:ext uri="{BB962C8B-B14F-4D97-AF65-F5344CB8AC3E}">
        <p14:creationId xmlns:p14="http://schemas.microsoft.com/office/powerpoint/2010/main" val="21420089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Footer Placeholder 3">
            <a:extLst>
              <a:ext uri="{FF2B5EF4-FFF2-40B4-BE49-F238E27FC236}">
                <a16:creationId xmlns:a16="http://schemas.microsoft.com/office/drawing/2014/main" id="{89DA8812-81A3-45F8-9FFA-AA70E2503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z="1200" dirty="0"/>
              <a:t>ASS.  M.G. </a:t>
            </a:r>
            <a:r>
              <a:rPr lang="en-US" altLang="en-US" sz="1200" dirty="0" err="1"/>
              <a:t>Mahmudov</a:t>
            </a:r>
            <a:endParaRPr lang="az-Latn-AZ" altLang="en-US" sz="1200" dirty="0"/>
          </a:p>
        </p:txBody>
      </p:sp>
      <p:sp>
        <p:nvSpPr>
          <p:cNvPr id="62684" name="AutoShape 220">
            <a:extLst>
              <a:ext uri="{FF2B5EF4-FFF2-40B4-BE49-F238E27FC236}">
                <a16:creationId xmlns:a16="http://schemas.microsoft.com/office/drawing/2014/main" id="{6258FBC7-641D-49EA-A1BE-D4966C7C4656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1631951" y="1414463"/>
            <a:ext cx="9936657" cy="410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697" name="Rectangle 233">
            <a:extLst>
              <a:ext uri="{FF2B5EF4-FFF2-40B4-BE49-F238E27FC236}">
                <a16:creationId xmlns:a16="http://schemas.microsoft.com/office/drawing/2014/main" id="{49AC8E70-9911-4FA5-B233-D54884605E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7101" y="1811339"/>
            <a:ext cx="428625" cy="19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729" name="Rectangle 265">
            <a:extLst>
              <a:ext uri="{FF2B5EF4-FFF2-40B4-BE49-F238E27FC236}">
                <a16:creationId xmlns:a16="http://schemas.microsoft.com/office/drawing/2014/main" id="{023A4ED0-1216-426B-A9CF-00E326BFB8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94301" y="1722439"/>
            <a:ext cx="430213" cy="2063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11" name="TextBox 210">
            <a:extLst>
              <a:ext uri="{FF2B5EF4-FFF2-40B4-BE49-F238E27FC236}">
                <a16:creationId xmlns:a16="http://schemas.microsoft.com/office/drawing/2014/main" id="{6B8EADF0-FA92-412F-95B0-BE0E4712EF53}"/>
              </a:ext>
            </a:extLst>
          </p:cNvPr>
          <p:cNvSpPr txBox="1"/>
          <p:nvPr/>
        </p:nvSpPr>
        <p:spPr>
          <a:xfrm>
            <a:off x="9979950" y="157034"/>
            <a:ext cx="2033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b="1" dirty="0"/>
              <a:t>Лёгочная гры́жа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13" name="Picture 4" descr="220px-Выделение_лёгочной_грыж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09852" y="1928802"/>
            <a:ext cx="6119813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6976" y="157034"/>
            <a:ext cx="6467049" cy="1128826"/>
          </a:xfrm>
        </p:spPr>
        <p:txBody>
          <a:bodyPr/>
          <a:lstStyle/>
          <a:p>
            <a:r>
              <a:rPr lang="ru-RU" altLang="en-US" sz="3200" dirty="0">
                <a:solidFill>
                  <a:schemeClr val="tx1"/>
                </a:solidFill>
              </a:rPr>
              <a:t>Хирургическое лечение (грыжа-легочная паренхима)</a:t>
            </a:r>
            <a:endParaRPr lang="en-US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2" name="Rectangle 6">
            <a:extLst>
              <a:ext uri="{FF2B5EF4-FFF2-40B4-BE49-F238E27FC236}">
                <a16:creationId xmlns:a16="http://schemas.microsoft.com/office/drawing/2014/main" id="{994D0530-EF2E-4839-BF90-F314009E84EF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2423592" y="2428868"/>
            <a:ext cx="7787208" cy="179222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3200" dirty="0">
                <a:solidFill>
                  <a:schemeClr val="accent5">
                    <a:lumMod val="75000"/>
                  </a:schemeClr>
                </a:solidFill>
              </a:rPr>
              <a:t>После проведения оперативного вмешательства рецидив не наблюдается </a:t>
            </a:r>
            <a:endParaRPr lang="en-AZ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FA7E08E0-8831-4AB1-B2F3-F7E707573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en-US" sz="1200" dirty="0"/>
              <a:t>ASS.  M.G. </a:t>
            </a:r>
            <a:r>
              <a:rPr lang="en-US" altLang="en-US" sz="1200" dirty="0" err="1"/>
              <a:t>Mahmudov</a:t>
            </a:r>
            <a:endParaRPr lang="az-Latn-AZ" altLang="en-US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AB6105-5C24-4CA1-9D68-77F198F7C2B5}"/>
              </a:ext>
            </a:extLst>
          </p:cNvPr>
          <p:cNvSpPr txBox="1"/>
          <p:nvPr/>
        </p:nvSpPr>
        <p:spPr>
          <a:xfrm>
            <a:off x="9979950" y="157034"/>
            <a:ext cx="2033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b="1" dirty="0"/>
              <a:t>Лёгочная гры́жа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0152440"/>
              </p:ext>
            </p:extLst>
          </p:nvPr>
        </p:nvGraphicFramePr>
        <p:xfrm>
          <a:off x="3742006" y="436098"/>
          <a:ext cx="4614203" cy="701040"/>
        </p:xfrm>
        <a:graphic>
          <a:graphicData uri="http://schemas.openxmlformats.org/drawingml/2006/table">
            <a:tbl>
              <a:tblPr/>
              <a:tblGrid>
                <a:gridCol w="46142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34573"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>
                          <a:solidFill>
                            <a:schemeClr val="tx1"/>
                          </a:solidFill>
                        </a:rPr>
                        <a:t>Прогноз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2084</TotalTime>
  <Words>380</Words>
  <Application>Microsoft Macintosh PowerPoint</Application>
  <PresentationFormat>Widescreen</PresentationFormat>
  <Paragraphs>72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Times New Roman</vt:lpstr>
      <vt:lpstr>Wingdings</vt:lpstr>
      <vt:lpstr>Praktiki dərs şablonu 1</vt:lpstr>
      <vt:lpstr>  Лёгочная гры́жа  (LUNG HERNİA) pneumonocele </vt:lpstr>
      <vt:lpstr>Oпределение</vt:lpstr>
      <vt:lpstr>Kлассификация</vt:lpstr>
      <vt:lpstr>PowerPoint Presentation</vt:lpstr>
      <vt:lpstr>Kлиника</vt:lpstr>
      <vt:lpstr> Обследования</vt:lpstr>
      <vt:lpstr> Результаты обследований</vt:lpstr>
      <vt:lpstr>Диагностические критерии</vt:lpstr>
      <vt:lpstr>Принцип лечения</vt:lpstr>
      <vt:lpstr>Хирургическое лечение</vt:lpstr>
      <vt:lpstr>Хирургическое лечение (грыжа-легочная паренхима)</vt:lpstr>
      <vt:lpstr>PowerPoint Presentation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Rzayev Tarverdi Mirzeli oğlu</cp:lastModifiedBy>
  <cp:revision>210</cp:revision>
  <dcterms:created xsi:type="dcterms:W3CDTF">2001-04-16T20:54:45Z</dcterms:created>
  <dcterms:modified xsi:type="dcterms:W3CDTF">2020-02-09T17:05:39Z</dcterms:modified>
</cp:coreProperties>
</file>