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23"/>
  </p:notesMasterIdLst>
  <p:handoutMasterIdLst>
    <p:handoutMasterId r:id="rId24"/>
  </p:handoutMasterIdLst>
  <p:sldIdLst>
    <p:sldId id="284" r:id="rId2"/>
    <p:sldId id="290" r:id="rId3"/>
    <p:sldId id="270" r:id="rId4"/>
    <p:sldId id="312" r:id="rId5"/>
    <p:sldId id="322" r:id="rId6"/>
    <p:sldId id="278" r:id="rId7"/>
    <p:sldId id="313" r:id="rId8"/>
    <p:sldId id="292" r:id="rId9"/>
    <p:sldId id="314" r:id="rId10"/>
    <p:sldId id="315" r:id="rId11"/>
    <p:sldId id="316" r:id="rId12"/>
    <p:sldId id="293" r:id="rId13"/>
    <p:sldId id="323" r:id="rId14"/>
    <p:sldId id="324" r:id="rId15"/>
    <p:sldId id="321" r:id="rId16"/>
    <p:sldId id="303" r:id="rId17"/>
    <p:sldId id="325" r:id="rId18"/>
    <p:sldId id="306" r:id="rId19"/>
    <p:sldId id="317" r:id="rId20"/>
    <p:sldId id="318" r:id="rId21"/>
    <p:sldId id="305" r:id="rId22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9" d="100"/>
          <a:sy n="69" d="100"/>
        </p:scale>
        <p:origin x="824" y="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E5EA41-A02B-43AC-8F89-57705F985B1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3EC043E-7F14-42BD-8647-844CD6C70766}">
      <dgm:prSet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Чаще всего в формировании абсцесса легких</a:t>
          </a:r>
          <a:endParaRPr lang="en-US" dirty="0" smtClean="0"/>
        </a:p>
        <a:p>
          <a:pPr marL="0" marR="0" indent="0" defTabSz="15557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участвует смешанная микрофлора</a:t>
          </a:r>
          <a:endParaRPr lang="en-US" dirty="0"/>
        </a:p>
      </dgm:t>
    </dgm:pt>
    <dgm:pt modelId="{4652D094-0B08-49C0-B964-C755C0848666}" type="parTrans" cxnId="{06FE4C93-503D-4C35-98A3-243C8D245213}">
      <dgm:prSet/>
      <dgm:spPr/>
      <dgm:t>
        <a:bodyPr/>
        <a:lstStyle/>
        <a:p>
          <a:endParaRPr lang="en-US"/>
        </a:p>
      </dgm:t>
    </dgm:pt>
    <dgm:pt modelId="{28926FFF-ECCD-47C7-8F73-C2E144C59093}" type="sibTrans" cxnId="{06FE4C93-503D-4C35-98A3-243C8D245213}">
      <dgm:prSet/>
      <dgm:spPr/>
      <dgm:t>
        <a:bodyPr/>
        <a:lstStyle/>
        <a:p>
          <a:endParaRPr lang="en-US"/>
        </a:p>
      </dgm:t>
    </dgm:pt>
    <dgm:pt modelId="{4F226357-2FC7-4FE3-AA85-B893A7B3A561}">
      <dgm:prSet/>
      <dgm:spPr/>
      <dgm:t>
        <a:bodyPr/>
        <a:lstStyle/>
        <a:p>
          <a:pPr rtl="0"/>
          <a:r>
            <a:rPr lang="ru-RU" dirty="0" smtClean="0"/>
            <a:t>Аэробные грамм-положительные кокки </a:t>
          </a:r>
          <a:r>
            <a:rPr lang="en-US" dirty="0" smtClean="0"/>
            <a:t>(</a:t>
          </a:r>
          <a:r>
            <a:rPr lang="en-US" dirty="0" err="1" smtClean="0"/>
            <a:t>S.aureus</a:t>
          </a:r>
          <a:r>
            <a:rPr lang="en-US" dirty="0" smtClean="0"/>
            <a:t>, </a:t>
          </a:r>
          <a:r>
            <a:rPr lang="en-US" dirty="0" err="1" smtClean="0"/>
            <a:t>Str.pyogenes</a:t>
          </a:r>
          <a:r>
            <a:rPr lang="en-US" dirty="0" smtClean="0"/>
            <a:t>), </a:t>
          </a:r>
          <a:endParaRPr lang="en-US" dirty="0"/>
        </a:p>
      </dgm:t>
    </dgm:pt>
    <dgm:pt modelId="{65E89385-A840-464D-99BC-7263A9CB7982}" type="parTrans" cxnId="{6E3CB6B1-BCAD-4F7A-92E4-E3299F864774}">
      <dgm:prSet/>
      <dgm:spPr/>
      <dgm:t>
        <a:bodyPr/>
        <a:lstStyle/>
        <a:p>
          <a:endParaRPr lang="en-US"/>
        </a:p>
      </dgm:t>
    </dgm:pt>
    <dgm:pt modelId="{616E2048-A685-4AED-9CEC-00861FD97CA5}" type="sibTrans" cxnId="{6E3CB6B1-BCAD-4F7A-92E4-E3299F864774}">
      <dgm:prSet/>
      <dgm:spPr/>
      <dgm:t>
        <a:bodyPr/>
        <a:lstStyle/>
        <a:p>
          <a:endParaRPr lang="en-US"/>
        </a:p>
      </dgm:t>
    </dgm:pt>
    <dgm:pt modelId="{C8BB7BC2-AF4F-449F-8475-8E2FD3DA49FC}">
      <dgm:prSet/>
      <dgm:spPr/>
      <dgm:t>
        <a:bodyPr/>
        <a:lstStyle/>
        <a:p>
          <a:pPr rtl="0"/>
          <a:r>
            <a:rPr lang="ru-RU" dirty="0" smtClean="0"/>
            <a:t>Грамм-негативные палочки </a:t>
          </a:r>
          <a:r>
            <a:rPr lang="en-US" dirty="0" smtClean="0"/>
            <a:t>(</a:t>
          </a:r>
          <a:r>
            <a:rPr lang="en-US" dirty="0" err="1" smtClean="0"/>
            <a:t>K.pneumoniae</a:t>
          </a:r>
          <a:r>
            <a:rPr lang="en-US" dirty="0" smtClean="0"/>
            <a:t>, E.coli, Pseudomonas) </a:t>
          </a:r>
          <a:endParaRPr lang="en-US" dirty="0"/>
        </a:p>
      </dgm:t>
    </dgm:pt>
    <dgm:pt modelId="{F3EDD885-4119-4848-A238-7272916E80AC}" type="parTrans" cxnId="{EDE57A5A-B4B2-4347-8423-0D649741FCE2}">
      <dgm:prSet/>
      <dgm:spPr/>
      <dgm:t>
        <a:bodyPr/>
        <a:lstStyle/>
        <a:p>
          <a:endParaRPr lang="en-US"/>
        </a:p>
      </dgm:t>
    </dgm:pt>
    <dgm:pt modelId="{DAD89CF4-EB0A-40E4-9327-3425F7985AB0}" type="sibTrans" cxnId="{EDE57A5A-B4B2-4347-8423-0D649741FCE2}">
      <dgm:prSet/>
      <dgm:spPr/>
      <dgm:t>
        <a:bodyPr/>
        <a:lstStyle/>
        <a:p>
          <a:endParaRPr lang="en-US"/>
        </a:p>
      </dgm:t>
    </dgm:pt>
    <dgm:pt modelId="{17419E6C-00C2-4420-9C58-9E7D9013CF7D}">
      <dgm:prSet/>
      <dgm:spPr/>
      <dgm:t>
        <a:bodyPr/>
        <a:lstStyle/>
        <a:p>
          <a:pPr rtl="0"/>
          <a:r>
            <a:rPr lang="ru-RU" dirty="0" smtClean="0"/>
            <a:t>Анаэробные микроорганизмы </a:t>
          </a:r>
          <a:r>
            <a:rPr lang="en-US" dirty="0" smtClean="0"/>
            <a:t>(</a:t>
          </a:r>
          <a:r>
            <a:rPr lang="en-US" dirty="0" err="1" smtClean="0"/>
            <a:t>Bacteriodes</a:t>
          </a:r>
          <a:r>
            <a:rPr lang="en-US" dirty="0" smtClean="0"/>
            <a:t>, </a:t>
          </a:r>
          <a:r>
            <a:rPr lang="en-US" dirty="0" err="1" smtClean="0"/>
            <a:t>Peptococci</a:t>
          </a:r>
          <a:r>
            <a:rPr lang="en-US" dirty="0" smtClean="0"/>
            <a:t>, </a:t>
          </a:r>
          <a:r>
            <a:rPr lang="en-US" dirty="0" err="1" smtClean="0"/>
            <a:t>Peptostreptococci</a:t>
          </a:r>
          <a:r>
            <a:rPr lang="en-US" dirty="0" smtClean="0"/>
            <a:t> </a:t>
          </a:r>
          <a:r>
            <a:rPr lang="en-US" dirty="0" err="1" smtClean="0"/>
            <a:t>və</a:t>
          </a:r>
          <a:r>
            <a:rPr lang="en-US" dirty="0" smtClean="0"/>
            <a:t> s.)</a:t>
          </a:r>
          <a:endParaRPr lang="en-US" dirty="0"/>
        </a:p>
      </dgm:t>
    </dgm:pt>
    <dgm:pt modelId="{B7223C33-A04E-4C55-AF21-08F599C1366C}" type="parTrans" cxnId="{EED5691F-C15E-4F20-BE42-502E24120114}">
      <dgm:prSet/>
      <dgm:spPr/>
      <dgm:t>
        <a:bodyPr/>
        <a:lstStyle/>
        <a:p>
          <a:endParaRPr lang="en-US"/>
        </a:p>
      </dgm:t>
    </dgm:pt>
    <dgm:pt modelId="{411EF413-C0BC-457B-A76F-4E8580D044D6}" type="sibTrans" cxnId="{EED5691F-C15E-4F20-BE42-502E24120114}">
      <dgm:prSet/>
      <dgm:spPr/>
      <dgm:t>
        <a:bodyPr/>
        <a:lstStyle/>
        <a:p>
          <a:endParaRPr lang="en-US"/>
        </a:p>
      </dgm:t>
    </dgm:pt>
    <dgm:pt modelId="{B0078C6D-8CF5-482C-9370-2858CF0D742B}">
      <dgm:prSet/>
      <dgm:spPr/>
      <dgm:t>
        <a:bodyPr/>
        <a:lstStyle/>
        <a:p>
          <a:pPr rtl="0"/>
          <a:r>
            <a:rPr lang="ru-RU" dirty="0" smtClean="0"/>
            <a:t>У </a:t>
          </a:r>
          <a:r>
            <a:rPr lang="ru-RU" dirty="0" err="1" smtClean="0"/>
            <a:t>иммуно-супрессивных</a:t>
          </a:r>
          <a:r>
            <a:rPr lang="ru-RU" dirty="0" smtClean="0"/>
            <a:t> больных </a:t>
          </a:r>
          <a:r>
            <a:rPr lang="en-US" dirty="0" smtClean="0"/>
            <a:t>Candida </a:t>
          </a:r>
          <a:r>
            <a:rPr lang="en-US" dirty="0" err="1" smtClean="0"/>
            <a:t>albicans</a:t>
          </a:r>
          <a:r>
            <a:rPr lang="en-US" dirty="0" smtClean="0"/>
            <a:t>, Legionella, Pneumocystis </a:t>
          </a:r>
          <a:r>
            <a:rPr lang="en-US" dirty="0" err="1" smtClean="0"/>
            <a:t>carinii</a:t>
          </a:r>
          <a:r>
            <a:rPr lang="en-US" dirty="0" smtClean="0"/>
            <a:t> </a:t>
          </a:r>
          <a:endParaRPr lang="en-US" dirty="0"/>
        </a:p>
      </dgm:t>
    </dgm:pt>
    <dgm:pt modelId="{218C7518-3D5D-4ECC-8B27-43FF3F0693EB}" type="parTrans" cxnId="{337BB83A-3920-4471-A958-81A3C7A956F5}">
      <dgm:prSet/>
      <dgm:spPr/>
      <dgm:t>
        <a:bodyPr/>
        <a:lstStyle/>
        <a:p>
          <a:endParaRPr lang="en-US"/>
        </a:p>
      </dgm:t>
    </dgm:pt>
    <dgm:pt modelId="{C11D76B3-4AF5-47B6-9FB2-418C1B35646E}" type="sibTrans" cxnId="{337BB83A-3920-4471-A958-81A3C7A956F5}">
      <dgm:prSet/>
      <dgm:spPr/>
      <dgm:t>
        <a:bodyPr/>
        <a:lstStyle/>
        <a:p>
          <a:endParaRPr lang="en-US"/>
        </a:p>
      </dgm:t>
    </dgm:pt>
    <dgm:pt modelId="{483882D9-4AA5-4AB2-BBCE-973F987A2BCF}" type="pres">
      <dgm:prSet presAssocID="{23E5EA41-A02B-43AC-8F89-57705F985B1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6849E0-EB0B-439E-8566-57B656B19DC8}" type="pres">
      <dgm:prSet presAssocID="{E3EC043E-7F14-42BD-8647-844CD6C70766}" presName="composite" presStyleCnt="0"/>
      <dgm:spPr/>
    </dgm:pt>
    <dgm:pt modelId="{1E884DA9-A740-4ABA-B96C-25E7AAE95D80}" type="pres">
      <dgm:prSet presAssocID="{E3EC043E-7F14-42BD-8647-844CD6C7076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818BC1-B508-4785-9027-FD69F0D91D2C}" type="pres">
      <dgm:prSet presAssocID="{E3EC043E-7F14-42BD-8647-844CD6C70766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6FE4C93-503D-4C35-98A3-243C8D245213}" srcId="{23E5EA41-A02B-43AC-8F89-57705F985B1A}" destId="{E3EC043E-7F14-42BD-8647-844CD6C70766}" srcOrd="0" destOrd="0" parTransId="{4652D094-0B08-49C0-B964-C755C0848666}" sibTransId="{28926FFF-ECCD-47C7-8F73-C2E144C59093}"/>
    <dgm:cxn modelId="{21CC87C5-0F86-451D-AF1D-922F0F705588}" type="presOf" srcId="{C8BB7BC2-AF4F-449F-8475-8E2FD3DA49FC}" destId="{AE818BC1-B508-4785-9027-FD69F0D91D2C}" srcOrd="0" destOrd="1" presId="urn:microsoft.com/office/officeart/2005/8/layout/hList1"/>
    <dgm:cxn modelId="{6E3CB6B1-BCAD-4F7A-92E4-E3299F864774}" srcId="{E3EC043E-7F14-42BD-8647-844CD6C70766}" destId="{4F226357-2FC7-4FE3-AA85-B893A7B3A561}" srcOrd="0" destOrd="0" parTransId="{65E89385-A840-464D-99BC-7263A9CB7982}" sibTransId="{616E2048-A685-4AED-9CEC-00861FD97CA5}"/>
    <dgm:cxn modelId="{972295F9-6D7E-41DC-94F2-2ECEA3BB0C6A}" type="presOf" srcId="{17419E6C-00C2-4420-9C58-9E7D9013CF7D}" destId="{AE818BC1-B508-4785-9027-FD69F0D91D2C}" srcOrd="0" destOrd="2" presId="urn:microsoft.com/office/officeart/2005/8/layout/hList1"/>
    <dgm:cxn modelId="{3BA03930-06A2-42AD-821D-28ABD2D2BFEB}" type="presOf" srcId="{E3EC043E-7F14-42BD-8647-844CD6C70766}" destId="{1E884DA9-A740-4ABA-B96C-25E7AAE95D80}" srcOrd="0" destOrd="0" presId="urn:microsoft.com/office/officeart/2005/8/layout/hList1"/>
    <dgm:cxn modelId="{337BB83A-3920-4471-A958-81A3C7A956F5}" srcId="{E3EC043E-7F14-42BD-8647-844CD6C70766}" destId="{B0078C6D-8CF5-482C-9370-2858CF0D742B}" srcOrd="3" destOrd="0" parTransId="{218C7518-3D5D-4ECC-8B27-43FF3F0693EB}" sibTransId="{C11D76B3-4AF5-47B6-9FB2-418C1B35646E}"/>
    <dgm:cxn modelId="{A9B0A191-CACA-4F8C-B834-59D7CB8EC989}" type="presOf" srcId="{23E5EA41-A02B-43AC-8F89-57705F985B1A}" destId="{483882D9-4AA5-4AB2-BBCE-973F987A2BCF}" srcOrd="0" destOrd="0" presId="urn:microsoft.com/office/officeart/2005/8/layout/hList1"/>
    <dgm:cxn modelId="{171D5DC8-9021-4C8E-A8AD-332A011E0F0F}" type="presOf" srcId="{4F226357-2FC7-4FE3-AA85-B893A7B3A561}" destId="{AE818BC1-B508-4785-9027-FD69F0D91D2C}" srcOrd="0" destOrd="0" presId="urn:microsoft.com/office/officeart/2005/8/layout/hList1"/>
    <dgm:cxn modelId="{EED5691F-C15E-4F20-BE42-502E24120114}" srcId="{E3EC043E-7F14-42BD-8647-844CD6C70766}" destId="{17419E6C-00C2-4420-9C58-9E7D9013CF7D}" srcOrd="2" destOrd="0" parTransId="{B7223C33-A04E-4C55-AF21-08F599C1366C}" sibTransId="{411EF413-C0BC-457B-A76F-4E8580D044D6}"/>
    <dgm:cxn modelId="{EDE57A5A-B4B2-4347-8423-0D649741FCE2}" srcId="{E3EC043E-7F14-42BD-8647-844CD6C70766}" destId="{C8BB7BC2-AF4F-449F-8475-8E2FD3DA49FC}" srcOrd="1" destOrd="0" parTransId="{F3EDD885-4119-4848-A238-7272916E80AC}" sibTransId="{DAD89CF4-EB0A-40E4-9327-3425F7985AB0}"/>
    <dgm:cxn modelId="{8BBE7116-F362-4D7C-9F86-B6F6210A8087}" type="presOf" srcId="{B0078C6D-8CF5-482C-9370-2858CF0D742B}" destId="{AE818BC1-B508-4785-9027-FD69F0D91D2C}" srcOrd="0" destOrd="3" presId="urn:microsoft.com/office/officeart/2005/8/layout/hList1"/>
    <dgm:cxn modelId="{0B8FC712-9433-44AB-9C66-677F3329D504}" type="presParOf" srcId="{483882D9-4AA5-4AB2-BBCE-973F987A2BCF}" destId="{A56849E0-EB0B-439E-8566-57B656B19DC8}" srcOrd="0" destOrd="0" presId="urn:microsoft.com/office/officeart/2005/8/layout/hList1"/>
    <dgm:cxn modelId="{077931D3-8549-4A47-B9C8-E6E6554D4FA1}" type="presParOf" srcId="{A56849E0-EB0B-439E-8566-57B656B19DC8}" destId="{1E884DA9-A740-4ABA-B96C-25E7AAE95D80}" srcOrd="0" destOrd="0" presId="urn:microsoft.com/office/officeart/2005/8/layout/hList1"/>
    <dgm:cxn modelId="{4BB390AB-274F-42E1-9D03-A57516FC88BB}" type="presParOf" srcId="{A56849E0-EB0B-439E-8566-57B656B19DC8}" destId="{AE818BC1-B508-4785-9027-FD69F0D91D2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718672-48B8-4BFD-9446-7B693304C69F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0007C9-A2A4-4C45-9D95-7351BEE53559}">
      <dgm:prSet/>
      <dgm:spPr/>
      <dgm:t>
        <a:bodyPr/>
        <a:lstStyle/>
        <a:p>
          <a:pPr algn="ctr" rtl="0"/>
          <a:r>
            <a:rPr lang="ru-RU" dirty="0" smtClean="0"/>
            <a:t>В зависимости от стадии и фазы легочного абсцесса может возникать несколько клинических форм:</a:t>
          </a:r>
        </a:p>
        <a:p>
          <a:pPr algn="l"/>
          <a:r>
            <a:rPr lang="ru-RU" dirty="0" smtClean="0"/>
            <a:t>-Пневмония</a:t>
          </a:r>
        </a:p>
        <a:p>
          <a:pPr algn="l"/>
          <a:r>
            <a:rPr lang="ru-RU" dirty="0" smtClean="0"/>
            <a:t>-Признаки вскрытия в бронхи</a:t>
          </a:r>
        </a:p>
        <a:p>
          <a:pPr algn="l"/>
          <a:r>
            <a:rPr lang="ru-RU" dirty="0" smtClean="0"/>
            <a:t>-Вскрытие в </a:t>
          </a:r>
          <a:r>
            <a:rPr lang="ru-RU" dirty="0" err="1" smtClean="0"/>
            <a:t>певру</a:t>
          </a:r>
          <a:endParaRPr lang="ru-RU" dirty="0" smtClean="0"/>
        </a:p>
        <a:p>
          <a:pPr algn="l"/>
          <a:r>
            <a:rPr lang="ru-RU" dirty="0" smtClean="0"/>
            <a:t>-Хронический абсцесс</a:t>
          </a:r>
          <a:endParaRPr lang="en-US" dirty="0"/>
        </a:p>
      </dgm:t>
    </dgm:pt>
    <dgm:pt modelId="{2D071830-2256-4612-961C-CB6F3F7EE016}" type="parTrans" cxnId="{BD75D724-729B-4FC5-8273-F21FAA3439E7}">
      <dgm:prSet/>
      <dgm:spPr/>
      <dgm:t>
        <a:bodyPr/>
        <a:lstStyle/>
        <a:p>
          <a:endParaRPr lang="en-US"/>
        </a:p>
      </dgm:t>
    </dgm:pt>
    <dgm:pt modelId="{B08D70CD-46BD-4DC1-82DF-270B3CD4D491}" type="sibTrans" cxnId="{BD75D724-729B-4FC5-8273-F21FAA3439E7}">
      <dgm:prSet/>
      <dgm:spPr/>
      <dgm:t>
        <a:bodyPr/>
        <a:lstStyle/>
        <a:p>
          <a:endParaRPr lang="en-US"/>
        </a:p>
      </dgm:t>
    </dgm:pt>
    <dgm:pt modelId="{CED70D03-1558-4A7B-BA59-F86020CEB5F5}" type="pres">
      <dgm:prSet presAssocID="{7E718672-48B8-4BFD-9446-7B693304C69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D3FAF67-6B8E-46A3-B5EB-35BAE20C6EA4}" type="pres">
      <dgm:prSet presAssocID="{AE0007C9-A2A4-4C45-9D95-7351BEE53559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ABB09E-22C0-421B-8A15-956B73CE1A7C}" type="presOf" srcId="{AE0007C9-A2A4-4C45-9D95-7351BEE53559}" destId="{FD3FAF67-6B8E-46A3-B5EB-35BAE20C6EA4}" srcOrd="0" destOrd="0" presId="urn:microsoft.com/office/officeart/2005/8/layout/process1"/>
    <dgm:cxn modelId="{BD75D724-729B-4FC5-8273-F21FAA3439E7}" srcId="{7E718672-48B8-4BFD-9446-7B693304C69F}" destId="{AE0007C9-A2A4-4C45-9D95-7351BEE53559}" srcOrd="0" destOrd="0" parTransId="{2D071830-2256-4612-961C-CB6F3F7EE016}" sibTransId="{B08D70CD-46BD-4DC1-82DF-270B3CD4D491}"/>
    <dgm:cxn modelId="{D19AACD1-2300-4656-8801-4EE54A48BEA1}" type="presOf" srcId="{7E718672-48B8-4BFD-9446-7B693304C69F}" destId="{CED70D03-1558-4A7B-BA59-F86020CEB5F5}" srcOrd="0" destOrd="0" presId="urn:microsoft.com/office/officeart/2005/8/layout/process1"/>
    <dgm:cxn modelId="{D34C4839-1B6B-4302-A02E-69E415099AEB}" type="presParOf" srcId="{CED70D03-1558-4A7B-BA59-F86020CEB5F5}" destId="{FD3FAF67-6B8E-46A3-B5EB-35BAE20C6EA4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060054-CEC4-406D-86A5-DBC659F6981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C94844B-E78B-4A3E-BDF2-A2969E6886FA}">
      <dgm:prSet/>
      <dgm:spPr/>
      <dgm:t>
        <a:bodyPr/>
        <a:lstStyle/>
        <a:p>
          <a:pPr rtl="0"/>
          <a:r>
            <a:rPr lang="ru-RU" b="1" i="1" dirty="0" smtClean="0"/>
            <a:t>Уточнение</a:t>
          </a:r>
          <a:endParaRPr lang="en-US" dirty="0"/>
        </a:p>
      </dgm:t>
    </dgm:pt>
    <dgm:pt modelId="{A99B3F32-BC64-4F42-AAD8-1E0787F7ED1E}" type="parTrans" cxnId="{B3D0F7F6-BA52-4D80-8D1B-49500B3C6C97}">
      <dgm:prSet/>
      <dgm:spPr/>
      <dgm:t>
        <a:bodyPr/>
        <a:lstStyle/>
        <a:p>
          <a:endParaRPr lang="en-US"/>
        </a:p>
      </dgm:t>
    </dgm:pt>
    <dgm:pt modelId="{3229BF48-623D-46B5-ADBD-443382490155}" type="sibTrans" cxnId="{B3D0F7F6-BA52-4D80-8D1B-49500B3C6C97}">
      <dgm:prSet/>
      <dgm:spPr/>
      <dgm:t>
        <a:bodyPr/>
        <a:lstStyle/>
        <a:p>
          <a:endParaRPr lang="en-US"/>
        </a:p>
      </dgm:t>
    </dgm:pt>
    <dgm:pt modelId="{F962CA12-98CB-4793-8EE8-B41826DE0012}">
      <dgm:prSet custT="1"/>
      <dgm:spPr/>
      <dgm:t>
        <a:bodyPr/>
        <a:lstStyle/>
        <a:p>
          <a:pPr rtl="0"/>
          <a:r>
            <a:rPr lang="ru-RU" sz="2000" dirty="0" smtClean="0"/>
            <a:t>Диагностические признаки абсцессы легких</a:t>
          </a:r>
          <a:r>
            <a:rPr lang="en-GB" sz="2000" dirty="0" smtClean="0"/>
            <a:t>: </a:t>
          </a:r>
          <a:endParaRPr lang="en-US" sz="2000" dirty="0"/>
        </a:p>
      </dgm:t>
    </dgm:pt>
    <dgm:pt modelId="{7D4556B1-CA5B-441C-891C-1ED07C385FC2}" type="parTrans" cxnId="{A2125C78-0D69-4AA6-A341-268B742DC340}">
      <dgm:prSet/>
      <dgm:spPr/>
      <dgm:t>
        <a:bodyPr/>
        <a:lstStyle/>
        <a:p>
          <a:endParaRPr lang="en-US"/>
        </a:p>
      </dgm:t>
    </dgm:pt>
    <dgm:pt modelId="{7FDD8355-3CFE-459F-996E-0B90E89F9930}" type="sibTrans" cxnId="{A2125C78-0D69-4AA6-A341-268B742DC340}">
      <dgm:prSet/>
      <dgm:spPr/>
      <dgm:t>
        <a:bodyPr/>
        <a:lstStyle/>
        <a:p>
          <a:endParaRPr lang="en-US"/>
        </a:p>
      </dgm:t>
    </dgm:pt>
    <dgm:pt modelId="{81D8DC55-C75B-4AD3-BEF6-9F2431ACDF4C}">
      <dgm:prSet custT="1"/>
      <dgm:spPr/>
      <dgm:t>
        <a:bodyPr/>
        <a:lstStyle/>
        <a:p>
          <a:pPr rtl="0"/>
          <a:r>
            <a:rPr lang="ru-RU" sz="2000" dirty="0" smtClean="0"/>
            <a:t>Клинически признаки воспаления и </a:t>
          </a:r>
          <a:r>
            <a:rPr lang="en-GB" sz="2000" dirty="0" smtClean="0"/>
            <a:t>SİRS </a:t>
          </a:r>
          <a:endParaRPr lang="en-US" sz="2000" dirty="0"/>
        </a:p>
      </dgm:t>
    </dgm:pt>
    <dgm:pt modelId="{CA4B0903-77FB-4004-82AD-89B027D74323}" type="parTrans" cxnId="{27229508-77A2-4AA3-A456-C74E4D4E078C}">
      <dgm:prSet/>
      <dgm:spPr/>
      <dgm:t>
        <a:bodyPr/>
        <a:lstStyle/>
        <a:p>
          <a:endParaRPr lang="en-US"/>
        </a:p>
      </dgm:t>
    </dgm:pt>
    <dgm:pt modelId="{E508911E-ACCC-4758-8ECD-5C8E512B76A8}" type="sibTrans" cxnId="{27229508-77A2-4AA3-A456-C74E4D4E078C}">
      <dgm:prSet/>
      <dgm:spPr/>
      <dgm:t>
        <a:bodyPr/>
        <a:lstStyle/>
        <a:p>
          <a:endParaRPr lang="en-US"/>
        </a:p>
      </dgm:t>
    </dgm:pt>
    <dgm:pt modelId="{CCE8484D-6373-47DB-9305-4E9444630CF3}">
      <dgm:prSet custT="1"/>
      <dgm:spPr/>
      <dgm:t>
        <a:bodyPr/>
        <a:lstStyle/>
        <a:p>
          <a:pPr rtl="0"/>
          <a:r>
            <a:rPr lang="ru-RU" sz="2000" dirty="0" smtClean="0"/>
            <a:t>На </a:t>
          </a:r>
          <a:r>
            <a:rPr lang="en-GB" sz="2000" dirty="0" smtClean="0"/>
            <a:t>KT</a:t>
          </a:r>
          <a:r>
            <a:rPr lang="ru-RU" sz="2000" dirty="0" smtClean="0"/>
            <a:t> характерные признаки абсцесса</a:t>
          </a:r>
          <a:r>
            <a:rPr lang="en-GB" sz="2000" dirty="0" smtClean="0"/>
            <a:t>: </a:t>
          </a:r>
          <a:endParaRPr lang="en-US" sz="2000" dirty="0"/>
        </a:p>
      </dgm:t>
    </dgm:pt>
    <dgm:pt modelId="{22F800A9-DFB6-461D-B19F-55B6F5E11141}" type="parTrans" cxnId="{7FAF4CC8-1A1A-4D29-A400-56030C9FC8B3}">
      <dgm:prSet/>
      <dgm:spPr/>
      <dgm:t>
        <a:bodyPr/>
        <a:lstStyle/>
        <a:p>
          <a:endParaRPr lang="en-US"/>
        </a:p>
      </dgm:t>
    </dgm:pt>
    <dgm:pt modelId="{25667D6F-D92A-4E8F-BDD1-A47627418470}" type="sibTrans" cxnId="{7FAF4CC8-1A1A-4D29-A400-56030C9FC8B3}">
      <dgm:prSet/>
      <dgm:spPr/>
      <dgm:t>
        <a:bodyPr/>
        <a:lstStyle/>
        <a:p>
          <a:endParaRPr lang="en-US"/>
        </a:p>
      </dgm:t>
    </dgm:pt>
    <dgm:pt modelId="{B3A5BE57-A14B-416D-8067-46C3ACD48C69}">
      <dgm:prSet custT="1"/>
      <dgm:spPr/>
      <dgm:t>
        <a:bodyPr/>
        <a:lstStyle/>
        <a:p>
          <a:pPr rtl="0"/>
          <a:r>
            <a:rPr lang="ru-RU" sz="2000" dirty="0" smtClean="0"/>
            <a:t>Область некроза</a:t>
          </a:r>
          <a:r>
            <a:rPr lang="en-GB" sz="2000" dirty="0" smtClean="0"/>
            <a:t> </a:t>
          </a:r>
          <a:endParaRPr lang="en-US" sz="2000" dirty="0"/>
        </a:p>
      </dgm:t>
    </dgm:pt>
    <dgm:pt modelId="{D3719924-13E8-4899-BFD8-F0013FBE6244}" type="parTrans" cxnId="{6D08D522-E9CC-4946-A4B4-85679CF47F45}">
      <dgm:prSet/>
      <dgm:spPr/>
      <dgm:t>
        <a:bodyPr/>
        <a:lstStyle/>
        <a:p>
          <a:endParaRPr lang="en-US"/>
        </a:p>
      </dgm:t>
    </dgm:pt>
    <dgm:pt modelId="{E360ED53-C9A6-45DA-991D-2B256BCC7DC4}" type="sibTrans" cxnId="{6D08D522-E9CC-4946-A4B4-85679CF47F45}">
      <dgm:prSet/>
      <dgm:spPr/>
      <dgm:t>
        <a:bodyPr/>
        <a:lstStyle/>
        <a:p>
          <a:endParaRPr lang="en-US"/>
        </a:p>
      </dgm:t>
    </dgm:pt>
    <dgm:pt modelId="{736C05B4-BBDE-4FD0-B14F-CEFBCAA6F858}">
      <dgm:prSet custT="1"/>
      <dgm:spPr/>
      <dgm:t>
        <a:bodyPr/>
        <a:lstStyle/>
        <a:p>
          <a:pPr rtl="0"/>
          <a:r>
            <a:rPr lang="ru-RU" sz="2000" dirty="0" smtClean="0"/>
            <a:t>Уровень воздуха-жидкости</a:t>
          </a:r>
          <a:endParaRPr lang="en-US" sz="2000" dirty="0"/>
        </a:p>
      </dgm:t>
    </dgm:pt>
    <dgm:pt modelId="{7AEDE9DF-CD41-4B0B-869D-590FCB1E7E1C}" type="parTrans" cxnId="{6038CD84-79D6-4DEF-B42D-C90D5382DA41}">
      <dgm:prSet/>
      <dgm:spPr/>
      <dgm:t>
        <a:bodyPr/>
        <a:lstStyle/>
        <a:p>
          <a:endParaRPr lang="en-US"/>
        </a:p>
      </dgm:t>
    </dgm:pt>
    <dgm:pt modelId="{A2AFA0BB-751C-48AA-8B11-BA05727E80D2}" type="sibTrans" cxnId="{6038CD84-79D6-4DEF-B42D-C90D5382DA41}">
      <dgm:prSet/>
      <dgm:spPr/>
      <dgm:t>
        <a:bodyPr/>
        <a:lstStyle/>
        <a:p>
          <a:endParaRPr lang="en-US"/>
        </a:p>
      </dgm:t>
    </dgm:pt>
    <dgm:pt modelId="{E93C36AD-2E4B-4356-97A9-1139C1772211}">
      <dgm:prSet custT="1"/>
      <dgm:spPr/>
      <dgm:t>
        <a:bodyPr/>
        <a:lstStyle/>
        <a:p>
          <a:pPr rtl="0"/>
          <a:r>
            <a:rPr lang="ru-RU" sz="2000" dirty="0" smtClean="0"/>
            <a:t>Формирующаяся полость</a:t>
          </a:r>
          <a:r>
            <a:rPr lang="en-GB" sz="2000" dirty="0" smtClean="0"/>
            <a:t> </a:t>
          </a:r>
          <a:endParaRPr lang="en-US" sz="2000" dirty="0"/>
        </a:p>
      </dgm:t>
    </dgm:pt>
    <dgm:pt modelId="{B363E1E6-BC2B-4FBA-BBD7-F04F3B2B2AF3}" type="parTrans" cxnId="{6AAB2FD7-3A3D-45AE-9174-7715E49EE925}">
      <dgm:prSet/>
      <dgm:spPr/>
      <dgm:t>
        <a:bodyPr/>
        <a:lstStyle/>
        <a:p>
          <a:endParaRPr lang="en-US"/>
        </a:p>
      </dgm:t>
    </dgm:pt>
    <dgm:pt modelId="{5D18CDFE-C2DD-4545-8960-28E2016A7A8C}" type="sibTrans" cxnId="{6AAB2FD7-3A3D-45AE-9174-7715E49EE925}">
      <dgm:prSet/>
      <dgm:spPr/>
      <dgm:t>
        <a:bodyPr/>
        <a:lstStyle/>
        <a:p>
          <a:endParaRPr lang="en-US"/>
        </a:p>
      </dgm:t>
    </dgm:pt>
    <dgm:pt modelId="{950B6BF3-FE9C-4FA0-898C-0EB9FC8A3147}" type="pres">
      <dgm:prSet presAssocID="{2F060054-CEC4-406D-86A5-DBC659F6981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DADD80A-D94C-4BC8-9B61-0B66BCC5386E}" type="pres">
      <dgm:prSet presAssocID="{2F060054-CEC4-406D-86A5-DBC659F69819}" presName="arrow" presStyleLbl="bgShp" presStyleIdx="0" presStyleCnt="1"/>
      <dgm:spPr/>
    </dgm:pt>
    <dgm:pt modelId="{813BD24F-D818-4FCB-AB9E-5DB93F56EA87}" type="pres">
      <dgm:prSet presAssocID="{2F060054-CEC4-406D-86A5-DBC659F69819}" presName="linearProcess" presStyleCnt="0"/>
      <dgm:spPr/>
    </dgm:pt>
    <dgm:pt modelId="{6BECAE88-4C37-43A6-B9FC-1D304B8767C4}" type="pres">
      <dgm:prSet presAssocID="{0C94844B-E78B-4A3E-BDF2-A2969E6886FA}" presName="textNode" presStyleLbl="node1" presStyleIdx="0" presStyleCnt="2" custScaleX="1113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7B3A4A-76B0-40C7-9EC6-28B6347E1013}" type="pres">
      <dgm:prSet presAssocID="{3229BF48-623D-46B5-ADBD-443382490155}" presName="sibTrans" presStyleCnt="0"/>
      <dgm:spPr/>
    </dgm:pt>
    <dgm:pt modelId="{371A703D-0671-4E08-A595-A57F6C88ADB6}" type="pres">
      <dgm:prSet presAssocID="{F962CA12-98CB-4793-8EE8-B41826DE0012}" presName="textNode" presStyleLbl="node1" presStyleIdx="1" presStyleCnt="2" custScaleX="114008" custScaleY="999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796B80-A68E-43B8-8E78-ADAEA06588C0}" type="presOf" srcId="{B3A5BE57-A14B-416D-8067-46C3ACD48C69}" destId="{371A703D-0671-4E08-A595-A57F6C88ADB6}" srcOrd="0" destOrd="3" presId="urn:microsoft.com/office/officeart/2005/8/layout/hProcess9"/>
    <dgm:cxn modelId="{DAC83BF6-0224-49B6-81C5-8D9490948D5E}" type="presOf" srcId="{736C05B4-BBDE-4FD0-B14F-CEFBCAA6F858}" destId="{371A703D-0671-4E08-A595-A57F6C88ADB6}" srcOrd="0" destOrd="4" presId="urn:microsoft.com/office/officeart/2005/8/layout/hProcess9"/>
    <dgm:cxn modelId="{5A1904B5-E87A-4227-923B-82993AFBA4D9}" type="presOf" srcId="{F962CA12-98CB-4793-8EE8-B41826DE0012}" destId="{371A703D-0671-4E08-A595-A57F6C88ADB6}" srcOrd="0" destOrd="0" presId="urn:microsoft.com/office/officeart/2005/8/layout/hProcess9"/>
    <dgm:cxn modelId="{7FAF4CC8-1A1A-4D29-A400-56030C9FC8B3}" srcId="{F962CA12-98CB-4793-8EE8-B41826DE0012}" destId="{CCE8484D-6373-47DB-9305-4E9444630CF3}" srcOrd="1" destOrd="0" parTransId="{22F800A9-DFB6-461D-B19F-55B6F5E11141}" sibTransId="{25667D6F-D92A-4E8F-BDD1-A47627418470}"/>
    <dgm:cxn modelId="{1ED2FCCE-3549-4DAF-B186-00BEBC15E407}" type="presOf" srcId="{2F060054-CEC4-406D-86A5-DBC659F69819}" destId="{950B6BF3-FE9C-4FA0-898C-0EB9FC8A3147}" srcOrd="0" destOrd="0" presId="urn:microsoft.com/office/officeart/2005/8/layout/hProcess9"/>
    <dgm:cxn modelId="{A2125C78-0D69-4AA6-A341-268B742DC340}" srcId="{2F060054-CEC4-406D-86A5-DBC659F69819}" destId="{F962CA12-98CB-4793-8EE8-B41826DE0012}" srcOrd="1" destOrd="0" parTransId="{7D4556B1-CA5B-441C-891C-1ED07C385FC2}" sibTransId="{7FDD8355-3CFE-459F-996E-0B90E89F9930}"/>
    <dgm:cxn modelId="{6D08D522-E9CC-4946-A4B4-85679CF47F45}" srcId="{F962CA12-98CB-4793-8EE8-B41826DE0012}" destId="{B3A5BE57-A14B-416D-8067-46C3ACD48C69}" srcOrd="2" destOrd="0" parTransId="{D3719924-13E8-4899-BFD8-F0013FBE6244}" sibTransId="{E360ED53-C9A6-45DA-991D-2B256BCC7DC4}"/>
    <dgm:cxn modelId="{3BCF78CE-F6E7-44F9-9A93-CEEA9E93FD24}" type="presOf" srcId="{E93C36AD-2E4B-4356-97A9-1139C1772211}" destId="{371A703D-0671-4E08-A595-A57F6C88ADB6}" srcOrd="0" destOrd="5" presId="urn:microsoft.com/office/officeart/2005/8/layout/hProcess9"/>
    <dgm:cxn modelId="{774AE524-0E14-4127-BFF4-83B54E8DA253}" type="presOf" srcId="{0C94844B-E78B-4A3E-BDF2-A2969E6886FA}" destId="{6BECAE88-4C37-43A6-B9FC-1D304B8767C4}" srcOrd="0" destOrd="0" presId="urn:microsoft.com/office/officeart/2005/8/layout/hProcess9"/>
    <dgm:cxn modelId="{B3D0F7F6-BA52-4D80-8D1B-49500B3C6C97}" srcId="{2F060054-CEC4-406D-86A5-DBC659F69819}" destId="{0C94844B-E78B-4A3E-BDF2-A2969E6886FA}" srcOrd="0" destOrd="0" parTransId="{A99B3F32-BC64-4F42-AAD8-1E0787F7ED1E}" sibTransId="{3229BF48-623D-46B5-ADBD-443382490155}"/>
    <dgm:cxn modelId="{6038CD84-79D6-4DEF-B42D-C90D5382DA41}" srcId="{F962CA12-98CB-4793-8EE8-B41826DE0012}" destId="{736C05B4-BBDE-4FD0-B14F-CEFBCAA6F858}" srcOrd="3" destOrd="0" parTransId="{7AEDE9DF-CD41-4B0B-869D-590FCB1E7E1C}" sibTransId="{A2AFA0BB-751C-48AA-8B11-BA05727E80D2}"/>
    <dgm:cxn modelId="{4CB9A8E1-0C4B-4CCA-9E64-4D94B0B50891}" type="presOf" srcId="{81D8DC55-C75B-4AD3-BEF6-9F2431ACDF4C}" destId="{371A703D-0671-4E08-A595-A57F6C88ADB6}" srcOrd="0" destOrd="1" presId="urn:microsoft.com/office/officeart/2005/8/layout/hProcess9"/>
    <dgm:cxn modelId="{27229508-77A2-4AA3-A456-C74E4D4E078C}" srcId="{F962CA12-98CB-4793-8EE8-B41826DE0012}" destId="{81D8DC55-C75B-4AD3-BEF6-9F2431ACDF4C}" srcOrd="0" destOrd="0" parTransId="{CA4B0903-77FB-4004-82AD-89B027D74323}" sibTransId="{E508911E-ACCC-4758-8ECD-5C8E512B76A8}"/>
    <dgm:cxn modelId="{6AAB2FD7-3A3D-45AE-9174-7715E49EE925}" srcId="{F962CA12-98CB-4793-8EE8-B41826DE0012}" destId="{E93C36AD-2E4B-4356-97A9-1139C1772211}" srcOrd="4" destOrd="0" parTransId="{B363E1E6-BC2B-4FBA-BBD7-F04F3B2B2AF3}" sibTransId="{5D18CDFE-C2DD-4545-8960-28E2016A7A8C}"/>
    <dgm:cxn modelId="{5F1B6876-1B93-4126-AF00-2E37FC817DC2}" type="presOf" srcId="{CCE8484D-6373-47DB-9305-4E9444630CF3}" destId="{371A703D-0671-4E08-A595-A57F6C88ADB6}" srcOrd="0" destOrd="2" presId="urn:microsoft.com/office/officeart/2005/8/layout/hProcess9"/>
    <dgm:cxn modelId="{AD7009E3-9071-410D-9BAE-A3F3878A8697}" type="presParOf" srcId="{950B6BF3-FE9C-4FA0-898C-0EB9FC8A3147}" destId="{DDADD80A-D94C-4BC8-9B61-0B66BCC5386E}" srcOrd="0" destOrd="0" presId="urn:microsoft.com/office/officeart/2005/8/layout/hProcess9"/>
    <dgm:cxn modelId="{7912A0C6-5CFD-463B-8EAD-7314B04E0FE5}" type="presParOf" srcId="{950B6BF3-FE9C-4FA0-898C-0EB9FC8A3147}" destId="{813BD24F-D818-4FCB-AB9E-5DB93F56EA87}" srcOrd="1" destOrd="0" presId="urn:microsoft.com/office/officeart/2005/8/layout/hProcess9"/>
    <dgm:cxn modelId="{6B1BA33A-944E-439B-9B81-2A798720E200}" type="presParOf" srcId="{813BD24F-D818-4FCB-AB9E-5DB93F56EA87}" destId="{6BECAE88-4C37-43A6-B9FC-1D304B8767C4}" srcOrd="0" destOrd="0" presId="urn:microsoft.com/office/officeart/2005/8/layout/hProcess9"/>
    <dgm:cxn modelId="{0A94A98C-B5E4-4DAE-A6DE-82C0C83F9B46}" type="presParOf" srcId="{813BD24F-D818-4FCB-AB9E-5DB93F56EA87}" destId="{0E7B3A4A-76B0-40C7-9EC6-28B6347E1013}" srcOrd="1" destOrd="0" presId="urn:microsoft.com/office/officeart/2005/8/layout/hProcess9"/>
    <dgm:cxn modelId="{2F793566-D5AA-43E2-B36B-EF054A912113}" type="presParOf" srcId="{813BD24F-D818-4FCB-AB9E-5DB93F56EA87}" destId="{371A703D-0671-4E08-A595-A57F6C88ADB6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2E68AD8-3943-4F70-8427-669A8148696B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5CAE5A-24E4-4E7C-8B9E-358D344586BE}">
      <dgm:prSet/>
      <dgm:spPr/>
      <dgm:t>
        <a:bodyPr/>
        <a:lstStyle/>
        <a:p>
          <a:pPr algn="ctr" rtl="0"/>
          <a:r>
            <a:rPr lang="ru-RU" b="1" i="1" dirty="0" smtClean="0"/>
            <a:t>Установление причины и осложнений</a:t>
          </a:r>
          <a:r>
            <a:rPr lang="en-US" b="1" i="1" dirty="0" smtClean="0"/>
            <a:t> </a:t>
          </a:r>
          <a:endParaRPr lang="en-US" dirty="0"/>
        </a:p>
      </dgm:t>
    </dgm:pt>
    <dgm:pt modelId="{E559EE9D-0F39-48E3-9407-BF91E8DAF3BA}" type="parTrans" cxnId="{C7A47483-DB42-46AB-BEE6-43814689136B}">
      <dgm:prSet/>
      <dgm:spPr/>
      <dgm:t>
        <a:bodyPr/>
        <a:lstStyle/>
        <a:p>
          <a:endParaRPr lang="en-US"/>
        </a:p>
      </dgm:t>
    </dgm:pt>
    <dgm:pt modelId="{08ECF875-B03D-41E2-A24A-49F51F5BD1CE}" type="sibTrans" cxnId="{C7A47483-DB42-46AB-BEE6-43814689136B}">
      <dgm:prSet/>
      <dgm:spPr/>
      <dgm:t>
        <a:bodyPr/>
        <a:lstStyle/>
        <a:p>
          <a:endParaRPr lang="en-US"/>
        </a:p>
      </dgm:t>
    </dgm:pt>
    <dgm:pt modelId="{44EDEE18-BE7C-46CA-8AF4-E8E43622C63E}">
      <dgm:prSet/>
      <dgm:spPr/>
      <dgm:t>
        <a:bodyPr/>
        <a:lstStyle/>
        <a:p>
          <a:pPr algn="ctr" rtl="0"/>
          <a:r>
            <a:rPr lang="ru-RU" dirty="0" smtClean="0"/>
            <a:t>Клинико-анамнестические признаки</a:t>
          </a:r>
          <a:endParaRPr lang="en-US" dirty="0"/>
        </a:p>
      </dgm:t>
    </dgm:pt>
    <dgm:pt modelId="{D575E1BF-9DF6-468B-B754-E76818E342C9}" type="parTrans" cxnId="{F8A1F7BB-FF27-472B-B69A-12A195B3B8D1}">
      <dgm:prSet/>
      <dgm:spPr/>
      <dgm:t>
        <a:bodyPr/>
        <a:lstStyle/>
        <a:p>
          <a:endParaRPr lang="en-US"/>
        </a:p>
      </dgm:t>
    </dgm:pt>
    <dgm:pt modelId="{8AF536A5-82C1-429B-BD7C-F0008362192C}" type="sibTrans" cxnId="{F8A1F7BB-FF27-472B-B69A-12A195B3B8D1}">
      <dgm:prSet/>
      <dgm:spPr/>
      <dgm:t>
        <a:bodyPr/>
        <a:lstStyle/>
        <a:p>
          <a:endParaRPr lang="en-US"/>
        </a:p>
      </dgm:t>
    </dgm:pt>
    <dgm:pt modelId="{CCBC3699-E6F1-482C-991A-9B4931377669}">
      <dgm:prSet/>
      <dgm:spPr/>
      <dgm:t>
        <a:bodyPr/>
        <a:lstStyle/>
        <a:p>
          <a:pPr algn="ctr" rtl="0"/>
          <a:r>
            <a:rPr lang="en-US" dirty="0" smtClean="0"/>
            <a:t>KT</a:t>
          </a:r>
          <a:endParaRPr lang="en-US" dirty="0"/>
        </a:p>
      </dgm:t>
    </dgm:pt>
    <dgm:pt modelId="{FE9D4B1C-24A0-42CE-8107-FBECE5042B92}" type="parTrans" cxnId="{FCCD4E57-9F94-4945-9472-5BE73824E4C6}">
      <dgm:prSet/>
      <dgm:spPr/>
      <dgm:t>
        <a:bodyPr/>
        <a:lstStyle/>
        <a:p>
          <a:endParaRPr lang="en-US"/>
        </a:p>
      </dgm:t>
    </dgm:pt>
    <dgm:pt modelId="{A7BA5928-E805-4335-A084-DF77236DEE14}" type="sibTrans" cxnId="{FCCD4E57-9F94-4945-9472-5BE73824E4C6}">
      <dgm:prSet/>
      <dgm:spPr/>
      <dgm:t>
        <a:bodyPr/>
        <a:lstStyle/>
        <a:p>
          <a:endParaRPr lang="en-US"/>
        </a:p>
      </dgm:t>
    </dgm:pt>
    <dgm:pt modelId="{E6C85EC9-12C8-449C-8507-70211D6996A7}">
      <dgm:prSet/>
      <dgm:spPr/>
      <dgm:t>
        <a:bodyPr/>
        <a:lstStyle/>
        <a:p>
          <a:pPr algn="ctr" rtl="0"/>
          <a:r>
            <a:rPr lang="ru-RU" dirty="0" smtClean="0"/>
            <a:t>Бронхоскопия</a:t>
          </a:r>
          <a:endParaRPr lang="en-US" dirty="0"/>
        </a:p>
      </dgm:t>
    </dgm:pt>
    <dgm:pt modelId="{FB61FBD5-D8DC-42A4-8EE3-39AEA87CBA66}" type="parTrans" cxnId="{8C15A624-D431-4B8B-BC40-E935F7102287}">
      <dgm:prSet/>
      <dgm:spPr/>
      <dgm:t>
        <a:bodyPr/>
        <a:lstStyle/>
        <a:p>
          <a:endParaRPr lang="en-US"/>
        </a:p>
      </dgm:t>
    </dgm:pt>
    <dgm:pt modelId="{DBA943CD-B797-435A-931B-65A7950CA773}" type="sibTrans" cxnId="{8C15A624-D431-4B8B-BC40-E935F7102287}">
      <dgm:prSet/>
      <dgm:spPr/>
      <dgm:t>
        <a:bodyPr/>
        <a:lstStyle/>
        <a:p>
          <a:endParaRPr lang="en-US"/>
        </a:p>
      </dgm:t>
    </dgm:pt>
    <dgm:pt modelId="{68701803-A2C0-4BDD-97D0-32C7ADEB009F}">
      <dgm:prSet/>
      <dgm:spPr/>
      <dgm:t>
        <a:bodyPr/>
        <a:lstStyle/>
        <a:p>
          <a:pPr algn="ctr" rtl="0"/>
          <a:r>
            <a:rPr lang="ru-RU" dirty="0" smtClean="0"/>
            <a:t>Бактериологическое исследование мокроты</a:t>
          </a:r>
          <a:endParaRPr lang="en-US" dirty="0"/>
        </a:p>
      </dgm:t>
    </dgm:pt>
    <dgm:pt modelId="{307CFC1C-0834-4052-B8A8-6C284BACE75F}" type="parTrans" cxnId="{5D048B80-EBE4-41AC-90D0-2B0ABE18FA82}">
      <dgm:prSet/>
      <dgm:spPr/>
      <dgm:t>
        <a:bodyPr/>
        <a:lstStyle/>
        <a:p>
          <a:endParaRPr lang="en-US"/>
        </a:p>
      </dgm:t>
    </dgm:pt>
    <dgm:pt modelId="{D255FEE3-073A-42DF-B01F-4C4890D808EE}" type="sibTrans" cxnId="{5D048B80-EBE4-41AC-90D0-2B0ABE18FA82}">
      <dgm:prSet/>
      <dgm:spPr/>
      <dgm:t>
        <a:bodyPr/>
        <a:lstStyle/>
        <a:p>
          <a:endParaRPr lang="en-US"/>
        </a:p>
      </dgm:t>
    </dgm:pt>
    <dgm:pt modelId="{012FEBC5-8F7B-48AE-B2CC-7751C4A3134B}" type="pres">
      <dgm:prSet presAssocID="{02E68AD8-3943-4F70-8427-669A8148696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BFA954B-CD40-4456-B667-78CB337C324E}" type="pres">
      <dgm:prSet presAssocID="{6B5CAE5A-24E4-4E7C-8B9E-358D344586BE}" presName="node" presStyleLbl="node1" presStyleIdx="0" presStyleCnt="1" custScaleX="122264" custScaleY="1000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15A624-D431-4B8B-BC40-E935F7102287}" srcId="{6B5CAE5A-24E4-4E7C-8B9E-358D344586BE}" destId="{E6C85EC9-12C8-449C-8507-70211D6996A7}" srcOrd="2" destOrd="0" parTransId="{FB61FBD5-D8DC-42A4-8EE3-39AEA87CBA66}" sibTransId="{DBA943CD-B797-435A-931B-65A7950CA773}"/>
    <dgm:cxn modelId="{E7BF3850-924C-448F-B03D-5502D54B67DA}" type="presOf" srcId="{6B5CAE5A-24E4-4E7C-8B9E-358D344586BE}" destId="{6BFA954B-CD40-4456-B667-78CB337C324E}" srcOrd="0" destOrd="0" presId="urn:microsoft.com/office/officeart/2005/8/layout/cycle2"/>
    <dgm:cxn modelId="{AE19A54B-884D-452A-8946-A393E1DB94A8}" type="presOf" srcId="{68701803-A2C0-4BDD-97D0-32C7ADEB009F}" destId="{6BFA954B-CD40-4456-B667-78CB337C324E}" srcOrd="0" destOrd="4" presId="urn:microsoft.com/office/officeart/2005/8/layout/cycle2"/>
    <dgm:cxn modelId="{5D048B80-EBE4-41AC-90D0-2B0ABE18FA82}" srcId="{6B5CAE5A-24E4-4E7C-8B9E-358D344586BE}" destId="{68701803-A2C0-4BDD-97D0-32C7ADEB009F}" srcOrd="3" destOrd="0" parTransId="{307CFC1C-0834-4052-B8A8-6C284BACE75F}" sibTransId="{D255FEE3-073A-42DF-B01F-4C4890D808EE}"/>
    <dgm:cxn modelId="{C7A47483-DB42-46AB-BEE6-43814689136B}" srcId="{02E68AD8-3943-4F70-8427-669A8148696B}" destId="{6B5CAE5A-24E4-4E7C-8B9E-358D344586BE}" srcOrd="0" destOrd="0" parTransId="{E559EE9D-0F39-48E3-9407-BF91E8DAF3BA}" sibTransId="{08ECF875-B03D-41E2-A24A-49F51F5BD1CE}"/>
    <dgm:cxn modelId="{F8A1F7BB-FF27-472B-B69A-12A195B3B8D1}" srcId="{6B5CAE5A-24E4-4E7C-8B9E-358D344586BE}" destId="{44EDEE18-BE7C-46CA-8AF4-E8E43622C63E}" srcOrd="0" destOrd="0" parTransId="{D575E1BF-9DF6-468B-B754-E76818E342C9}" sibTransId="{8AF536A5-82C1-429B-BD7C-F0008362192C}"/>
    <dgm:cxn modelId="{14D69CF7-77F0-45BE-962F-076CFCFEDF38}" type="presOf" srcId="{44EDEE18-BE7C-46CA-8AF4-E8E43622C63E}" destId="{6BFA954B-CD40-4456-B667-78CB337C324E}" srcOrd="0" destOrd="1" presId="urn:microsoft.com/office/officeart/2005/8/layout/cycle2"/>
    <dgm:cxn modelId="{FCCD4E57-9F94-4945-9472-5BE73824E4C6}" srcId="{6B5CAE5A-24E4-4E7C-8B9E-358D344586BE}" destId="{CCBC3699-E6F1-482C-991A-9B4931377669}" srcOrd="1" destOrd="0" parTransId="{FE9D4B1C-24A0-42CE-8107-FBECE5042B92}" sibTransId="{A7BA5928-E805-4335-A084-DF77236DEE14}"/>
    <dgm:cxn modelId="{190D2F18-E94F-4D6A-B3A4-9F903FD561C5}" type="presOf" srcId="{CCBC3699-E6F1-482C-991A-9B4931377669}" destId="{6BFA954B-CD40-4456-B667-78CB337C324E}" srcOrd="0" destOrd="2" presId="urn:microsoft.com/office/officeart/2005/8/layout/cycle2"/>
    <dgm:cxn modelId="{4B7EA23A-2BEC-45F8-9F9D-A8DE1F9ECB1B}" type="presOf" srcId="{02E68AD8-3943-4F70-8427-669A8148696B}" destId="{012FEBC5-8F7B-48AE-B2CC-7751C4A3134B}" srcOrd="0" destOrd="0" presId="urn:microsoft.com/office/officeart/2005/8/layout/cycle2"/>
    <dgm:cxn modelId="{0C4BE69B-8DA9-47B5-A090-C97A3B480A85}" type="presOf" srcId="{E6C85EC9-12C8-449C-8507-70211D6996A7}" destId="{6BFA954B-CD40-4456-B667-78CB337C324E}" srcOrd="0" destOrd="3" presId="urn:microsoft.com/office/officeart/2005/8/layout/cycle2"/>
    <dgm:cxn modelId="{EF950A11-0D0C-4388-BD94-BF6A7DBC2F78}" type="presParOf" srcId="{012FEBC5-8F7B-48AE-B2CC-7751C4A3134B}" destId="{6BFA954B-CD40-4456-B667-78CB337C324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4F5E770-F7BB-4438-A7BA-19AA497DAC07}" type="doc">
      <dgm:prSet loTypeId="urn:microsoft.com/office/officeart/2005/8/layout/hList1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8244224-7BCC-4010-B11C-CDEBC0174D16}">
      <dgm:prSet/>
      <dgm:spPr/>
      <dgm:t>
        <a:bodyPr/>
        <a:lstStyle/>
        <a:p>
          <a:pPr rtl="0"/>
          <a:r>
            <a:rPr lang="ru-RU" b="1" i="1" dirty="0" smtClean="0"/>
            <a:t>Дифференциальная диагностика</a:t>
          </a:r>
          <a:endParaRPr lang="en-US" dirty="0"/>
        </a:p>
      </dgm:t>
    </dgm:pt>
    <dgm:pt modelId="{1E50FCD9-A372-4541-BEA7-9662C9C64BB7}" type="parTrans" cxnId="{D01885B6-0A53-42F6-B8AD-51F2AF62D214}">
      <dgm:prSet/>
      <dgm:spPr/>
      <dgm:t>
        <a:bodyPr/>
        <a:lstStyle/>
        <a:p>
          <a:endParaRPr lang="en-US"/>
        </a:p>
      </dgm:t>
    </dgm:pt>
    <dgm:pt modelId="{9E0AE5D3-C40D-4729-B06E-2DBEBC4AB62F}" type="sibTrans" cxnId="{D01885B6-0A53-42F6-B8AD-51F2AF62D214}">
      <dgm:prSet/>
      <dgm:spPr/>
      <dgm:t>
        <a:bodyPr/>
        <a:lstStyle/>
        <a:p>
          <a:endParaRPr lang="en-US"/>
        </a:p>
      </dgm:t>
    </dgm:pt>
    <dgm:pt modelId="{5AC7E2DD-CDA7-497E-9058-190F39A27AD2}">
      <dgm:prSet/>
      <dgm:spPr/>
      <dgm:t>
        <a:bodyPr/>
        <a:lstStyle/>
        <a:p>
          <a:pPr rtl="0"/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Гангрена легких</a:t>
          </a:r>
          <a:endParaRPr 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535CEEF9-CE95-45E0-9968-701AD195F25B}" type="parTrans" cxnId="{B660B324-B468-456C-82DF-6B6EADAE25A0}">
      <dgm:prSet/>
      <dgm:spPr/>
      <dgm:t>
        <a:bodyPr/>
        <a:lstStyle/>
        <a:p>
          <a:endParaRPr lang="en-US"/>
        </a:p>
      </dgm:t>
    </dgm:pt>
    <dgm:pt modelId="{B51FA127-E124-45AE-8F49-4CC410A68953}" type="sibTrans" cxnId="{B660B324-B468-456C-82DF-6B6EADAE25A0}">
      <dgm:prSet/>
      <dgm:spPr/>
      <dgm:t>
        <a:bodyPr/>
        <a:lstStyle/>
        <a:p>
          <a:endParaRPr lang="en-US"/>
        </a:p>
      </dgm:t>
    </dgm:pt>
    <dgm:pt modelId="{63E4DD2E-6232-4C8D-92DB-7D5C452313F5}">
      <dgm:prSet/>
      <dgm:spPr/>
      <dgm:t>
        <a:bodyPr/>
        <a:lstStyle/>
        <a:p>
          <a:pPr rtl="0"/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Туберкулез легких</a:t>
          </a:r>
          <a:endParaRPr 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905B9EE7-D1DB-45E4-9319-A0FD5021EE57}" type="parTrans" cxnId="{13619306-322A-4117-9E8C-6BAF4F339AB3}">
      <dgm:prSet/>
      <dgm:spPr/>
      <dgm:t>
        <a:bodyPr/>
        <a:lstStyle/>
        <a:p>
          <a:endParaRPr lang="en-US"/>
        </a:p>
      </dgm:t>
    </dgm:pt>
    <dgm:pt modelId="{2AE5105D-465B-4245-8B0D-2587F694F459}" type="sibTrans" cxnId="{13619306-322A-4117-9E8C-6BAF4F339AB3}">
      <dgm:prSet/>
      <dgm:spPr/>
      <dgm:t>
        <a:bodyPr/>
        <a:lstStyle/>
        <a:p>
          <a:endParaRPr lang="en-US"/>
        </a:p>
      </dgm:t>
    </dgm:pt>
    <dgm:pt modelId="{D16C2919-85DA-4865-9CE4-37C95F616E5F}">
      <dgm:prSet/>
      <dgm:spPr/>
      <dgm:t>
        <a:bodyPr/>
        <a:lstStyle/>
        <a:p>
          <a:pPr rtl="0"/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Паразитарные кисты легких</a:t>
          </a:r>
          <a:endParaRPr 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560FD945-8BD2-4386-9373-15B034C026B9}" type="parTrans" cxnId="{CEA656C8-6AB3-48EA-9FD3-BF4D434B1F3E}">
      <dgm:prSet/>
      <dgm:spPr/>
      <dgm:t>
        <a:bodyPr/>
        <a:lstStyle/>
        <a:p>
          <a:endParaRPr lang="en-US"/>
        </a:p>
      </dgm:t>
    </dgm:pt>
    <dgm:pt modelId="{FB2E11A6-512B-4A02-8E38-D3EEE05C2F21}" type="sibTrans" cxnId="{CEA656C8-6AB3-48EA-9FD3-BF4D434B1F3E}">
      <dgm:prSet/>
      <dgm:spPr/>
      <dgm:t>
        <a:bodyPr/>
        <a:lstStyle/>
        <a:p>
          <a:endParaRPr lang="en-US"/>
        </a:p>
      </dgm:t>
    </dgm:pt>
    <dgm:pt modelId="{C504AF52-E8C5-496C-8D1A-B3B69AFF328F}">
      <dgm:prSet/>
      <dgm:spPr/>
      <dgm:t>
        <a:bodyPr/>
        <a:lstStyle/>
        <a:p>
          <a:pPr rtl="0"/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Рак легких</a:t>
          </a:r>
          <a:endParaRPr lang="en-US" dirty="0">
            <a:solidFill>
              <a:schemeClr val="accent1">
                <a:lumMod val="50000"/>
              </a:schemeClr>
            </a:solidFill>
          </a:endParaRPr>
        </a:p>
      </dgm:t>
    </dgm:pt>
    <dgm:pt modelId="{51BAC66D-5082-4E20-A540-CDDC92B92CD0}" type="parTrans" cxnId="{55669A04-C180-4CA7-BCD9-15C8B4C274C7}">
      <dgm:prSet/>
      <dgm:spPr/>
      <dgm:t>
        <a:bodyPr/>
        <a:lstStyle/>
        <a:p>
          <a:endParaRPr lang="en-US"/>
        </a:p>
      </dgm:t>
    </dgm:pt>
    <dgm:pt modelId="{B26F084E-2D82-44CB-A01D-5077EA36F778}" type="sibTrans" cxnId="{55669A04-C180-4CA7-BCD9-15C8B4C274C7}">
      <dgm:prSet/>
      <dgm:spPr/>
      <dgm:t>
        <a:bodyPr/>
        <a:lstStyle/>
        <a:p>
          <a:endParaRPr lang="en-US"/>
        </a:p>
      </dgm:t>
    </dgm:pt>
    <dgm:pt modelId="{4BF2D11C-3AE7-4724-A904-8CB7AD4B4BBF}" type="pres">
      <dgm:prSet presAssocID="{14F5E770-F7BB-4438-A7BA-19AA497DAC0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8E1B79-43EB-410B-A67B-79F5981AE632}" type="pres">
      <dgm:prSet presAssocID="{98244224-7BCC-4010-B11C-CDEBC0174D16}" presName="composite" presStyleCnt="0"/>
      <dgm:spPr/>
    </dgm:pt>
    <dgm:pt modelId="{61052AA2-663E-40A4-B6C3-F609985ABA0D}" type="pres">
      <dgm:prSet presAssocID="{98244224-7BCC-4010-B11C-CDEBC0174D1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B1E346-ADE3-47ED-B61B-E60E93C8DCAE}" type="pres">
      <dgm:prSet presAssocID="{98244224-7BCC-4010-B11C-CDEBC0174D16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669A04-C180-4CA7-BCD9-15C8B4C274C7}" srcId="{98244224-7BCC-4010-B11C-CDEBC0174D16}" destId="{C504AF52-E8C5-496C-8D1A-B3B69AFF328F}" srcOrd="3" destOrd="0" parTransId="{51BAC66D-5082-4E20-A540-CDDC92B92CD0}" sibTransId="{B26F084E-2D82-44CB-A01D-5077EA36F778}"/>
    <dgm:cxn modelId="{CEA656C8-6AB3-48EA-9FD3-BF4D434B1F3E}" srcId="{98244224-7BCC-4010-B11C-CDEBC0174D16}" destId="{D16C2919-85DA-4865-9CE4-37C95F616E5F}" srcOrd="2" destOrd="0" parTransId="{560FD945-8BD2-4386-9373-15B034C026B9}" sibTransId="{FB2E11A6-512B-4A02-8E38-D3EEE05C2F21}"/>
    <dgm:cxn modelId="{D01885B6-0A53-42F6-B8AD-51F2AF62D214}" srcId="{14F5E770-F7BB-4438-A7BA-19AA497DAC07}" destId="{98244224-7BCC-4010-B11C-CDEBC0174D16}" srcOrd="0" destOrd="0" parTransId="{1E50FCD9-A372-4541-BEA7-9662C9C64BB7}" sibTransId="{9E0AE5D3-C40D-4729-B06E-2DBEBC4AB62F}"/>
    <dgm:cxn modelId="{13619306-322A-4117-9E8C-6BAF4F339AB3}" srcId="{98244224-7BCC-4010-B11C-CDEBC0174D16}" destId="{63E4DD2E-6232-4C8D-92DB-7D5C452313F5}" srcOrd="1" destOrd="0" parTransId="{905B9EE7-D1DB-45E4-9319-A0FD5021EE57}" sibTransId="{2AE5105D-465B-4245-8B0D-2587F694F459}"/>
    <dgm:cxn modelId="{D693055B-D16E-46C5-9581-175867014FDC}" type="presOf" srcId="{14F5E770-F7BB-4438-A7BA-19AA497DAC07}" destId="{4BF2D11C-3AE7-4724-A904-8CB7AD4B4BBF}" srcOrd="0" destOrd="0" presId="urn:microsoft.com/office/officeart/2005/8/layout/hList1"/>
    <dgm:cxn modelId="{5BB6CA8B-A5BD-441E-B884-8E587BF7454F}" type="presOf" srcId="{63E4DD2E-6232-4C8D-92DB-7D5C452313F5}" destId="{5AB1E346-ADE3-47ED-B61B-E60E93C8DCAE}" srcOrd="0" destOrd="1" presId="urn:microsoft.com/office/officeart/2005/8/layout/hList1"/>
    <dgm:cxn modelId="{E34042D4-A587-4EF4-B4F5-084139390763}" type="presOf" srcId="{C504AF52-E8C5-496C-8D1A-B3B69AFF328F}" destId="{5AB1E346-ADE3-47ED-B61B-E60E93C8DCAE}" srcOrd="0" destOrd="3" presId="urn:microsoft.com/office/officeart/2005/8/layout/hList1"/>
    <dgm:cxn modelId="{B660B324-B468-456C-82DF-6B6EADAE25A0}" srcId="{98244224-7BCC-4010-B11C-CDEBC0174D16}" destId="{5AC7E2DD-CDA7-497E-9058-190F39A27AD2}" srcOrd="0" destOrd="0" parTransId="{535CEEF9-CE95-45E0-9968-701AD195F25B}" sibTransId="{B51FA127-E124-45AE-8F49-4CC410A68953}"/>
    <dgm:cxn modelId="{773BA110-AA40-4D49-9AF8-843BCE1E76AC}" type="presOf" srcId="{5AC7E2DD-CDA7-497E-9058-190F39A27AD2}" destId="{5AB1E346-ADE3-47ED-B61B-E60E93C8DCAE}" srcOrd="0" destOrd="0" presId="urn:microsoft.com/office/officeart/2005/8/layout/hList1"/>
    <dgm:cxn modelId="{99627FA6-80B0-49C5-9798-A4048F6C5FBD}" type="presOf" srcId="{98244224-7BCC-4010-B11C-CDEBC0174D16}" destId="{61052AA2-663E-40A4-B6C3-F609985ABA0D}" srcOrd="0" destOrd="0" presId="urn:microsoft.com/office/officeart/2005/8/layout/hList1"/>
    <dgm:cxn modelId="{16BB1662-3C58-4EC7-B617-17512D6AEC02}" type="presOf" srcId="{D16C2919-85DA-4865-9CE4-37C95F616E5F}" destId="{5AB1E346-ADE3-47ED-B61B-E60E93C8DCAE}" srcOrd="0" destOrd="2" presId="urn:microsoft.com/office/officeart/2005/8/layout/hList1"/>
    <dgm:cxn modelId="{80C3F675-C97A-4EB3-884A-82C459BA6BFA}" type="presParOf" srcId="{4BF2D11C-3AE7-4724-A904-8CB7AD4B4BBF}" destId="{928E1B79-43EB-410B-A67B-79F5981AE632}" srcOrd="0" destOrd="0" presId="urn:microsoft.com/office/officeart/2005/8/layout/hList1"/>
    <dgm:cxn modelId="{5D51DDBE-1919-414E-8BC4-B15F622EA937}" type="presParOf" srcId="{928E1B79-43EB-410B-A67B-79F5981AE632}" destId="{61052AA2-663E-40A4-B6C3-F609985ABA0D}" srcOrd="0" destOrd="0" presId="urn:microsoft.com/office/officeart/2005/8/layout/hList1"/>
    <dgm:cxn modelId="{A7060C47-E0A3-48CE-8E65-7A39B4EBB3D1}" type="presParOf" srcId="{928E1B79-43EB-410B-A67B-79F5981AE632}" destId="{5AB1E346-ADE3-47ED-B61B-E60E93C8DCAE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B11CCC8-61CB-4782-8B87-38CF29C286B6}" type="doc">
      <dgm:prSet loTypeId="urn:microsoft.com/office/officeart/2005/8/layout/pyramid2" loCatId="pyramid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6632979C-F40A-489C-9A36-06F8D612CB56}">
      <dgm:prSet custT="1"/>
      <dgm:spPr/>
      <dgm:t>
        <a:bodyPr/>
        <a:lstStyle/>
        <a:p>
          <a:pPr rtl="0"/>
          <a:r>
            <a:rPr lang="ru-RU" sz="4000" b="1" i="1" dirty="0" smtClean="0">
              <a:solidFill>
                <a:schemeClr val="accent1">
                  <a:lumMod val="75000"/>
                </a:schemeClr>
              </a:solidFill>
            </a:rPr>
            <a:t>Принцип</a:t>
          </a:r>
          <a:r>
            <a:rPr lang="en-US" sz="40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4000" dirty="0">
            <a:solidFill>
              <a:schemeClr val="accent1">
                <a:lumMod val="75000"/>
              </a:schemeClr>
            </a:solidFill>
          </a:endParaRPr>
        </a:p>
      </dgm:t>
    </dgm:pt>
    <dgm:pt modelId="{D55AF2CD-0BC5-4551-88FB-60308C7E6371}" type="parTrans" cxnId="{8A60CFAF-B4D1-45DA-B650-1B2E52158440}">
      <dgm:prSet/>
      <dgm:spPr/>
      <dgm:t>
        <a:bodyPr/>
        <a:lstStyle/>
        <a:p>
          <a:endParaRPr lang="en-US"/>
        </a:p>
      </dgm:t>
    </dgm:pt>
    <dgm:pt modelId="{294E66DC-9660-4062-AF69-48BFA6F41503}" type="sibTrans" cxnId="{8A60CFAF-B4D1-45DA-B650-1B2E52158440}">
      <dgm:prSet/>
      <dgm:spPr/>
      <dgm:t>
        <a:bodyPr/>
        <a:lstStyle/>
        <a:p>
          <a:endParaRPr lang="en-US"/>
        </a:p>
      </dgm:t>
    </dgm:pt>
    <dgm:pt modelId="{662F9FFA-10E0-40B9-B4F6-96BDFDF0CE7E}">
      <dgm:prSet custT="1"/>
      <dgm:spPr/>
      <dgm:t>
        <a:bodyPr/>
        <a:lstStyle/>
        <a:p>
          <a:pPr rtl="0"/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“</a:t>
          </a:r>
          <a:r>
            <a:rPr lang="ru-RU" sz="2400" dirty="0" smtClean="0">
              <a:solidFill>
                <a:schemeClr val="accent1">
                  <a:lumMod val="75000"/>
                </a:schemeClr>
              </a:solidFill>
            </a:rPr>
            <a:t>Классических 4 принципа</a:t>
          </a:r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” 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88A29F0A-9BEF-44FD-ACF1-38B845BEF539}" type="parTrans" cxnId="{86A90CAF-B0D8-49F9-864E-E078B630B10D}">
      <dgm:prSet/>
      <dgm:spPr/>
      <dgm:t>
        <a:bodyPr/>
        <a:lstStyle/>
        <a:p>
          <a:endParaRPr lang="en-US"/>
        </a:p>
      </dgm:t>
    </dgm:pt>
    <dgm:pt modelId="{9B526CAA-4071-449A-9FDD-D8A64821C755}" type="sibTrans" cxnId="{86A90CAF-B0D8-49F9-864E-E078B630B10D}">
      <dgm:prSet/>
      <dgm:spPr/>
      <dgm:t>
        <a:bodyPr/>
        <a:lstStyle/>
        <a:p>
          <a:endParaRPr lang="en-US"/>
        </a:p>
      </dgm:t>
    </dgm:pt>
    <dgm:pt modelId="{40FCC1DE-63D9-46D3-B998-35448B06F508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75000"/>
                </a:schemeClr>
              </a:solidFill>
            </a:rPr>
            <a:t>антибиотикотерапия</a:t>
          </a:r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12F3A552-07B4-4C1C-9985-CDBF7A830FD5}" type="parTrans" cxnId="{A83F628C-9B28-4D7D-B52C-9E8CD68E31D1}">
      <dgm:prSet/>
      <dgm:spPr/>
      <dgm:t>
        <a:bodyPr/>
        <a:lstStyle/>
        <a:p>
          <a:endParaRPr lang="en-US"/>
        </a:p>
      </dgm:t>
    </dgm:pt>
    <dgm:pt modelId="{13854EB4-1C19-4275-9E0C-C955F9661A7F}" type="sibTrans" cxnId="{A83F628C-9B28-4D7D-B52C-9E8CD68E31D1}">
      <dgm:prSet/>
      <dgm:spPr/>
      <dgm:t>
        <a:bodyPr/>
        <a:lstStyle/>
        <a:p>
          <a:endParaRPr lang="en-US"/>
        </a:p>
      </dgm:t>
    </dgm:pt>
    <dgm:pt modelId="{609A459D-3602-4D2E-9A9E-553F47412EA9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75000"/>
                </a:schemeClr>
              </a:solidFill>
            </a:rPr>
            <a:t>Поддерживающая терапия сепсиса</a:t>
          </a:r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50361B16-9FB7-4C66-9C0E-D268820189F5}" type="parTrans" cxnId="{F497D123-22FA-42E4-BDD0-6E0675B667A7}">
      <dgm:prSet/>
      <dgm:spPr/>
      <dgm:t>
        <a:bodyPr/>
        <a:lstStyle/>
        <a:p>
          <a:endParaRPr lang="en-US"/>
        </a:p>
      </dgm:t>
    </dgm:pt>
    <dgm:pt modelId="{5B8891C7-669E-4FAF-9597-F18B0ABF0A15}" type="sibTrans" cxnId="{F497D123-22FA-42E4-BDD0-6E0675B667A7}">
      <dgm:prSet/>
      <dgm:spPr/>
      <dgm:t>
        <a:bodyPr/>
        <a:lstStyle/>
        <a:p>
          <a:endParaRPr lang="en-US"/>
        </a:p>
      </dgm:t>
    </dgm:pt>
    <dgm:pt modelId="{5C8EA050-6289-40AA-B79A-332ADC2A7B78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75000"/>
                </a:schemeClr>
              </a:solidFill>
            </a:rPr>
            <a:t>Устранение причины</a:t>
          </a:r>
          <a:r>
            <a:rPr lang="en-US" sz="24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083AC116-37CA-497E-8686-5DA710BF67B3}" type="parTrans" cxnId="{1D837961-22ED-4D27-A6EC-2B9EC5DF1825}">
      <dgm:prSet/>
      <dgm:spPr/>
      <dgm:t>
        <a:bodyPr/>
        <a:lstStyle/>
        <a:p>
          <a:endParaRPr lang="en-US"/>
        </a:p>
      </dgm:t>
    </dgm:pt>
    <dgm:pt modelId="{C9A3817B-89AE-4469-876D-D8F2F9D7A944}" type="sibTrans" cxnId="{1D837961-22ED-4D27-A6EC-2B9EC5DF1825}">
      <dgm:prSet/>
      <dgm:spPr/>
      <dgm:t>
        <a:bodyPr/>
        <a:lstStyle/>
        <a:p>
          <a:endParaRPr lang="en-US"/>
        </a:p>
      </dgm:t>
    </dgm:pt>
    <dgm:pt modelId="{20BFFC83-C961-4C90-99F0-6764DEECFA53}">
      <dgm:prSet custT="1"/>
      <dgm:spPr/>
      <dgm:t>
        <a:bodyPr/>
        <a:lstStyle/>
        <a:p>
          <a:pPr rtl="0"/>
          <a:r>
            <a:rPr lang="ru-RU" sz="2400" dirty="0" smtClean="0">
              <a:solidFill>
                <a:schemeClr val="accent1">
                  <a:lumMod val="75000"/>
                </a:schemeClr>
              </a:solidFill>
            </a:rPr>
            <a:t>Удаление гнойно-некротических тканей (санация и дренаж)</a:t>
          </a:r>
          <a:endParaRPr lang="en-US" sz="2400" dirty="0">
            <a:solidFill>
              <a:schemeClr val="accent1">
                <a:lumMod val="75000"/>
              </a:schemeClr>
            </a:solidFill>
          </a:endParaRPr>
        </a:p>
      </dgm:t>
    </dgm:pt>
    <dgm:pt modelId="{182D4FDC-BBEE-482A-9C78-336B1F9539BF}" type="parTrans" cxnId="{C12DDE46-DCCC-498A-9858-4327E276552A}">
      <dgm:prSet/>
      <dgm:spPr/>
      <dgm:t>
        <a:bodyPr/>
        <a:lstStyle/>
        <a:p>
          <a:endParaRPr lang="en-US"/>
        </a:p>
      </dgm:t>
    </dgm:pt>
    <dgm:pt modelId="{1B21B32D-2897-49E3-BD18-1B29243609A0}" type="sibTrans" cxnId="{C12DDE46-DCCC-498A-9858-4327E276552A}">
      <dgm:prSet/>
      <dgm:spPr/>
      <dgm:t>
        <a:bodyPr/>
        <a:lstStyle/>
        <a:p>
          <a:endParaRPr lang="en-US"/>
        </a:p>
      </dgm:t>
    </dgm:pt>
    <dgm:pt modelId="{4AA5ECF6-EDD2-4B7E-8ECB-0BE413B1D8A3}" type="pres">
      <dgm:prSet presAssocID="{DB11CCC8-61CB-4782-8B87-38CF29C286B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DF0AEB1F-FF7F-4EFE-BA2A-FFE167158AA2}" type="pres">
      <dgm:prSet presAssocID="{DB11CCC8-61CB-4782-8B87-38CF29C286B6}" presName="pyramid" presStyleLbl="node1" presStyleIdx="0" presStyleCnt="1" custScaleX="149924"/>
      <dgm:spPr/>
    </dgm:pt>
    <dgm:pt modelId="{18DCF162-3D0E-4387-9CCD-42C9115DC6F4}" type="pres">
      <dgm:prSet presAssocID="{DB11CCC8-61CB-4782-8B87-38CF29C286B6}" presName="theList" presStyleCnt="0"/>
      <dgm:spPr/>
    </dgm:pt>
    <dgm:pt modelId="{077879A0-E31E-426E-BFE9-11EFF58767FC}" type="pres">
      <dgm:prSet presAssocID="{6632979C-F40A-489C-9A36-06F8D612CB56}" presName="aNode" presStyleLbl="fgAcc1" presStyleIdx="0" presStyleCnt="2" custScaleY="497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BE4739-3BFB-4BA4-A4A0-E3490277E5EE}" type="pres">
      <dgm:prSet presAssocID="{6632979C-F40A-489C-9A36-06F8D612CB56}" presName="aSpace" presStyleCnt="0"/>
      <dgm:spPr/>
    </dgm:pt>
    <dgm:pt modelId="{ED3CC60A-4D3C-4A71-98A4-D46C0D46F781}" type="pres">
      <dgm:prSet presAssocID="{662F9FFA-10E0-40B9-B4F6-96BDFDF0CE7E}" presName="aNode" presStyleLbl="fgAcc1" presStyleIdx="1" presStyleCnt="2" custScaleX="181792" custScaleY="161431" custLinFactY="6509" custLinFactNeighborX="232" custLinFactNeighborY="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D91353-0013-4177-B159-2F5EBB3A2DCD}" type="pres">
      <dgm:prSet presAssocID="{662F9FFA-10E0-40B9-B4F6-96BDFDF0CE7E}" presName="aSpace" presStyleCnt="0"/>
      <dgm:spPr/>
    </dgm:pt>
  </dgm:ptLst>
  <dgm:cxnLst>
    <dgm:cxn modelId="{6416D1E9-4EAA-416A-8FF5-9EB7AB28E662}" type="presOf" srcId="{40FCC1DE-63D9-46D3-B998-35448B06F508}" destId="{ED3CC60A-4D3C-4A71-98A4-D46C0D46F781}" srcOrd="0" destOrd="1" presId="urn:microsoft.com/office/officeart/2005/8/layout/pyramid2"/>
    <dgm:cxn modelId="{6E28651A-FCEC-4CB9-AD87-2241BBD7E7E1}" type="presOf" srcId="{20BFFC83-C961-4C90-99F0-6764DEECFA53}" destId="{ED3CC60A-4D3C-4A71-98A4-D46C0D46F781}" srcOrd="0" destOrd="4" presId="urn:microsoft.com/office/officeart/2005/8/layout/pyramid2"/>
    <dgm:cxn modelId="{91F0404E-8CDC-4ED6-9120-616EBE84BA3F}" type="presOf" srcId="{6632979C-F40A-489C-9A36-06F8D612CB56}" destId="{077879A0-E31E-426E-BFE9-11EFF58767FC}" srcOrd="0" destOrd="0" presId="urn:microsoft.com/office/officeart/2005/8/layout/pyramid2"/>
    <dgm:cxn modelId="{86A90CAF-B0D8-49F9-864E-E078B630B10D}" srcId="{DB11CCC8-61CB-4782-8B87-38CF29C286B6}" destId="{662F9FFA-10E0-40B9-B4F6-96BDFDF0CE7E}" srcOrd="1" destOrd="0" parTransId="{88A29F0A-9BEF-44FD-ACF1-38B845BEF539}" sibTransId="{9B526CAA-4071-449A-9FDD-D8A64821C755}"/>
    <dgm:cxn modelId="{A83F628C-9B28-4D7D-B52C-9E8CD68E31D1}" srcId="{662F9FFA-10E0-40B9-B4F6-96BDFDF0CE7E}" destId="{40FCC1DE-63D9-46D3-B998-35448B06F508}" srcOrd="0" destOrd="0" parTransId="{12F3A552-07B4-4C1C-9985-CDBF7A830FD5}" sibTransId="{13854EB4-1C19-4275-9E0C-C955F9661A7F}"/>
    <dgm:cxn modelId="{1D837961-22ED-4D27-A6EC-2B9EC5DF1825}" srcId="{662F9FFA-10E0-40B9-B4F6-96BDFDF0CE7E}" destId="{5C8EA050-6289-40AA-B79A-332ADC2A7B78}" srcOrd="2" destOrd="0" parTransId="{083AC116-37CA-497E-8686-5DA710BF67B3}" sibTransId="{C9A3817B-89AE-4469-876D-D8F2F9D7A944}"/>
    <dgm:cxn modelId="{F275EC44-8589-4E7A-9DDD-BC1FFAE859EC}" type="presOf" srcId="{DB11CCC8-61CB-4782-8B87-38CF29C286B6}" destId="{4AA5ECF6-EDD2-4B7E-8ECB-0BE413B1D8A3}" srcOrd="0" destOrd="0" presId="urn:microsoft.com/office/officeart/2005/8/layout/pyramid2"/>
    <dgm:cxn modelId="{C12DDE46-DCCC-498A-9858-4327E276552A}" srcId="{662F9FFA-10E0-40B9-B4F6-96BDFDF0CE7E}" destId="{20BFFC83-C961-4C90-99F0-6764DEECFA53}" srcOrd="3" destOrd="0" parTransId="{182D4FDC-BBEE-482A-9C78-336B1F9539BF}" sibTransId="{1B21B32D-2897-49E3-BD18-1B29243609A0}"/>
    <dgm:cxn modelId="{BFD7932A-94B4-4949-B036-C48D6E1B73AA}" type="presOf" srcId="{5C8EA050-6289-40AA-B79A-332ADC2A7B78}" destId="{ED3CC60A-4D3C-4A71-98A4-D46C0D46F781}" srcOrd="0" destOrd="3" presId="urn:microsoft.com/office/officeart/2005/8/layout/pyramid2"/>
    <dgm:cxn modelId="{8A60CFAF-B4D1-45DA-B650-1B2E52158440}" srcId="{DB11CCC8-61CB-4782-8B87-38CF29C286B6}" destId="{6632979C-F40A-489C-9A36-06F8D612CB56}" srcOrd="0" destOrd="0" parTransId="{D55AF2CD-0BC5-4551-88FB-60308C7E6371}" sibTransId="{294E66DC-9660-4062-AF69-48BFA6F41503}"/>
    <dgm:cxn modelId="{DBCAB605-63C0-4FE9-8BEA-85D91806822E}" type="presOf" srcId="{609A459D-3602-4D2E-9A9E-553F47412EA9}" destId="{ED3CC60A-4D3C-4A71-98A4-D46C0D46F781}" srcOrd="0" destOrd="2" presId="urn:microsoft.com/office/officeart/2005/8/layout/pyramid2"/>
    <dgm:cxn modelId="{1980110C-5E16-45C5-AFF4-BFD4A85883B0}" type="presOf" srcId="{662F9FFA-10E0-40B9-B4F6-96BDFDF0CE7E}" destId="{ED3CC60A-4D3C-4A71-98A4-D46C0D46F781}" srcOrd="0" destOrd="0" presId="urn:microsoft.com/office/officeart/2005/8/layout/pyramid2"/>
    <dgm:cxn modelId="{F497D123-22FA-42E4-BDD0-6E0675B667A7}" srcId="{662F9FFA-10E0-40B9-B4F6-96BDFDF0CE7E}" destId="{609A459D-3602-4D2E-9A9E-553F47412EA9}" srcOrd="1" destOrd="0" parTransId="{50361B16-9FB7-4C66-9C0E-D268820189F5}" sibTransId="{5B8891C7-669E-4FAF-9597-F18B0ABF0A15}"/>
    <dgm:cxn modelId="{540C1E93-9C0A-4BA9-AD84-806742AB320C}" type="presParOf" srcId="{4AA5ECF6-EDD2-4B7E-8ECB-0BE413B1D8A3}" destId="{DF0AEB1F-FF7F-4EFE-BA2A-FFE167158AA2}" srcOrd="0" destOrd="0" presId="urn:microsoft.com/office/officeart/2005/8/layout/pyramid2"/>
    <dgm:cxn modelId="{EF1BF4E4-D788-41D5-82A6-48139CBF2C81}" type="presParOf" srcId="{4AA5ECF6-EDD2-4B7E-8ECB-0BE413B1D8A3}" destId="{18DCF162-3D0E-4387-9CCD-42C9115DC6F4}" srcOrd="1" destOrd="0" presId="urn:microsoft.com/office/officeart/2005/8/layout/pyramid2"/>
    <dgm:cxn modelId="{B710CB10-A5E3-4807-886F-7561B4BF9A70}" type="presParOf" srcId="{18DCF162-3D0E-4387-9CCD-42C9115DC6F4}" destId="{077879A0-E31E-426E-BFE9-11EFF58767FC}" srcOrd="0" destOrd="0" presId="urn:microsoft.com/office/officeart/2005/8/layout/pyramid2"/>
    <dgm:cxn modelId="{B0E36AAC-3A57-4947-8E23-07700991D098}" type="presParOf" srcId="{18DCF162-3D0E-4387-9CCD-42C9115DC6F4}" destId="{EDBE4739-3BFB-4BA4-A4A0-E3490277E5EE}" srcOrd="1" destOrd="0" presId="urn:microsoft.com/office/officeart/2005/8/layout/pyramid2"/>
    <dgm:cxn modelId="{BF4CE2AD-CDB3-4A50-884C-2A41DA85AB3D}" type="presParOf" srcId="{18DCF162-3D0E-4387-9CCD-42C9115DC6F4}" destId="{ED3CC60A-4D3C-4A71-98A4-D46C0D46F781}" srcOrd="2" destOrd="0" presId="urn:microsoft.com/office/officeart/2005/8/layout/pyramid2"/>
    <dgm:cxn modelId="{3845D8E7-7D01-447A-8DF2-E493DF75D3DF}" type="presParOf" srcId="{18DCF162-3D0E-4387-9CCD-42C9115DC6F4}" destId="{71D91353-0013-4177-B159-2F5EBB3A2DCD}" srcOrd="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84DA9-A740-4ABA-B96C-25E7AAE95D80}">
      <dsp:nvSpPr>
        <dsp:cNvPr id="0" name=""/>
        <dsp:cNvSpPr/>
      </dsp:nvSpPr>
      <dsp:spPr>
        <a:xfrm>
          <a:off x="0" y="387766"/>
          <a:ext cx="11326265" cy="12077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000" kern="1200" dirty="0" smtClean="0"/>
            <a:t>Чаще всего в формировании абсцесса легких</a:t>
          </a:r>
          <a:endParaRPr lang="en-US" sz="3000" kern="1200" dirty="0" smtClean="0"/>
        </a:p>
        <a:p>
          <a:pPr marL="0" marR="0" lvl="0" indent="0" algn="ctr" defTabSz="1555750" rtl="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3000" kern="1200" dirty="0" smtClean="0"/>
            <a:t>участвует смешанная микрофлора</a:t>
          </a:r>
          <a:endParaRPr lang="en-US" sz="3000" kern="1200" dirty="0"/>
        </a:p>
      </dsp:txBody>
      <dsp:txXfrm>
        <a:off x="0" y="387766"/>
        <a:ext cx="11326265" cy="1207734"/>
      </dsp:txXfrm>
    </dsp:sp>
    <dsp:sp modelId="{AE818BC1-B508-4785-9027-FD69F0D91D2C}">
      <dsp:nvSpPr>
        <dsp:cNvPr id="0" name=""/>
        <dsp:cNvSpPr/>
      </dsp:nvSpPr>
      <dsp:spPr>
        <a:xfrm>
          <a:off x="0" y="1595501"/>
          <a:ext cx="11326265" cy="31293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/>
            <a:t>Аэробные грамм-положительные кокки </a:t>
          </a:r>
          <a:r>
            <a:rPr lang="en-US" sz="3000" kern="1200" dirty="0" smtClean="0"/>
            <a:t>(</a:t>
          </a:r>
          <a:r>
            <a:rPr lang="en-US" sz="3000" kern="1200" dirty="0" err="1" smtClean="0"/>
            <a:t>S.aureus</a:t>
          </a:r>
          <a:r>
            <a:rPr lang="en-US" sz="3000" kern="1200" dirty="0" smtClean="0"/>
            <a:t>, </a:t>
          </a:r>
          <a:r>
            <a:rPr lang="en-US" sz="3000" kern="1200" dirty="0" err="1" smtClean="0"/>
            <a:t>Str.pyogenes</a:t>
          </a:r>
          <a:r>
            <a:rPr lang="en-US" sz="3000" kern="1200" dirty="0" smtClean="0"/>
            <a:t>), </a:t>
          </a:r>
          <a:endParaRPr lang="en-US" sz="3000" kern="1200" dirty="0"/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/>
            <a:t>Грамм-негативные палочки </a:t>
          </a:r>
          <a:r>
            <a:rPr lang="en-US" sz="3000" kern="1200" dirty="0" smtClean="0"/>
            <a:t>(</a:t>
          </a:r>
          <a:r>
            <a:rPr lang="en-US" sz="3000" kern="1200" dirty="0" err="1" smtClean="0"/>
            <a:t>K.pneumoniae</a:t>
          </a:r>
          <a:r>
            <a:rPr lang="en-US" sz="3000" kern="1200" dirty="0" smtClean="0"/>
            <a:t>, E.coli, Pseudomonas) </a:t>
          </a:r>
          <a:endParaRPr lang="en-US" sz="3000" kern="1200" dirty="0"/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/>
            <a:t>Анаэробные микроорганизмы </a:t>
          </a:r>
          <a:r>
            <a:rPr lang="en-US" sz="3000" kern="1200" dirty="0" smtClean="0"/>
            <a:t>(</a:t>
          </a:r>
          <a:r>
            <a:rPr lang="en-US" sz="3000" kern="1200" dirty="0" err="1" smtClean="0"/>
            <a:t>Bacteriodes</a:t>
          </a:r>
          <a:r>
            <a:rPr lang="en-US" sz="3000" kern="1200" dirty="0" smtClean="0"/>
            <a:t>, </a:t>
          </a:r>
          <a:r>
            <a:rPr lang="en-US" sz="3000" kern="1200" dirty="0" err="1" smtClean="0"/>
            <a:t>Peptococci</a:t>
          </a:r>
          <a:r>
            <a:rPr lang="en-US" sz="3000" kern="1200" dirty="0" smtClean="0"/>
            <a:t>, </a:t>
          </a:r>
          <a:r>
            <a:rPr lang="en-US" sz="3000" kern="1200" dirty="0" err="1" smtClean="0"/>
            <a:t>Peptostreptococci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və</a:t>
          </a:r>
          <a:r>
            <a:rPr lang="en-US" sz="3000" kern="1200" dirty="0" smtClean="0"/>
            <a:t> s.)</a:t>
          </a:r>
          <a:endParaRPr lang="en-US" sz="3000" kern="1200" dirty="0"/>
        </a:p>
        <a:p>
          <a:pPr marL="285750" lvl="1" indent="-285750" algn="l" defTabSz="13335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/>
            <a:t>У </a:t>
          </a:r>
          <a:r>
            <a:rPr lang="ru-RU" sz="3000" kern="1200" dirty="0" err="1" smtClean="0"/>
            <a:t>иммуно-супрессивных</a:t>
          </a:r>
          <a:r>
            <a:rPr lang="ru-RU" sz="3000" kern="1200" dirty="0" smtClean="0"/>
            <a:t> больных </a:t>
          </a:r>
          <a:r>
            <a:rPr lang="en-US" sz="3000" kern="1200" dirty="0" smtClean="0"/>
            <a:t>Candida </a:t>
          </a:r>
          <a:r>
            <a:rPr lang="en-US" sz="3000" kern="1200" dirty="0" err="1" smtClean="0"/>
            <a:t>albicans</a:t>
          </a:r>
          <a:r>
            <a:rPr lang="en-US" sz="3000" kern="1200" dirty="0" smtClean="0"/>
            <a:t>, Legionella, Pneumocystis </a:t>
          </a:r>
          <a:r>
            <a:rPr lang="en-US" sz="3000" kern="1200" dirty="0" err="1" smtClean="0"/>
            <a:t>carinii</a:t>
          </a:r>
          <a:r>
            <a:rPr lang="en-US" sz="3000" kern="1200" dirty="0" smtClean="0"/>
            <a:t> </a:t>
          </a:r>
          <a:endParaRPr lang="en-US" sz="3000" kern="1200" dirty="0"/>
        </a:p>
      </dsp:txBody>
      <dsp:txXfrm>
        <a:off x="0" y="1595501"/>
        <a:ext cx="11326265" cy="31293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FAF67-6B8E-46A3-B5EB-35BAE20C6EA4}">
      <dsp:nvSpPr>
        <dsp:cNvPr id="0" name=""/>
        <dsp:cNvSpPr/>
      </dsp:nvSpPr>
      <dsp:spPr>
        <a:xfrm>
          <a:off x="5495" y="0"/>
          <a:ext cx="11243266" cy="52658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В зависимости от стадии и фазы легочного абсцесса может возникать несколько клинических форм:</a:t>
          </a:r>
        </a:p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-Пневмония</a:t>
          </a:r>
        </a:p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-Признаки вскрытия в бронхи</a:t>
          </a:r>
        </a:p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-Вскрытие в </a:t>
          </a:r>
          <a:r>
            <a:rPr lang="ru-RU" sz="3900" kern="1200" dirty="0" err="1" smtClean="0"/>
            <a:t>певру</a:t>
          </a:r>
          <a:endParaRPr lang="ru-RU" sz="3900" kern="1200" dirty="0" smtClean="0"/>
        </a:p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900" kern="1200" dirty="0" smtClean="0"/>
            <a:t>-Хронический абсцесс</a:t>
          </a:r>
          <a:endParaRPr lang="en-US" sz="3900" kern="1200" dirty="0"/>
        </a:p>
      </dsp:txBody>
      <dsp:txXfrm>
        <a:off x="159727" y="154232"/>
        <a:ext cx="10934802" cy="49574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ADD80A-D94C-4BC8-9B61-0B66BCC5386E}">
      <dsp:nvSpPr>
        <dsp:cNvPr id="0" name=""/>
        <dsp:cNvSpPr/>
      </dsp:nvSpPr>
      <dsp:spPr>
        <a:xfrm>
          <a:off x="885698" y="0"/>
          <a:ext cx="10037916" cy="622473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ECAE88-4C37-43A6-B9FC-1D304B8767C4}">
      <dsp:nvSpPr>
        <dsp:cNvPr id="0" name=""/>
        <dsp:cNvSpPr/>
      </dsp:nvSpPr>
      <dsp:spPr>
        <a:xfrm>
          <a:off x="4778" y="1867420"/>
          <a:ext cx="5555093" cy="248989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i="1" kern="1200" dirty="0" smtClean="0"/>
            <a:t>Уточнение</a:t>
          </a:r>
          <a:endParaRPr lang="en-US" sz="6500" kern="1200" dirty="0"/>
        </a:p>
      </dsp:txBody>
      <dsp:txXfrm>
        <a:off x="126325" y="1988967"/>
        <a:ext cx="5311999" cy="2246800"/>
      </dsp:txXfrm>
    </dsp:sp>
    <dsp:sp modelId="{371A703D-0671-4E08-A595-A57F6C88ADB6}">
      <dsp:nvSpPr>
        <dsp:cNvPr id="0" name=""/>
        <dsp:cNvSpPr/>
      </dsp:nvSpPr>
      <dsp:spPr>
        <a:xfrm>
          <a:off x="6118623" y="1868142"/>
          <a:ext cx="5685910" cy="24884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Диагностические признаки абсцессы легких</a:t>
          </a:r>
          <a:r>
            <a:rPr lang="en-GB" sz="2000" kern="1200" dirty="0" smtClean="0"/>
            <a:t>: 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Клинически признаки воспаления и </a:t>
          </a:r>
          <a:r>
            <a:rPr lang="en-GB" sz="2000" kern="1200" dirty="0" smtClean="0"/>
            <a:t>SİRS 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На </a:t>
          </a:r>
          <a:r>
            <a:rPr lang="en-GB" sz="2000" kern="1200" dirty="0" smtClean="0"/>
            <a:t>KT</a:t>
          </a:r>
          <a:r>
            <a:rPr lang="ru-RU" sz="2000" kern="1200" dirty="0" smtClean="0"/>
            <a:t> характерные признаки абсцесса</a:t>
          </a:r>
          <a:r>
            <a:rPr lang="en-GB" sz="2000" kern="1200" dirty="0" smtClean="0"/>
            <a:t>: 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Область некроза</a:t>
          </a:r>
          <a:r>
            <a:rPr lang="en-GB" sz="2000" kern="1200" dirty="0" smtClean="0"/>
            <a:t> 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Уровень воздуха-жидкости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Формирующаяся полость</a:t>
          </a:r>
          <a:r>
            <a:rPr lang="en-GB" sz="2000" kern="1200" dirty="0" smtClean="0"/>
            <a:t> </a:t>
          </a:r>
          <a:endParaRPr lang="en-US" sz="2000" kern="1200" dirty="0"/>
        </a:p>
      </dsp:txBody>
      <dsp:txXfrm>
        <a:off x="6240099" y="1989618"/>
        <a:ext cx="5442958" cy="22454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FA954B-CD40-4456-B667-78CB337C324E}">
      <dsp:nvSpPr>
        <dsp:cNvPr id="0" name=""/>
        <dsp:cNvSpPr/>
      </dsp:nvSpPr>
      <dsp:spPr>
        <a:xfrm>
          <a:off x="2060415" y="4141"/>
          <a:ext cx="6680368" cy="54643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b="1" i="1" kern="1200" dirty="0" smtClean="0"/>
            <a:t>Установление причины и осложнений</a:t>
          </a:r>
          <a:r>
            <a:rPr lang="en-US" sz="3500" b="1" i="1" kern="1200" dirty="0" smtClean="0"/>
            <a:t> </a:t>
          </a:r>
          <a:endParaRPr lang="en-US" sz="3500" kern="1200" dirty="0"/>
        </a:p>
        <a:p>
          <a:pPr marL="228600" lvl="1" indent="-228600" algn="ctr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700" kern="1200" dirty="0" smtClean="0"/>
            <a:t>Клинико-анамнестические признаки</a:t>
          </a:r>
          <a:endParaRPr lang="en-US" sz="2700" kern="1200" dirty="0"/>
        </a:p>
        <a:p>
          <a:pPr marL="228600" lvl="1" indent="-228600" algn="ctr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700" kern="1200" dirty="0" smtClean="0"/>
            <a:t>KT</a:t>
          </a:r>
          <a:endParaRPr lang="en-US" sz="2700" kern="1200" dirty="0"/>
        </a:p>
        <a:p>
          <a:pPr marL="228600" lvl="1" indent="-228600" algn="ctr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700" kern="1200" dirty="0" smtClean="0"/>
            <a:t>Бронхоскопия</a:t>
          </a:r>
          <a:endParaRPr lang="en-US" sz="2700" kern="1200" dirty="0"/>
        </a:p>
        <a:p>
          <a:pPr marL="228600" lvl="1" indent="-228600" algn="ctr" defTabSz="1200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700" kern="1200" dirty="0" smtClean="0"/>
            <a:t>Бактериологическое исследование мокроты</a:t>
          </a:r>
          <a:endParaRPr lang="en-US" sz="2700" kern="1200" dirty="0"/>
        </a:p>
      </dsp:txBody>
      <dsp:txXfrm>
        <a:off x="3038732" y="804373"/>
        <a:ext cx="4723734" cy="38638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052AA2-663E-40A4-B6C3-F609985ABA0D}">
      <dsp:nvSpPr>
        <dsp:cNvPr id="0" name=""/>
        <dsp:cNvSpPr/>
      </dsp:nvSpPr>
      <dsp:spPr>
        <a:xfrm>
          <a:off x="0" y="47744"/>
          <a:ext cx="10801200" cy="13536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4264" tIns="191008" rIns="334264" bIns="191008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b="1" i="1" kern="1200" dirty="0" smtClean="0"/>
            <a:t>Дифференциальная диагностика</a:t>
          </a:r>
          <a:endParaRPr lang="en-US" sz="4700" kern="1200" dirty="0"/>
        </a:p>
      </dsp:txBody>
      <dsp:txXfrm>
        <a:off x="0" y="47744"/>
        <a:ext cx="10801200" cy="1353600"/>
      </dsp:txXfrm>
    </dsp:sp>
    <dsp:sp modelId="{5AB1E346-ADE3-47ED-B61B-E60E93C8DCAE}">
      <dsp:nvSpPr>
        <dsp:cNvPr id="0" name=""/>
        <dsp:cNvSpPr/>
      </dsp:nvSpPr>
      <dsp:spPr>
        <a:xfrm>
          <a:off x="0" y="1401344"/>
          <a:ext cx="10801200" cy="361241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698" tIns="250698" rIns="334264" bIns="376047" numCol="1" spcCol="1270" anchor="t" anchorCtr="0">
          <a:noAutofit/>
        </a:bodyPr>
        <a:lstStyle/>
        <a:p>
          <a:pPr marL="285750" lvl="1" indent="-285750" algn="l" defTabSz="2089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chemeClr val="accent1">
                  <a:lumMod val="50000"/>
                </a:schemeClr>
              </a:solidFill>
            </a:rPr>
            <a:t>Гангрена легких</a:t>
          </a:r>
          <a:endParaRPr lang="en-US" sz="4700" kern="1200" dirty="0">
            <a:solidFill>
              <a:schemeClr val="accent1">
                <a:lumMod val="50000"/>
              </a:schemeClr>
            </a:solidFill>
          </a:endParaRPr>
        </a:p>
        <a:p>
          <a:pPr marL="285750" lvl="1" indent="-285750" algn="l" defTabSz="2089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chemeClr val="accent1">
                  <a:lumMod val="50000"/>
                </a:schemeClr>
              </a:solidFill>
            </a:rPr>
            <a:t>Туберкулез легких</a:t>
          </a:r>
          <a:endParaRPr lang="en-US" sz="4700" kern="1200" dirty="0">
            <a:solidFill>
              <a:schemeClr val="accent1">
                <a:lumMod val="50000"/>
              </a:schemeClr>
            </a:solidFill>
          </a:endParaRPr>
        </a:p>
        <a:p>
          <a:pPr marL="285750" lvl="1" indent="-285750" algn="l" defTabSz="2089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chemeClr val="accent1">
                  <a:lumMod val="50000"/>
                </a:schemeClr>
              </a:solidFill>
            </a:rPr>
            <a:t>Паразитарные кисты легких</a:t>
          </a:r>
          <a:endParaRPr lang="en-US" sz="4700" kern="1200" dirty="0">
            <a:solidFill>
              <a:schemeClr val="accent1">
                <a:lumMod val="50000"/>
              </a:schemeClr>
            </a:solidFill>
          </a:endParaRPr>
        </a:p>
        <a:p>
          <a:pPr marL="285750" lvl="1" indent="-285750" algn="l" defTabSz="20891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700" kern="1200" dirty="0" smtClean="0">
              <a:solidFill>
                <a:schemeClr val="accent1">
                  <a:lumMod val="50000"/>
                </a:schemeClr>
              </a:solidFill>
            </a:rPr>
            <a:t>Рак легких</a:t>
          </a:r>
          <a:endParaRPr lang="en-US" sz="47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0" y="1401344"/>
        <a:ext cx="10801200" cy="361241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0AEB1F-FF7F-4EFE-BA2A-FFE167158AA2}">
      <dsp:nvSpPr>
        <dsp:cNvPr id="0" name=""/>
        <dsp:cNvSpPr/>
      </dsp:nvSpPr>
      <dsp:spPr>
        <a:xfrm>
          <a:off x="1044683" y="0"/>
          <a:ext cx="7585332" cy="5059452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7879A0-E31E-426E-BFE9-11EFF58767FC}">
      <dsp:nvSpPr>
        <dsp:cNvPr id="0" name=""/>
        <dsp:cNvSpPr/>
      </dsp:nvSpPr>
      <dsp:spPr>
        <a:xfrm>
          <a:off x="4837349" y="506355"/>
          <a:ext cx="3288643" cy="852257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i="1" kern="1200" dirty="0" smtClean="0">
              <a:solidFill>
                <a:schemeClr val="accent1">
                  <a:lumMod val="75000"/>
                </a:schemeClr>
              </a:solidFill>
            </a:rPr>
            <a:t>Принцип</a:t>
          </a:r>
          <a:r>
            <a:rPr lang="en-US" sz="4000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40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4878953" y="547959"/>
        <a:ext cx="3205435" cy="769049"/>
      </dsp:txXfrm>
    </dsp:sp>
    <dsp:sp modelId="{ED3CC60A-4D3C-4A71-98A4-D46C0D46F781}">
      <dsp:nvSpPr>
        <dsp:cNvPr id="0" name=""/>
        <dsp:cNvSpPr/>
      </dsp:nvSpPr>
      <dsp:spPr>
        <a:xfrm>
          <a:off x="3500055" y="1898517"/>
          <a:ext cx="5978491" cy="2766110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“</a:t>
          </a:r>
          <a:r>
            <a:rPr lang="ru-RU" sz="2400" kern="1200" dirty="0" smtClean="0">
              <a:solidFill>
                <a:schemeClr val="accent1">
                  <a:lumMod val="75000"/>
                </a:schemeClr>
              </a:solidFill>
            </a:rPr>
            <a:t>Классических 4 принципа</a:t>
          </a: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” 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solidFill>
                <a:schemeClr val="accent1">
                  <a:lumMod val="75000"/>
                </a:schemeClr>
              </a:solidFill>
            </a:rPr>
            <a:t>антибиотикотерапия</a:t>
          </a: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solidFill>
                <a:schemeClr val="accent1">
                  <a:lumMod val="75000"/>
                </a:schemeClr>
              </a:solidFill>
            </a:rPr>
            <a:t>Поддерживающая терапия сепсиса</a:t>
          </a: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solidFill>
                <a:schemeClr val="accent1">
                  <a:lumMod val="75000"/>
                </a:schemeClr>
              </a:solidFill>
            </a:rPr>
            <a:t>Устранение причины</a:t>
          </a:r>
          <a:r>
            <a:rPr lang="en-US" sz="2400" kern="1200" dirty="0" smtClean="0">
              <a:solidFill>
                <a:schemeClr val="accent1">
                  <a:lumMod val="75000"/>
                </a:schemeClr>
              </a:solidFill>
            </a:rPr>
            <a:t> 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solidFill>
                <a:schemeClr val="accent1">
                  <a:lumMod val="75000"/>
                </a:schemeClr>
              </a:solidFill>
            </a:rPr>
            <a:t>Удаление гнойно-некротических тканей (санация и дренаж)</a:t>
          </a:r>
          <a:endParaRPr lang="en-US" sz="2400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635085" y="2033547"/>
        <a:ext cx="5708431" cy="2496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t>1/24/2020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40024" y="1628800"/>
            <a:ext cx="7772400" cy="1470025"/>
          </a:xfrm>
        </p:spPr>
        <p:txBody>
          <a:bodyPr/>
          <a:lstStyle/>
          <a:p>
            <a:r>
              <a:rPr lang="ru-RU" altLang="en-US" sz="8000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az-Latn-AZ" altLang="en-US" sz="8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55640" y="3573016"/>
            <a:ext cx="6400800" cy="146412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dirty="0"/>
              <a:t>Профессор </a:t>
            </a:r>
            <a:r>
              <a:rPr lang="ru-RU" altLang="en-US" sz="2400" dirty="0" err="1"/>
              <a:t>Садай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Агалар</a:t>
            </a:r>
            <a:r>
              <a:rPr lang="ru-RU" altLang="en-US" sz="2400" dirty="0"/>
              <a:t> </a:t>
            </a:r>
            <a:r>
              <a:rPr lang="ru-RU" altLang="en-US" sz="2400" dirty="0" err="1"/>
              <a:t>оглы</a:t>
            </a:r>
            <a:r>
              <a:rPr lang="ru-RU" altLang="en-US" sz="2400" dirty="0"/>
              <a:t> Алиев</a:t>
            </a:r>
          </a:p>
          <a:p>
            <a:pPr>
              <a:lnSpc>
                <a:spcPct val="80000"/>
              </a:lnSpc>
            </a:pPr>
            <a:r>
              <a:rPr lang="ru-RU" altLang="en-US" sz="2400" dirty="0" smtClean="0"/>
              <a:t>АМУ, кафедра </a:t>
            </a:r>
            <a:r>
              <a:rPr lang="ru-RU" altLang="en-US" sz="2400" dirty="0"/>
              <a:t>хирургических </a:t>
            </a:r>
            <a:r>
              <a:rPr lang="ru-RU" altLang="en-US" sz="2400" dirty="0" smtClean="0"/>
              <a:t>болезней I </a:t>
            </a:r>
            <a:endParaRPr lang="az-Latn-AZ" altLang="en-US" sz="2400" dirty="0"/>
          </a:p>
        </p:txBody>
      </p:sp>
      <p:sp>
        <p:nvSpPr>
          <p:cNvPr id="5" name="Rectangle 21">
            <a:extLst>
              <a:ext uri="{FF2B5EF4-FFF2-40B4-BE49-F238E27FC236}">
                <a16:creationId xmlns:a16="http://schemas.microsoft.com/office/drawing/2014/main" id="{B3D89E7D-2D0A-4321-A6D2-922A7CCE7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974" y="557972"/>
            <a:ext cx="6076051" cy="1000918"/>
          </a:xfrm>
        </p:spPr>
        <p:txBody>
          <a:bodyPr>
            <a:normAutofit/>
          </a:bodyPr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ОПРЕДЕЛЕНИЕ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1544" y="2132856"/>
            <a:ext cx="8229600" cy="3629025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Ограниченный гнойно-некротический очаг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в легких называется абсцессом, обычно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проявляется как осложнение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других заболеваний и, если не лечить,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имеет высокую летальность</a:t>
            </a:r>
            <a:endParaRPr lang="en-GB" altLang="en-US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</a:t>
            </a:r>
            <a:r>
              <a:rPr lang="az-Latn-AZ" altLang="en-US" dirty="0" smtClean="0"/>
              <a:t>Saday Ağalar oğlu Əliyev</a:t>
            </a:r>
            <a:endParaRPr lang="az-Latn-AZ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0"/>
            <a:ext cx="4259039" cy="799563"/>
          </a:xfrm>
        </p:spPr>
        <p:txBody>
          <a:bodyPr/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Этиология</a:t>
            </a:r>
            <a:endParaRPr lang="en-US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72125FCC-DF4F-4379-BACB-F9F5EF363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22550" name="Text Box 22">
            <a:extLst>
              <a:ext uri="{FF2B5EF4-FFF2-40B4-BE49-F238E27FC236}">
                <a16:creationId xmlns:a16="http://schemas.microsoft.com/office/drawing/2014/main" id="{CC625DBB-4412-4A4D-8722-5AA8317EDD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959" y="949934"/>
            <a:ext cx="1166529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altLang="en-US" sz="2800" dirty="0">
                <a:solidFill>
                  <a:schemeClr val="accent1">
                    <a:lumMod val="75000"/>
                  </a:schemeClr>
                </a:solidFill>
              </a:rPr>
              <a:t>Заболевания, приводящие к абсцессу легких, можно разделить на 3 группы в соответствии с механизмом </a:t>
            </a:r>
            <a:r>
              <a:rPr lang="ru-RU" altLang="en-US" sz="2800" dirty="0" smtClean="0">
                <a:solidFill>
                  <a:schemeClr val="accent1">
                    <a:lumMod val="75000"/>
                  </a:schemeClr>
                </a:solidFill>
              </a:rPr>
              <a:t>развития: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alt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Бронхогенно</a:t>
            </a:r>
            <a:r>
              <a:rPr lang="ru-RU" altLang="en-US" sz="2800" dirty="0" smtClean="0">
                <a:solidFill>
                  <a:schemeClr val="accent1">
                    <a:lumMod val="75000"/>
                  </a:schemeClr>
                </a:solidFill>
              </a:rPr>
              <a:t>-аспирационный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alt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Постпневмонический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altLang="en-US" sz="2800" dirty="0" err="1">
                <a:solidFill>
                  <a:schemeClr val="accent1">
                    <a:lumMod val="75000"/>
                  </a:schemeClr>
                </a:solidFill>
              </a:rPr>
              <a:t>П</a:t>
            </a:r>
            <a:r>
              <a:rPr lang="ru-RU" alt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остишемическо</a:t>
            </a:r>
            <a:r>
              <a:rPr lang="ru-RU" altLang="en-US" sz="2800" dirty="0" smtClean="0">
                <a:solidFill>
                  <a:schemeClr val="accent1">
                    <a:lumMod val="75000"/>
                  </a:schemeClr>
                </a:solidFill>
              </a:rPr>
              <a:t>-некротический 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altLang="en-US" sz="2800" dirty="0" err="1" smtClean="0">
                <a:solidFill>
                  <a:schemeClr val="accent1">
                    <a:lumMod val="75000"/>
                  </a:schemeClr>
                </a:solidFill>
              </a:rPr>
              <a:t>Парапневмонический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altLang="en-US" sz="2800" dirty="0" smtClean="0">
                <a:solidFill>
                  <a:schemeClr val="accent1">
                    <a:lumMod val="75000"/>
                  </a:schemeClr>
                </a:solidFill>
              </a:rPr>
              <a:t>Травматический</a:t>
            </a:r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ru-RU" altLang="en-US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ru-RU" alt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altLang="en-US" sz="2800" dirty="0">
                <a:solidFill>
                  <a:schemeClr val="accent1">
                    <a:lumMod val="75000"/>
                  </a:schemeClr>
                </a:solidFill>
              </a:rPr>
              <a:t>Аспирация и бронхиальная обструкция являются наиболее распространенными причинами абсцесса легких</a:t>
            </a:r>
            <a:r>
              <a:rPr lang="ru-RU" altLang="en-US" sz="28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en-US" alt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18" descr="akciger-kanseri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9" r="33931"/>
          <a:stretch/>
        </p:blipFill>
        <p:spPr bwMode="auto">
          <a:xfrm>
            <a:off x="7680176" y="1628800"/>
            <a:ext cx="3199184" cy="3488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21258" y="51818"/>
            <a:ext cx="6349484" cy="927721"/>
          </a:xfrm>
        </p:spPr>
        <p:txBody>
          <a:bodyPr/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Этиология</a:t>
            </a:r>
            <a:endParaRPr lang="en-US" sz="4800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1969889"/>
              </p:ext>
            </p:extLst>
          </p:nvPr>
        </p:nvGraphicFramePr>
        <p:xfrm>
          <a:off x="407368" y="1340768"/>
          <a:ext cx="11326265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13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ChangeArrowheads="1"/>
          </p:cNvSpPr>
          <p:nvPr/>
        </p:nvSpPr>
        <p:spPr bwMode="auto">
          <a:xfrm>
            <a:off x="1524000" y="1"/>
            <a:ext cx="9144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</a:pPr>
            <a:r>
              <a:rPr lang="ru-RU" altLang="en-US" sz="1200">
                <a:latin typeface="Calibri" panose="020F0502020204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altLang="en-US" sz="1800">
              <a:latin typeface="Arial" panose="020B0604020202020204" pitchFamily="34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</p:txBody>
      </p:sp>
      <p:sp>
        <p:nvSpPr>
          <p:cNvPr id="13" name="Плюс 12"/>
          <p:cNvSpPr/>
          <p:nvPr/>
        </p:nvSpPr>
        <p:spPr>
          <a:xfrm>
            <a:off x="5715000" y="1447800"/>
            <a:ext cx="914400" cy="9144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7019006" y="1197396"/>
            <a:ext cx="3181450" cy="1476377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dirty="0" smtClean="0">
                <a:solidFill>
                  <a:schemeClr val="bg1"/>
                </a:solidFill>
                <a:latin typeface="Arial Black" pitchFamily="34" charset="0"/>
              </a:rPr>
              <a:t>Некроз </a:t>
            </a:r>
            <a:endParaRPr lang="ru-RU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055441" y="3429000"/>
            <a:ext cx="2625974" cy="7858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Секвестрация 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167188" y="2997201"/>
            <a:ext cx="2576512" cy="136375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Ограничение некротической области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Black" pitchFamily="34" charset="0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7096124" y="2781300"/>
            <a:ext cx="4328467" cy="23764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b="1" dirty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Прогрессирование-обострение </a:t>
            </a:r>
            <a:r>
              <a:rPr lang="ru-RU" b="1" dirty="0" smtClean="0">
                <a:solidFill>
                  <a:schemeClr val="bg1"/>
                </a:solidFill>
                <a:latin typeface="Arial Black" pitchFamily="34" charset="0"/>
                <a:ea typeface="Times New Roman" pitchFamily="18" charset="0"/>
                <a:cs typeface="Courier New" pitchFamily="49" charset="0"/>
              </a:rPr>
              <a:t>гнойно-некротического распада окружающей ткани</a:t>
            </a:r>
            <a:endParaRPr lang="ru-RU" b="1" dirty="0">
              <a:solidFill>
                <a:schemeClr val="bg1"/>
              </a:solidFill>
              <a:latin typeface="Arial Black" pitchFamily="34" charset="0"/>
              <a:ea typeface="Times New Roman" pitchFamily="18" charset="0"/>
              <a:cs typeface="Courier New" pitchFamily="49" charset="0"/>
            </a:endParaRPr>
          </a:p>
        </p:txBody>
      </p:sp>
      <p:sp>
        <p:nvSpPr>
          <p:cNvPr id="24" name="Правильный пятиугольник 23"/>
          <p:cNvSpPr/>
          <p:nvPr/>
        </p:nvSpPr>
        <p:spPr>
          <a:xfrm>
            <a:off x="3667109" y="4802235"/>
            <a:ext cx="3429016" cy="1630957"/>
          </a:xfrm>
          <a:prstGeom prst="pent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Абсцесс</a:t>
            </a:r>
          </a:p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Гангрена</a:t>
            </a:r>
            <a:endParaRPr lang="ru-RU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75037" y="-4751"/>
            <a:ext cx="5394325" cy="72225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dirty="0">
                <a:solidFill>
                  <a:srgbClr val="FFFFCC"/>
                </a:solidFill>
                <a:latin typeface="Times New Roman" pitchFamily="18" charset="0"/>
              </a:rPr>
              <a:t> </a:t>
            </a: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Патогенез</a:t>
            </a:r>
            <a:endParaRPr lang="ru-RU" sz="4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17" name="Овал 13"/>
          <p:cNvSpPr/>
          <p:nvPr/>
        </p:nvSpPr>
        <p:spPr>
          <a:xfrm>
            <a:off x="2037434" y="1312764"/>
            <a:ext cx="3287960" cy="1245642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defRPr/>
            </a:pPr>
            <a:r>
              <a:rPr lang="ru-RU" dirty="0" smtClean="0">
                <a:solidFill>
                  <a:schemeClr val="bg1"/>
                </a:solidFill>
                <a:latin typeface="Arial Black" pitchFamily="34" charset="0"/>
              </a:rPr>
              <a:t>Гнойно-деструктивное поражение</a:t>
            </a:r>
            <a:endParaRPr lang="ru-RU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81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ooter Placeholder 3">
            <a:extLst>
              <a:ext uri="{FF2B5EF4-FFF2-40B4-BE49-F238E27FC236}">
                <a16:creationId xmlns:a16="http://schemas.microsoft.com/office/drawing/2014/main" id="{58549A9A-4CED-40F5-A4DD-2B9E8756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52950" y="6631378"/>
            <a:ext cx="30861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39993" name="Text Box 57">
            <a:extLst>
              <a:ext uri="{FF2B5EF4-FFF2-40B4-BE49-F238E27FC236}">
                <a16:creationId xmlns:a16="http://schemas.microsoft.com/office/drawing/2014/main" id="{494DFCCF-8CA3-477B-AABE-61A2AF5A3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500" y="1191785"/>
            <a:ext cx="7159674" cy="501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В большинстве случаев заболевание вызывается взаимодействием трех основных факторов.</a:t>
            </a:r>
          </a:p>
          <a:p>
            <a:pPr>
              <a:spcBef>
                <a:spcPct val="0"/>
              </a:spcBef>
            </a:pP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1.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Наличие острого воспалительного процесса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в легких;</a:t>
            </a:r>
          </a:p>
          <a:p>
            <a:pPr>
              <a:spcBef>
                <a:spcPct val="0"/>
              </a:spcBef>
            </a:pP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2.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Нарушение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кровообращения и некроз легочной ткани;</a:t>
            </a:r>
          </a:p>
          <a:p>
            <a:pPr>
              <a:spcBef>
                <a:spcPct val="0"/>
              </a:spcBef>
            </a:pP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3. Нарушение бронхиальной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проводимости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в зоне воспалительного процесса и </a:t>
            </a:r>
            <a:r>
              <a:rPr lang="ru-RU" altLang="en-US" sz="320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некроза</a:t>
            </a:r>
            <a:r>
              <a:rPr lang="ru-RU" altLang="en-US" sz="320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40006" name="Text Box 70">
            <a:extLst>
              <a:ext uri="{FF2B5EF4-FFF2-40B4-BE49-F238E27FC236}">
                <a16:creationId xmlns:a16="http://schemas.microsoft.com/office/drawing/2014/main" id="{F0662005-E84F-4058-BB80-115F51236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5327" y="153278"/>
            <a:ext cx="316163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4800" b="1" dirty="0" smtClean="0">
                <a:solidFill>
                  <a:schemeClr val="accent1">
                    <a:lumMod val="75000"/>
                  </a:schemeClr>
                </a:solidFill>
              </a:rPr>
              <a:t>ПАТОГЕНЕЗ</a:t>
            </a:r>
            <a:endParaRPr lang="az-Latn-AZ" altLang="en-US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6174" y="1628800"/>
            <a:ext cx="3709520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70">
            <a:extLst>
              <a:ext uri="{FF2B5EF4-FFF2-40B4-BE49-F238E27FC236}">
                <a16:creationId xmlns:a16="http://schemas.microsoft.com/office/drawing/2014/main" id="{F0662005-E84F-4058-BB80-115F51236AAE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4515182" y="119580"/>
            <a:ext cx="3161636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en-US" sz="4800" b="1" dirty="0" smtClean="0">
                <a:solidFill>
                  <a:schemeClr val="accent1">
                    <a:lumMod val="75000"/>
                  </a:schemeClr>
                </a:solidFill>
              </a:rPr>
              <a:t>ПАТОГЕНЕЗ</a:t>
            </a:r>
            <a:endParaRPr lang="az-Latn-AZ" altLang="en-US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Гнойный очаг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может иметь несколько последствий:</a:t>
            </a:r>
          </a:p>
          <a:p>
            <a:pPr algn="just"/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Абсцесс может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рассасываться применением антибиотиков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(как правило, небольшие абсцессы)</a:t>
            </a:r>
          </a:p>
          <a:p>
            <a:pPr algn="just"/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Абсцесс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может открыться в бронхи и плевру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Абсцесс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может вызвать осложнения</a:t>
            </a:r>
          </a:p>
          <a:p>
            <a:pPr algn="just"/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Вокруг абсцесса может развиться фиброзная капсула, и может возникнуть хронический абсцесс.</a:t>
            </a:r>
          </a:p>
          <a:p>
            <a:pPr marL="0" indent="0" algn="just">
              <a:buNone/>
            </a:pP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Летальность составляет 5-20%,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а у </a:t>
            </a:r>
            <a:r>
              <a:rPr lang="ru-RU" altLang="en-US" sz="3200" dirty="0" err="1" smtClean="0">
                <a:solidFill>
                  <a:schemeClr val="accent1">
                    <a:lumMod val="75000"/>
                  </a:schemeClr>
                </a:solidFill>
              </a:rPr>
              <a:t>иммуносупрессивных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достигают 28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%.</a:t>
            </a:r>
            <a:endParaRPr lang="en-US" sz="32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44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83632" y="188640"/>
            <a:ext cx="6336704" cy="648072"/>
          </a:xfrm>
        </p:spPr>
        <p:txBody>
          <a:bodyPr/>
          <a:lstStyle/>
          <a:p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Осложнения</a:t>
            </a:r>
            <a:r>
              <a:rPr lang="az-Latn-AZ" altLang="en-US" sz="4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13423C3-08DC-4DFE-BBB5-33E34F0779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9416" y="2132856"/>
            <a:ext cx="10849783" cy="4248895"/>
          </a:xfrm>
        </p:spPr>
        <p:txBody>
          <a:bodyPr>
            <a:normAutofit fontScale="92500" lnSpcReduction="20000"/>
          </a:bodyPr>
          <a:lstStyle/>
          <a:p>
            <a:pPr marL="609600" indent="-609600"/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Ответная реакция организма на воспаление-</a:t>
            </a:r>
            <a:r>
              <a:rPr lang="en-GB" altLang="en-US" sz="3200" dirty="0" smtClean="0">
                <a:solidFill>
                  <a:schemeClr val="accent1">
                    <a:lumMod val="75000"/>
                  </a:schemeClr>
                </a:solidFill>
              </a:rPr>
              <a:t>SİRS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септический шок</a:t>
            </a:r>
          </a:p>
          <a:p>
            <a:pPr marL="609600" indent="-609600"/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Недостаточность органов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При абсцессах, открывающихся в бронхи -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аспирационная пневмония,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с 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той и противоположной стороны), кровотечения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При абсцессах, открывающихся в плевральную полость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- гнойный плеврит, </a:t>
            </a:r>
            <a:r>
              <a:rPr lang="ru-RU" altLang="en-US" sz="3200" dirty="0" err="1">
                <a:solidFill>
                  <a:schemeClr val="accent1">
                    <a:lumMod val="75000"/>
                  </a:schemeClr>
                </a:solidFill>
              </a:rPr>
              <a:t>пиопневмоторакс</a:t>
            </a:r>
            <a:endParaRPr lang="ru-RU" altLang="en-US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609600" indent="-609600"/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При хронических абсцессах – </a:t>
            </a:r>
            <a:r>
              <a:rPr lang="ru-RU" altLang="en-US" sz="3200" dirty="0" err="1" smtClean="0">
                <a:solidFill>
                  <a:schemeClr val="accent1">
                    <a:lumMod val="75000"/>
                  </a:schemeClr>
                </a:solidFill>
              </a:rPr>
              <a:t>мальнутриция</a:t>
            </a:r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 (недоедание), </a:t>
            </a:r>
            <a:r>
              <a:rPr lang="ru-RU" altLang="en-US" sz="3200" dirty="0">
                <a:solidFill>
                  <a:schemeClr val="accent1">
                    <a:lumMod val="75000"/>
                  </a:schemeClr>
                </a:solidFill>
              </a:rPr>
              <a:t>кахексия, рецидивирующие осложнения, амилоидоз</a:t>
            </a:r>
          </a:p>
          <a:p>
            <a:pPr marL="609600" indent="-609600"/>
            <a:r>
              <a:rPr lang="ru-RU" altLang="en-US" sz="3200" dirty="0" smtClean="0">
                <a:solidFill>
                  <a:schemeClr val="accent1">
                    <a:lumMod val="75000"/>
                  </a:schemeClr>
                </a:solidFill>
              </a:rPr>
              <a:t>Кровотечения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7AF696-EB79-4950-947D-C07B409359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93565" y="1047218"/>
            <a:ext cx="13452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Пневмония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03512" y="770220"/>
            <a:ext cx="27823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</a:rPr>
              <a:t>Бронхогенно</a:t>
            </a:r>
            <a:r>
              <a:rPr lang="ru-RU" b="1" dirty="0" smtClean="0">
                <a:solidFill>
                  <a:srgbClr val="FF0000"/>
                </a:solidFill>
              </a:rPr>
              <a:t>-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Аспирационные причины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649903" y="770219"/>
            <a:ext cx="31011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</a:rPr>
              <a:t>Прстишемические</a:t>
            </a:r>
            <a:r>
              <a:rPr lang="ru-RU" b="1" dirty="0" smtClean="0">
                <a:solidFill>
                  <a:srgbClr val="FF0000"/>
                </a:solidFill>
              </a:rPr>
              <a:t> и</a:t>
            </a:r>
          </a:p>
          <a:p>
            <a:r>
              <a:rPr lang="ru-RU" b="1" dirty="0" err="1" smtClean="0">
                <a:solidFill>
                  <a:srgbClr val="FF0000"/>
                </a:solidFill>
              </a:rPr>
              <a:t>Постнекротические</a:t>
            </a:r>
            <a:r>
              <a:rPr lang="ru-RU" b="1" dirty="0" smtClean="0">
                <a:solidFill>
                  <a:srgbClr val="FF0000"/>
                </a:solidFill>
              </a:rPr>
              <a:t> причины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70524" y="1916832"/>
            <a:ext cx="45913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Некроз и воспаление в легких (пневмония)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3094694" y="1556792"/>
            <a:ext cx="0" cy="5447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endCxn id="12" idx="0"/>
          </p:cNvCxnSpPr>
          <p:nvPr/>
        </p:nvCxnSpPr>
        <p:spPr>
          <a:xfrm>
            <a:off x="6566184" y="1556792"/>
            <a:ext cx="1" cy="360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10122720" y="1669450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3094694" y="2101498"/>
            <a:ext cx="105709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8976320" y="2113756"/>
            <a:ext cx="11521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5674689" y="3175453"/>
            <a:ext cx="1782989" cy="467181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Абсцесс </a:t>
            </a:r>
            <a:r>
              <a:rPr lang="ru-RU" b="1" dirty="0" smtClean="0">
                <a:solidFill>
                  <a:schemeClr val="tx1"/>
                </a:solidFill>
              </a:rPr>
              <a:t>легкого</a:t>
            </a:r>
            <a:endParaRPr lang="en-US" b="1" dirty="0">
              <a:solidFill>
                <a:schemeClr val="tx1"/>
              </a:solidFill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>
            <a:off x="6566184" y="2417113"/>
            <a:ext cx="0" cy="7238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1215044" y="2546142"/>
            <a:ext cx="3759299" cy="369332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ru-RU" b="1" dirty="0" smtClean="0"/>
              <a:t>Присоединение гнойной инфекции</a:t>
            </a:r>
            <a:endParaRPr lang="en-US" b="1" dirty="0"/>
          </a:p>
        </p:txBody>
      </p:sp>
      <p:cxnSp>
        <p:nvCxnSpPr>
          <p:cNvPr id="37" name="Прямая соединительная линия 36"/>
          <p:cNvCxnSpPr>
            <a:stCxn id="34" idx="3"/>
          </p:cNvCxnSpPr>
          <p:nvPr/>
        </p:nvCxnSpPr>
        <p:spPr>
          <a:xfrm>
            <a:off x="4974343" y="2730808"/>
            <a:ext cx="15918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551384" y="3802940"/>
            <a:ext cx="24037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Рассасывание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антибиотикотерапией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431704" y="3941439"/>
            <a:ext cx="1968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Вскрытие в бронх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664560" y="3941439"/>
            <a:ext cx="20706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Вскрытие в плевру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9539403" y="3802939"/>
            <a:ext cx="23069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Фиброзная стенка</a:t>
            </a: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х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ронический абсцесс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004926" y="4853264"/>
            <a:ext cx="296190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Аспирационная пневмония</a:t>
            </a:r>
          </a:p>
          <a:p>
            <a:pPr algn="ctr"/>
            <a:r>
              <a:rPr lang="ru-RU" b="1" dirty="0" smtClean="0"/>
              <a:t>Кровотечение</a:t>
            </a:r>
          </a:p>
          <a:p>
            <a:pPr algn="ctr"/>
            <a:r>
              <a:rPr lang="ru-RU" b="1" dirty="0" smtClean="0"/>
              <a:t>Сепсис</a:t>
            </a:r>
            <a:endParaRPr lang="en-US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4651875" y="483015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Гнойный плеврит</a:t>
            </a:r>
            <a:endParaRPr lang="ru-RU" b="1" dirty="0"/>
          </a:p>
          <a:p>
            <a:pPr algn="ctr"/>
            <a:r>
              <a:rPr lang="ru-RU" b="1" dirty="0" err="1" smtClean="0"/>
              <a:t>Пиопневматоракс</a:t>
            </a:r>
            <a:endParaRPr lang="ru-RU" b="1" dirty="0"/>
          </a:p>
          <a:p>
            <a:pPr algn="ctr"/>
            <a:r>
              <a:rPr lang="ru-RU" b="1" dirty="0"/>
              <a:t>Сепсис</a:t>
            </a:r>
            <a:endParaRPr lang="en-US" b="1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7644892" y="4840410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Кахексия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Мальнутриция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Амилоидоз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 flipH="1">
            <a:off x="2135560" y="3429000"/>
            <a:ext cx="3264953" cy="3739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H="1">
            <a:off x="4871864" y="3717032"/>
            <a:ext cx="802825" cy="224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7238805" y="3717032"/>
            <a:ext cx="585387" cy="224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7644892" y="3429000"/>
            <a:ext cx="2627572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>
            <a:stCxn id="40" idx="2"/>
          </p:cNvCxnSpPr>
          <p:nvPr/>
        </p:nvCxnSpPr>
        <p:spPr>
          <a:xfrm>
            <a:off x="4416109" y="4310771"/>
            <a:ext cx="23707" cy="5193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rot="360000">
            <a:off x="7699876" y="4310771"/>
            <a:ext cx="52308" cy="414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stCxn id="42" idx="2"/>
            <a:endCxn id="45" idx="0"/>
          </p:cNvCxnSpPr>
          <p:nvPr/>
        </p:nvCxnSpPr>
        <p:spPr>
          <a:xfrm>
            <a:off x="10692892" y="4449270"/>
            <a:ext cx="0" cy="3911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18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784893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Клиника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2670739"/>
              </p:ext>
            </p:extLst>
          </p:nvPr>
        </p:nvGraphicFramePr>
        <p:xfrm>
          <a:off x="479375" y="1084783"/>
          <a:ext cx="11254257" cy="5265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8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965" y="836713"/>
            <a:ext cx="11182249" cy="53402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</a:rPr>
              <a:t>Подозрение</a:t>
            </a:r>
            <a:r>
              <a:rPr lang="en-US" sz="2800" b="1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sz="28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800" b="1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У всех больных с пневмонией, гнойным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плевритом,а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также при нижеперечисленных заболеваниях, сопровождающиеся кашлем, одышкой, боли в грудной стенке и признаками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SİRS: 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Бронхогенные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образования и рак легкого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аспирация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чужеродное тело, рвотные массы и т.д.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)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гемоптиз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Инфаркт легкого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легочная контузия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сепсис другого происхождения (гематогенные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эмболы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</a:rPr>
              <a:t>иммуносупрессивные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 пациенты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другие</a:t>
            </a: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62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5150173"/>
              </p:ext>
            </p:extLst>
          </p:nvPr>
        </p:nvGraphicFramePr>
        <p:xfrm>
          <a:off x="191343" y="404663"/>
          <a:ext cx="11809313" cy="6224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101C9C-D782-4BEE-A4B2-F768E7F4E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057974" y="78937"/>
            <a:ext cx="6076051" cy="7848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"/>
          <p:cNvSpPr>
            <a:spLocks noGrp="1" noChangeArrowheads="1"/>
          </p:cNvSpPr>
          <p:nvPr>
            <p:ph type="title" idx="4294967295"/>
          </p:nvPr>
        </p:nvSpPr>
        <p:spPr>
          <a:xfrm>
            <a:off x="2858787" y="168007"/>
            <a:ext cx="6261549" cy="611546"/>
          </a:xfrm>
        </p:spPr>
        <p:txBody>
          <a:bodyPr/>
          <a:lstStyle/>
          <a:p>
            <a:pPr eaLnBrk="1" hangingPunct="1"/>
            <a:r>
              <a:rPr lang="ru-RU" altLang="en-US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Рентген Абсцесса</a:t>
            </a:r>
            <a:endParaRPr lang="ru-RU" altLang="en-US" sz="36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40963" name="Picture 6" descr="akciger_absesi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5865" y="1556792"/>
            <a:ext cx="3962400" cy="3810000"/>
          </a:xfrm>
        </p:spPr>
      </p:pic>
      <p:pic>
        <p:nvPicPr>
          <p:cNvPr id="4096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762" y="1523591"/>
            <a:ext cx="4441711" cy="387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 Box 16"/>
          <p:cNvSpPr txBox="1">
            <a:spLocks noChangeArrowheads="1"/>
          </p:cNvSpPr>
          <p:nvPr/>
        </p:nvSpPr>
        <p:spPr bwMode="auto">
          <a:xfrm>
            <a:off x="3856385" y="5903947"/>
            <a:ext cx="408086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defRPr sz="2400">
                <a:solidFill>
                  <a:schemeClr val="tx1"/>
                </a:solidFill>
                <a:latin typeface="AR CENA" pitchFamily="2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</a:pPr>
            <a:r>
              <a:rPr lang="ru-RU" altLang="en-US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Передняя и боковая проекция</a:t>
            </a:r>
            <a:endParaRPr lang="ru-RU" altLang="en-US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</p:spTree>
    <p:extLst>
      <p:ext uri="{BB962C8B-B14F-4D97-AF65-F5344CB8AC3E}">
        <p14:creationId xmlns:p14="http://schemas.microsoft.com/office/powerpoint/2010/main" val="384584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133601" y="-49982"/>
            <a:ext cx="7772400" cy="1030710"/>
          </a:xfrm>
        </p:spPr>
        <p:txBody>
          <a:bodyPr/>
          <a:lstStyle/>
          <a:p>
            <a:pPr eaLnBrk="1" hangingPunct="1"/>
            <a:r>
              <a:rPr lang="ru-RU" altLang="en-US" sz="3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</a:rPr>
              <a:t>КТ</a:t>
            </a:r>
            <a:endParaRPr lang="ru-RU" altLang="en-US" sz="3600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41987" name="Picture 2" descr="21-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1359718"/>
            <a:ext cx="4579168" cy="4736281"/>
          </a:xfrm>
          <a:prstGeom prst="rect">
            <a:avLst/>
          </a:prstGeom>
          <a:noFill/>
          <a:ln w="38100">
            <a:solidFill>
              <a:srgbClr val="9900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1" y="1359718"/>
            <a:ext cx="5188767" cy="473628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</p:spTree>
    <p:extLst>
      <p:ext uri="{BB962C8B-B14F-4D97-AF65-F5344CB8AC3E}">
        <p14:creationId xmlns:p14="http://schemas.microsoft.com/office/powerpoint/2010/main" val="35944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70" t="26919" r="27670" b="43294"/>
          <a:stretch/>
        </p:blipFill>
        <p:spPr>
          <a:xfrm>
            <a:off x="1487493" y="1268760"/>
            <a:ext cx="9409035" cy="460851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97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2949486"/>
              </p:ext>
            </p:extLst>
          </p:nvPr>
        </p:nvGraphicFramePr>
        <p:xfrm>
          <a:off x="479376" y="980728"/>
          <a:ext cx="108012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57064" y="0"/>
            <a:ext cx="6076051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784894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Диагностика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2458992"/>
              </p:ext>
            </p:extLst>
          </p:nvPr>
        </p:nvGraphicFramePr>
        <p:xfrm>
          <a:off x="695401" y="1289149"/>
          <a:ext cx="10801200" cy="50615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6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1216942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1109408"/>
              </p:ext>
            </p:extLst>
          </p:nvPr>
        </p:nvGraphicFramePr>
        <p:xfrm>
          <a:off x="839416" y="1268760"/>
          <a:ext cx="10515600" cy="5059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59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772816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Методы лечения</a:t>
            </a:r>
            <a:r>
              <a:rPr lang="en-US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консервативное</a:t>
            </a:r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n-US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Антибиотикотерапия</a:t>
            </a:r>
            <a:r>
              <a:rPr lang="en-US" sz="3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3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Поддерживающая терапия сепсиса</a:t>
            </a:r>
            <a:endParaRPr lang="az-Latn-AZ" sz="3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3000" dirty="0" err="1" smtClean="0">
                <a:solidFill>
                  <a:schemeClr val="accent1">
                    <a:lumMod val="75000"/>
                  </a:schemeClr>
                </a:solidFill>
              </a:rPr>
              <a:t>Бронхоскопически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3000" dirty="0" err="1" smtClean="0">
                <a:solidFill>
                  <a:schemeClr val="accent1">
                    <a:lumMod val="75000"/>
                  </a:schemeClr>
                </a:solidFill>
              </a:rPr>
              <a:t>чрескожный</a:t>
            </a:r>
            <a:r>
              <a:rPr lang="ru-RU" sz="3000" dirty="0" smtClean="0">
                <a:solidFill>
                  <a:schemeClr val="accent1">
                    <a:lumMod val="75000"/>
                  </a:schemeClr>
                </a:solidFill>
              </a:rPr>
              <a:t> дренаж</a:t>
            </a:r>
            <a:endParaRPr lang="en-US" sz="3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2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8"/>
            <a:ext cx="6076051" cy="856901"/>
          </a:xfrm>
        </p:spPr>
        <p:txBody>
          <a:bodyPr/>
          <a:lstStyle/>
          <a:p>
            <a:r>
              <a:rPr lang="ru-RU" sz="4800" dirty="0" smtClean="0">
                <a:solidFill>
                  <a:schemeClr val="accent1">
                    <a:lumMod val="75000"/>
                  </a:schemeClr>
                </a:solidFill>
              </a:rPr>
              <a:t>Лечение</a:t>
            </a:r>
            <a:endParaRPr 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290" y="1052736"/>
            <a:ext cx="10515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b="1" i="1" dirty="0" smtClean="0">
                <a:solidFill>
                  <a:schemeClr val="accent1">
                    <a:lumMod val="75000"/>
                  </a:schemeClr>
                </a:solidFill>
              </a:rPr>
              <a:t>Методы лечения</a:t>
            </a:r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–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Хирургическое</a:t>
            </a:r>
            <a:endParaRPr lang="az-Latn-AZ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az-Latn-AZ" sz="32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Когда проводят?</a:t>
            </a:r>
            <a:r>
              <a:rPr lang="az-Latn-AZ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Массивное кровотечение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Абсдедирование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резектабельного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рака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Гнойный плеврит,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пиопневматоракс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8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Не поддающийся консервативному лечению и </a:t>
            </a:r>
            <a:r>
              <a:rPr lang="ru-RU" sz="2800" dirty="0" err="1" smtClean="0">
                <a:solidFill>
                  <a:schemeClr val="accent1">
                    <a:lumMod val="75000"/>
                  </a:schemeClr>
                </a:solidFill>
              </a:rPr>
              <a:t>недренирующийся</a:t>
            </a: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</a:rPr>
              <a:t> абсцесс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en-US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1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93DEFD-E87E-48C9-8DBC-3ADAB1F69A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Prof.Dr. Saday Ağalar oğlu Əliyev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67432F-17E5-436D-92B3-A274813AE1BC}"/>
              </a:ext>
            </a:extLst>
          </p:cNvPr>
          <p:cNvSpPr txBox="1"/>
          <p:nvPr/>
        </p:nvSpPr>
        <p:spPr>
          <a:xfrm>
            <a:off x="10200456" y="188640"/>
            <a:ext cx="1782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Абсцесс легкого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44499" y="327538"/>
            <a:ext cx="1782989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ru-RU" b="1" dirty="0"/>
              <a:t>Абсцесс легкого</a:t>
            </a:r>
            <a:endParaRPr lang="en-US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995683" y="1121715"/>
            <a:ext cx="64806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Антибиотикотерапия и поддерживающая терапия (48-72 часа)</a:t>
            </a:r>
          </a:p>
          <a:p>
            <a:pPr algn="ctr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Бронхоскопия, санация и посев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63869" y="2321302"/>
            <a:ext cx="17507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Есть улучшение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86627" y="3135315"/>
            <a:ext cx="29052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Продолжать 2 недели,</a:t>
            </a: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п</a:t>
            </a:r>
            <a:r>
              <a:rPr lang="ru-RU" b="1" dirty="0" smtClean="0">
                <a:solidFill>
                  <a:srgbClr val="FF0000"/>
                </a:solidFill>
              </a:rPr>
              <a:t>отом 3-5 месяца орально 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антибиотик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92307" y="2321302"/>
            <a:ext cx="1693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Нет улучшения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550098" y="3084213"/>
            <a:ext cx="2378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Перкутанный дренаж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042110" y="3847124"/>
            <a:ext cx="394133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Перкутанный дренаж не эффективен</a:t>
            </a:r>
          </a:p>
          <a:p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Пиопневмоторакс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Массивное кровотечение</a:t>
            </a:r>
          </a:p>
          <a:p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Резектабельная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опухоль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306654" y="5610454"/>
            <a:ext cx="1412246" cy="369332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Лобэктомия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6235994" y="808803"/>
            <a:ext cx="0" cy="323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3359696" y="1780169"/>
            <a:ext cx="1512168" cy="4127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8328248" y="1838313"/>
            <a:ext cx="1224136" cy="4070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6" idx="2"/>
            <a:endCxn id="7" idx="0"/>
          </p:cNvCxnSpPr>
          <p:nvPr/>
        </p:nvCxnSpPr>
        <p:spPr>
          <a:xfrm>
            <a:off x="3039237" y="2690634"/>
            <a:ext cx="0" cy="444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8" idx="2"/>
            <a:endCxn id="10" idx="0"/>
          </p:cNvCxnSpPr>
          <p:nvPr/>
        </p:nvCxnSpPr>
        <p:spPr>
          <a:xfrm>
            <a:off x="9739302" y="2690634"/>
            <a:ext cx="0" cy="393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10" idx="2"/>
          </p:cNvCxnSpPr>
          <p:nvPr/>
        </p:nvCxnSpPr>
        <p:spPr>
          <a:xfrm>
            <a:off x="9739302" y="3453545"/>
            <a:ext cx="0" cy="3935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9840416" y="5047453"/>
            <a:ext cx="0" cy="469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2598</TotalTime>
  <Words>741</Words>
  <Application>Microsoft Office PowerPoint</Application>
  <PresentationFormat>Широкоэкранный</PresentationFormat>
  <Paragraphs>193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Arial Black</vt:lpstr>
      <vt:lpstr>Calibri</vt:lpstr>
      <vt:lpstr>Courier New</vt:lpstr>
      <vt:lpstr>Times New Roman</vt:lpstr>
      <vt:lpstr>Wingdings</vt:lpstr>
      <vt:lpstr>Praktiki dərs şablonu 1</vt:lpstr>
      <vt:lpstr>Абсцесс легкого</vt:lpstr>
      <vt:lpstr>ОПРЕДЕЛЕНИЕ</vt:lpstr>
      <vt:lpstr>Этиология</vt:lpstr>
      <vt:lpstr>Этиология</vt:lpstr>
      <vt:lpstr>Презентация PowerPoint</vt:lpstr>
      <vt:lpstr>Презентация PowerPoint</vt:lpstr>
      <vt:lpstr>ПАТОГЕНЕЗ</vt:lpstr>
      <vt:lpstr>Осложнения </vt:lpstr>
      <vt:lpstr>Презентация PowerPoint</vt:lpstr>
      <vt:lpstr>Клиника</vt:lpstr>
      <vt:lpstr>Диагностика</vt:lpstr>
      <vt:lpstr>Презентация PowerPoint</vt:lpstr>
      <vt:lpstr>Рентген Абсцесса</vt:lpstr>
      <vt:lpstr>КТ</vt:lpstr>
      <vt:lpstr>Презентация PowerPoint</vt:lpstr>
      <vt:lpstr>Презентация PowerPoint</vt:lpstr>
      <vt:lpstr>Диагностика</vt:lpstr>
      <vt:lpstr>Лечение</vt:lpstr>
      <vt:lpstr>Лечение</vt:lpstr>
      <vt:lpstr>Лечение</vt:lpstr>
      <vt:lpstr>Презентация PowerPoint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salahovaseva@yahoo.com</cp:lastModifiedBy>
  <cp:revision>207</cp:revision>
  <dcterms:created xsi:type="dcterms:W3CDTF">2001-04-16T20:54:45Z</dcterms:created>
  <dcterms:modified xsi:type="dcterms:W3CDTF">2020-01-24T14:34:16Z</dcterms:modified>
</cp:coreProperties>
</file>