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3"/>
  </p:notesMasterIdLst>
  <p:handoutMasterIdLst>
    <p:handoutMasterId r:id="rId24"/>
  </p:handoutMasterIdLst>
  <p:sldIdLst>
    <p:sldId id="284" r:id="rId2"/>
    <p:sldId id="290" r:id="rId3"/>
    <p:sldId id="270" r:id="rId4"/>
    <p:sldId id="312" r:id="rId5"/>
    <p:sldId id="322" r:id="rId6"/>
    <p:sldId id="278" r:id="rId7"/>
    <p:sldId id="313" r:id="rId8"/>
    <p:sldId id="292" r:id="rId9"/>
    <p:sldId id="314" r:id="rId10"/>
    <p:sldId id="315" r:id="rId11"/>
    <p:sldId id="316" r:id="rId12"/>
    <p:sldId id="293" r:id="rId13"/>
    <p:sldId id="323" r:id="rId14"/>
    <p:sldId id="324" r:id="rId15"/>
    <p:sldId id="321" r:id="rId16"/>
    <p:sldId id="303" r:id="rId17"/>
    <p:sldId id="325" r:id="rId18"/>
    <p:sldId id="306" r:id="rId19"/>
    <p:sldId id="317" r:id="rId20"/>
    <p:sldId id="318" r:id="rId21"/>
    <p:sldId id="305" r:id="rId22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9" d="100"/>
          <a:sy n="69" d="100"/>
        </p:scale>
        <p:origin x="824" y="4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E5EA41-A02B-43AC-8F89-57705F985B1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3EC043E-7F14-42BD-8647-844CD6C70766}">
      <dgm:prSet/>
      <dgm:spPr/>
      <dgm:t>
        <a:bodyPr/>
        <a:lstStyle/>
        <a:p>
          <a:pPr rtl="0"/>
          <a:r>
            <a:rPr lang="en-US" dirty="0" smtClean="0"/>
            <a:t>Most often in the formation of lung abscess</a:t>
          </a:r>
          <a:endParaRPr lang="ru-RU" dirty="0" smtClean="0"/>
        </a:p>
        <a:p>
          <a:r>
            <a:rPr lang="en-US" dirty="0" smtClean="0"/>
            <a:t>mixed microflora is involved</a:t>
          </a:r>
          <a:endParaRPr lang="en-US" dirty="0"/>
        </a:p>
      </dgm:t>
    </dgm:pt>
    <dgm:pt modelId="{4652D094-0B08-49C0-B964-C755C0848666}" type="parTrans" cxnId="{06FE4C93-503D-4C35-98A3-243C8D245213}">
      <dgm:prSet/>
      <dgm:spPr/>
      <dgm:t>
        <a:bodyPr/>
        <a:lstStyle/>
        <a:p>
          <a:endParaRPr lang="en-US"/>
        </a:p>
      </dgm:t>
    </dgm:pt>
    <dgm:pt modelId="{28926FFF-ECCD-47C7-8F73-C2E144C59093}" type="sibTrans" cxnId="{06FE4C93-503D-4C35-98A3-243C8D245213}">
      <dgm:prSet/>
      <dgm:spPr/>
      <dgm:t>
        <a:bodyPr/>
        <a:lstStyle/>
        <a:p>
          <a:endParaRPr lang="en-US"/>
        </a:p>
      </dgm:t>
    </dgm:pt>
    <dgm:pt modelId="{4F226357-2FC7-4FE3-AA85-B893A7B3A561}">
      <dgm:prSet/>
      <dgm:spPr/>
      <dgm:t>
        <a:bodyPr/>
        <a:lstStyle/>
        <a:p>
          <a:pPr rtl="0"/>
          <a:r>
            <a:rPr lang="en-US" dirty="0" smtClean="0"/>
            <a:t>Aerobic Gram-Positive Coccus (</a:t>
          </a:r>
          <a:r>
            <a:rPr lang="en-US" dirty="0" err="1" smtClean="0"/>
            <a:t>S.aureus</a:t>
          </a:r>
          <a:r>
            <a:rPr lang="en-US" dirty="0" smtClean="0"/>
            <a:t>, </a:t>
          </a:r>
          <a:r>
            <a:rPr lang="en-US" dirty="0" err="1" smtClean="0"/>
            <a:t>Str.pyogenes</a:t>
          </a:r>
          <a:r>
            <a:rPr lang="en-US" dirty="0" smtClean="0"/>
            <a:t>), </a:t>
          </a:r>
          <a:endParaRPr lang="en-US" dirty="0"/>
        </a:p>
      </dgm:t>
    </dgm:pt>
    <dgm:pt modelId="{65E89385-A840-464D-99BC-7263A9CB7982}" type="parTrans" cxnId="{6E3CB6B1-BCAD-4F7A-92E4-E3299F864774}">
      <dgm:prSet/>
      <dgm:spPr/>
      <dgm:t>
        <a:bodyPr/>
        <a:lstStyle/>
        <a:p>
          <a:endParaRPr lang="en-US"/>
        </a:p>
      </dgm:t>
    </dgm:pt>
    <dgm:pt modelId="{616E2048-A685-4AED-9CEC-00861FD97CA5}" type="sibTrans" cxnId="{6E3CB6B1-BCAD-4F7A-92E4-E3299F864774}">
      <dgm:prSet/>
      <dgm:spPr/>
      <dgm:t>
        <a:bodyPr/>
        <a:lstStyle/>
        <a:p>
          <a:endParaRPr lang="en-US"/>
        </a:p>
      </dgm:t>
    </dgm:pt>
    <dgm:pt modelId="{C8BB7BC2-AF4F-449F-8475-8E2FD3DA49FC}">
      <dgm:prSet/>
      <dgm:spPr/>
      <dgm:t>
        <a:bodyPr/>
        <a:lstStyle/>
        <a:p>
          <a:pPr rtl="0"/>
          <a:r>
            <a:rPr lang="en-US" dirty="0" smtClean="0"/>
            <a:t>Gram-negative rods (</a:t>
          </a:r>
          <a:r>
            <a:rPr lang="en-US" dirty="0" err="1" smtClean="0"/>
            <a:t>K.pneumoniae</a:t>
          </a:r>
          <a:r>
            <a:rPr lang="en-US" dirty="0" smtClean="0"/>
            <a:t>, E.coli, Pseudomonas) </a:t>
          </a:r>
          <a:endParaRPr lang="en-US" dirty="0"/>
        </a:p>
      </dgm:t>
    </dgm:pt>
    <dgm:pt modelId="{F3EDD885-4119-4848-A238-7272916E80AC}" type="parTrans" cxnId="{EDE57A5A-B4B2-4347-8423-0D649741FCE2}">
      <dgm:prSet/>
      <dgm:spPr/>
      <dgm:t>
        <a:bodyPr/>
        <a:lstStyle/>
        <a:p>
          <a:endParaRPr lang="en-US"/>
        </a:p>
      </dgm:t>
    </dgm:pt>
    <dgm:pt modelId="{DAD89CF4-EB0A-40E4-9327-3425F7985AB0}" type="sibTrans" cxnId="{EDE57A5A-B4B2-4347-8423-0D649741FCE2}">
      <dgm:prSet/>
      <dgm:spPr/>
      <dgm:t>
        <a:bodyPr/>
        <a:lstStyle/>
        <a:p>
          <a:endParaRPr lang="en-US"/>
        </a:p>
      </dgm:t>
    </dgm:pt>
    <dgm:pt modelId="{17419E6C-00C2-4420-9C58-9E7D9013CF7D}">
      <dgm:prSet/>
      <dgm:spPr/>
      <dgm:t>
        <a:bodyPr/>
        <a:lstStyle/>
        <a:p>
          <a:pPr rtl="0"/>
          <a:r>
            <a:rPr lang="en-US" dirty="0" smtClean="0"/>
            <a:t>Anaerobic microorganisms(</a:t>
          </a:r>
          <a:r>
            <a:rPr lang="en-US" dirty="0" err="1" smtClean="0"/>
            <a:t>Bacteriodes</a:t>
          </a:r>
          <a:r>
            <a:rPr lang="en-US" dirty="0" smtClean="0"/>
            <a:t>, </a:t>
          </a:r>
          <a:r>
            <a:rPr lang="en-US" dirty="0" err="1" smtClean="0"/>
            <a:t>Peptococci</a:t>
          </a:r>
          <a:r>
            <a:rPr lang="en-US" dirty="0" smtClean="0"/>
            <a:t>, </a:t>
          </a:r>
          <a:r>
            <a:rPr lang="en-US" dirty="0" err="1" smtClean="0"/>
            <a:t>Peptostreptococci</a:t>
          </a:r>
          <a:r>
            <a:rPr lang="en-US" dirty="0" smtClean="0"/>
            <a:t> </a:t>
          </a:r>
          <a:r>
            <a:rPr lang="en-US" dirty="0" err="1" smtClean="0"/>
            <a:t>və</a:t>
          </a:r>
          <a:r>
            <a:rPr lang="en-US" dirty="0" smtClean="0"/>
            <a:t> s.)</a:t>
          </a:r>
          <a:endParaRPr lang="en-US" dirty="0"/>
        </a:p>
      </dgm:t>
    </dgm:pt>
    <dgm:pt modelId="{B7223C33-A04E-4C55-AF21-08F599C1366C}" type="parTrans" cxnId="{EED5691F-C15E-4F20-BE42-502E24120114}">
      <dgm:prSet/>
      <dgm:spPr/>
      <dgm:t>
        <a:bodyPr/>
        <a:lstStyle/>
        <a:p>
          <a:endParaRPr lang="en-US"/>
        </a:p>
      </dgm:t>
    </dgm:pt>
    <dgm:pt modelId="{411EF413-C0BC-457B-A76F-4E8580D044D6}" type="sibTrans" cxnId="{EED5691F-C15E-4F20-BE42-502E24120114}">
      <dgm:prSet/>
      <dgm:spPr/>
      <dgm:t>
        <a:bodyPr/>
        <a:lstStyle/>
        <a:p>
          <a:endParaRPr lang="en-US"/>
        </a:p>
      </dgm:t>
    </dgm:pt>
    <dgm:pt modelId="{B0078C6D-8CF5-482C-9370-2858CF0D742B}">
      <dgm:prSet/>
      <dgm:spPr/>
      <dgm:t>
        <a:bodyPr/>
        <a:lstStyle/>
        <a:p>
          <a:pPr rtl="0"/>
          <a:r>
            <a:rPr lang="en-US" dirty="0" smtClean="0"/>
            <a:t>In immunosuppressive patients</a:t>
          </a:r>
          <a:r>
            <a:rPr lang="ru-RU" dirty="0" smtClean="0"/>
            <a:t> </a:t>
          </a:r>
          <a:r>
            <a:rPr lang="en-US" dirty="0" smtClean="0"/>
            <a:t>Candida </a:t>
          </a:r>
          <a:r>
            <a:rPr lang="en-US" dirty="0" err="1" smtClean="0"/>
            <a:t>albicans</a:t>
          </a:r>
          <a:r>
            <a:rPr lang="en-US" dirty="0" smtClean="0"/>
            <a:t>, Legionella, Pneumocystis </a:t>
          </a:r>
          <a:r>
            <a:rPr lang="en-US" dirty="0" err="1" smtClean="0"/>
            <a:t>carinii</a:t>
          </a:r>
          <a:r>
            <a:rPr lang="en-US" dirty="0" smtClean="0"/>
            <a:t> </a:t>
          </a:r>
          <a:endParaRPr lang="en-US" dirty="0"/>
        </a:p>
      </dgm:t>
    </dgm:pt>
    <dgm:pt modelId="{218C7518-3D5D-4ECC-8B27-43FF3F0693EB}" type="parTrans" cxnId="{337BB83A-3920-4471-A958-81A3C7A956F5}">
      <dgm:prSet/>
      <dgm:spPr/>
      <dgm:t>
        <a:bodyPr/>
        <a:lstStyle/>
        <a:p>
          <a:endParaRPr lang="en-US"/>
        </a:p>
      </dgm:t>
    </dgm:pt>
    <dgm:pt modelId="{C11D76B3-4AF5-47B6-9FB2-418C1B35646E}" type="sibTrans" cxnId="{337BB83A-3920-4471-A958-81A3C7A956F5}">
      <dgm:prSet/>
      <dgm:spPr/>
      <dgm:t>
        <a:bodyPr/>
        <a:lstStyle/>
        <a:p>
          <a:endParaRPr lang="en-US"/>
        </a:p>
      </dgm:t>
    </dgm:pt>
    <dgm:pt modelId="{483882D9-4AA5-4AB2-BBCE-973F987A2BCF}" type="pres">
      <dgm:prSet presAssocID="{23E5EA41-A02B-43AC-8F89-57705F985B1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56849E0-EB0B-439E-8566-57B656B19DC8}" type="pres">
      <dgm:prSet presAssocID="{E3EC043E-7F14-42BD-8647-844CD6C70766}" presName="composite" presStyleCnt="0"/>
      <dgm:spPr/>
    </dgm:pt>
    <dgm:pt modelId="{1E884DA9-A740-4ABA-B96C-25E7AAE95D80}" type="pres">
      <dgm:prSet presAssocID="{E3EC043E-7F14-42BD-8647-844CD6C70766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818BC1-B508-4785-9027-FD69F0D91D2C}" type="pres">
      <dgm:prSet presAssocID="{E3EC043E-7F14-42BD-8647-844CD6C70766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6FE4C93-503D-4C35-98A3-243C8D245213}" srcId="{23E5EA41-A02B-43AC-8F89-57705F985B1A}" destId="{E3EC043E-7F14-42BD-8647-844CD6C70766}" srcOrd="0" destOrd="0" parTransId="{4652D094-0B08-49C0-B964-C755C0848666}" sibTransId="{28926FFF-ECCD-47C7-8F73-C2E144C59093}"/>
    <dgm:cxn modelId="{21CC87C5-0F86-451D-AF1D-922F0F705588}" type="presOf" srcId="{C8BB7BC2-AF4F-449F-8475-8E2FD3DA49FC}" destId="{AE818BC1-B508-4785-9027-FD69F0D91D2C}" srcOrd="0" destOrd="1" presId="urn:microsoft.com/office/officeart/2005/8/layout/hList1"/>
    <dgm:cxn modelId="{6E3CB6B1-BCAD-4F7A-92E4-E3299F864774}" srcId="{E3EC043E-7F14-42BD-8647-844CD6C70766}" destId="{4F226357-2FC7-4FE3-AA85-B893A7B3A561}" srcOrd="0" destOrd="0" parTransId="{65E89385-A840-464D-99BC-7263A9CB7982}" sibTransId="{616E2048-A685-4AED-9CEC-00861FD97CA5}"/>
    <dgm:cxn modelId="{972295F9-6D7E-41DC-94F2-2ECEA3BB0C6A}" type="presOf" srcId="{17419E6C-00C2-4420-9C58-9E7D9013CF7D}" destId="{AE818BC1-B508-4785-9027-FD69F0D91D2C}" srcOrd="0" destOrd="2" presId="urn:microsoft.com/office/officeart/2005/8/layout/hList1"/>
    <dgm:cxn modelId="{3BA03930-06A2-42AD-821D-28ABD2D2BFEB}" type="presOf" srcId="{E3EC043E-7F14-42BD-8647-844CD6C70766}" destId="{1E884DA9-A740-4ABA-B96C-25E7AAE95D80}" srcOrd="0" destOrd="0" presId="urn:microsoft.com/office/officeart/2005/8/layout/hList1"/>
    <dgm:cxn modelId="{337BB83A-3920-4471-A958-81A3C7A956F5}" srcId="{E3EC043E-7F14-42BD-8647-844CD6C70766}" destId="{B0078C6D-8CF5-482C-9370-2858CF0D742B}" srcOrd="3" destOrd="0" parTransId="{218C7518-3D5D-4ECC-8B27-43FF3F0693EB}" sibTransId="{C11D76B3-4AF5-47B6-9FB2-418C1B35646E}"/>
    <dgm:cxn modelId="{A9B0A191-CACA-4F8C-B834-59D7CB8EC989}" type="presOf" srcId="{23E5EA41-A02B-43AC-8F89-57705F985B1A}" destId="{483882D9-4AA5-4AB2-BBCE-973F987A2BCF}" srcOrd="0" destOrd="0" presId="urn:microsoft.com/office/officeart/2005/8/layout/hList1"/>
    <dgm:cxn modelId="{EED5691F-C15E-4F20-BE42-502E24120114}" srcId="{E3EC043E-7F14-42BD-8647-844CD6C70766}" destId="{17419E6C-00C2-4420-9C58-9E7D9013CF7D}" srcOrd="2" destOrd="0" parTransId="{B7223C33-A04E-4C55-AF21-08F599C1366C}" sibTransId="{411EF413-C0BC-457B-A76F-4E8580D044D6}"/>
    <dgm:cxn modelId="{171D5DC8-9021-4C8E-A8AD-332A011E0F0F}" type="presOf" srcId="{4F226357-2FC7-4FE3-AA85-B893A7B3A561}" destId="{AE818BC1-B508-4785-9027-FD69F0D91D2C}" srcOrd="0" destOrd="0" presId="urn:microsoft.com/office/officeart/2005/8/layout/hList1"/>
    <dgm:cxn modelId="{EDE57A5A-B4B2-4347-8423-0D649741FCE2}" srcId="{E3EC043E-7F14-42BD-8647-844CD6C70766}" destId="{C8BB7BC2-AF4F-449F-8475-8E2FD3DA49FC}" srcOrd="1" destOrd="0" parTransId="{F3EDD885-4119-4848-A238-7272916E80AC}" sibTransId="{DAD89CF4-EB0A-40E4-9327-3425F7985AB0}"/>
    <dgm:cxn modelId="{8BBE7116-F362-4D7C-9F86-B6F6210A8087}" type="presOf" srcId="{B0078C6D-8CF5-482C-9370-2858CF0D742B}" destId="{AE818BC1-B508-4785-9027-FD69F0D91D2C}" srcOrd="0" destOrd="3" presId="urn:microsoft.com/office/officeart/2005/8/layout/hList1"/>
    <dgm:cxn modelId="{0B8FC712-9433-44AB-9C66-677F3329D504}" type="presParOf" srcId="{483882D9-4AA5-4AB2-BBCE-973F987A2BCF}" destId="{A56849E0-EB0B-439E-8566-57B656B19DC8}" srcOrd="0" destOrd="0" presId="urn:microsoft.com/office/officeart/2005/8/layout/hList1"/>
    <dgm:cxn modelId="{077931D3-8549-4A47-B9C8-E6E6554D4FA1}" type="presParOf" srcId="{A56849E0-EB0B-439E-8566-57B656B19DC8}" destId="{1E884DA9-A740-4ABA-B96C-25E7AAE95D80}" srcOrd="0" destOrd="0" presId="urn:microsoft.com/office/officeart/2005/8/layout/hList1"/>
    <dgm:cxn modelId="{4BB390AB-274F-42E1-9D03-A57516FC88BB}" type="presParOf" srcId="{A56849E0-EB0B-439E-8566-57B656B19DC8}" destId="{AE818BC1-B508-4785-9027-FD69F0D91D2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718672-48B8-4BFD-9446-7B693304C69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0007C9-A2A4-4C45-9D95-7351BEE53559}">
      <dgm:prSet/>
      <dgm:spPr/>
      <dgm:t>
        <a:bodyPr/>
        <a:lstStyle/>
        <a:p>
          <a:pPr rtl="0"/>
          <a:r>
            <a:rPr lang="en-US" dirty="0" smtClean="0"/>
            <a:t>Depending on the stage and phase of the pulmonary abscess, several clinical forms may occur:</a:t>
          </a:r>
          <a:endParaRPr lang="ru-RU" dirty="0" smtClean="0"/>
        </a:p>
        <a:p>
          <a:r>
            <a:rPr lang="en-US" dirty="0" smtClean="0"/>
            <a:t>-Pneumonia</a:t>
          </a:r>
          <a:endParaRPr lang="ru-RU" dirty="0" smtClean="0"/>
        </a:p>
        <a:p>
          <a:r>
            <a:rPr lang="en-US" dirty="0" smtClean="0"/>
            <a:t>-Signs of opening in the bronchi</a:t>
          </a:r>
          <a:endParaRPr lang="ru-RU" dirty="0" smtClean="0"/>
        </a:p>
        <a:p>
          <a:r>
            <a:rPr lang="en-US" dirty="0" smtClean="0"/>
            <a:t>-Open in a singer</a:t>
          </a:r>
          <a:endParaRPr lang="ru-RU" dirty="0" smtClean="0"/>
        </a:p>
        <a:p>
          <a:r>
            <a:rPr lang="en-US" dirty="0" smtClean="0"/>
            <a:t>-Chronic abscess</a:t>
          </a:r>
          <a:endParaRPr lang="en-US" dirty="0"/>
        </a:p>
      </dgm:t>
    </dgm:pt>
    <dgm:pt modelId="{2D071830-2256-4612-961C-CB6F3F7EE016}" type="parTrans" cxnId="{BD75D724-729B-4FC5-8273-F21FAA3439E7}">
      <dgm:prSet/>
      <dgm:spPr/>
      <dgm:t>
        <a:bodyPr/>
        <a:lstStyle/>
        <a:p>
          <a:endParaRPr lang="en-US"/>
        </a:p>
      </dgm:t>
    </dgm:pt>
    <dgm:pt modelId="{B08D70CD-46BD-4DC1-82DF-270B3CD4D491}" type="sibTrans" cxnId="{BD75D724-729B-4FC5-8273-F21FAA3439E7}">
      <dgm:prSet/>
      <dgm:spPr/>
      <dgm:t>
        <a:bodyPr/>
        <a:lstStyle/>
        <a:p>
          <a:endParaRPr lang="en-US"/>
        </a:p>
      </dgm:t>
    </dgm:pt>
    <dgm:pt modelId="{CED70D03-1558-4A7B-BA59-F86020CEB5F5}" type="pres">
      <dgm:prSet presAssocID="{7E718672-48B8-4BFD-9446-7B693304C69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D3FAF67-6B8E-46A3-B5EB-35BAE20C6EA4}" type="pres">
      <dgm:prSet presAssocID="{AE0007C9-A2A4-4C45-9D95-7351BEE53559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0ABB09E-22C0-421B-8A15-956B73CE1A7C}" type="presOf" srcId="{AE0007C9-A2A4-4C45-9D95-7351BEE53559}" destId="{FD3FAF67-6B8E-46A3-B5EB-35BAE20C6EA4}" srcOrd="0" destOrd="0" presId="urn:microsoft.com/office/officeart/2005/8/layout/process1"/>
    <dgm:cxn modelId="{D19AACD1-2300-4656-8801-4EE54A48BEA1}" type="presOf" srcId="{7E718672-48B8-4BFD-9446-7B693304C69F}" destId="{CED70D03-1558-4A7B-BA59-F86020CEB5F5}" srcOrd="0" destOrd="0" presId="urn:microsoft.com/office/officeart/2005/8/layout/process1"/>
    <dgm:cxn modelId="{BD75D724-729B-4FC5-8273-F21FAA3439E7}" srcId="{7E718672-48B8-4BFD-9446-7B693304C69F}" destId="{AE0007C9-A2A4-4C45-9D95-7351BEE53559}" srcOrd="0" destOrd="0" parTransId="{2D071830-2256-4612-961C-CB6F3F7EE016}" sibTransId="{B08D70CD-46BD-4DC1-82DF-270B3CD4D491}"/>
    <dgm:cxn modelId="{D34C4839-1B6B-4302-A02E-69E415099AEB}" type="presParOf" srcId="{CED70D03-1558-4A7B-BA59-F86020CEB5F5}" destId="{FD3FAF67-6B8E-46A3-B5EB-35BAE20C6EA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F060054-CEC4-406D-86A5-DBC659F69819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94844B-E78B-4A3E-BDF2-A2969E6886FA}">
      <dgm:prSet/>
      <dgm:spPr/>
      <dgm:t>
        <a:bodyPr/>
        <a:lstStyle/>
        <a:p>
          <a:pPr rtl="0"/>
          <a:r>
            <a:rPr lang="en-US" b="1" i="1" dirty="0" smtClean="0"/>
            <a:t>Clarification</a:t>
          </a:r>
          <a:endParaRPr lang="en-US" dirty="0"/>
        </a:p>
      </dgm:t>
    </dgm:pt>
    <dgm:pt modelId="{A99B3F32-BC64-4F42-AAD8-1E0787F7ED1E}" type="parTrans" cxnId="{B3D0F7F6-BA52-4D80-8D1B-49500B3C6C97}">
      <dgm:prSet/>
      <dgm:spPr/>
      <dgm:t>
        <a:bodyPr/>
        <a:lstStyle/>
        <a:p>
          <a:endParaRPr lang="en-US"/>
        </a:p>
      </dgm:t>
    </dgm:pt>
    <dgm:pt modelId="{3229BF48-623D-46B5-ADBD-443382490155}" type="sibTrans" cxnId="{B3D0F7F6-BA52-4D80-8D1B-49500B3C6C97}">
      <dgm:prSet/>
      <dgm:spPr/>
      <dgm:t>
        <a:bodyPr/>
        <a:lstStyle/>
        <a:p>
          <a:endParaRPr lang="en-US"/>
        </a:p>
      </dgm:t>
    </dgm:pt>
    <dgm:pt modelId="{F962CA12-98CB-4793-8EE8-B41826DE0012}">
      <dgm:prSet custT="1"/>
      <dgm:spPr/>
      <dgm:t>
        <a:bodyPr/>
        <a:lstStyle/>
        <a:p>
          <a:pPr rtl="0"/>
          <a:r>
            <a:rPr lang="en-US" sz="2000" dirty="0" smtClean="0"/>
            <a:t>Diagnostic signs of lung abscesses:</a:t>
          </a:r>
          <a:endParaRPr lang="ru-RU" sz="2000" dirty="0" smtClean="0"/>
        </a:p>
        <a:p>
          <a:r>
            <a:rPr lang="en-US" sz="2000" dirty="0" smtClean="0"/>
            <a:t>Clinically Signs of Inflammation and SİRS</a:t>
          </a:r>
          <a:endParaRPr lang="ru-RU" sz="2000" dirty="0" smtClean="0"/>
        </a:p>
        <a:p>
          <a:r>
            <a:rPr lang="en-US" sz="2000" dirty="0" smtClean="0"/>
            <a:t>On CT, the characteristic signs of an abscess are:</a:t>
          </a:r>
          <a:endParaRPr lang="ru-RU" sz="2000" dirty="0" smtClean="0"/>
        </a:p>
        <a:p>
          <a:r>
            <a:rPr lang="en-US" sz="2000" dirty="0" smtClean="0"/>
            <a:t>Necrosis area</a:t>
          </a:r>
          <a:endParaRPr lang="ru-RU" sz="2000" dirty="0" smtClean="0"/>
        </a:p>
        <a:p>
          <a:r>
            <a:rPr lang="en-US" sz="2000" dirty="0" smtClean="0"/>
            <a:t>Air-liquid level</a:t>
          </a:r>
          <a:endParaRPr lang="ru-RU" sz="2000" dirty="0" smtClean="0"/>
        </a:p>
        <a:p>
          <a:r>
            <a:rPr lang="en-US" sz="2000" dirty="0" smtClean="0"/>
            <a:t>Forming cavity</a:t>
          </a:r>
          <a:endParaRPr lang="en-US" sz="2000" dirty="0"/>
        </a:p>
      </dgm:t>
    </dgm:pt>
    <dgm:pt modelId="{7D4556B1-CA5B-441C-891C-1ED07C385FC2}" type="parTrans" cxnId="{A2125C78-0D69-4AA6-A341-268B742DC340}">
      <dgm:prSet/>
      <dgm:spPr/>
      <dgm:t>
        <a:bodyPr/>
        <a:lstStyle/>
        <a:p>
          <a:endParaRPr lang="en-US"/>
        </a:p>
      </dgm:t>
    </dgm:pt>
    <dgm:pt modelId="{7FDD8355-3CFE-459F-996E-0B90E89F9930}" type="sibTrans" cxnId="{A2125C78-0D69-4AA6-A341-268B742DC340}">
      <dgm:prSet/>
      <dgm:spPr/>
      <dgm:t>
        <a:bodyPr/>
        <a:lstStyle/>
        <a:p>
          <a:endParaRPr lang="en-US"/>
        </a:p>
      </dgm:t>
    </dgm:pt>
    <dgm:pt modelId="{950B6BF3-FE9C-4FA0-898C-0EB9FC8A3147}" type="pres">
      <dgm:prSet presAssocID="{2F060054-CEC4-406D-86A5-DBC659F69819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DADD80A-D94C-4BC8-9B61-0B66BCC5386E}" type="pres">
      <dgm:prSet presAssocID="{2F060054-CEC4-406D-86A5-DBC659F69819}" presName="arrow" presStyleLbl="bgShp" presStyleIdx="0" presStyleCnt="1"/>
      <dgm:spPr/>
    </dgm:pt>
    <dgm:pt modelId="{813BD24F-D818-4FCB-AB9E-5DB93F56EA87}" type="pres">
      <dgm:prSet presAssocID="{2F060054-CEC4-406D-86A5-DBC659F69819}" presName="linearProcess" presStyleCnt="0"/>
      <dgm:spPr/>
    </dgm:pt>
    <dgm:pt modelId="{6BECAE88-4C37-43A6-B9FC-1D304B8767C4}" type="pres">
      <dgm:prSet presAssocID="{0C94844B-E78B-4A3E-BDF2-A2969E6886FA}" presName="textNode" presStyleLbl="node1" presStyleIdx="0" presStyleCnt="2" custScaleX="1113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7B3A4A-76B0-40C7-9EC6-28B6347E1013}" type="pres">
      <dgm:prSet presAssocID="{3229BF48-623D-46B5-ADBD-443382490155}" presName="sibTrans" presStyleCnt="0"/>
      <dgm:spPr/>
    </dgm:pt>
    <dgm:pt modelId="{371A703D-0671-4E08-A595-A57F6C88ADB6}" type="pres">
      <dgm:prSet presAssocID="{F962CA12-98CB-4793-8EE8-B41826DE0012}" presName="textNode" presStyleLbl="node1" presStyleIdx="1" presStyleCnt="2" custScaleX="114008" custScaleY="999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3D0F7F6-BA52-4D80-8D1B-49500B3C6C97}" srcId="{2F060054-CEC4-406D-86A5-DBC659F69819}" destId="{0C94844B-E78B-4A3E-BDF2-A2969E6886FA}" srcOrd="0" destOrd="0" parTransId="{A99B3F32-BC64-4F42-AAD8-1E0787F7ED1E}" sibTransId="{3229BF48-623D-46B5-ADBD-443382490155}"/>
    <dgm:cxn modelId="{774AE524-0E14-4127-BFF4-83B54E8DA253}" type="presOf" srcId="{0C94844B-E78B-4A3E-BDF2-A2969E6886FA}" destId="{6BECAE88-4C37-43A6-B9FC-1D304B8767C4}" srcOrd="0" destOrd="0" presId="urn:microsoft.com/office/officeart/2005/8/layout/hProcess9"/>
    <dgm:cxn modelId="{A2125C78-0D69-4AA6-A341-268B742DC340}" srcId="{2F060054-CEC4-406D-86A5-DBC659F69819}" destId="{F962CA12-98CB-4793-8EE8-B41826DE0012}" srcOrd="1" destOrd="0" parTransId="{7D4556B1-CA5B-441C-891C-1ED07C385FC2}" sibTransId="{7FDD8355-3CFE-459F-996E-0B90E89F9930}"/>
    <dgm:cxn modelId="{5A1904B5-E87A-4227-923B-82993AFBA4D9}" type="presOf" srcId="{F962CA12-98CB-4793-8EE8-B41826DE0012}" destId="{371A703D-0671-4E08-A595-A57F6C88ADB6}" srcOrd="0" destOrd="0" presId="urn:microsoft.com/office/officeart/2005/8/layout/hProcess9"/>
    <dgm:cxn modelId="{1ED2FCCE-3549-4DAF-B186-00BEBC15E407}" type="presOf" srcId="{2F060054-CEC4-406D-86A5-DBC659F69819}" destId="{950B6BF3-FE9C-4FA0-898C-0EB9FC8A3147}" srcOrd="0" destOrd="0" presId="urn:microsoft.com/office/officeart/2005/8/layout/hProcess9"/>
    <dgm:cxn modelId="{AD7009E3-9071-410D-9BAE-A3F3878A8697}" type="presParOf" srcId="{950B6BF3-FE9C-4FA0-898C-0EB9FC8A3147}" destId="{DDADD80A-D94C-4BC8-9B61-0B66BCC5386E}" srcOrd="0" destOrd="0" presId="urn:microsoft.com/office/officeart/2005/8/layout/hProcess9"/>
    <dgm:cxn modelId="{7912A0C6-5CFD-463B-8EAD-7314B04E0FE5}" type="presParOf" srcId="{950B6BF3-FE9C-4FA0-898C-0EB9FC8A3147}" destId="{813BD24F-D818-4FCB-AB9E-5DB93F56EA87}" srcOrd="1" destOrd="0" presId="urn:microsoft.com/office/officeart/2005/8/layout/hProcess9"/>
    <dgm:cxn modelId="{6B1BA33A-944E-439B-9B81-2A798720E200}" type="presParOf" srcId="{813BD24F-D818-4FCB-AB9E-5DB93F56EA87}" destId="{6BECAE88-4C37-43A6-B9FC-1D304B8767C4}" srcOrd="0" destOrd="0" presId="urn:microsoft.com/office/officeart/2005/8/layout/hProcess9"/>
    <dgm:cxn modelId="{0A94A98C-B5E4-4DAE-A6DE-82C0C83F9B46}" type="presParOf" srcId="{813BD24F-D818-4FCB-AB9E-5DB93F56EA87}" destId="{0E7B3A4A-76B0-40C7-9EC6-28B6347E1013}" srcOrd="1" destOrd="0" presId="urn:microsoft.com/office/officeart/2005/8/layout/hProcess9"/>
    <dgm:cxn modelId="{2F793566-D5AA-43E2-B36B-EF054A912113}" type="presParOf" srcId="{813BD24F-D818-4FCB-AB9E-5DB93F56EA87}" destId="{371A703D-0671-4E08-A595-A57F6C88ADB6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2E68AD8-3943-4F70-8427-669A8148696B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5CAE5A-24E4-4E7C-8B9E-358D344586BE}">
      <dgm:prSet/>
      <dgm:spPr/>
      <dgm:t>
        <a:bodyPr/>
        <a:lstStyle/>
        <a:p>
          <a:pPr rtl="0"/>
          <a:r>
            <a:rPr lang="en-US" b="1" i="1" dirty="0" smtClean="0"/>
            <a:t>Establishment of the cause and complications</a:t>
          </a:r>
          <a:endParaRPr lang="ru-RU" b="1" i="1" dirty="0" smtClean="0"/>
        </a:p>
        <a:p>
          <a:r>
            <a:rPr lang="en-US" b="1" i="1" dirty="0" smtClean="0"/>
            <a:t>-Clinical and anamnestic signs</a:t>
          </a:r>
          <a:endParaRPr lang="ru-RU" b="1" i="1" dirty="0" smtClean="0"/>
        </a:p>
        <a:p>
          <a:r>
            <a:rPr lang="en-US" b="1" i="1" dirty="0" smtClean="0"/>
            <a:t>-CT</a:t>
          </a:r>
          <a:endParaRPr lang="ru-RU" b="1" i="1" dirty="0" smtClean="0"/>
        </a:p>
        <a:p>
          <a:r>
            <a:rPr lang="en-US" b="1" i="1" dirty="0" smtClean="0"/>
            <a:t>-Bronchoscopy</a:t>
          </a:r>
          <a:endParaRPr lang="ru-RU" b="1" i="1" dirty="0" smtClean="0"/>
        </a:p>
        <a:p>
          <a:r>
            <a:rPr lang="en-US" b="1" i="1" dirty="0" smtClean="0"/>
            <a:t>-Bacteriological examination of sputum</a:t>
          </a:r>
          <a:endParaRPr lang="en-US" dirty="0"/>
        </a:p>
      </dgm:t>
    </dgm:pt>
    <dgm:pt modelId="{E559EE9D-0F39-48E3-9407-BF91E8DAF3BA}" type="parTrans" cxnId="{C7A47483-DB42-46AB-BEE6-43814689136B}">
      <dgm:prSet/>
      <dgm:spPr/>
      <dgm:t>
        <a:bodyPr/>
        <a:lstStyle/>
        <a:p>
          <a:endParaRPr lang="en-US"/>
        </a:p>
      </dgm:t>
    </dgm:pt>
    <dgm:pt modelId="{08ECF875-B03D-41E2-A24A-49F51F5BD1CE}" type="sibTrans" cxnId="{C7A47483-DB42-46AB-BEE6-43814689136B}">
      <dgm:prSet/>
      <dgm:spPr/>
      <dgm:t>
        <a:bodyPr/>
        <a:lstStyle/>
        <a:p>
          <a:endParaRPr lang="en-US"/>
        </a:p>
      </dgm:t>
    </dgm:pt>
    <dgm:pt modelId="{012FEBC5-8F7B-48AE-B2CC-7751C4A3134B}" type="pres">
      <dgm:prSet presAssocID="{02E68AD8-3943-4F70-8427-669A8148696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BFA954B-CD40-4456-B667-78CB337C324E}" type="pres">
      <dgm:prSet presAssocID="{6B5CAE5A-24E4-4E7C-8B9E-358D344586BE}" presName="node" presStyleLbl="node1" presStyleIdx="0" presStyleCnt="1" custScaleX="122264" custScaleY="1000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7BF3850-924C-448F-B03D-5502D54B67DA}" type="presOf" srcId="{6B5CAE5A-24E4-4E7C-8B9E-358D344586BE}" destId="{6BFA954B-CD40-4456-B667-78CB337C324E}" srcOrd="0" destOrd="0" presId="urn:microsoft.com/office/officeart/2005/8/layout/cycle2"/>
    <dgm:cxn modelId="{C7A47483-DB42-46AB-BEE6-43814689136B}" srcId="{02E68AD8-3943-4F70-8427-669A8148696B}" destId="{6B5CAE5A-24E4-4E7C-8B9E-358D344586BE}" srcOrd="0" destOrd="0" parTransId="{E559EE9D-0F39-48E3-9407-BF91E8DAF3BA}" sibTransId="{08ECF875-B03D-41E2-A24A-49F51F5BD1CE}"/>
    <dgm:cxn modelId="{4B7EA23A-2BEC-45F8-9F9D-A8DE1F9ECB1B}" type="presOf" srcId="{02E68AD8-3943-4F70-8427-669A8148696B}" destId="{012FEBC5-8F7B-48AE-B2CC-7751C4A3134B}" srcOrd="0" destOrd="0" presId="urn:microsoft.com/office/officeart/2005/8/layout/cycle2"/>
    <dgm:cxn modelId="{EF950A11-0D0C-4388-BD94-BF6A7DBC2F78}" type="presParOf" srcId="{012FEBC5-8F7B-48AE-B2CC-7751C4A3134B}" destId="{6BFA954B-CD40-4456-B667-78CB337C324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4F5E770-F7BB-4438-A7BA-19AA497DAC07}" type="doc">
      <dgm:prSet loTypeId="urn:microsoft.com/office/officeart/2005/8/layout/h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8244224-7BCC-4010-B11C-CDEBC0174D16}">
      <dgm:prSet/>
      <dgm:spPr/>
      <dgm:t>
        <a:bodyPr/>
        <a:lstStyle/>
        <a:p>
          <a:pPr rtl="0"/>
          <a:r>
            <a:rPr lang="en-US" b="1" i="1" dirty="0" smtClean="0"/>
            <a:t>Differential diagnosis</a:t>
          </a:r>
          <a:endParaRPr lang="en-US" dirty="0"/>
        </a:p>
      </dgm:t>
    </dgm:pt>
    <dgm:pt modelId="{1E50FCD9-A372-4541-BEA7-9662C9C64BB7}" type="parTrans" cxnId="{D01885B6-0A53-42F6-B8AD-51F2AF62D214}">
      <dgm:prSet/>
      <dgm:spPr/>
      <dgm:t>
        <a:bodyPr/>
        <a:lstStyle/>
        <a:p>
          <a:endParaRPr lang="en-US"/>
        </a:p>
      </dgm:t>
    </dgm:pt>
    <dgm:pt modelId="{9E0AE5D3-C40D-4729-B06E-2DBEBC4AB62F}" type="sibTrans" cxnId="{D01885B6-0A53-42F6-B8AD-51F2AF62D214}">
      <dgm:prSet/>
      <dgm:spPr/>
      <dgm:t>
        <a:bodyPr/>
        <a:lstStyle/>
        <a:p>
          <a:endParaRPr lang="en-US"/>
        </a:p>
      </dgm:t>
    </dgm:pt>
    <dgm:pt modelId="{5AC7E2DD-CDA7-497E-9058-190F39A27AD2}">
      <dgm:prSet/>
      <dgm:spPr/>
      <dgm:t>
        <a:bodyPr/>
        <a:lstStyle/>
        <a:p>
          <a:pPr rtl="0"/>
          <a:r>
            <a:rPr lang="en-US" smtClean="0">
              <a:solidFill>
                <a:schemeClr val="accent1">
                  <a:lumMod val="50000"/>
                </a:schemeClr>
              </a:solidFill>
            </a:rPr>
            <a:t>Lung gangrene</a:t>
          </a:r>
          <a:endParaRPr lang="en-US" dirty="0">
            <a:solidFill>
              <a:schemeClr val="accent1">
                <a:lumMod val="50000"/>
              </a:schemeClr>
            </a:solidFill>
          </a:endParaRPr>
        </a:p>
      </dgm:t>
    </dgm:pt>
    <dgm:pt modelId="{535CEEF9-CE95-45E0-9968-701AD195F25B}" type="parTrans" cxnId="{B660B324-B468-456C-82DF-6B6EADAE25A0}">
      <dgm:prSet/>
      <dgm:spPr/>
      <dgm:t>
        <a:bodyPr/>
        <a:lstStyle/>
        <a:p>
          <a:endParaRPr lang="en-US"/>
        </a:p>
      </dgm:t>
    </dgm:pt>
    <dgm:pt modelId="{B51FA127-E124-45AE-8F49-4CC410A68953}" type="sibTrans" cxnId="{B660B324-B468-456C-82DF-6B6EADAE25A0}">
      <dgm:prSet/>
      <dgm:spPr/>
      <dgm:t>
        <a:bodyPr/>
        <a:lstStyle/>
        <a:p>
          <a:endParaRPr lang="en-US"/>
        </a:p>
      </dgm:t>
    </dgm:pt>
    <dgm:pt modelId="{61167092-5D77-4731-A7A8-0FFA767D8F94}">
      <dgm:prSet/>
      <dgm:spPr/>
      <dgm:t>
        <a:bodyPr/>
        <a:lstStyle/>
        <a:p>
          <a:r>
            <a:rPr lang="en-US" dirty="0" smtClean="0">
              <a:solidFill>
                <a:schemeClr val="accent1">
                  <a:lumMod val="50000"/>
                </a:schemeClr>
              </a:solidFill>
            </a:rPr>
            <a:t>Pulmonary tuberculosis</a:t>
          </a:r>
          <a:endParaRPr lang="ru-RU" dirty="0" smtClean="0">
            <a:solidFill>
              <a:schemeClr val="accent1">
                <a:lumMod val="50000"/>
              </a:schemeClr>
            </a:solidFill>
          </a:endParaRPr>
        </a:p>
      </dgm:t>
    </dgm:pt>
    <dgm:pt modelId="{DDD58B4D-BEAF-4964-AA72-F0DA11790B83}" type="parTrans" cxnId="{9C08F18C-982A-404D-AB7F-EE328832168B}">
      <dgm:prSet/>
      <dgm:spPr/>
      <dgm:t>
        <a:bodyPr/>
        <a:lstStyle/>
        <a:p>
          <a:endParaRPr lang="ru-RU"/>
        </a:p>
      </dgm:t>
    </dgm:pt>
    <dgm:pt modelId="{5C3391CA-1397-4CEB-B5E1-048B09C80D81}" type="sibTrans" cxnId="{9C08F18C-982A-404D-AB7F-EE328832168B}">
      <dgm:prSet/>
      <dgm:spPr/>
      <dgm:t>
        <a:bodyPr/>
        <a:lstStyle/>
        <a:p>
          <a:endParaRPr lang="ru-RU"/>
        </a:p>
      </dgm:t>
    </dgm:pt>
    <dgm:pt modelId="{A18A1778-802A-4521-94D9-6E0D89ABCF65}">
      <dgm:prSet/>
      <dgm:spPr/>
      <dgm:t>
        <a:bodyPr/>
        <a:lstStyle/>
        <a:p>
          <a:r>
            <a:rPr lang="en-US" dirty="0" smtClean="0">
              <a:solidFill>
                <a:schemeClr val="accent1">
                  <a:lumMod val="50000"/>
                </a:schemeClr>
              </a:solidFill>
            </a:rPr>
            <a:t>Parasitic lung cysts</a:t>
          </a:r>
          <a:endParaRPr lang="ru-RU" dirty="0" smtClean="0">
            <a:solidFill>
              <a:schemeClr val="accent1">
                <a:lumMod val="50000"/>
              </a:schemeClr>
            </a:solidFill>
          </a:endParaRPr>
        </a:p>
      </dgm:t>
    </dgm:pt>
    <dgm:pt modelId="{707232E0-4167-4659-87BF-11E148DA2311}" type="parTrans" cxnId="{C1A641D6-DAB2-4DD1-A23D-04F3BC5021A6}">
      <dgm:prSet/>
      <dgm:spPr/>
      <dgm:t>
        <a:bodyPr/>
        <a:lstStyle/>
        <a:p>
          <a:endParaRPr lang="ru-RU"/>
        </a:p>
      </dgm:t>
    </dgm:pt>
    <dgm:pt modelId="{CAA09E56-3F76-4227-8056-BA4228C336F2}" type="sibTrans" cxnId="{C1A641D6-DAB2-4DD1-A23D-04F3BC5021A6}">
      <dgm:prSet/>
      <dgm:spPr/>
      <dgm:t>
        <a:bodyPr/>
        <a:lstStyle/>
        <a:p>
          <a:endParaRPr lang="ru-RU"/>
        </a:p>
      </dgm:t>
    </dgm:pt>
    <dgm:pt modelId="{C977C4AC-3B17-47C0-96D7-80A9974FC9DC}">
      <dgm:prSet/>
      <dgm:spPr/>
      <dgm:t>
        <a:bodyPr/>
        <a:lstStyle/>
        <a:p>
          <a:r>
            <a:rPr lang="en-US" dirty="0" smtClean="0">
              <a:solidFill>
                <a:schemeClr val="accent1">
                  <a:lumMod val="50000"/>
                </a:schemeClr>
              </a:solidFill>
            </a:rPr>
            <a:t>Lungs' cancer</a:t>
          </a:r>
          <a:endParaRPr lang="ru-RU" dirty="0" smtClean="0">
            <a:solidFill>
              <a:schemeClr val="accent1">
                <a:lumMod val="50000"/>
              </a:schemeClr>
            </a:solidFill>
          </a:endParaRPr>
        </a:p>
      </dgm:t>
    </dgm:pt>
    <dgm:pt modelId="{687370A1-38F7-4E26-80AA-42D505A045F1}" type="parTrans" cxnId="{E3B28FAB-4994-4D32-A610-549BFA3F72D5}">
      <dgm:prSet/>
      <dgm:spPr/>
      <dgm:t>
        <a:bodyPr/>
        <a:lstStyle/>
        <a:p>
          <a:endParaRPr lang="ru-RU"/>
        </a:p>
      </dgm:t>
    </dgm:pt>
    <dgm:pt modelId="{0C7536B0-87BB-4A9E-B344-FB7C7484D174}" type="sibTrans" cxnId="{E3B28FAB-4994-4D32-A610-549BFA3F72D5}">
      <dgm:prSet/>
      <dgm:spPr/>
      <dgm:t>
        <a:bodyPr/>
        <a:lstStyle/>
        <a:p>
          <a:endParaRPr lang="ru-RU"/>
        </a:p>
      </dgm:t>
    </dgm:pt>
    <dgm:pt modelId="{4BF2D11C-3AE7-4724-A904-8CB7AD4B4BBF}" type="pres">
      <dgm:prSet presAssocID="{14F5E770-F7BB-4438-A7BA-19AA497DAC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8E1B79-43EB-410B-A67B-79F5981AE632}" type="pres">
      <dgm:prSet presAssocID="{98244224-7BCC-4010-B11C-CDEBC0174D16}" presName="composite" presStyleCnt="0"/>
      <dgm:spPr/>
    </dgm:pt>
    <dgm:pt modelId="{61052AA2-663E-40A4-B6C3-F609985ABA0D}" type="pres">
      <dgm:prSet presAssocID="{98244224-7BCC-4010-B11C-CDEBC0174D16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B1E346-ADE3-47ED-B61B-E60E93C8DCAE}" type="pres">
      <dgm:prSet presAssocID="{98244224-7BCC-4010-B11C-CDEBC0174D16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B28FAB-4994-4D32-A610-549BFA3F72D5}" srcId="{98244224-7BCC-4010-B11C-CDEBC0174D16}" destId="{C977C4AC-3B17-47C0-96D7-80A9974FC9DC}" srcOrd="3" destOrd="0" parTransId="{687370A1-38F7-4E26-80AA-42D505A045F1}" sibTransId="{0C7536B0-87BB-4A9E-B344-FB7C7484D174}"/>
    <dgm:cxn modelId="{AC80115E-96C9-4D4A-ADDC-051C7283F8F5}" type="presOf" srcId="{61167092-5D77-4731-A7A8-0FFA767D8F94}" destId="{5AB1E346-ADE3-47ED-B61B-E60E93C8DCAE}" srcOrd="0" destOrd="1" presId="urn:microsoft.com/office/officeart/2005/8/layout/hList1"/>
    <dgm:cxn modelId="{C1A641D6-DAB2-4DD1-A23D-04F3BC5021A6}" srcId="{98244224-7BCC-4010-B11C-CDEBC0174D16}" destId="{A18A1778-802A-4521-94D9-6E0D89ABCF65}" srcOrd="2" destOrd="0" parTransId="{707232E0-4167-4659-87BF-11E148DA2311}" sibTransId="{CAA09E56-3F76-4227-8056-BA4228C336F2}"/>
    <dgm:cxn modelId="{D01885B6-0A53-42F6-B8AD-51F2AF62D214}" srcId="{14F5E770-F7BB-4438-A7BA-19AA497DAC07}" destId="{98244224-7BCC-4010-B11C-CDEBC0174D16}" srcOrd="0" destOrd="0" parTransId="{1E50FCD9-A372-4541-BEA7-9662C9C64BB7}" sibTransId="{9E0AE5D3-C40D-4729-B06E-2DBEBC4AB62F}"/>
    <dgm:cxn modelId="{390C9CC3-ED7E-437B-A2E2-30F84972E1EC}" type="presOf" srcId="{C977C4AC-3B17-47C0-96D7-80A9974FC9DC}" destId="{5AB1E346-ADE3-47ED-B61B-E60E93C8DCAE}" srcOrd="0" destOrd="3" presId="urn:microsoft.com/office/officeart/2005/8/layout/hList1"/>
    <dgm:cxn modelId="{D693055B-D16E-46C5-9581-175867014FDC}" type="presOf" srcId="{14F5E770-F7BB-4438-A7BA-19AA497DAC07}" destId="{4BF2D11C-3AE7-4724-A904-8CB7AD4B4BBF}" srcOrd="0" destOrd="0" presId="urn:microsoft.com/office/officeart/2005/8/layout/hList1"/>
    <dgm:cxn modelId="{B660B324-B468-456C-82DF-6B6EADAE25A0}" srcId="{98244224-7BCC-4010-B11C-CDEBC0174D16}" destId="{5AC7E2DD-CDA7-497E-9058-190F39A27AD2}" srcOrd="0" destOrd="0" parTransId="{535CEEF9-CE95-45E0-9968-701AD195F25B}" sibTransId="{B51FA127-E124-45AE-8F49-4CC410A68953}"/>
    <dgm:cxn modelId="{6338EF45-FC58-4BCE-80D3-93941A591DD0}" type="presOf" srcId="{A18A1778-802A-4521-94D9-6E0D89ABCF65}" destId="{5AB1E346-ADE3-47ED-B61B-E60E93C8DCAE}" srcOrd="0" destOrd="2" presId="urn:microsoft.com/office/officeart/2005/8/layout/hList1"/>
    <dgm:cxn modelId="{773BA110-AA40-4D49-9AF8-843BCE1E76AC}" type="presOf" srcId="{5AC7E2DD-CDA7-497E-9058-190F39A27AD2}" destId="{5AB1E346-ADE3-47ED-B61B-E60E93C8DCAE}" srcOrd="0" destOrd="0" presId="urn:microsoft.com/office/officeart/2005/8/layout/hList1"/>
    <dgm:cxn modelId="{9C08F18C-982A-404D-AB7F-EE328832168B}" srcId="{98244224-7BCC-4010-B11C-CDEBC0174D16}" destId="{61167092-5D77-4731-A7A8-0FFA767D8F94}" srcOrd="1" destOrd="0" parTransId="{DDD58B4D-BEAF-4964-AA72-F0DA11790B83}" sibTransId="{5C3391CA-1397-4CEB-B5E1-048B09C80D81}"/>
    <dgm:cxn modelId="{99627FA6-80B0-49C5-9798-A4048F6C5FBD}" type="presOf" srcId="{98244224-7BCC-4010-B11C-CDEBC0174D16}" destId="{61052AA2-663E-40A4-B6C3-F609985ABA0D}" srcOrd="0" destOrd="0" presId="urn:microsoft.com/office/officeart/2005/8/layout/hList1"/>
    <dgm:cxn modelId="{80C3F675-C97A-4EB3-884A-82C459BA6BFA}" type="presParOf" srcId="{4BF2D11C-3AE7-4724-A904-8CB7AD4B4BBF}" destId="{928E1B79-43EB-410B-A67B-79F5981AE632}" srcOrd="0" destOrd="0" presId="urn:microsoft.com/office/officeart/2005/8/layout/hList1"/>
    <dgm:cxn modelId="{5D51DDBE-1919-414E-8BC4-B15F622EA937}" type="presParOf" srcId="{928E1B79-43EB-410B-A67B-79F5981AE632}" destId="{61052AA2-663E-40A4-B6C3-F609985ABA0D}" srcOrd="0" destOrd="0" presId="urn:microsoft.com/office/officeart/2005/8/layout/hList1"/>
    <dgm:cxn modelId="{A7060C47-E0A3-48CE-8E65-7A39B4EBB3D1}" type="presParOf" srcId="{928E1B79-43EB-410B-A67B-79F5981AE632}" destId="{5AB1E346-ADE3-47ED-B61B-E60E93C8DCA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B11CCC8-61CB-4782-8B87-38CF29C286B6}" type="doc">
      <dgm:prSet loTypeId="urn:microsoft.com/office/officeart/2005/8/layout/pyramid2" loCatId="pyramid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6632979C-F40A-489C-9A36-06F8D612CB56}">
      <dgm:prSet custT="1"/>
      <dgm:spPr/>
      <dgm:t>
        <a:bodyPr/>
        <a:lstStyle/>
        <a:p>
          <a:pPr rtl="0"/>
          <a:r>
            <a:rPr lang="en-US" sz="4000" b="1" i="1" dirty="0" smtClean="0">
              <a:solidFill>
                <a:schemeClr val="accent1">
                  <a:lumMod val="75000"/>
                </a:schemeClr>
              </a:solidFill>
            </a:rPr>
            <a:t>Principle</a:t>
          </a:r>
          <a:endParaRPr lang="en-US" sz="4000" dirty="0">
            <a:solidFill>
              <a:schemeClr val="accent1">
                <a:lumMod val="75000"/>
              </a:schemeClr>
            </a:solidFill>
          </a:endParaRPr>
        </a:p>
      </dgm:t>
    </dgm:pt>
    <dgm:pt modelId="{D55AF2CD-0BC5-4551-88FB-60308C7E6371}" type="parTrans" cxnId="{8A60CFAF-B4D1-45DA-B650-1B2E52158440}">
      <dgm:prSet/>
      <dgm:spPr/>
      <dgm:t>
        <a:bodyPr/>
        <a:lstStyle/>
        <a:p>
          <a:endParaRPr lang="en-US"/>
        </a:p>
      </dgm:t>
    </dgm:pt>
    <dgm:pt modelId="{294E66DC-9660-4062-AF69-48BFA6F41503}" type="sibTrans" cxnId="{8A60CFAF-B4D1-45DA-B650-1B2E52158440}">
      <dgm:prSet/>
      <dgm:spPr/>
      <dgm:t>
        <a:bodyPr/>
        <a:lstStyle/>
        <a:p>
          <a:endParaRPr lang="en-US"/>
        </a:p>
      </dgm:t>
    </dgm:pt>
    <dgm:pt modelId="{662F9FFA-10E0-40B9-B4F6-96BDFDF0CE7E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accent1">
                  <a:lumMod val="75000"/>
                </a:schemeClr>
              </a:solidFill>
            </a:rPr>
            <a:t>“Classic 4 principles”</a:t>
          </a:r>
          <a:endParaRPr lang="ru-RU" sz="2400" dirty="0" smtClean="0">
            <a:solidFill>
              <a:schemeClr val="accent1">
                <a:lumMod val="75000"/>
              </a:schemeClr>
            </a:solidFill>
          </a:endParaRPr>
        </a:p>
        <a:p>
          <a:r>
            <a:rPr lang="en-US" sz="2400" dirty="0" smtClean="0">
              <a:solidFill>
                <a:schemeClr val="accent1">
                  <a:lumMod val="75000"/>
                </a:schemeClr>
              </a:solidFill>
            </a:rPr>
            <a:t>-Antibiotic therapy</a:t>
          </a:r>
          <a:endParaRPr lang="ru-RU" sz="2400" dirty="0" smtClean="0">
            <a:solidFill>
              <a:schemeClr val="accent1">
                <a:lumMod val="75000"/>
              </a:schemeClr>
            </a:solidFill>
          </a:endParaRPr>
        </a:p>
        <a:p>
          <a:r>
            <a:rPr lang="en-US" sz="2400" dirty="0" smtClean="0">
              <a:solidFill>
                <a:schemeClr val="accent1">
                  <a:lumMod val="75000"/>
                </a:schemeClr>
              </a:solidFill>
            </a:rPr>
            <a:t>-Maintenance therapy for sepsis</a:t>
          </a:r>
          <a:endParaRPr lang="ru-RU" sz="2400" dirty="0" smtClean="0">
            <a:solidFill>
              <a:schemeClr val="accent1">
                <a:lumMod val="75000"/>
              </a:schemeClr>
            </a:solidFill>
          </a:endParaRPr>
        </a:p>
        <a:p>
          <a:r>
            <a:rPr lang="en-US" sz="2400" dirty="0" smtClean="0">
              <a:solidFill>
                <a:schemeClr val="accent1">
                  <a:lumMod val="75000"/>
                </a:schemeClr>
              </a:solidFill>
            </a:rPr>
            <a:t>-Elimination of the cause</a:t>
          </a:r>
          <a:endParaRPr lang="ru-RU" sz="2400" dirty="0" smtClean="0">
            <a:solidFill>
              <a:schemeClr val="accent1">
                <a:lumMod val="75000"/>
              </a:schemeClr>
            </a:solidFill>
          </a:endParaRPr>
        </a:p>
        <a:p>
          <a:r>
            <a:rPr lang="en-US" sz="2400" dirty="0" smtClean="0">
              <a:solidFill>
                <a:schemeClr val="accent1">
                  <a:lumMod val="75000"/>
                </a:schemeClr>
              </a:solidFill>
            </a:rPr>
            <a:t>-Removal of purulent-necrotic tissue (</a:t>
          </a:r>
          <a:r>
            <a:rPr lang="en-US" sz="2400" dirty="0" err="1" smtClean="0">
              <a:solidFill>
                <a:schemeClr val="accent1">
                  <a:lumMod val="75000"/>
                </a:schemeClr>
              </a:solidFill>
            </a:rPr>
            <a:t>sanation</a:t>
          </a:r>
          <a:r>
            <a:rPr lang="en-US" sz="2400" dirty="0" smtClean="0">
              <a:solidFill>
                <a:schemeClr val="accent1">
                  <a:lumMod val="75000"/>
                </a:schemeClr>
              </a:solidFill>
            </a:rPr>
            <a:t> and drainage)</a:t>
          </a:r>
          <a:endParaRPr lang="en-US" sz="2400" dirty="0">
            <a:solidFill>
              <a:schemeClr val="accent1">
                <a:lumMod val="75000"/>
              </a:schemeClr>
            </a:solidFill>
          </a:endParaRPr>
        </a:p>
      </dgm:t>
    </dgm:pt>
    <dgm:pt modelId="{88A29F0A-9BEF-44FD-ACF1-38B845BEF539}" type="parTrans" cxnId="{86A90CAF-B0D8-49F9-864E-E078B630B10D}">
      <dgm:prSet/>
      <dgm:spPr/>
      <dgm:t>
        <a:bodyPr/>
        <a:lstStyle/>
        <a:p>
          <a:endParaRPr lang="en-US"/>
        </a:p>
      </dgm:t>
    </dgm:pt>
    <dgm:pt modelId="{9B526CAA-4071-449A-9FDD-D8A64821C755}" type="sibTrans" cxnId="{86A90CAF-B0D8-49F9-864E-E078B630B10D}">
      <dgm:prSet/>
      <dgm:spPr/>
      <dgm:t>
        <a:bodyPr/>
        <a:lstStyle/>
        <a:p>
          <a:endParaRPr lang="en-US"/>
        </a:p>
      </dgm:t>
    </dgm:pt>
    <dgm:pt modelId="{4AA5ECF6-EDD2-4B7E-8ECB-0BE413B1D8A3}" type="pres">
      <dgm:prSet presAssocID="{DB11CCC8-61CB-4782-8B87-38CF29C286B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DF0AEB1F-FF7F-4EFE-BA2A-FFE167158AA2}" type="pres">
      <dgm:prSet presAssocID="{DB11CCC8-61CB-4782-8B87-38CF29C286B6}" presName="pyramid" presStyleLbl="node1" presStyleIdx="0" presStyleCnt="1" custScaleX="149924"/>
      <dgm:spPr/>
    </dgm:pt>
    <dgm:pt modelId="{18DCF162-3D0E-4387-9CCD-42C9115DC6F4}" type="pres">
      <dgm:prSet presAssocID="{DB11CCC8-61CB-4782-8B87-38CF29C286B6}" presName="theList" presStyleCnt="0"/>
      <dgm:spPr/>
    </dgm:pt>
    <dgm:pt modelId="{077879A0-E31E-426E-BFE9-11EFF58767FC}" type="pres">
      <dgm:prSet presAssocID="{6632979C-F40A-489C-9A36-06F8D612CB56}" presName="aNode" presStyleLbl="fgAcc1" presStyleIdx="0" presStyleCnt="2" custScaleY="497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BE4739-3BFB-4BA4-A4A0-E3490277E5EE}" type="pres">
      <dgm:prSet presAssocID="{6632979C-F40A-489C-9A36-06F8D612CB56}" presName="aSpace" presStyleCnt="0"/>
      <dgm:spPr/>
    </dgm:pt>
    <dgm:pt modelId="{ED3CC60A-4D3C-4A71-98A4-D46C0D46F781}" type="pres">
      <dgm:prSet presAssocID="{662F9FFA-10E0-40B9-B4F6-96BDFDF0CE7E}" presName="aNode" presStyleLbl="fgAcc1" presStyleIdx="1" presStyleCnt="2" custScaleX="181792" custScaleY="161431" custLinFactY="6509" custLinFactNeighborX="232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D91353-0013-4177-B159-2F5EBB3A2DCD}" type="pres">
      <dgm:prSet presAssocID="{662F9FFA-10E0-40B9-B4F6-96BDFDF0CE7E}" presName="aSpace" presStyleCnt="0"/>
      <dgm:spPr/>
    </dgm:pt>
  </dgm:ptLst>
  <dgm:cxnLst>
    <dgm:cxn modelId="{86A90CAF-B0D8-49F9-864E-E078B630B10D}" srcId="{DB11CCC8-61CB-4782-8B87-38CF29C286B6}" destId="{662F9FFA-10E0-40B9-B4F6-96BDFDF0CE7E}" srcOrd="1" destOrd="0" parTransId="{88A29F0A-9BEF-44FD-ACF1-38B845BEF539}" sibTransId="{9B526CAA-4071-449A-9FDD-D8A64821C755}"/>
    <dgm:cxn modelId="{1980110C-5E16-45C5-AFF4-BFD4A85883B0}" type="presOf" srcId="{662F9FFA-10E0-40B9-B4F6-96BDFDF0CE7E}" destId="{ED3CC60A-4D3C-4A71-98A4-D46C0D46F781}" srcOrd="0" destOrd="0" presId="urn:microsoft.com/office/officeart/2005/8/layout/pyramid2"/>
    <dgm:cxn modelId="{F275EC44-8589-4E7A-9DDD-BC1FFAE859EC}" type="presOf" srcId="{DB11CCC8-61CB-4782-8B87-38CF29C286B6}" destId="{4AA5ECF6-EDD2-4B7E-8ECB-0BE413B1D8A3}" srcOrd="0" destOrd="0" presId="urn:microsoft.com/office/officeart/2005/8/layout/pyramid2"/>
    <dgm:cxn modelId="{8A60CFAF-B4D1-45DA-B650-1B2E52158440}" srcId="{DB11CCC8-61CB-4782-8B87-38CF29C286B6}" destId="{6632979C-F40A-489C-9A36-06F8D612CB56}" srcOrd="0" destOrd="0" parTransId="{D55AF2CD-0BC5-4551-88FB-60308C7E6371}" sibTransId="{294E66DC-9660-4062-AF69-48BFA6F41503}"/>
    <dgm:cxn modelId="{91F0404E-8CDC-4ED6-9120-616EBE84BA3F}" type="presOf" srcId="{6632979C-F40A-489C-9A36-06F8D612CB56}" destId="{077879A0-E31E-426E-BFE9-11EFF58767FC}" srcOrd="0" destOrd="0" presId="urn:microsoft.com/office/officeart/2005/8/layout/pyramid2"/>
    <dgm:cxn modelId="{540C1E93-9C0A-4BA9-AD84-806742AB320C}" type="presParOf" srcId="{4AA5ECF6-EDD2-4B7E-8ECB-0BE413B1D8A3}" destId="{DF0AEB1F-FF7F-4EFE-BA2A-FFE167158AA2}" srcOrd="0" destOrd="0" presId="urn:microsoft.com/office/officeart/2005/8/layout/pyramid2"/>
    <dgm:cxn modelId="{EF1BF4E4-D788-41D5-82A6-48139CBF2C81}" type="presParOf" srcId="{4AA5ECF6-EDD2-4B7E-8ECB-0BE413B1D8A3}" destId="{18DCF162-3D0E-4387-9CCD-42C9115DC6F4}" srcOrd="1" destOrd="0" presId="urn:microsoft.com/office/officeart/2005/8/layout/pyramid2"/>
    <dgm:cxn modelId="{B710CB10-A5E3-4807-886F-7561B4BF9A70}" type="presParOf" srcId="{18DCF162-3D0E-4387-9CCD-42C9115DC6F4}" destId="{077879A0-E31E-426E-BFE9-11EFF58767FC}" srcOrd="0" destOrd="0" presId="urn:microsoft.com/office/officeart/2005/8/layout/pyramid2"/>
    <dgm:cxn modelId="{B0E36AAC-3A57-4947-8E23-07700991D098}" type="presParOf" srcId="{18DCF162-3D0E-4387-9CCD-42C9115DC6F4}" destId="{EDBE4739-3BFB-4BA4-A4A0-E3490277E5EE}" srcOrd="1" destOrd="0" presId="urn:microsoft.com/office/officeart/2005/8/layout/pyramid2"/>
    <dgm:cxn modelId="{BF4CE2AD-CDB3-4A50-884C-2A41DA85AB3D}" type="presParOf" srcId="{18DCF162-3D0E-4387-9CCD-42C9115DC6F4}" destId="{ED3CC60A-4D3C-4A71-98A4-D46C0D46F781}" srcOrd="2" destOrd="0" presId="urn:microsoft.com/office/officeart/2005/8/layout/pyramid2"/>
    <dgm:cxn modelId="{3845D8E7-7D01-447A-8DF2-E493DF75D3DF}" type="presParOf" srcId="{18DCF162-3D0E-4387-9CCD-42C9115DC6F4}" destId="{71D91353-0013-4177-B159-2F5EBB3A2DCD}" srcOrd="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884DA9-A740-4ABA-B96C-25E7AAE95D80}">
      <dsp:nvSpPr>
        <dsp:cNvPr id="0" name=""/>
        <dsp:cNvSpPr/>
      </dsp:nvSpPr>
      <dsp:spPr>
        <a:xfrm>
          <a:off x="0" y="71457"/>
          <a:ext cx="11326265" cy="14231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Most often in the formation of lung abscess</a:t>
          </a:r>
          <a:endParaRPr lang="ru-RU" sz="3400" kern="1200" dirty="0" smtClean="0"/>
        </a:p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mixed microflora is involved</a:t>
          </a:r>
          <a:endParaRPr lang="en-US" sz="3400" kern="1200" dirty="0"/>
        </a:p>
      </dsp:txBody>
      <dsp:txXfrm>
        <a:off x="0" y="71457"/>
        <a:ext cx="11326265" cy="1423113"/>
      </dsp:txXfrm>
    </dsp:sp>
    <dsp:sp modelId="{AE818BC1-B508-4785-9027-FD69F0D91D2C}">
      <dsp:nvSpPr>
        <dsp:cNvPr id="0" name=""/>
        <dsp:cNvSpPr/>
      </dsp:nvSpPr>
      <dsp:spPr>
        <a:xfrm>
          <a:off x="0" y="1494570"/>
          <a:ext cx="11326265" cy="35465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356" tIns="181356" rIns="241808" bIns="272034" numCol="1" spcCol="1270" anchor="t" anchorCtr="0">
          <a:noAutofit/>
        </a:bodyPr>
        <a:lstStyle/>
        <a:p>
          <a:pPr marL="285750" lvl="1" indent="-285750" algn="l" defTabSz="1511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400" kern="1200" dirty="0" smtClean="0"/>
            <a:t>Aerobic Gram-Positive Coccus (</a:t>
          </a:r>
          <a:r>
            <a:rPr lang="en-US" sz="3400" kern="1200" dirty="0" err="1" smtClean="0"/>
            <a:t>S.aureus</a:t>
          </a:r>
          <a:r>
            <a:rPr lang="en-US" sz="3400" kern="1200" dirty="0" smtClean="0"/>
            <a:t>, </a:t>
          </a:r>
          <a:r>
            <a:rPr lang="en-US" sz="3400" kern="1200" dirty="0" err="1" smtClean="0"/>
            <a:t>Str.pyogenes</a:t>
          </a:r>
          <a:r>
            <a:rPr lang="en-US" sz="3400" kern="1200" dirty="0" smtClean="0"/>
            <a:t>), </a:t>
          </a:r>
          <a:endParaRPr lang="en-US" sz="3400" kern="1200" dirty="0"/>
        </a:p>
        <a:p>
          <a:pPr marL="285750" lvl="1" indent="-285750" algn="l" defTabSz="1511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400" kern="1200" dirty="0" smtClean="0"/>
            <a:t>Gram-negative rods (</a:t>
          </a:r>
          <a:r>
            <a:rPr lang="en-US" sz="3400" kern="1200" dirty="0" err="1" smtClean="0"/>
            <a:t>K.pneumoniae</a:t>
          </a:r>
          <a:r>
            <a:rPr lang="en-US" sz="3400" kern="1200" dirty="0" smtClean="0"/>
            <a:t>, E.coli, Pseudomonas) </a:t>
          </a:r>
          <a:endParaRPr lang="en-US" sz="3400" kern="1200" dirty="0"/>
        </a:p>
        <a:p>
          <a:pPr marL="285750" lvl="1" indent="-285750" algn="l" defTabSz="1511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400" kern="1200" dirty="0" smtClean="0"/>
            <a:t>Anaerobic microorganisms(</a:t>
          </a:r>
          <a:r>
            <a:rPr lang="en-US" sz="3400" kern="1200" dirty="0" err="1" smtClean="0"/>
            <a:t>Bacteriodes</a:t>
          </a:r>
          <a:r>
            <a:rPr lang="en-US" sz="3400" kern="1200" dirty="0" smtClean="0"/>
            <a:t>, </a:t>
          </a:r>
          <a:r>
            <a:rPr lang="en-US" sz="3400" kern="1200" dirty="0" err="1" smtClean="0"/>
            <a:t>Peptococci</a:t>
          </a:r>
          <a:r>
            <a:rPr lang="en-US" sz="3400" kern="1200" dirty="0" smtClean="0"/>
            <a:t>, </a:t>
          </a:r>
          <a:r>
            <a:rPr lang="en-US" sz="3400" kern="1200" dirty="0" err="1" smtClean="0"/>
            <a:t>Peptostreptococci</a:t>
          </a:r>
          <a:r>
            <a:rPr lang="en-US" sz="3400" kern="1200" dirty="0" smtClean="0"/>
            <a:t> </a:t>
          </a:r>
          <a:r>
            <a:rPr lang="en-US" sz="3400" kern="1200" dirty="0" err="1" smtClean="0"/>
            <a:t>və</a:t>
          </a:r>
          <a:r>
            <a:rPr lang="en-US" sz="3400" kern="1200" dirty="0" smtClean="0"/>
            <a:t> s.)</a:t>
          </a:r>
          <a:endParaRPr lang="en-US" sz="3400" kern="1200" dirty="0"/>
        </a:p>
        <a:p>
          <a:pPr marL="285750" lvl="1" indent="-285750" algn="l" defTabSz="1511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400" kern="1200" dirty="0" smtClean="0"/>
            <a:t>In immunosuppressive patients</a:t>
          </a:r>
          <a:r>
            <a:rPr lang="ru-RU" sz="3400" kern="1200" dirty="0" smtClean="0"/>
            <a:t> </a:t>
          </a:r>
          <a:r>
            <a:rPr lang="en-US" sz="3400" kern="1200" dirty="0" smtClean="0"/>
            <a:t>Candida </a:t>
          </a:r>
          <a:r>
            <a:rPr lang="en-US" sz="3400" kern="1200" dirty="0" err="1" smtClean="0"/>
            <a:t>albicans</a:t>
          </a:r>
          <a:r>
            <a:rPr lang="en-US" sz="3400" kern="1200" dirty="0" smtClean="0"/>
            <a:t>, Legionella, Pneumocystis </a:t>
          </a:r>
          <a:r>
            <a:rPr lang="en-US" sz="3400" kern="1200" dirty="0" err="1" smtClean="0"/>
            <a:t>carinii</a:t>
          </a:r>
          <a:r>
            <a:rPr lang="en-US" sz="3400" kern="1200" dirty="0" smtClean="0"/>
            <a:t> </a:t>
          </a:r>
          <a:endParaRPr lang="en-US" sz="3400" kern="1200" dirty="0"/>
        </a:p>
      </dsp:txBody>
      <dsp:txXfrm>
        <a:off x="0" y="1494570"/>
        <a:ext cx="11326265" cy="35465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3FAF67-6B8E-46A3-B5EB-35BAE20C6EA4}">
      <dsp:nvSpPr>
        <dsp:cNvPr id="0" name=""/>
        <dsp:cNvSpPr/>
      </dsp:nvSpPr>
      <dsp:spPr>
        <a:xfrm>
          <a:off x="5495" y="0"/>
          <a:ext cx="11243266" cy="52658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Depending on the stage and phase of the pulmonary abscess, several clinical forms may occur:</a:t>
          </a:r>
          <a:endParaRPr lang="ru-RU" sz="3900" kern="1200" dirty="0" smtClean="0"/>
        </a:p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-Pneumonia</a:t>
          </a:r>
          <a:endParaRPr lang="ru-RU" sz="3900" kern="1200" dirty="0" smtClean="0"/>
        </a:p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-Signs of opening in the bronchi</a:t>
          </a:r>
          <a:endParaRPr lang="ru-RU" sz="3900" kern="1200" dirty="0" smtClean="0"/>
        </a:p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-Open in a singer</a:t>
          </a:r>
          <a:endParaRPr lang="ru-RU" sz="3900" kern="1200" dirty="0" smtClean="0"/>
        </a:p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-Chronic abscess</a:t>
          </a:r>
          <a:endParaRPr lang="en-US" sz="3900" kern="1200" dirty="0"/>
        </a:p>
      </dsp:txBody>
      <dsp:txXfrm>
        <a:off x="159727" y="154232"/>
        <a:ext cx="10934802" cy="49574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ADD80A-D94C-4BC8-9B61-0B66BCC5386E}">
      <dsp:nvSpPr>
        <dsp:cNvPr id="0" name=""/>
        <dsp:cNvSpPr/>
      </dsp:nvSpPr>
      <dsp:spPr>
        <a:xfrm>
          <a:off x="885698" y="0"/>
          <a:ext cx="10037916" cy="622473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ECAE88-4C37-43A6-B9FC-1D304B8767C4}">
      <dsp:nvSpPr>
        <dsp:cNvPr id="0" name=""/>
        <dsp:cNvSpPr/>
      </dsp:nvSpPr>
      <dsp:spPr>
        <a:xfrm>
          <a:off x="712" y="1867420"/>
          <a:ext cx="5570511" cy="24898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b="1" i="1" kern="1200" dirty="0" smtClean="0"/>
            <a:t>Clarification</a:t>
          </a:r>
          <a:endParaRPr lang="en-US" sz="6500" kern="1200" dirty="0"/>
        </a:p>
      </dsp:txBody>
      <dsp:txXfrm>
        <a:off x="122259" y="1988967"/>
        <a:ext cx="5327417" cy="2246800"/>
      </dsp:txXfrm>
    </dsp:sp>
    <dsp:sp modelId="{371A703D-0671-4E08-A595-A57F6C88ADB6}">
      <dsp:nvSpPr>
        <dsp:cNvPr id="0" name=""/>
        <dsp:cNvSpPr/>
      </dsp:nvSpPr>
      <dsp:spPr>
        <a:xfrm>
          <a:off x="6106909" y="1868142"/>
          <a:ext cx="5701690" cy="2488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Diagnostic signs of lung abscesses:</a:t>
          </a:r>
          <a:endParaRPr lang="ru-RU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Clinically Signs of Inflammation and SİRS</a:t>
          </a:r>
          <a:endParaRPr lang="ru-RU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On CT, the characteristic signs of an abscess are:</a:t>
          </a:r>
          <a:endParaRPr lang="ru-RU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Necrosis area</a:t>
          </a:r>
          <a:endParaRPr lang="ru-RU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Air-liquid level</a:t>
          </a:r>
          <a:endParaRPr lang="ru-RU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Forming cavity</a:t>
          </a:r>
          <a:endParaRPr lang="en-US" sz="2000" kern="1200" dirty="0"/>
        </a:p>
      </dsp:txBody>
      <dsp:txXfrm>
        <a:off x="6228385" y="1989618"/>
        <a:ext cx="5458738" cy="224549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FA954B-CD40-4456-B667-78CB337C324E}">
      <dsp:nvSpPr>
        <dsp:cNvPr id="0" name=""/>
        <dsp:cNvSpPr/>
      </dsp:nvSpPr>
      <dsp:spPr>
        <a:xfrm>
          <a:off x="2060415" y="4141"/>
          <a:ext cx="6680368" cy="54643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i="1" kern="1200" dirty="0" smtClean="0"/>
            <a:t>Establishment of the cause and complications</a:t>
          </a:r>
          <a:endParaRPr lang="ru-RU" sz="2900" b="1" i="1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i="1" kern="1200" dirty="0" smtClean="0"/>
            <a:t>-Clinical and anamnestic signs</a:t>
          </a:r>
          <a:endParaRPr lang="ru-RU" sz="2900" b="1" i="1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i="1" kern="1200" dirty="0" smtClean="0"/>
            <a:t>-CT</a:t>
          </a:r>
          <a:endParaRPr lang="ru-RU" sz="2900" b="1" i="1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i="1" kern="1200" dirty="0" smtClean="0"/>
            <a:t>-Bronchoscopy</a:t>
          </a:r>
          <a:endParaRPr lang="ru-RU" sz="2900" b="1" i="1" kern="1200" dirty="0" smtClean="0"/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i="1" kern="1200" dirty="0" smtClean="0"/>
            <a:t>-Bacteriological examination of sputum</a:t>
          </a:r>
          <a:endParaRPr lang="en-US" sz="2900" kern="1200" dirty="0"/>
        </a:p>
      </dsp:txBody>
      <dsp:txXfrm>
        <a:off x="3038732" y="804373"/>
        <a:ext cx="4723734" cy="386386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052AA2-663E-40A4-B6C3-F609985ABA0D}">
      <dsp:nvSpPr>
        <dsp:cNvPr id="0" name=""/>
        <dsp:cNvSpPr/>
      </dsp:nvSpPr>
      <dsp:spPr>
        <a:xfrm>
          <a:off x="0" y="47744"/>
          <a:ext cx="10801200" cy="13536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264" tIns="191008" rIns="334264" bIns="191008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b="1" i="1" kern="1200" dirty="0" smtClean="0"/>
            <a:t>Differential diagnosis</a:t>
          </a:r>
          <a:endParaRPr lang="en-US" sz="4700" kern="1200" dirty="0"/>
        </a:p>
      </dsp:txBody>
      <dsp:txXfrm>
        <a:off x="0" y="47744"/>
        <a:ext cx="10801200" cy="1353600"/>
      </dsp:txXfrm>
    </dsp:sp>
    <dsp:sp modelId="{5AB1E346-ADE3-47ED-B61B-E60E93C8DCAE}">
      <dsp:nvSpPr>
        <dsp:cNvPr id="0" name=""/>
        <dsp:cNvSpPr/>
      </dsp:nvSpPr>
      <dsp:spPr>
        <a:xfrm>
          <a:off x="0" y="1401344"/>
          <a:ext cx="10801200" cy="361241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698" tIns="250698" rIns="334264" bIns="376047" numCol="1" spcCol="1270" anchor="t" anchorCtr="0">
          <a:noAutofit/>
        </a:bodyPr>
        <a:lstStyle/>
        <a:p>
          <a:pPr marL="285750" lvl="1" indent="-285750" algn="l" defTabSz="2089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700" kern="1200" smtClean="0">
              <a:solidFill>
                <a:schemeClr val="accent1">
                  <a:lumMod val="50000"/>
                </a:schemeClr>
              </a:solidFill>
            </a:rPr>
            <a:t>Lung gangrene</a:t>
          </a:r>
          <a:endParaRPr lang="en-US" sz="4700" kern="1200" dirty="0">
            <a:solidFill>
              <a:schemeClr val="accent1">
                <a:lumMod val="50000"/>
              </a:schemeClr>
            </a:solidFill>
          </a:endParaRPr>
        </a:p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700" kern="1200" dirty="0" smtClean="0">
              <a:solidFill>
                <a:schemeClr val="accent1">
                  <a:lumMod val="50000"/>
                </a:schemeClr>
              </a:solidFill>
            </a:rPr>
            <a:t>Pulmonary tuberculosis</a:t>
          </a:r>
          <a:endParaRPr lang="ru-RU" sz="4700" kern="1200" dirty="0" smtClean="0">
            <a:solidFill>
              <a:schemeClr val="accent1">
                <a:lumMod val="50000"/>
              </a:schemeClr>
            </a:solidFill>
          </a:endParaRPr>
        </a:p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700" kern="1200" dirty="0" smtClean="0">
              <a:solidFill>
                <a:schemeClr val="accent1">
                  <a:lumMod val="50000"/>
                </a:schemeClr>
              </a:solidFill>
            </a:rPr>
            <a:t>Parasitic lung cysts</a:t>
          </a:r>
          <a:endParaRPr lang="ru-RU" sz="4700" kern="1200" dirty="0" smtClean="0">
            <a:solidFill>
              <a:schemeClr val="accent1">
                <a:lumMod val="50000"/>
              </a:schemeClr>
            </a:solidFill>
          </a:endParaRPr>
        </a:p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700" kern="1200" dirty="0" smtClean="0">
              <a:solidFill>
                <a:schemeClr val="accent1">
                  <a:lumMod val="50000"/>
                </a:schemeClr>
              </a:solidFill>
            </a:rPr>
            <a:t>Lungs' cancer</a:t>
          </a:r>
          <a:endParaRPr lang="ru-RU" sz="4700" kern="1200" dirty="0" smtClean="0">
            <a:solidFill>
              <a:schemeClr val="accent1">
                <a:lumMod val="50000"/>
              </a:schemeClr>
            </a:solidFill>
          </a:endParaRPr>
        </a:p>
      </dsp:txBody>
      <dsp:txXfrm>
        <a:off x="0" y="1401344"/>
        <a:ext cx="10801200" cy="361241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0AEB1F-FF7F-4EFE-BA2A-FFE167158AA2}">
      <dsp:nvSpPr>
        <dsp:cNvPr id="0" name=""/>
        <dsp:cNvSpPr/>
      </dsp:nvSpPr>
      <dsp:spPr>
        <a:xfrm>
          <a:off x="1044683" y="0"/>
          <a:ext cx="7585332" cy="5059452"/>
        </a:xfrm>
        <a:prstGeom prst="triangl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7879A0-E31E-426E-BFE9-11EFF58767FC}">
      <dsp:nvSpPr>
        <dsp:cNvPr id="0" name=""/>
        <dsp:cNvSpPr/>
      </dsp:nvSpPr>
      <dsp:spPr>
        <a:xfrm>
          <a:off x="4837349" y="506355"/>
          <a:ext cx="3288643" cy="852257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1" kern="1200" dirty="0" smtClean="0">
              <a:solidFill>
                <a:schemeClr val="accent1">
                  <a:lumMod val="75000"/>
                </a:schemeClr>
              </a:solidFill>
            </a:rPr>
            <a:t>Principle</a:t>
          </a:r>
          <a:endParaRPr lang="en-US" sz="4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4878953" y="547959"/>
        <a:ext cx="3205435" cy="769049"/>
      </dsp:txXfrm>
    </dsp:sp>
    <dsp:sp modelId="{ED3CC60A-4D3C-4A71-98A4-D46C0D46F781}">
      <dsp:nvSpPr>
        <dsp:cNvPr id="0" name=""/>
        <dsp:cNvSpPr/>
      </dsp:nvSpPr>
      <dsp:spPr>
        <a:xfrm>
          <a:off x="3500055" y="1898517"/>
          <a:ext cx="5978491" cy="2766110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accent1">
                  <a:lumMod val="75000"/>
                </a:schemeClr>
              </a:solidFill>
            </a:rPr>
            <a:t>“Classic 4 principles”</a:t>
          </a:r>
          <a:endParaRPr lang="ru-RU" sz="2400" kern="1200" dirty="0" smtClean="0">
            <a:solidFill>
              <a:schemeClr val="accent1">
                <a:lumMod val="75000"/>
              </a:schemeClr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accent1">
                  <a:lumMod val="75000"/>
                </a:schemeClr>
              </a:solidFill>
            </a:rPr>
            <a:t>-Antibiotic therapy</a:t>
          </a:r>
          <a:endParaRPr lang="ru-RU" sz="2400" kern="1200" dirty="0" smtClean="0">
            <a:solidFill>
              <a:schemeClr val="accent1">
                <a:lumMod val="75000"/>
              </a:schemeClr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accent1">
                  <a:lumMod val="75000"/>
                </a:schemeClr>
              </a:solidFill>
            </a:rPr>
            <a:t>-Maintenance therapy for sepsis</a:t>
          </a:r>
          <a:endParaRPr lang="ru-RU" sz="2400" kern="1200" dirty="0" smtClean="0">
            <a:solidFill>
              <a:schemeClr val="accent1">
                <a:lumMod val="75000"/>
              </a:schemeClr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accent1">
                  <a:lumMod val="75000"/>
                </a:schemeClr>
              </a:solidFill>
            </a:rPr>
            <a:t>-Elimination of the cause</a:t>
          </a:r>
          <a:endParaRPr lang="ru-RU" sz="2400" kern="1200" dirty="0" smtClean="0">
            <a:solidFill>
              <a:schemeClr val="accent1">
                <a:lumMod val="75000"/>
              </a:schemeClr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accent1">
                  <a:lumMod val="75000"/>
                </a:schemeClr>
              </a:solidFill>
            </a:rPr>
            <a:t>-Removal of purulent-necrotic tissue (</a:t>
          </a:r>
          <a:r>
            <a:rPr lang="en-US" sz="2400" kern="1200" dirty="0" err="1" smtClean="0">
              <a:solidFill>
                <a:schemeClr val="accent1">
                  <a:lumMod val="75000"/>
                </a:schemeClr>
              </a:solidFill>
            </a:rPr>
            <a:t>sanation</a:t>
          </a:r>
          <a:r>
            <a:rPr lang="en-US" sz="2400" kern="1200" dirty="0" smtClean="0">
              <a:solidFill>
                <a:schemeClr val="accent1">
                  <a:lumMod val="75000"/>
                </a:schemeClr>
              </a:solidFill>
            </a:rPr>
            <a:t> and drainage)</a:t>
          </a:r>
          <a:endParaRPr lang="en-US" sz="24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3635085" y="2033547"/>
        <a:ext cx="5708431" cy="2496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t>1/30/2020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40024" y="1628800"/>
            <a:ext cx="7772400" cy="1470025"/>
          </a:xfrm>
        </p:spPr>
        <p:txBody>
          <a:bodyPr/>
          <a:lstStyle/>
          <a:p>
            <a:r>
              <a:rPr lang="en-US" altLang="en-US" sz="8000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az-Latn-AZ" altLang="en-US" sz="8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55640" y="3573016"/>
            <a:ext cx="6400800" cy="146412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/>
              <a:t>Professor </a:t>
            </a:r>
            <a:r>
              <a:rPr lang="en-US" altLang="en-US" sz="2400" dirty="0" err="1"/>
              <a:t>Saday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Agalar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oglu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Aliyev</a:t>
            </a:r>
            <a:endParaRPr lang="en-US" altLang="en-US" sz="2400" dirty="0"/>
          </a:p>
          <a:p>
            <a:pPr>
              <a:lnSpc>
                <a:spcPct val="80000"/>
              </a:lnSpc>
            </a:pPr>
            <a:r>
              <a:rPr lang="en-US" altLang="en-US" sz="2400" dirty="0"/>
              <a:t>AMU, Department of Surgical Diseases I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974" y="557972"/>
            <a:ext cx="6076051" cy="1000918"/>
          </a:xfrm>
        </p:spPr>
        <p:txBody>
          <a:bodyPr>
            <a:normAutofit/>
          </a:bodyPr>
          <a:lstStyle/>
          <a:p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</a:rPr>
              <a:t>Definition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1544" y="2132856"/>
            <a:ext cx="8229600" cy="3629025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A limited </a:t>
            </a:r>
            <a:r>
              <a:rPr lang="en-US" altLang="en-US" sz="3200" dirty="0" smtClean="0">
                <a:solidFill>
                  <a:schemeClr val="accent1">
                    <a:lumMod val="75000"/>
                  </a:schemeClr>
                </a:solidFill>
              </a:rPr>
              <a:t>purulent-necrotic process in </a:t>
            </a: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the lungs is called an abscess, usually manifests itself as a complication of other diseases and, if untreated, has a high mortality rate</a:t>
            </a:r>
            <a:endParaRPr lang="en-GB" alt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</a:t>
            </a:r>
            <a:r>
              <a:rPr lang="az-Latn-AZ" altLang="en-US" dirty="0" smtClean="0"/>
              <a:t>Saday Ağalar oğlu Əliyev</a:t>
            </a:r>
            <a:endParaRPr lang="az-Latn-AZ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4088" y="80390"/>
            <a:ext cx="4259039" cy="799563"/>
          </a:xfrm>
        </p:spPr>
        <p:txBody>
          <a:bodyPr/>
          <a:lstStyle/>
          <a:p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</a:rPr>
              <a:t>Etiology</a:t>
            </a:r>
            <a:endParaRPr lang="en-US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72125FCC-DF4F-4379-BACB-F9F5EF36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22550" name="Text Box 22">
            <a:extLst>
              <a:ext uri="{FF2B5EF4-FFF2-40B4-BE49-F238E27FC236}">
                <a16:creationId xmlns:a16="http://schemas.microsoft.com/office/drawing/2014/main" id="{CC625DBB-4412-4A4D-8722-5AA8317E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959" y="949934"/>
            <a:ext cx="11665296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</a:rPr>
              <a:t>Diseases leading to lung abscess can be divided into 3 groups in accordance with the development mechanism</a:t>
            </a:r>
            <a:r>
              <a:rPr lang="en-US" altLang="en-US" sz="28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algn="just"/>
            <a:endParaRPr lang="ru-RU" alt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</a:rPr>
              <a:t>Bronchogenic Aspiration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en-US" sz="2800" dirty="0" err="1">
                <a:solidFill>
                  <a:schemeClr val="accent1">
                    <a:lumMod val="75000"/>
                  </a:schemeClr>
                </a:solidFill>
              </a:rPr>
              <a:t>Postpneumonic</a:t>
            </a:r>
            <a:endParaRPr lang="en-US" alt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en-US" sz="2800" dirty="0" err="1">
                <a:solidFill>
                  <a:schemeClr val="accent1">
                    <a:lumMod val="75000"/>
                  </a:schemeClr>
                </a:solidFill>
              </a:rPr>
              <a:t>Postischemic</a:t>
            </a: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</a:rPr>
              <a:t> necrotic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en-US" sz="2800" dirty="0" err="1">
                <a:solidFill>
                  <a:schemeClr val="accent1">
                    <a:lumMod val="75000"/>
                  </a:schemeClr>
                </a:solidFill>
              </a:rPr>
              <a:t>Parapneumonic</a:t>
            </a:r>
            <a:endParaRPr lang="en-US" alt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</a:rPr>
              <a:t>Traumatic</a:t>
            </a:r>
            <a:endParaRPr lang="ru-RU" altLang="en-US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ru-RU" alt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</a:rPr>
              <a:t>Aspiration and bronchial obstruction are the most common causes of lung abscess.</a:t>
            </a:r>
            <a:endParaRPr lang="en-US" alt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18" descr="akciger-kanseri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9" r="33931"/>
          <a:stretch/>
        </p:blipFill>
        <p:spPr bwMode="auto">
          <a:xfrm>
            <a:off x="7001272" y="1405345"/>
            <a:ext cx="3199184" cy="3488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21258" y="51818"/>
            <a:ext cx="6349484" cy="927721"/>
          </a:xfrm>
        </p:spPr>
        <p:txBody>
          <a:bodyPr/>
          <a:lstStyle/>
          <a:p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</a:rPr>
              <a:t>Etiology</a:t>
            </a:r>
            <a:endParaRPr lang="en-US" sz="4800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7552173"/>
              </p:ext>
            </p:extLst>
          </p:nvPr>
        </p:nvGraphicFramePr>
        <p:xfrm>
          <a:off x="407368" y="1340768"/>
          <a:ext cx="11326265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13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>
            <a:spLocks noChangeArrowheads="1"/>
          </p:cNvSpPr>
          <p:nvPr/>
        </p:nvSpPr>
        <p:spPr bwMode="auto">
          <a:xfrm>
            <a:off x="1524000" y="1"/>
            <a:ext cx="9144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</a:pPr>
            <a:r>
              <a:rPr lang="ru-RU" altLang="en-US" sz="120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ru-RU" altLang="en-US" sz="1800">
              <a:latin typeface="Arial" panose="020B0604020202020204" pitchFamily="34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</p:txBody>
      </p:sp>
      <p:sp>
        <p:nvSpPr>
          <p:cNvPr id="13" name="Плюс 12"/>
          <p:cNvSpPr/>
          <p:nvPr/>
        </p:nvSpPr>
        <p:spPr>
          <a:xfrm>
            <a:off x="5715000" y="1447800"/>
            <a:ext cx="914400" cy="9144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7019006" y="1197396"/>
            <a:ext cx="3181450" cy="1476377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Necrosis</a:t>
            </a:r>
            <a:endParaRPr lang="ru-RU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055441" y="3429000"/>
            <a:ext cx="2625974" cy="7858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ea typeface="Times New Roman" pitchFamily="18" charset="0"/>
                <a:cs typeface="Courier New" pitchFamily="49" charset="0"/>
              </a:rPr>
              <a:t>Sequestration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 Black" pitchFamily="34" charset="0"/>
              <a:ea typeface="Times New Roman" pitchFamily="18" charset="0"/>
              <a:cs typeface="Courier New" pitchFamily="49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167188" y="2997201"/>
            <a:ext cx="2576512" cy="136375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ea typeface="Times New Roman" pitchFamily="18" charset="0"/>
                <a:cs typeface="Courier New" pitchFamily="49" charset="0"/>
              </a:rPr>
              <a:t>Limiting the necrotic area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 Black" pitchFamily="34" charset="0"/>
              <a:ea typeface="Times New Roman" pitchFamily="18" charset="0"/>
              <a:cs typeface="Courier New" pitchFamily="49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096124" y="2781300"/>
            <a:ext cx="4328467" cy="23764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en-US" b="1" dirty="0">
                <a:solidFill>
                  <a:schemeClr val="bg1"/>
                </a:solidFill>
                <a:latin typeface="Arial Black" pitchFamily="34" charset="0"/>
                <a:ea typeface="Times New Roman" pitchFamily="18" charset="0"/>
                <a:cs typeface="Courier New" pitchFamily="49" charset="0"/>
              </a:rPr>
              <a:t>Progression-aggravation of purulent-necrotic 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  <a:ea typeface="Times New Roman" pitchFamily="18" charset="0"/>
                <a:cs typeface="Courier New" pitchFamily="49" charset="0"/>
              </a:rPr>
              <a:t>process </a:t>
            </a:r>
            <a:r>
              <a:rPr lang="en-US" b="1" dirty="0">
                <a:solidFill>
                  <a:schemeClr val="bg1"/>
                </a:solidFill>
                <a:latin typeface="Arial Black" pitchFamily="34" charset="0"/>
                <a:ea typeface="Times New Roman" pitchFamily="18" charset="0"/>
                <a:cs typeface="Courier New" pitchFamily="49" charset="0"/>
              </a:rPr>
              <a:t>of the surrounding tissue</a:t>
            </a:r>
            <a:endParaRPr lang="ru-RU" b="1" dirty="0">
              <a:solidFill>
                <a:schemeClr val="bg1"/>
              </a:solidFill>
              <a:latin typeface="Arial Black" pitchFamily="34" charset="0"/>
              <a:ea typeface="Times New Roman" pitchFamily="18" charset="0"/>
              <a:cs typeface="Courier New" pitchFamily="49" charset="0"/>
            </a:endParaRPr>
          </a:p>
        </p:txBody>
      </p:sp>
      <p:sp>
        <p:nvSpPr>
          <p:cNvPr id="24" name="Правильный пятиугольник 23"/>
          <p:cNvSpPr/>
          <p:nvPr/>
        </p:nvSpPr>
        <p:spPr>
          <a:xfrm>
            <a:off x="3667109" y="4802235"/>
            <a:ext cx="3429016" cy="1630957"/>
          </a:xfrm>
          <a:prstGeom prst="pentago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Abscess</a:t>
            </a:r>
          </a:p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</a:rPr>
              <a:t>Gangrene</a:t>
            </a: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475037" y="-4751"/>
            <a:ext cx="5394325" cy="7222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ru-RU" dirty="0">
                <a:solidFill>
                  <a:srgbClr val="FFFFCC"/>
                </a:solidFill>
                <a:latin typeface="Times New Roman" pitchFamily="18" charset="0"/>
              </a:rPr>
              <a:t> </a:t>
            </a:r>
            <a:r>
              <a:rPr lang="en-US" sz="4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Pathogenesis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17" name="Овал 13"/>
          <p:cNvSpPr/>
          <p:nvPr/>
        </p:nvSpPr>
        <p:spPr>
          <a:xfrm>
            <a:off x="2037434" y="1312764"/>
            <a:ext cx="3287960" cy="1245642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Pathogenesis</a:t>
            </a:r>
            <a:endParaRPr lang="ru-RU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81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ooter Placeholder 3">
            <a:extLst>
              <a:ext uri="{FF2B5EF4-FFF2-40B4-BE49-F238E27FC236}">
                <a16:creationId xmlns:a16="http://schemas.microsoft.com/office/drawing/2014/main" id="{58549A9A-4CED-40F5-A4DD-2B9E8756F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52950" y="6631378"/>
            <a:ext cx="3086100" cy="228600"/>
          </a:xfrm>
        </p:spPr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39993" name="Text Box 57">
            <a:extLst>
              <a:ext uri="{FF2B5EF4-FFF2-40B4-BE49-F238E27FC236}">
                <a16:creationId xmlns:a16="http://schemas.microsoft.com/office/drawing/2014/main" id="{494DFCCF-8CA3-477B-AABE-61A2AF5A39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758" y="1208941"/>
            <a:ext cx="7159674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In most cases, the disease is caused by the interaction of three main factors</a:t>
            </a:r>
            <a:r>
              <a:rPr lang="en-US" altLang="en-US" sz="32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.</a:t>
            </a:r>
          </a:p>
          <a:p>
            <a:pPr>
              <a:spcBef>
                <a:spcPct val="0"/>
              </a:spcBef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1. The presence of an acute inflammatory process in the lungs;</a:t>
            </a:r>
          </a:p>
          <a:p>
            <a:pPr>
              <a:spcBef>
                <a:spcPct val="0"/>
              </a:spcBef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2. Violation of blood circulation and necrosis of the lung tissue;</a:t>
            </a:r>
          </a:p>
          <a:p>
            <a:pPr>
              <a:spcBef>
                <a:spcPct val="0"/>
              </a:spcBef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3. Violation of bronchial conduction in the area of the inflammatory process and necrosis.</a:t>
            </a:r>
            <a:endParaRPr lang="ru-RU" altLang="en-US" sz="3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40006" name="Text Box 70">
            <a:extLst>
              <a:ext uri="{FF2B5EF4-FFF2-40B4-BE49-F238E27FC236}">
                <a16:creationId xmlns:a16="http://schemas.microsoft.com/office/drawing/2014/main" id="{F0662005-E84F-4058-BB80-115F51236A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1041" y="153278"/>
            <a:ext cx="357020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en-US" sz="4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Pathogenesis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174" y="1628800"/>
            <a:ext cx="3709520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9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0">
            <a:extLst>
              <a:ext uri="{FF2B5EF4-FFF2-40B4-BE49-F238E27FC236}">
                <a16:creationId xmlns:a16="http://schemas.microsoft.com/office/drawing/2014/main" id="{F0662005-E84F-4058-BB80-115F51236AAE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310896" y="119580"/>
            <a:ext cx="3570208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48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Pathogenesis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A purulent focus can have several consequences:</a:t>
            </a:r>
          </a:p>
          <a:p>
            <a:pPr marL="0" indent="0" algn="just">
              <a:buNone/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An abscess can resolve with antibiotics (usually small abscesses)</a:t>
            </a:r>
          </a:p>
          <a:p>
            <a:pPr marL="0" indent="0" algn="just">
              <a:buNone/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An abscess can open in the bronchi and pleura</a:t>
            </a:r>
          </a:p>
          <a:p>
            <a:pPr marL="0" indent="0" algn="just">
              <a:buNone/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An abscess can cause complications.</a:t>
            </a:r>
          </a:p>
          <a:p>
            <a:pPr marL="0" indent="0" algn="just">
              <a:buNone/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A fibrous capsule may develop around the abscess, and a chronic abscess may occur.</a:t>
            </a:r>
          </a:p>
          <a:p>
            <a:pPr marL="0" indent="0" algn="just">
              <a:buNone/>
            </a:pP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Mortality is 5-20%, while in immunosuppressive ones it reaches 28%.</a:t>
            </a:r>
            <a:endParaRPr lang="en-US" sz="32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44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83632" y="188640"/>
            <a:ext cx="6336704" cy="648072"/>
          </a:xfrm>
        </p:spPr>
        <p:txBody>
          <a:bodyPr/>
          <a:lstStyle/>
          <a:p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</a:rPr>
              <a:t>Complications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413423C3-08DC-4DFE-BBB5-33E34F0779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9416" y="2132856"/>
            <a:ext cx="10849783" cy="4248895"/>
          </a:xfrm>
        </p:spPr>
        <p:txBody>
          <a:bodyPr>
            <a:normAutofit fontScale="92500" lnSpcReduction="10000"/>
          </a:bodyPr>
          <a:lstStyle/>
          <a:p>
            <a:pPr marL="609600" indent="-609600"/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The body's response to inflammation-SİRS, septic shock</a:t>
            </a:r>
          </a:p>
          <a:p>
            <a:pPr marL="609600" indent="-609600"/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Organ </a:t>
            </a:r>
            <a:r>
              <a:rPr lang="en-US" altLang="en-US" sz="3200" dirty="0" smtClean="0">
                <a:solidFill>
                  <a:schemeClr val="accent1">
                    <a:lumMod val="75000"/>
                  </a:schemeClr>
                </a:solidFill>
              </a:rPr>
              <a:t>failure</a:t>
            </a:r>
            <a:endParaRPr lang="en-US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/>
            <a:r>
              <a:rPr lang="en-US" altLang="en-US" sz="3200" dirty="0" smtClean="0">
                <a:solidFill>
                  <a:schemeClr val="accent1">
                    <a:lumMod val="75000"/>
                  </a:schemeClr>
                </a:solidFill>
              </a:rPr>
              <a:t>In </a:t>
            </a: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abscesses opening in the bronchi - aspiration pneumonia, (on that and the opposite side), bleeding</a:t>
            </a:r>
          </a:p>
          <a:p>
            <a:pPr marL="609600" indent="-609600"/>
            <a:r>
              <a:rPr lang="en-US" altLang="en-US" sz="3200" dirty="0" smtClean="0">
                <a:solidFill>
                  <a:schemeClr val="accent1">
                    <a:lumMod val="75000"/>
                  </a:schemeClr>
                </a:solidFill>
              </a:rPr>
              <a:t>In </a:t>
            </a: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abscesses opening into the pleural cavity - purulent </a:t>
            </a:r>
            <a:r>
              <a:rPr lang="en-US" altLang="en-US" sz="3200" dirty="0" err="1" smtClean="0">
                <a:solidFill>
                  <a:schemeClr val="accent1">
                    <a:lumMod val="75000"/>
                  </a:schemeClr>
                </a:solidFill>
              </a:rPr>
              <a:t>pleuritis</a:t>
            </a:r>
            <a:r>
              <a:rPr lang="en-US" altLang="en-US" sz="32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altLang="en-US" sz="3200" dirty="0" err="1">
                <a:solidFill>
                  <a:schemeClr val="accent1">
                    <a:lumMod val="75000"/>
                  </a:schemeClr>
                </a:solidFill>
              </a:rPr>
              <a:t>pyopneumothorax</a:t>
            </a:r>
            <a:endParaRPr lang="en-US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/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In chronic abscesses - </a:t>
            </a:r>
            <a:r>
              <a:rPr lang="en-US" altLang="en-US" sz="3200" dirty="0" smtClean="0">
                <a:solidFill>
                  <a:schemeClr val="accent1">
                    <a:lumMod val="75000"/>
                  </a:schemeClr>
                </a:solidFill>
              </a:rPr>
              <a:t>malnutrition, </a:t>
            </a:r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cachexia, recurrent complications, amyloidosis</a:t>
            </a:r>
          </a:p>
          <a:p>
            <a:pPr marL="609600" indent="-609600"/>
            <a:r>
              <a:rPr lang="en-US" altLang="en-US" sz="3200" dirty="0">
                <a:solidFill>
                  <a:schemeClr val="accent1">
                    <a:lumMod val="75000"/>
                  </a:schemeClr>
                </a:solidFill>
              </a:rPr>
              <a:t>Bleeding</a:t>
            </a:r>
            <a:endParaRPr lang="ru-RU" altLang="en-US" sz="32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7AF696-EB79-4950-947D-C07B40935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93565" y="1047218"/>
            <a:ext cx="1274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Pneumonia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03512" y="770220"/>
            <a:ext cx="19574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Bronchogenic</a:t>
            </a:r>
          </a:p>
          <a:p>
            <a:r>
              <a:rPr lang="en-US" b="1" dirty="0">
                <a:solidFill>
                  <a:srgbClr val="FF0000"/>
                </a:solidFill>
              </a:rPr>
              <a:t>Aspiration reasons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649903" y="770219"/>
            <a:ext cx="20497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</a:rPr>
              <a:t>Pristemic</a:t>
            </a:r>
            <a:r>
              <a:rPr lang="en-US" b="1" dirty="0">
                <a:solidFill>
                  <a:srgbClr val="FF0000"/>
                </a:solidFill>
              </a:rPr>
              <a:t> and</a:t>
            </a:r>
          </a:p>
          <a:p>
            <a:r>
              <a:rPr lang="en-US" b="1" dirty="0" err="1">
                <a:solidFill>
                  <a:srgbClr val="FF0000"/>
                </a:solidFill>
              </a:rPr>
              <a:t>Postnecrotic</a:t>
            </a:r>
            <a:r>
              <a:rPr lang="en-US" b="1" dirty="0">
                <a:solidFill>
                  <a:srgbClr val="FF0000"/>
                </a:solidFill>
              </a:rPr>
              <a:t> causes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309121" y="1870400"/>
            <a:ext cx="25991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Necrosis and pneumonia 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3094694" y="1556792"/>
            <a:ext cx="0" cy="5447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600000">
            <a:off x="6530919" y="1416550"/>
            <a:ext cx="77789" cy="4538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0122720" y="1669450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3094694" y="2101498"/>
            <a:ext cx="105709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8976320" y="2113756"/>
            <a:ext cx="115212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5674689" y="3175453"/>
            <a:ext cx="1782989" cy="46718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Lung abscess</a:t>
            </a:r>
            <a:endParaRPr lang="en-US" b="1" dirty="0">
              <a:solidFill>
                <a:schemeClr val="tx1"/>
              </a:solidFill>
            </a:endParaRPr>
          </a:p>
        </p:txBody>
      </p:sp>
      <p:cxnSp>
        <p:nvCxnSpPr>
          <p:cNvPr id="32" name="Прямая со стрелкой 31"/>
          <p:cNvCxnSpPr/>
          <p:nvPr/>
        </p:nvCxnSpPr>
        <p:spPr>
          <a:xfrm>
            <a:off x="6566184" y="2417113"/>
            <a:ext cx="0" cy="7238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1215044" y="2546142"/>
            <a:ext cx="2626681" cy="369332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en-US" b="1" dirty="0"/>
              <a:t>Joining purulent infection</a:t>
            </a:r>
            <a:endParaRPr lang="en-US" b="1" dirty="0"/>
          </a:p>
        </p:txBody>
      </p:sp>
      <p:cxnSp>
        <p:nvCxnSpPr>
          <p:cNvPr id="37" name="Прямая соединительная линия 36"/>
          <p:cNvCxnSpPr>
            <a:stCxn id="34" idx="3"/>
          </p:cNvCxnSpPr>
          <p:nvPr/>
        </p:nvCxnSpPr>
        <p:spPr>
          <a:xfrm>
            <a:off x="3841725" y="2730808"/>
            <a:ext cx="272445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/>
          <p:cNvSpPr/>
          <p:nvPr/>
        </p:nvSpPr>
        <p:spPr>
          <a:xfrm>
            <a:off x="551384" y="3802940"/>
            <a:ext cx="18850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Resorption</a:t>
            </a:r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antibiotic therapy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3431704" y="3941439"/>
            <a:ext cx="2442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Open into 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the bronchus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6664560" y="3941439"/>
            <a:ext cx="21677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Open into 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the pleura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9539403" y="3802939"/>
            <a:ext cx="22918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Fibrous wall</a:t>
            </a:r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chronic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abscess            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3331137" y="4853264"/>
            <a:ext cx="230947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/>
              <a:t>Aspiration pneumonia</a:t>
            </a:r>
          </a:p>
          <a:p>
            <a:pPr algn="ctr"/>
            <a:r>
              <a:rPr lang="en-US" b="1" dirty="0"/>
              <a:t>Bleeding</a:t>
            </a:r>
          </a:p>
          <a:p>
            <a:pPr algn="ctr"/>
            <a:r>
              <a:rPr lang="en-US" b="1" dirty="0"/>
              <a:t>Sepsis</a:t>
            </a:r>
            <a:endParaRPr lang="en-US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4651875" y="483015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/>
              <a:t>Purulent </a:t>
            </a:r>
            <a:r>
              <a:rPr lang="en-US" b="1" dirty="0" err="1" smtClean="0"/>
              <a:t>pleuritis</a:t>
            </a:r>
            <a:endParaRPr lang="en-US" b="1" dirty="0"/>
          </a:p>
          <a:p>
            <a:pPr algn="ctr"/>
            <a:r>
              <a:rPr lang="en-US" b="1" dirty="0" err="1"/>
              <a:t>Pyopneumatic</a:t>
            </a:r>
            <a:endParaRPr lang="en-US" b="1" dirty="0"/>
          </a:p>
          <a:p>
            <a:pPr algn="ctr"/>
            <a:r>
              <a:rPr lang="en-US" b="1" dirty="0"/>
              <a:t>Sepsis</a:t>
            </a:r>
            <a:endParaRPr lang="en-US" b="1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7644892" y="484041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Cachexia</a:t>
            </a:r>
          </a:p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Malnutrition</a:t>
            </a:r>
          </a:p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Amyloidosis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47" name="Прямая со стрелкой 46"/>
          <p:cNvCxnSpPr/>
          <p:nvPr/>
        </p:nvCxnSpPr>
        <p:spPr>
          <a:xfrm flipH="1">
            <a:off x="2135560" y="3429000"/>
            <a:ext cx="3264953" cy="3739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H="1">
            <a:off x="4871864" y="3717032"/>
            <a:ext cx="802825" cy="2244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7238805" y="3717032"/>
            <a:ext cx="585387" cy="2244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7644892" y="3429000"/>
            <a:ext cx="2627572" cy="432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H="1">
            <a:off x="4439820" y="4309172"/>
            <a:ext cx="4111" cy="5209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rot="360000">
            <a:off x="7699876" y="4310771"/>
            <a:ext cx="52308" cy="4143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>
            <a:stCxn id="42" idx="2"/>
            <a:endCxn id="45" idx="0"/>
          </p:cNvCxnSpPr>
          <p:nvPr/>
        </p:nvCxnSpPr>
        <p:spPr>
          <a:xfrm>
            <a:off x="10685326" y="4449270"/>
            <a:ext cx="7566" cy="3911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918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784893"/>
          </a:xfrm>
        </p:spPr>
        <p:txBody>
          <a:bodyPr/>
          <a:lstStyle/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Clinic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8550175"/>
              </p:ext>
            </p:extLst>
          </p:nvPr>
        </p:nvGraphicFramePr>
        <p:xfrm>
          <a:off x="479375" y="1084783"/>
          <a:ext cx="11254257" cy="52658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8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784894"/>
          </a:xfrm>
        </p:spPr>
        <p:txBody>
          <a:bodyPr/>
          <a:lstStyle/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965" y="836713"/>
            <a:ext cx="11182249" cy="53402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i="1" dirty="0">
                <a:solidFill>
                  <a:schemeClr val="accent1">
                    <a:lumMod val="75000"/>
                  </a:schemeClr>
                </a:solidFill>
              </a:rPr>
              <a:t>Suspicion</a:t>
            </a:r>
            <a:endParaRPr lang="az-Latn-AZ" sz="28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In all patients with pneumonia, purulent pleurisy,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at the same time in the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following diseases, accompanied by cough, shortness of breath, chest pain and signs of SİRS:</a:t>
            </a:r>
            <a:endParaRPr lang="az-Latn-A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Bronchogenic masses and lung cancer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aspiration (foreign body, vomit, etc.)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hematoptis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Pulmonary infarction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pulmonary contusion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sepsis of other origin (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hematogenous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emboli)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immunosuppressive patients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other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626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9666669"/>
              </p:ext>
            </p:extLst>
          </p:nvPr>
        </p:nvGraphicFramePr>
        <p:xfrm>
          <a:off x="191343" y="404663"/>
          <a:ext cx="11809313" cy="6224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057974" y="78937"/>
            <a:ext cx="6076051" cy="7848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0"/>
          <p:cNvSpPr>
            <a:spLocks noGrp="1" noChangeArrowheads="1"/>
          </p:cNvSpPr>
          <p:nvPr>
            <p:ph type="title" idx="4294967295"/>
          </p:nvPr>
        </p:nvSpPr>
        <p:spPr>
          <a:xfrm>
            <a:off x="2858787" y="168007"/>
            <a:ext cx="6261549" cy="611546"/>
          </a:xfrm>
        </p:spPr>
        <p:txBody>
          <a:bodyPr/>
          <a:lstStyle/>
          <a:p>
            <a:r>
              <a:rPr lang="en-US" altLang="en-US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X-ray Abscess</a:t>
            </a:r>
            <a:endParaRPr lang="ru-RU" altLang="en-US" sz="3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pic>
        <p:nvPicPr>
          <p:cNvPr id="40963" name="Picture 6" descr="akciger_absesi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5865" y="1556792"/>
            <a:ext cx="3962400" cy="3810000"/>
          </a:xfrm>
        </p:spPr>
      </p:pic>
      <p:pic>
        <p:nvPicPr>
          <p:cNvPr id="40964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762" y="1523591"/>
            <a:ext cx="4441711" cy="387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Text Box 16"/>
          <p:cNvSpPr txBox="1">
            <a:spLocks noChangeArrowheads="1"/>
          </p:cNvSpPr>
          <p:nvPr/>
        </p:nvSpPr>
        <p:spPr bwMode="auto">
          <a:xfrm>
            <a:off x="4263195" y="5903947"/>
            <a:ext cx="326724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Front and side projection</a:t>
            </a:r>
            <a:endParaRPr lang="ru-RU" alt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</p:spTree>
    <p:extLst>
      <p:ext uri="{BB962C8B-B14F-4D97-AF65-F5344CB8AC3E}">
        <p14:creationId xmlns:p14="http://schemas.microsoft.com/office/powerpoint/2010/main" val="384584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2133601" y="-49982"/>
            <a:ext cx="7772400" cy="1030710"/>
          </a:xfrm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C</a:t>
            </a:r>
            <a:r>
              <a:rPr lang="ru-RU" altLang="en-US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Т</a:t>
            </a:r>
            <a:endParaRPr lang="ru-RU" altLang="en-US" sz="3600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pic>
        <p:nvPicPr>
          <p:cNvPr id="41987" name="Picture 2" descr="21-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359718"/>
            <a:ext cx="4579168" cy="4736281"/>
          </a:xfrm>
          <a:prstGeom prst="rect">
            <a:avLst/>
          </a:prstGeom>
          <a:noFill/>
          <a:ln w="38100">
            <a:solidFill>
              <a:srgbClr val="9900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1" y="1359718"/>
            <a:ext cx="5188767" cy="473628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</p:spTree>
    <p:extLst>
      <p:ext uri="{BB962C8B-B14F-4D97-AF65-F5344CB8AC3E}">
        <p14:creationId xmlns:p14="http://schemas.microsoft.com/office/powerpoint/2010/main" val="35944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0" t="26919" r="27670" b="43294"/>
          <a:stretch/>
        </p:blipFill>
        <p:spPr>
          <a:xfrm>
            <a:off x="1487493" y="1268760"/>
            <a:ext cx="9409035" cy="4608512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97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005527"/>
              </p:ext>
            </p:extLst>
          </p:nvPr>
        </p:nvGraphicFramePr>
        <p:xfrm>
          <a:off x="479376" y="980728"/>
          <a:ext cx="1080120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784894"/>
          </a:xfrm>
        </p:spPr>
        <p:txBody>
          <a:bodyPr/>
          <a:lstStyle/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7051960"/>
              </p:ext>
            </p:extLst>
          </p:nvPr>
        </p:nvGraphicFramePr>
        <p:xfrm>
          <a:off x="695401" y="1289149"/>
          <a:ext cx="10801200" cy="50615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6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1216942"/>
          </a:xfrm>
        </p:spPr>
        <p:txBody>
          <a:bodyPr/>
          <a:lstStyle/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8509540"/>
              </p:ext>
            </p:extLst>
          </p:nvPr>
        </p:nvGraphicFramePr>
        <p:xfrm>
          <a:off x="839416" y="1268760"/>
          <a:ext cx="10515600" cy="5059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01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856901"/>
          </a:xfrm>
        </p:spPr>
        <p:txBody>
          <a:bodyPr/>
          <a:lstStyle/>
          <a:p>
            <a:r>
              <a:rPr lang="en-US" sz="4800" dirty="0" smtClean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290" y="1772816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i="1" dirty="0">
                <a:solidFill>
                  <a:schemeClr val="accent1">
                    <a:lumMod val="75000"/>
                  </a:schemeClr>
                </a:solidFill>
              </a:rPr>
              <a:t>Treatment Methods - Conservative</a:t>
            </a:r>
          </a:p>
          <a:p>
            <a:pPr marL="0" indent="0">
              <a:buNone/>
            </a:pPr>
            <a:endParaRPr lang="en-US" sz="30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</a:rPr>
              <a:t>-Antibiotic 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therapy</a:t>
            </a:r>
          </a:p>
          <a:p>
            <a:pPr marL="0" indent="0">
              <a:buNone/>
            </a:pPr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</a:rPr>
              <a:t>-Maintenance 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therapy for sepsis</a:t>
            </a:r>
          </a:p>
          <a:p>
            <a:pPr marL="0" indent="0">
              <a:buNone/>
            </a:pPr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en-US" sz="3000" dirty="0" err="1" smtClean="0">
                <a:solidFill>
                  <a:schemeClr val="accent1">
                    <a:lumMod val="75000"/>
                  </a:schemeClr>
                </a:solidFill>
              </a:rPr>
              <a:t>Bronchoscopic</a:t>
            </a:r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and percutaneous drainage</a:t>
            </a:r>
            <a:endParaRPr lang="en-US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2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856901"/>
          </a:xfrm>
        </p:spPr>
        <p:txBody>
          <a:bodyPr/>
          <a:lstStyle/>
          <a:p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290" y="1052736"/>
            <a:ext cx="1051560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i="1" dirty="0">
                <a:solidFill>
                  <a:schemeClr val="accent1">
                    <a:lumMod val="75000"/>
                  </a:schemeClr>
                </a:solidFill>
              </a:rPr>
              <a:t>Treatment Methods </a:t>
            </a:r>
            <a:r>
              <a:rPr lang="en-US" sz="3000" b="1" i="1" dirty="0" smtClean="0">
                <a:solidFill>
                  <a:schemeClr val="accent1">
                    <a:lumMod val="75000"/>
                  </a:schemeClr>
                </a:solidFill>
              </a:rPr>
              <a:t>– Surgical</a:t>
            </a:r>
          </a:p>
          <a:p>
            <a:pPr marL="0" indent="0">
              <a:buNone/>
            </a:pPr>
            <a:endParaRPr lang="az-Latn-AZ" sz="32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When do they spend?</a:t>
            </a:r>
          </a:p>
          <a:p>
            <a:pPr marL="0" indent="0" algn="just"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-Massive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bleeding</a:t>
            </a:r>
          </a:p>
          <a:p>
            <a:pPr marL="0" indent="0" algn="just"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-Abscess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Resectable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Cancer</a:t>
            </a:r>
          </a:p>
          <a:p>
            <a:pPr marL="0" indent="0" algn="just"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-Purulent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pleurisy, 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pyopneumatorax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-Conservative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and non-draining abscess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128448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1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41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Lung abscess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44499" y="327538"/>
            <a:ext cx="1413016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en-US" b="1" dirty="0"/>
              <a:t>Lung abscess</a:t>
            </a:r>
            <a:endParaRPr lang="en-US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364053" y="1121715"/>
            <a:ext cx="57438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Antibiotic therapy and maintenance therapy (48-72 hours)</a:t>
            </a:r>
          </a:p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Bronchoscopy, sanitation and culture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27370" y="2321302"/>
            <a:ext cx="2623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There </a:t>
            </a:r>
            <a:r>
              <a:rPr lang="en-US" b="1" dirty="0">
                <a:solidFill>
                  <a:srgbClr val="FF0000"/>
                </a:solidFill>
              </a:rPr>
              <a:t>is an improvement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62856" y="3135315"/>
            <a:ext cx="23527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Continue 2 weeks</a:t>
            </a:r>
          </a:p>
          <a:p>
            <a:pPr algn="ctr"/>
            <a:r>
              <a:rPr lang="en-US" b="1" dirty="0">
                <a:solidFill>
                  <a:srgbClr val="FF0000"/>
                </a:solidFill>
              </a:rPr>
              <a:t>then 3-5 months orally</a:t>
            </a:r>
          </a:p>
          <a:p>
            <a:pPr algn="ctr"/>
            <a:r>
              <a:rPr lang="en-US" b="1" dirty="0">
                <a:solidFill>
                  <a:srgbClr val="FF0000"/>
                </a:solidFill>
              </a:rPr>
              <a:t>antibiotic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34919" y="2321302"/>
            <a:ext cx="18087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No improvement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550098" y="3084213"/>
            <a:ext cx="2378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Percutaneous drainage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042110" y="3847124"/>
            <a:ext cx="394133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Percutaneous drainage is not effective</a:t>
            </a:r>
          </a:p>
          <a:p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Pyopneumothorax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Massive bleeding</a:t>
            </a:r>
          </a:p>
          <a:p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Resectable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tumor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306654" y="5610454"/>
            <a:ext cx="1234633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accent1">
                    <a:lumMod val="75000"/>
                  </a:schemeClr>
                </a:solidFill>
              </a:rPr>
              <a:t>Lobectomy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6235994" y="808803"/>
            <a:ext cx="0" cy="3237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3359696" y="1780169"/>
            <a:ext cx="1512168" cy="4127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8328248" y="1838313"/>
            <a:ext cx="1224136" cy="407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6" idx="2"/>
            <a:endCxn id="7" idx="0"/>
          </p:cNvCxnSpPr>
          <p:nvPr/>
        </p:nvCxnSpPr>
        <p:spPr>
          <a:xfrm>
            <a:off x="3039236" y="2690634"/>
            <a:ext cx="0" cy="4446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8" idx="2"/>
            <a:endCxn id="10" idx="0"/>
          </p:cNvCxnSpPr>
          <p:nvPr/>
        </p:nvCxnSpPr>
        <p:spPr>
          <a:xfrm>
            <a:off x="9739302" y="2690634"/>
            <a:ext cx="0" cy="3935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10" idx="2"/>
          </p:cNvCxnSpPr>
          <p:nvPr/>
        </p:nvCxnSpPr>
        <p:spPr>
          <a:xfrm>
            <a:off x="9739302" y="3453545"/>
            <a:ext cx="0" cy="3935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9840416" y="5047453"/>
            <a:ext cx="0" cy="4697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44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2663</TotalTime>
  <Words>831</Words>
  <Application>Microsoft Office PowerPoint</Application>
  <PresentationFormat>Широкоэкранный</PresentationFormat>
  <Paragraphs>190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Arial</vt:lpstr>
      <vt:lpstr>Arial Black</vt:lpstr>
      <vt:lpstr>Calibri</vt:lpstr>
      <vt:lpstr>Courier New</vt:lpstr>
      <vt:lpstr>Times New Roman</vt:lpstr>
      <vt:lpstr>Wingdings</vt:lpstr>
      <vt:lpstr>Praktiki dərs şablonu 1</vt:lpstr>
      <vt:lpstr>Lung abscess</vt:lpstr>
      <vt:lpstr>Definition</vt:lpstr>
      <vt:lpstr>Etiology</vt:lpstr>
      <vt:lpstr>Etiology</vt:lpstr>
      <vt:lpstr>Презентация PowerPoint</vt:lpstr>
      <vt:lpstr>Презентация PowerPoint</vt:lpstr>
      <vt:lpstr>Pathogenesis</vt:lpstr>
      <vt:lpstr>Complications</vt:lpstr>
      <vt:lpstr>Презентация PowerPoint</vt:lpstr>
      <vt:lpstr>Clinic</vt:lpstr>
      <vt:lpstr>Diagnostics</vt:lpstr>
      <vt:lpstr>Презентация PowerPoint</vt:lpstr>
      <vt:lpstr>X-ray Abscess</vt:lpstr>
      <vt:lpstr>CТ</vt:lpstr>
      <vt:lpstr>Презентация PowerPoint</vt:lpstr>
      <vt:lpstr>Презентация PowerPoint</vt:lpstr>
      <vt:lpstr>Diagnostics</vt:lpstr>
      <vt:lpstr>Treatment</vt:lpstr>
      <vt:lpstr>Treatment</vt:lpstr>
      <vt:lpstr>Treatment</vt:lpstr>
      <vt:lpstr>Презентация PowerPoint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salahovaseva@yahoo.com</cp:lastModifiedBy>
  <cp:revision>220</cp:revision>
  <dcterms:created xsi:type="dcterms:W3CDTF">2001-04-16T20:54:45Z</dcterms:created>
  <dcterms:modified xsi:type="dcterms:W3CDTF">2020-01-30T06:54:18Z</dcterms:modified>
</cp:coreProperties>
</file>