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notesMasterIdLst>
    <p:notesMasterId r:id="rId37"/>
  </p:notesMasterIdLst>
  <p:handoutMasterIdLst>
    <p:handoutMasterId r:id="rId38"/>
  </p:handoutMasterIdLst>
  <p:sldIdLst>
    <p:sldId id="284" r:id="rId2"/>
    <p:sldId id="290" r:id="rId3"/>
    <p:sldId id="270" r:id="rId4"/>
    <p:sldId id="291" r:id="rId5"/>
    <p:sldId id="292" r:id="rId6"/>
    <p:sldId id="281" r:id="rId7"/>
    <p:sldId id="273" r:id="rId8"/>
    <p:sldId id="293" r:id="rId9"/>
    <p:sldId id="303" r:id="rId10"/>
    <p:sldId id="306" r:id="rId11"/>
    <p:sldId id="305" r:id="rId12"/>
    <p:sldId id="304" r:id="rId13"/>
    <p:sldId id="307" r:id="rId14"/>
    <p:sldId id="312" r:id="rId15"/>
    <p:sldId id="308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256" r:id="rId3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0033"/>
    <a:srgbClr val="F9B88B"/>
    <a:srgbClr val="E59E0F"/>
    <a:srgbClr val="EC3308"/>
    <a:srgbClr val="FFFF00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1" autoAdjust="0"/>
    <p:restoredTop sz="94660"/>
  </p:normalViewPr>
  <p:slideViewPr>
    <p:cSldViewPr>
      <p:cViewPr varScale="1">
        <p:scale>
          <a:sx n="64" d="100"/>
          <a:sy n="64" d="100"/>
        </p:scale>
        <p:origin x="278" y="5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77001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657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D86F-7E56-4786-803A-17B399BFFF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FECBA5-59BD-4288-A34E-4B4077F4F0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CA27E-DA1C-4237-9024-A1FE73D31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30" y="6669320"/>
            <a:ext cx="12180570" cy="191603"/>
          </a:xfrm>
          <a:solidFill>
            <a:schemeClr val="accent5">
              <a:lumMod val="75000"/>
            </a:schemeClr>
          </a:solidFill>
        </p:spPr>
        <p:txBody>
          <a:bodyPr/>
          <a:lstStyle>
            <a:lvl1pPr>
              <a:defRPr sz="1000"/>
            </a:lvl1pPr>
          </a:lstStyle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67792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BC0E5-6A3F-4DDC-B729-8A5A51957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8F1BF-E89C-44E7-A573-4F292296F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20A2E-E28E-4BE8-B02D-ACF6A9A8F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2663646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910C1-1058-41D8-8D16-164B18794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7B40F-0534-45A3-BBC4-121FF174F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D6AF3-B803-4983-BDE9-CFA059C99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30" y="6679043"/>
            <a:ext cx="12180570" cy="171132"/>
          </a:xfr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3073361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3C0D0-465F-4E33-ABCD-176281EB8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ED06F1-94A7-4D68-B847-B48483048E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4C00DD-FC6E-4C63-9813-0032B550D5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5A9C0-8BC1-4A58-A5F4-687C0A69E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1299332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1A365-FBEC-4E4B-A5D3-5F6646837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32EB2-C96B-4E02-8545-CC567A219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E5634F-66B5-4EC2-8256-7D01931F9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0DCDCE-A860-4C4B-8639-7D45F034AA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CA782-AE65-4843-B7D1-D1410D9443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EAC931-4996-4814-B045-69F5E42D7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3162618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75560-D2CC-4E5C-A343-722021E64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AB993A-726F-42B3-8623-B69A03D18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602" y="6524536"/>
            <a:ext cx="12192602" cy="332656"/>
          </a:xfr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865078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65DE16-E8B9-4EE4-A794-844A7CCDA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2548752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E4169-DB57-4841-99A6-11F0BD4B3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ABD80-D653-47DD-BF49-1A1C46B40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580F6D-0CA3-402C-8DBA-2C92ED93C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8501E7-5BEB-4D7E-9A1D-4D10F8F78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85465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41B4C-B228-479E-8D0F-B7507E85B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E065D4-3D23-4655-89A0-F29B7C1FB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583E0E-6CB6-42FD-A3DD-5ED3E9576A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FC4FFB-07B1-41D8-86B5-DACF8864B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3483171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8C634-2DC4-4B53-A25C-E86069F9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748239-3CAC-4B4C-909B-49C24F10C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CC2BA-80A4-4161-A4EF-5A1497CD6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235943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56823E-5AD0-4878-B3C0-5A6D3C82BB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7FCE05-A72D-4CE5-9A1E-EBB0147D6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C0A6B-040E-44CC-8B6E-4206E16D2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1779716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AB1CD-0053-494A-821C-917CFBBE8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9864EA-582D-4AB8-A50E-3D24B50E308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</a:p>
        </p:txBody>
      </p:sp>
    </p:spTree>
    <p:extLst>
      <p:ext uri="{BB962C8B-B14F-4D97-AF65-F5344CB8AC3E}">
        <p14:creationId xmlns:p14="http://schemas.microsoft.com/office/powerpoint/2010/main" val="1683063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4AEFD0-504B-4652-9E5E-F292496FA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886" y="77087"/>
            <a:ext cx="5856514" cy="6750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33BCA-60D4-470F-B675-554618274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BA824-76FE-454D-96BC-441B6870F1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1" y="6525344"/>
            <a:ext cx="12192602" cy="332656"/>
          </a:xfrm>
          <a:prstGeom prst="rect">
            <a:avLst/>
          </a:prstGeom>
          <a:solidFill>
            <a:schemeClr val="accent5">
              <a:lumMod val="75000"/>
            </a:schemeClr>
          </a:solidFill>
          <a:ln cmpd="sng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vert="horz" lIns="91440" tIns="45720" rIns="91440" bIns="45720" rtlCol="0" anchor="ctr"/>
          <a:lstStyle>
            <a:lvl1pPr algn="ctr">
              <a:defRPr sz="1400">
                <a:ln>
                  <a:gradFill flip="none" rotWithShape="1">
                    <a:gsLst>
                      <a:gs pos="0">
                        <a:schemeClr val="accent2">
                          <a:lumMod val="5000"/>
                          <a:lumOff val="95000"/>
                        </a:schemeClr>
                      </a:gs>
                      <a:gs pos="74000">
                        <a:schemeClr val="accent2">
                          <a:lumMod val="45000"/>
                          <a:lumOff val="55000"/>
                        </a:schemeClr>
                      </a:gs>
                      <a:gs pos="83000">
                        <a:schemeClr val="accent2">
                          <a:lumMod val="45000"/>
                          <a:lumOff val="55000"/>
                        </a:schemeClr>
                      </a:gs>
                      <a:gs pos="100000">
                        <a:schemeClr val="accent2">
                          <a:lumMod val="30000"/>
                          <a:lumOff val="70000"/>
                        </a:schemeClr>
                      </a:gs>
                    </a:gsLst>
                    <a:lin ang="5400000" scaled="1"/>
                    <a:tileRect/>
                  </a:gradFill>
                </a:ln>
                <a:solidFill>
                  <a:schemeClr val="bg1"/>
                </a:solidFill>
                <a:effectLst/>
              </a:defRPr>
            </a:lvl1pPr>
          </a:lstStyle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AB28EE98-38E4-4DBC-B6EE-E325349E2809}"/>
              </a:ext>
            </a:extLst>
          </p:cNvPr>
          <p:cNvSpPr/>
          <p:nvPr/>
        </p:nvSpPr>
        <p:spPr>
          <a:xfrm>
            <a:off x="9912424" y="48613"/>
            <a:ext cx="2279576" cy="644197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Y</a:t>
            </a:r>
            <a:r>
              <a:rPr lang="az-Latn-AZ" sz="2000" dirty="0">
                <a:solidFill>
                  <a:schemeClr val="bg1"/>
                </a:solidFill>
              </a:rPr>
              <a:t>ırtıqlar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50A3C917-2FBE-4B0C-92EF-0B4BB9D256B8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" y="18859"/>
            <a:ext cx="2772202" cy="67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5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179475" y="1772816"/>
            <a:ext cx="5856514" cy="675005"/>
          </a:xfrm>
        </p:spPr>
        <p:txBody>
          <a:bodyPr/>
          <a:lstStyle/>
          <a:p>
            <a:r>
              <a:rPr lang="az-Latn-AZ" sz="3600" dirty="0">
                <a:solidFill>
                  <a:srgbClr val="7030A0"/>
                </a:solidFill>
              </a:rPr>
              <a:t>YIRTIQLAR</a:t>
            </a: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 dirty="0"/>
              <a:t>Prof.Dr. Nuru Yusifoğlu Bayramov, PhD. Anar Elxanoğlu Namazov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459657" y="3140968"/>
            <a:ext cx="7296150" cy="17272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az-Latn-AZ" altLang="en-US" dirty="0"/>
              <a:t>AMEA müxbir üzvü, professor  Nuru Yusif</a:t>
            </a:r>
            <a:r>
              <a:rPr lang="en-US" altLang="en-US" dirty="0"/>
              <a:t> </a:t>
            </a:r>
            <a:r>
              <a:rPr lang="az-Latn-AZ" altLang="en-US" dirty="0"/>
              <a:t>oğlu BAYRAMOV</a:t>
            </a:r>
          </a:p>
          <a:p>
            <a:pPr marL="0" indent="0" algn="ctr">
              <a:buNone/>
            </a:pPr>
            <a:endParaRPr lang="az-Latn-AZ" altLang="en-US" dirty="0"/>
          </a:p>
          <a:p>
            <a:pPr marL="0" indent="0" algn="ctr">
              <a:buNone/>
            </a:pPr>
            <a:r>
              <a:rPr lang="az-Latn-AZ" altLang="en-US" dirty="0"/>
              <a:t>Tibb üzrə fəlsəfə doktoru </a:t>
            </a:r>
            <a:r>
              <a:rPr lang="en-US" altLang="en-US" dirty="0" err="1"/>
              <a:t>Anar</a:t>
            </a:r>
            <a:r>
              <a:rPr lang="en-US" altLang="en-US" dirty="0"/>
              <a:t> </a:t>
            </a:r>
            <a:r>
              <a:rPr lang="en-US" altLang="en-US" dirty="0" err="1"/>
              <a:t>Elxan</a:t>
            </a:r>
            <a:r>
              <a:rPr lang="en-US" altLang="en-US" dirty="0"/>
              <a:t> o</a:t>
            </a:r>
            <a:r>
              <a:rPr lang="az-Latn-AZ" altLang="en-US" dirty="0"/>
              <a:t>ğlu NAMAZOV</a:t>
            </a:r>
          </a:p>
          <a:p>
            <a:pPr marL="0" indent="0" algn="ctr">
              <a:buNone/>
            </a:pPr>
            <a:endParaRPr lang="az-Latn-AZ" altLang="en-US" dirty="0"/>
          </a:p>
          <a:p>
            <a:pPr marL="0" indent="0" algn="ctr">
              <a:buNone/>
            </a:pPr>
            <a:r>
              <a:rPr lang="az-Latn-AZ" altLang="en-US" dirty="0"/>
              <a:t>ATU, I cərrahi xəstəliklər kafedrası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rgbClr val="7030A0"/>
                </a:solidFill>
              </a:rPr>
              <a:t>Tərifi</a:t>
            </a: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 sz="1600" dirty="0"/>
              <a:t>Prof.Dr. Nuru Yusifoğlu Bayramov, PhD. Anar Elxanoğlu Namazov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0" y="1241425"/>
            <a:ext cx="11699875" cy="4779963"/>
          </a:xfrm>
        </p:spPr>
        <p:txBody>
          <a:bodyPr>
            <a:normAutofit/>
          </a:bodyPr>
          <a:lstStyle/>
          <a:p>
            <a:pPr algn="just"/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Orqanların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yerləşdiyi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boşluqdan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kənara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(d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ə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ri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altına, xaricə)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çıxmasının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3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forması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na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– </a:t>
            </a:r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yırtıq</a:t>
            </a:r>
            <a:r>
              <a:rPr lang="en-GB" alt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, </a:t>
            </a:r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eventrasiya</a:t>
            </a:r>
            <a:r>
              <a:rPr lang="en-GB" alt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və</a:t>
            </a:r>
            <a:r>
              <a:rPr lang="en-GB" alt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prolaps</a:t>
            </a:r>
            <a:r>
              <a:rPr lang="en-GB" altLang="en-US" sz="2400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aiddir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</a:t>
            </a:r>
            <a:endParaRPr lang="az-Latn-AZ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endParaRPr lang="en-GB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Yırtıq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orqanların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yerləşdiyi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boşluğun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divarındakı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təbii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və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qazanılma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dəlikdən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–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defektdən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periton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qişası ilə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birlikdə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dərialtı sahəyə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çıxmasına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deyilir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 </a:t>
            </a:r>
            <a:endParaRPr lang="az-Latn-AZ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endParaRPr lang="en-GB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Eventrasiya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(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evisserasiya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)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orqanların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yerləşdiyi boşluqdan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periton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səhifəsiz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yaradan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keçməklə xaricə (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kənara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)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çıxmasıdır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 </a:t>
            </a:r>
            <a:endParaRPr lang="az-Latn-AZ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endParaRPr lang="en-GB" altLang="en-US" sz="24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pPr algn="just"/>
            <a:r>
              <a:rPr lang="en-GB" altLang="en-US" sz="24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Prolaps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(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sallanma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)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orqanın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bitişik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olduğu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təbii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dəlikdən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təkbaşına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və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ya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digər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orqanlarla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birlikdə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xaricə (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kənara</a:t>
            </a:r>
            <a:r>
              <a:rPr lang="az-Latn-AZ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)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en-GB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çıxmasıdır</a:t>
            </a:r>
            <a:r>
              <a:rPr lang="en-GB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 </a:t>
            </a:r>
            <a:endParaRPr lang="en-GB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9032" y="59155"/>
            <a:ext cx="6133935" cy="860647"/>
          </a:xfrm>
        </p:spPr>
        <p:txBody>
          <a:bodyPr/>
          <a:lstStyle/>
          <a:p>
            <a:r>
              <a:rPr lang="az-Latn-AZ" altLang="en-US" sz="2800" dirty="0">
                <a:solidFill>
                  <a:srgbClr val="7030A0"/>
                </a:solidFill>
              </a:rPr>
              <a:t>Təsnifatı</a:t>
            </a:r>
            <a:endParaRPr lang="en-US" altLang="en-US" sz="2800" dirty="0">
              <a:solidFill>
                <a:srgbClr val="7030A0"/>
              </a:solidFill>
            </a:endParaRPr>
          </a:p>
        </p:txBody>
      </p:sp>
      <p:sp>
        <p:nvSpPr>
          <p:cNvPr id="1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3589" y="6461273"/>
            <a:ext cx="12180887" cy="396727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4535488" y="1480071"/>
            <a:ext cx="18473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 b="1" dirty="0">
              <a:latin typeface="Times New Roman" pitchFamily="18" charset="0"/>
            </a:endParaRPr>
          </a:p>
          <a:p>
            <a:endParaRPr lang="en-US" sz="2400" b="1" dirty="0">
              <a:latin typeface="Times New Roman" pitchFamily="18" charset="0"/>
            </a:endParaRPr>
          </a:p>
          <a:p>
            <a:endParaRPr lang="en-US" sz="2400" b="1" dirty="0">
              <a:latin typeface="Times New Roman" pitchFamily="18" charset="0"/>
            </a:endParaRPr>
          </a:p>
          <a:p>
            <a:endParaRPr lang="en-US" sz="2400" b="1" dirty="0">
              <a:latin typeface="Times New Roman" pitchFamily="18" charset="0"/>
            </a:endParaRPr>
          </a:p>
          <a:p>
            <a:endParaRPr lang="en-US" sz="2400" b="1" dirty="0">
              <a:latin typeface="Times New Roman" pitchFamily="18" charset="0"/>
            </a:endParaRPr>
          </a:p>
          <a:p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4535488" y="1182425"/>
            <a:ext cx="3171056" cy="45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/>
              <a:t>            </a:t>
            </a:r>
            <a:r>
              <a:rPr lang="tr-TR" sz="2400" b="1" dirty="0"/>
              <a:t>YIRTIQLAR</a:t>
            </a:r>
            <a:endParaRPr lang="en-US" sz="2400" b="1" dirty="0"/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300619" y="2595676"/>
            <a:ext cx="25908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r-TR" sz="2000" b="1" dirty="0"/>
              <a:t>SƏBƏB</a:t>
            </a:r>
            <a:r>
              <a:rPr lang="az-Latn-AZ" sz="2000" b="1" dirty="0"/>
              <a:t>LƏR</a:t>
            </a:r>
            <a:r>
              <a:rPr lang="tr-TR" sz="2000" b="1" dirty="0"/>
              <a:t>İ</a:t>
            </a:r>
          </a:p>
          <a:p>
            <a:pPr lvl="1"/>
            <a:r>
              <a:rPr lang="tr-TR" sz="2400" dirty="0"/>
              <a:t>Anadangəlmə</a:t>
            </a:r>
          </a:p>
          <a:p>
            <a:pPr lvl="1"/>
            <a:r>
              <a:rPr lang="tr-TR" sz="2400" dirty="0"/>
              <a:t>Qazanılmış</a:t>
            </a:r>
            <a:endParaRPr lang="en-US" sz="2400" dirty="0"/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4078288" y="2595676"/>
            <a:ext cx="316984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LOKALIZASIYS</a:t>
            </a:r>
            <a:r>
              <a:rPr lang="az-Latn-AZ" sz="2400" b="1" dirty="0"/>
              <a:t>I</a:t>
            </a:r>
            <a:endParaRPr lang="tr-TR" sz="2400" b="1" dirty="0"/>
          </a:p>
          <a:p>
            <a:pPr lvl="1"/>
            <a:r>
              <a:rPr lang="tr-TR" sz="2400" dirty="0"/>
              <a:t>Daxili</a:t>
            </a:r>
          </a:p>
          <a:p>
            <a:pPr lvl="2"/>
            <a:r>
              <a:rPr lang="tr-TR" sz="2400" i="1" dirty="0"/>
              <a:t>Hiatal</a:t>
            </a:r>
          </a:p>
          <a:p>
            <a:pPr lvl="2"/>
            <a:r>
              <a:rPr lang="tr-TR" sz="2400" i="1" dirty="0"/>
              <a:t>Digər</a:t>
            </a:r>
          </a:p>
          <a:p>
            <a:pPr lvl="1"/>
            <a:r>
              <a:rPr lang="tr-TR" sz="2400" dirty="0"/>
              <a:t>Xarici</a:t>
            </a:r>
          </a:p>
          <a:p>
            <a:pPr lvl="2"/>
            <a:r>
              <a:rPr lang="tr-TR" sz="2400" i="1" dirty="0"/>
              <a:t>Qasıq</a:t>
            </a:r>
          </a:p>
          <a:p>
            <a:pPr lvl="2"/>
            <a:r>
              <a:rPr lang="tr-TR" sz="2400" i="1" dirty="0"/>
              <a:t>Göbək</a:t>
            </a:r>
          </a:p>
          <a:p>
            <a:pPr lvl="2"/>
            <a:r>
              <a:rPr lang="tr-TR" sz="2400" i="1" dirty="0"/>
              <a:t>Bud</a:t>
            </a:r>
          </a:p>
          <a:p>
            <a:pPr lvl="2"/>
            <a:r>
              <a:rPr lang="tr-TR" sz="2400" i="1" dirty="0"/>
              <a:t>Ə/</a:t>
            </a:r>
            <a:r>
              <a:rPr lang="az-Latn-AZ" sz="2400" i="1" dirty="0"/>
              <a:t>s</a:t>
            </a:r>
            <a:endParaRPr lang="en-US" sz="2400" i="1" dirty="0"/>
          </a:p>
          <a:p>
            <a:pPr lvl="2"/>
            <a:r>
              <a:rPr lang="az-Latn-AZ" sz="2400" i="1" dirty="0" err="1"/>
              <a:t>İ</a:t>
            </a:r>
            <a:r>
              <a:rPr lang="en-US" sz="2400" i="1" dirty="0" err="1"/>
              <a:t>dman</a:t>
            </a:r>
            <a:r>
              <a:rPr lang="az-Latn-AZ" sz="2400" i="1" dirty="0"/>
              <a:t>çı yırtığı</a:t>
            </a:r>
            <a:endParaRPr lang="en-US" sz="2400" i="1" dirty="0"/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7778552" y="2595676"/>
            <a:ext cx="429411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tr-TR" sz="2400" b="1" dirty="0"/>
              <a:t>GEDİŞİ</a:t>
            </a:r>
          </a:p>
          <a:p>
            <a:pPr lvl="1"/>
            <a:r>
              <a:rPr lang="tr-TR" sz="2400" dirty="0"/>
              <a:t>Düzələn</a:t>
            </a:r>
            <a:r>
              <a:rPr lang="az-Latn-AZ" sz="2400" dirty="0"/>
              <a:t> </a:t>
            </a:r>
            <a:endParaRPr lang="tr-TR" sz="2400" dirty="0"/>
          </a:p>
          <a:p>
            <a:pPr lvl="1"/>
            <a:r>
              <a:rPr lang="tr-TR" sz="2400" dirty="0"/>
              <a:t>Düzəlməyən</a:t>
            </a:r>
          </a:p>
          <a:p>
            <a:pPr lvl="1"/>
            <a:r>
              <a:rPr lang="tr-TR" sz="2400" dirty="0"/>
              <a:t>Ağırlaşmış</a:t>
            </a:r>
          </a:p>
          <a:p>
            <a:pPr lvl="2"/>
            <a:r>
              <a:rPr lang="tr-TR" sz="2400" i="1" dirty="0"/>
              <a:t>Boğulma</a:t>
            </a:r>
          </a:p>
          <a:p>
            <a:pPr lvl="2"/>
            <a:r>
              <a:rPr lang="tr-TR" sz="2400" i="1" dirty="0"/>
              <a:t>Qanqrena</a:t>
            </a:r>
          </a:p>
          <a:p>
            <a:pPr lvl="2"/>
            <a:r>
              <a:rPr lang="tr-TR" sz="2400" i="1" dirty="0"/>
              <a:t>Fleqmona</a:t>
            </a:r>
          </a:p>
          <a:p>
            <a:pPr lvl="2"/>
            <a:r>
              <a:rPr lang="az-Latn-AZ" sz="2400" i="1" dirty="0"/>
              <a:t>Bağırsaq </a:t>
            </a:r>
            <a:r>
              <a:rPr lang="tr-TR" sz="2400" i="1" dirty="0"/>
              <a:t>keçməzli</a:t>
            </a:r>
            <a:r>
              <a:rPr lang="az-Latn-AZ" sz="2400" i="1" dirty="0"/>
              <a:t>yi</a:t>
            </a:r>
            <a:endParaRPr lang="en-US" sz="2400" i="1" dirty="0"/>
          </a:p>
        </p:txBody>
      </p:sp>
      <p:cxnSp>
        <p:nvCxnSpPr>
          <p:cNvPr id="31" name="AutoShape 7"/>
          <p:cNvCxnSpPr>
            <a:cxnSpLocks noChangeShapeType="1"/>
            <a:stCxn id="27" idx="2"/>
            <a:endCxn id="28" idx="0"/>
          </p:cNvCxnSpPr>
          <p:nvPr/>
        </p:nvCxnSpPr>
        <p:spPr bwMode="auto">
          <a:xfrm rot="5400000">
            <a:off x="3380604" y="-144736"/>
            <a:ext cx="955828" cy="4524997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0070C0"/>
            </a:solidFill>
            <a:round/>
            <a:headEnd/>
            <a:tailEnd type="triangle" w="med" len="med"/>
          </a:ln>
          <a:effectLst/>
        </p:spPr>
      </p:cxnSp>
      <p:cxnSp>
        <p:nvCxnSpPr>
          <p:cNvPr id="32" name="AutoShape 8"/>
          <p:cNvCxnSpPr>
            <a:cxnSpLocks noChangeShapeType="1"/>
            <a:stCxn id="27" idx="2"/>
            <a:endCxn id="30" idx="0"/>
          </p:cNvCxnSpPr>
          <p:nvPr/>
        </p:nvCxnSpPr>
        <p:spPr bwMode="auto">
          <a:xfrm rot="16200000" flipH="1">
            <a:off x="7545398" y="215466"/>
            <a:ext cx="955828" cy="3804592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0070C0"/>
            </a:solidFill>
            <a:round/>
            <a:headEnd/>
            <a:tailEnd type="triangle" w="med" len="med"/>
          </a:ln>
          <a:effectLst/>
        </p:spPr>
      </p:cxnSp>
      <p:cxnSp>
        <p:nvCxnSpPr>
          <p:cNvPr id="33" name="AutoShape 9"/>
          <p:cNvCxnSpPr>
            <a:cxnSpLocks noChangeShapeType="1"/>
            <a:stCxn id="27" idx="2"/>
            <a:endCxn id="29" idx="0"/>
          </p:cNvCxnSpPr>
          <p:nvPr/>
        </p:nvCxnSpPr>
        <p:spPr bwMode="auto">
          <a:xfrm rot="5400000">
            <a:off x="5414198" y="1888858"/>
            <a:ext cx="955828" cy="457808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0070C0"/>
            </a:solidFill>
            <a:round/>
            <a:headEnd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 dirty="0">
                <a:solidFill>
                  <a:srgbClr val="7030A0"/>
                </a:solidFill>
              </a:rPr>
              <a:t>PATOGENEZİ</a:t>
            </a:r>
          </a:p>
        </p:txBody>
      </p:sp>
      <p:sp>
        <p:nvSpPr>
          <p:cNvPr id="2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10" name="Нижний колонтитул 3"/>
          <p:cNvSpPr txBox="1">
            <a:spLocks/>
          </p:cNvSpPr>
          <p:nvPr/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9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Prof. Dr. Nuru Yusifoğlu Bayramov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991544" y="980728"/>
            <a:ext cx="77724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						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27774" y="5382419"/>
            <a:ext cx="46485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 sz="2400" b="1" dirty="0"/>
              <a:t>BOŞLUQDAXİLİ </a:t>
            </a:r>
            <a:r>
              <a:rPr lang="tr-TR" sz="2400" b="1" dirty="0"/>
              <a:t>TƏZYİQ</a:t>
            </a:r>
            <a:r>
              <a:rPr lang="az-Latn-AZ" sz="2400" b="1" dirty="0"/>
              <a:t>İN</a:t>
            </a:r>
            <a:r>
              <a:rPr lang="tr-TR" sz="2400" b="1" dirty="0"/>
              <a:t> ARTMASI</a:t>
            </a:r>
            <a:endParaRPr lang="en-US" sz="2400" b="1" dirty="0"/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65820" y="1048668"/>
            <a:ext cx="324036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r-TR" sz="2400" b="1" dirty="0"/>
              <a:t>Qəb</a:t>
            </a:r>
            <a:r>
              <a:rPr lang="az-Latn-AZ" sz="2400" b="1" dirty="0"/>
              <a:t>i</a:t>
            </a:r>
            <a:r>
              <a:rPr lang="tr-TR" sz="2400" b="1" dirty="0"/>
              <a:t>zlik</a:t>
            </a:r>
          </a:p>
          <a:p>
            <a:r>
              <a:rPr lang="tr-TR" sz="2400" b="1" dirty="0"/>
              <a:t>Ös</a:t>
            </a:r>
            <a:r>
              <a:rPr lang="az-Latn-AZ" sz="2400" b="1" dirty="0"/>
              <a:t>k</a:t>
            </a:r>
            <a:r>
              <a:rPr lang="tr-TR" sz="2400" b="1" dirty="0"/>
              <a:t>ürək</a:t>
            </a:r>
          </a:p>
          <a:p>
            <a:r>
              <a:rPr lang="tr-TR" sz="2400" b="1" dirty="0"/>
              <a:t>Fiziki iş</a:t>
            </a:r>
          </a:p>
          <a:p>
            <a:r>
              <a:rPr lang="tr-TR" sz="2400" b="1" dirty="0"/>
              <a:t>Köklük</a:t>
            </a:r>
          </a:p>
          <a:p>
            <a:r>
              <a:rPr lang="tr-TR" sz="2400" b="1" dirty="0"/>
              <a:t>Sidik ifr</a:t>
            </a:r>
            <a:r>
              <a:rPr lang="az-Latn-AZ" sz="2400" b="1" dirty="0"/>
              <a:t>azı ç</a:t>
            </a:r>
            <a:r>
              <a:rPr lang="tr-TR" sz="2400" b="1" dirty="0"/>
              <a:t>ət</a:t>
            </a:r>
            <a:r>
              <a:rPr lang="az-Latn-AZ" sz="2400" b="1" dirty="0"/>
              <a:t>inlikləri</a:t>
            </a:r>
            <a:endParaRPr lang="tr-TR" sz="2400" b="1" dirty="0"/>
          </a:p>
          <a:p>
            <a:r>
              <a:rPr lang="tr-TR" sz="2400" b="1" dirty="0"/>
              <a:t>Diğər</a:t>
            </a:r>
            <a:endParaRPr lang="en-US" sz="2400" b="1" dirty="0"/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6568629" y="3068960"/>
            <a:ext cx="21916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az-Latn-AZ" sz="2400" b="1" dirty="0"/>
              <a:t> </a:t>
            </a:r>
            <a:r>
              <a:rPr lang="tr-TR" sz="2400" b="1" dirty="0"/>
              <a:t>Divar zəifliyi</a:t>
            </a:r>
            <a:endParaRPr lang="en-US" sz="2400" b="1" dirty="0"/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784654" y="1048668"/>
            <a:ext cx="18722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r-TR" sz="2400" b="1" dirty="0"/>
              <a:t>Genetik</a:t>
            </a:r>
          </a:p>
          <a:p>
            <a:r>
              <a:rPr lang="tr-TR" sz="2400" b="1" dirty="0"/>
              <a:t>Arıqlama</a:t>
            </a:r>
          </a:p>
          <a:p>
            <a:r>
              <a:rPr lang="tr-TR" sz="2400" b="1" dirty="0"/>
              <a:t>Hipotrofiya</a:t>
            </a:r>
          </a:p>
          <a:p>
            <a:r>
              <a:rPr lang="tr-TR" sz="2400" b="1" dirty="0"/>
              <a:t>Qocalıq</a:t>
            </a:r>
            <a:endParaRPr lang="en-US" sz="2400" b="1" dirty="0"/>
          </a:p>
        </p:txBody>
      </p:sp>
      <p:sp>
        <p:nvSpPr>
          <p:cNvPr id="16" name="AutoShape 12"/>
          <p:cNvSpPr>
            <a:spLocks noChangeArrowheads="1"/>
          </p:cNvSpPr>
          <p:nvPr/>
        </p:nvSpPr>
        <p:spPr bwMode="auto">
          <a:xfrm>
            <a:off x="1703512" y="3856576"/>
            <a:ext cx="792088" cy="979240"/>
          </a:xfrm>
          <a:prstGeom prst="downArrow">
            <a:avLst>
              <a:gd name="adj1" fmla="val 50000"/>
              <a:gd name="adj2" fmla="val 34375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7164258" y="2722411"/>
            <a:ext cx="838200" cy="381000"/>
          </a:xfrm>
          <a:prstGeom prst="downArrow">
            <a:avLst>
              <a:gd name="adj1" fmla="val 54167"/>
              <a:gd name="adj2" fmla="val 48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7911925" y="4564062"/>
            <a:ext cx="648222" cy="172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93" y="539"/>
              </a:cxn>
              <a:cxn ang="0">
                <a:pos x="1106" y="896"/>
              </a:cxn>
              <a:cxn ang="0">
                <a:pos x="1308" y="1435"/>
              </a:cxn>
              <a:cxn ang="0">
                <a:pos x="1015" y="1883"/>
              </a:cxn>
              <a:cxn ang="0">
                <a:pos x="265" y="2276"/>
              </a:cxn>
              <a:cxn ang="0">
                <a:pos x="37" y="2624"/>
              </a:cxn>
            </a:cxnLst>
            <a:rect l="0" t="0" r="r" b="b"/>
            <a:pathLst>
              <a:path w="1323" h="2624">
                <a:moveTo>
                  <a:pt x="0" y="0"/>
                </a:moveTo>
                <a:cubicBezTo>
                  <a:pt x="49" y="90"/>
                  <a:pt x="109" y="390"/>
                  <a:pt x="293" y="539"/>
                </a:cubicBezTo>
                <a:cubicBezTo>
                  <a:pt x="477" y="688"/>
                  <a:pt x="937" y="747"/>
                  <a:pt x="1106" y="896"/>
                </a:cubicBezTo>
                <a:cubicBezTo>
                  <a:pt x="1275" y="1045"/>
                  <a:pt x="1323" y="1271"/>
                  <a:pt x="1308" y="1435"/>
                </a:cubicBezTo>
                <a:cubicBezTo>
                  <a:pt x="1293" y="1599"/>
                  <a:pt x="1189" y="1743"/>
                  <a:pt x="1015" y="1883"/>
                </a:cubicBezTo>
                <a:cubicBezTo>
                  <a:pt x="841" y="2023"/>
                  <a:pt x="428" y="2153"/>
                  <a:pt x="265" y="2276"/>
                </a:cubicBezTo>
                <a:cubicBezTo>
                  <a:pt x="102" y="2399"/>
                  <a:pt x="84" y="2552"/>
                  <a:pt x="37" y="2624"/>
                </a:cubicBezTo>
              </a:path>
            </a:pathLst>
          </a:custGeom>
          <a:noFill/>
          <a:ln w="57150" cmpd="sng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 rot="5400000">
            <a:off x="7416825" y="4796632"/>
            <a:ext cx="630237" cy="69850"/>
          </a:xfrm>
          <a:prstGeom prst="flowChartDelay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 rot="16200000" flipV="1">
            <a:off x="7416825" y="5995194"/>
            <a:ext cx="630238" cy="69850"/>
          </a:xfrm>
          <a:prstGeom prst="flowChartDelay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Freeform 19"/>
          <p:cNvSpPr>
            <a:spLocks/>
          </p:cNvSpPr>
          <p:nvPr/>
        </p:nvSpPr>
        <p:spPr bwMode="auto">
          <a:xfrm>
            <a:off x="7635107" y="4538663"/>
            <a:ext cx="741362" cy="1774825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49" y="887"/>
              </a:cxn>
              <a:cxn ang="0">
                <a:pos x="223" y="1070"/>
              </a:cxn>
              <a:cxn ang="0">
                <a:pos x="465" y="926"/>
              </a:cxn>
              <a:cxn ang="0">
                <a:pos x="1146" y="905"/>
              </a:cxn>
              <a:cxn ang="0">
                <a:pos x="1512" y="1363"/>
              </a:cxn>
              <a:cxn ang="0">
                <a:pos x="1329" y="1820"/>
              </a:cxn>
              <a:cxn ang="0">
                <a:pos x="609" y="1934"/>
              </a:cxn>
              <a:cxn ang="0">
                <a:pos x="273" y="1694"/>
              </a:cxn>
              <a:cxn ang="0">
                <a:pos x="40" y="1801"/>
              </a:cxn>
              <a:cxn ang="0">
                <a:pos x="33" y="2702"/>
              </a:cxn>
            </a:cxnLst>
            <a:rect l="0" t="0" r="r" b="b"/>
            <a:pathLst>
              <a:path w="1542" h="2702">
                <a:moveTo>
                  <a:pt x="3" y="0"/>
                </a:moveTo>
                <a:cubicBezTo>
                  <a:pt x="11" y="148"/>
                  <a:pt x="12" y="709"/>
                  <a:pt x="49" y="887"/>
                </a:cubicBezTo>
                <a:cubicBezTo>
                  <a:pt x="86" y="1065"/>
                  <a:pt x="154" y="1063"/>
                  <a:pt x="223" y="1070"/>
                </a:cubicBezTo>
                <a:cubicBezTo>
                  <a:pt x="292" y="1077"/>
                  <a:pt x="311" y="953"/>
                  <a:pt x="465" y="926"/>
                </a:cubicBezTo>
                <a:cubicBezTo>
                  <a:pt x="619" y="899"/>
                  <a:pt x="972" y="832"/>
                  <a:pt x="1146" y="905"/>
                </a:cubicBezTo>
                <a:cubicBezTo>
                  <a:pt x="1320" y="978"/>
                  <a:pt x="1482" y="1211"/>
                  <a:pt x="1512" y="1363"/>
                </a:cubicBezTo>
                <a:cubicBezTo>
                  <a:pt x="1542" y="1515"/>
                  <a:pt x="1479" y="1725"/>
                  <a:pt x="1329" y="1820"/>
                </a:cubicBezTo>
                <a:cubicBezTo>
                  <a:pt x="1179" y="1915"/>
                  <a:pt x="785" y="1955"/>
                  <a:pt x="609" y="1934"/>
                </a:cubicBezTo>
                <a:cubicBezTo>
                  <a:pt x="433" y="1913"/>
                  <a:pt x="368" y="1716"/>
                  <a:pt x="273" y="1694"/>
                </a:cubicBezTo>
                <a:cubicBezTo>
                  <a:pt x="178" y="1672"/>
                  <a:pt x="80" y="1633"/>
                  <a:pt x="40" y="1801"/>
                </a:cubicBezTo>
                <a:cubicBezTo>
                  <a:pt x="0" y="1969"/>
                  <a:pt x="35" y="2514"/>
                  <a:pt x="33" y="2702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7216701" y="5005388"/>
            <a:ext cx="1113731" cy="754062"/>
          </a:xfrm>
          <a:custGeom>
            <a:avLst/>
            <a:gdLst/>
            <a:ahLst/>
            <a:cxnLst>
              <a:cxn ang="0">
                <a:pos x="145" y="204"/>
              </a:cxn>
              <a:cxn ang="0">
                <a:pos x="182" y="30"/>
              </a:cxn>
              <a:cxn ang="0">
                <a:pos x="877" y="386"/>
              </a:cxn>
              <a:cxn ang="0">
                <a:pos x="1252" y="359"/>
              </a:cxn>
              <a:cxn ang="0">
                <a:pos x="1526" y="277"/>
              </a:cxn>
              <a:cxn ang="0">
                <a:pos x="2020" y="304"/>
              </a:cxn>
              <a:cxn ang="0">
                <a:pos x="2267" y="670"/>
              </a:cxn>
              <a:cxn ang="0">
                <a:pos x="2111" y="1017"/>
              </a:cxn>
              <a:cxn ang="0">
                <a:pos x="1828" y="1118"/>
              </a:cxn>
              <a:cxn ang="0">
                <a:pos x="1517" y="1118"/>
              </a:cxn>
              <a:cxn ang="0">
                <a:pos x="1215" y="944"/>
              </a:cxn>
              <a:cxn ang="0">
                <a:pos x="950" y="898"/>
              </a:cxn>
              <a:cxn ang="0">
                <a:pos x="136" y="1081"/>
              </a:cxn>
              <a:cxn ang="0">
                <a:pos x="136" y="880"/>
              </a:cxn>
              <a:cxn ang="0">
                <a:pos x="657" y="761"/>
              </a:cxn>
              <a:cxn ang="0">
                <a:pos x="1133" y="725"/>
              </a:cxn>
              <a:cxn ang="0">
                <a:pos x="1581" y="935"/>
              </a:cxn>
              <a:cxn ang="0">
                <a:pos x="1965" y="862"/>
              </a:cxn>
              <a:cxn ang="0">
                <a:pos x="1974" y="542"/>
              </a:cxn>
              <a:cxn ang="0">
                <a:pos x="1581" y="478"/>
              </a:cxn>
              <a:cxn ang="0">
                <a:pos x="1005" y="597"/>
              </a:cxn>
              <a:cxn ang="0">
                <a:pos x="420" y="368"/>
              </a:cxn>
              <a:cxn ang="0">
                <a:pos x="136" y="204"/>
              </a:cxn>
              <a:cxn ang="0">
                <a:pos x="145" y="204"/>
              </a:cxn>
            </a:cxnLst>
            <a:rect l="0" t="0" r="r" b="b"/>
            <a:pathLst>
              <a:path w="2282" h="1147">
                <a:moveTo>
                  <a:pt x="145" y="204"/>
                </a:moveTo>
                <a:cubicBezTo>
                  <a:pt x="153" y="29"/>
                  <a:pt x="60" y="0"/>
                  <a:pt x="182" y="30"/>
                </a:cubicBezTo>
                <a:cubicBezTo>
                  <a:pt x="304" y="60"/>
                  <a:pt x="699" y="331"/>
                  <a:pt x="877" y="386"/>
                </a:cubicBezTo>
                <a:cubicBezTo>
                  <a:pt x="1055" y="441"/>
                  <a:pt x="1144" y="377"/>
                  <a:pt x="1252" y="359"/>
                </a:cubicBezTo>
                <a:cubicBezTo>
                  <a:pt x="1360" y="341"/>
                  <a:pt x="1398" y="286"/>
                  <a:pt x="1526" y="277"/>
                </a:cubicBezTo>
                <a:cubicBezTo>
                  <a:pt x="1654" y="268"/>
                  <a:pt x="1897" y="239"/>
                  <a:pt x="2020" y="304"/>
                </a:cubicBezTo>
                <a:cubicBezTo>
                  <a:pt x="2143" y="369"/>
                  <a:pt x="2252" y="551"/>
                  <a:pt x="2267" y="670"/>
                </a:cubicBezTo>
                <a:cubicBezTo>
                  <a:pt x="2282" y="789"/>
                  <a:pt x="2184" y="942"/>
                  <a:pt x="2111" y="1017"/>
                </a:cubicBezTo>
                <a:cubicBezTo>
                  <a:pt x="2038" y="1092"/>
                  <a:pt x="1927" y="1101"/>
                  <a:pt x="1828" y="1118"/>
                </a:cubicBezTo>
                <a:cubicBezTo>
                  <a:pt x="1729" y="1135"/>
                  <a:pt x="1619" y="1147"/>
                  <a:pt x="1517" y="1118"/>
                </a:cubicBezTo>
                <a:cubicBezTo>
                  <a:pt x="1415" y="1089"/>
                  <a:pt x="1310" y="981"/>
                  <a:pt x="1215" y="944"/>
                </a:cubicBezTo>
                <a:cubicBezTo>
                  <a:pt x="1120" y="907"/>
                  <a:pt x="1130" y="875"/>
                  <a:pt x="950" y="898"/>
                </a:cubicBezTo>
                <a:cubicBezTo>
                  <a:pt x="770" y="921"/>
                  <a:pt x="272" y="1084"/>
                  <a:pt x="136" y="1081"/>
                </a:cubicBezTo>
                <a:cubicBezTo>
                  <a:pt x="0" y="1078"/>
                  <a:pt x="49" y="933"/>
                  <a:pt x="136" y="880"/>
                </a:cubicBezTo>
                <a:cubicBezTo>
                  <a:pt x="223" y="827"/>
                  <a:pt x="491" y="787"/>
                  <a:pt x="657" y="761"/>
                </a:cubicBezTo>
                <a:cubicBezTo>
                  <a:pt x="823" y="735"/>
                  <a:pt x="979" y="696"/>
                  <a:pt x="1133" y="725"/>
                </a:cubicBezTo>
                <a:cubicBezTo>
                  <a:pt x="1287" y="754"/>
                  <a:pt x="1442" y="912"/>
                  <a:pt x="1581" y="935"/>
                </a:cubicBezTo>
                <a:cubicBezTo>
                  <a:pt x="1720" y="958"/>
                  <a:pt x="1900" y="927"/>
                  <a:pt x="1965" y="862"/>
                </a:cubicBezTo>
                <a:cubicBezTo>
                  <a:pt x="2030" y="797"/>
                  <a:pt x="2038" y="606"/>
                  <a:pt x="1974" y="542"/>
                </a:cubicBezTo>
                <a:cubicBezTo>
                  <a:pt x="1910" y="478"/>
                  <a:pt x="1742" y="469"/>
                  <a:pt x="1581" y="478"/>
                </a:cubicBezTo>
                <a:cubicBezTo>
                  <a:pt x="1420" y="487"/>
                  <a:pt x="1198" y="615"/>
                  <a:pt x="1005" y="597"/>
                </a:cubicBezTo>
                <a:cubicBezTo>
                  <a:pt x="812" y="579"/>
                  <a:pt x="565" y="433"/>
                  <a:pt x="420" y="368"/>
                </a:cubicBezTo>
                <a:cubicBezTo>
                  <a:pt x="275" y="303"/>
                  <a:pt x="182" y="231"/>
                  <a:pt x="136" y="204"/>
                </a:cubicBezTo>
                <a:cubicBezTo>
                  <a:pt x="90" y="177"/>
                  <a:pt x="145" y="204"/>
                  <a:pt x="145" y="204"/>
                </a:cubicBez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r>
              <a:rPr lang="en-US" dirty="0"/>
              <a:t>       </a:t>
            </a:r>
            <a:endParaRPr lang="ru-RU" dirty="0"/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4953172" y="5419315"/>
            <a:ext cx="1881287" cy="313915"/>
          </a:xfrm>
          <a:prstGeom prst="rightArrow">
            <a:avLst>
              <a:gd name="adj1" fmla="val 50000"/>
              <a:gd name="adj2" fmla="val 18528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AutoShape 22"/>
          <p:cNvSpPr>
            <a:spLocks noChangeArrowheads="1"/>
          </p:cNvSpPr>
          <p:nvPr/>
        </p:nvSpPr>
        <p:spPr bwMode="auto">
          <a:xfrm>
            <a:off x="7272263" y="3813761"/>
            <a:ext cx="706438" cy="490771"/>
          </a:xfrm>
          <a:prstGeom prst="downArrow">
            <a:avLst>
              <a:gd name="adj1" fmla="val 53750"/>
              <a:gd name="adj2" fmla="val 48958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 animBg="1"/>
      <p:bldP spid="17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ижний колонтитул 3"/>
          <p:cNvSpPr txBox="1">
            <a:spLocks/>
          </p:cNvSpPr>
          <p:nvPr/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9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Prof. Dr. Nuru Yusifoğlu Bayramov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275384" y="17911"/>
            <a:ext cx="7488832" cy="14584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</a:rPr>
              <a:t>                                     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en-US" altLang="en-US" sz="2000" dirty="0">
                <a:solidFill>
                  <a:schemeClr val="accent1">
                    <a:lumMod val="75000"/>
                  </a:schemeClr>
                </a:solidFill>
              </a:rPr>
              <a:t>    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91344" y="1628800"/>
            <a:ext cx="34323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      </a:t>
            </a:r>
            <a:endParaRPr lang="az-Latn-AZ" sz="2400" b="1" dirty="0">
              <a:solidFill>
                <a:srgbClr val="C00000"/>
              </a:solidFill>
            </a:endParaRPr>
          </a:p>
          <a:p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5285590" y="1628800"/>
            <a:ext cx="34563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58886" y="77087"/>
            <a:ext cx="5856514" cy="1203332"/>
          </a:xfrm>
        </p:spPr>
        <p:txBody>
          <a:bodyPr/>
          <a:lstStyle/>
          <a:p>
            <a:pPr lvl="0"/>
            <a:r>
              <a:rPr lang="az-Latn-AZ" altLang="en-US" dirty="0">
                <a:solidFill>
                  <a:srgbClr val="7030A0"/>
                </a:solidFill>
              </a:rPr>
              <a:t>                        </a:t>
            </a:r>
            <a:br>
              <a:rPr lang="az-Latn-AZ" altLang="en-US" dirty="0">
                <a:solidFill>
                  <a:srgbClr val="7030A0"/>
                </a:solidFill>
              </a:rPr>
            </a:br>
            <a:r>
              <a:rPr lang="az-Latn-AZ" altLang="en-US" dirty="0">
                <a:solidFill>
                  <a:srgbClr val="7030A0"/>
                </a:solidFill>
              </a:rPr>
              <a:t>                     GEDİŞİ</a:t>
            </a:r>
            <a:r>
              <a:rPr lang="tr-TR" sz="2000" b="0" i="1" dirty="0">
                <a:solidFill>
                  <a:srgbClr val="7030A0"/>
                </a:solidFill>
              </a:rPr>
              <a:t>						</a:t>
            </a:r>
            <a:br>
              <a:rPr lang="tr-TR" sz="2000" b="0" i="1" dirty="0">
                <a:solidFill>
                  <a:srgbClr val="7030A0"/>
                </a:solidFill>
              </a:rPr>
            </a:br>
            <a:r>
              <a:rPr lang="az-Latn-AZ" dirty="0">
                <a:solidFill>
                  <a:srgbClr val="0070C0"/>
                </a:solidFill>
              </a:rPr>
              <a:t>Klinika və diaqnostikası</a:t>
            </a:r>
            <a:br>
              <a:rPr lang="en-US" dirty="0">
                <a:solidFill>
                  <a:srgbClr val="7030A0"/>
                </a:solidFill>
              </a:rPr>
            </a:b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628800"/>
            <a:ext cx="6769968" cy="4548163"/>
          </a:xfrm>
        </p:spPr>
        <p:txBody>
          <a:bodyPr numCol="2">
            <a:norm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Şişkinlik</a:t>
            </a:r>
            <a:r>
              <a:rPr lang="en-US" sz="2400" b="1" dirty="0">
                <a:solidFill>
                  <a:srgbClr val="C00000"/>
                </a:solidFill>
              </a:rPr>
              <a:t>, </a:t>
            </a:r>
            <a:r>
              <a:rPr lang="az-Latn-AZ" sz="2400" b="1" dirty="0">
                <a:solidFill>
                  <a:srgbClr val="C00000"/>
                </a:solidFill>
              </a:rPr>
              <a:t>ağrı</a:t>
            </a:r>
          </a:p>
          <a:p>
            <a:pPr lvl="1"/>
            <a:r>
              <a:rPr lang="az-Latn-AZ" dirty="0">
                <a:solidFill>
                  <a:srgbClr val="C00000"/>
                </a:solidFill>
              </a:rPr>
              <a:t>Fiziki iş vaxtı artır</a:t>
            </a:r>
          </a:p>
          <a:p>
            <a:pPr lvl="1"/>
            <a:r>
              <a:rPr lang="az-Latn-AZ" dirty="0">
                <a:solidFill>
                  <a:srgbClr val="C00000"/>
                </a:solidFill>
              </a:rPr>
              <a:t>Öskürək vaxtı artır</a:t>
            </a:r>
          </a:p>
          <a:p>
            <a:r>
              <a:rPr lang="az-Latn-AZ" sz="2000" b="1" dirty="0">
                <a:solidFill>
                  <a:srgbClr val="CC0066"/>
                </a:solidFill>
                <a:cs typeface="Times New Roman" pitchFamily="18" charset="0"/>
              </a:rPr>
              <a:t>Boğulma əlamətləri</a:t>
            </a:r>
          </a:p>
          <a:p>
            <a:pPr lvl="1"/>
            <a:r>
              <a:rPr lang="az-Latn-AZ" sz="2000" dirty="0">
                <a:solidFill>
                  <a:srgbClr val="CC0066"/>
                </a:solidFill>
                <a:cs typeface="Times New Roman" pitchFamily="18" charset="0"/>
              </a:rPr>
              <a:t>Kəskin ağrı</a:t>
            </a:r>
          </a:p>
          <a:p>
            <a:pPr lvl="1"/>
            <a:r>
              <a:rPr lang="az-Latn-AZ" sz="2000" dirty="0">
                <a:solidFill>
                  <a:srgbClr val="CC0066"/>
                </a:solidFill>
                <a:cs typeface="Times New Roman" pitchFamily="18" charset="0"/>
              </a:rPr>
              <a:t>Şişkinliyin düzəlməməsi</a:t>
            </a:r>
          </a:p>
          <a:p>
            <a:pPr lvl="1"/>
            <a:r>
              <a:rPr lang="az-Latn-AZ" sz="2000" dirty="0">
                <a:solidFill>
                  <a:srgbClr val="CC0066"/>
                </a:solidFill>
                <a:cs typeface="Times New Roman" pitchFamily="18" charset="0"/>
              </a:rPr>
              <a:t>Öksürək simtomunun </a:t>
            </a:r>
            <a:r>
              <a:rPr lang="en-US" sz="2000" dirty="0">
                <a:solidFill>
                  <a:srgbClr val="CC0066"/>
                </a:solidFill>
                <a:cs typeface="Times New Roman" pitchFamily="18" charset="0"/>
              </a:rPr>
              <a:t>o</a:t>
            </a:r>
            <a:r>
              <a:rPr lang="az-Latn-AZ" sz="2000" dirty="0">
                <a:solidFill>
                  <a:srgbClr val="CC0066"/>
                </a:solidFill>
                <a:cs typeface="Times New Roman" pitchFamily="18" charset="0"/>
              </a:rPr>
              <a:t>lmaması</a:t>
            </a:r>
          </a:p>
          <a:p>
            <a:pPr lvl="1"/>
            <a:r>
              <a:rPr lang="az-Latn-AZ" sz="2000" dirty="0">
                <a:solidFill>
                  <a:srgbClr val="CC0066"/>
                </a:solidFill>
                <a:cs typeface="Times New Roman" pitchFamily="18" charset="0"/>
              </a:rPr>
              <a:t>Gərginlik</a:t>
            </a:r>
          </a:p>
          <a:p>
            <a:pPr lvl="1"/>
            <a:endParaRPr lang="az-Latn-AZ" sz="2000" dirty="0">
              <a:solidFill>
                <a:srgbClr val="CC0066"/>
              </a:solidFill>
              <a:cs typeface="Times New Roman" pitchFamily="18" charset="0"/>
            </a:endParaRPr>
          </a:p>
          <a:p>
            <a:pPr lvl="1"/>
            <a:endParaRPr lang="az-Latn-AZ" sz="2000" dirty="0">
              <a:solidFill>
                <a:srgbClr val="CC0066"/>
              </a:solidFill>
              <a:cs typeface="Times New Roman" pitchFamily="18" charset="0"/>
            </a:endParaRPr>
          </a:p>
          <a:p>
            <a:endParaRPr lang="az-Latn-A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Diaqnostika</a:t>
            </a: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USM</a:t>
            </a: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Kontrastlı KT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MRT</a:t>
            </a:r>
            <a:endParaRPr lang="az-Latn-AZ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Laparoskopiya</a:t>
            </a: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Peritonoqrafiya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lvl="1" indent="0">
              <a:buNone/>
            </a:pPr>
            <a:endParaRPr lang="az-Latn-AZ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sp>
        <p:nvSpPr>
          <p:cNvPr id="1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pic>
        <p:nvPicPr>
          <p:cNvPr id="16" name="Рисунок 12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24" y="1753344"/>
            <a:ext cx="3048432" cy="3547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Заголовок 76"/>
          <p:cNvSpPr>
            <a:spLocks noGrp="1"/>
          </p:cNvSpPr>
          <p:nvPr>
            <p:ph type="title"/>
          </p:nvPr>
        </p:nvSpPr>
        <p:spPr>
          <a:xfrm>
            <a:off x="3058886" y="548680"/>
            <a:ext cx="5856514" cy="203412"/>
          </a:xfrm>
        </p:spPr>
        <p:txBody>
          <a:bodyPr/>
          <a:lstStyle/>
          <a:p>
            <a:br>
              <a:rPr lang="az-Latn-AZ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>
                <a:solidFill>
                  <a:srgbClr val="7030A0"/>
                </a:solidFill>
              </a:rPr>
              <a:t>QAS</a:t>
            </a:r>
            <a:r>
              <a:rPr lang="az-Latn-AZ" dirty="0">
                <a:solidFill>
                  <a:srgbClr val="7030A0"/>
                </a:solidFill>
              </a:rPr>
              <a:t>IQ YIRTIĞI</a:t>
            </a:r>
            <a:br>
              <a:rPr lang="az-Latn-AZ" dirty="0">
                <a:solidFill>
                  <a:srgbClr val="7030A0"/>
                </a:solidFill>
              </a:rPr>
            </a:br>
            <a:br>
              <a:rPr lang="az-Latn-AZ" dirty="0">
                <a:solidFill>
                  <a:srgbClr val="7030A0"/>
                </a:solidFill>
              </a:rPr>
            </a:br>
            <a:r>
              <a:rPr lang="az-Latn-AZ" sz="2800" dirty="0">
                <a:solidFill>
                  <a:schemeClr val="bg2">
                    <a:lumMod val="50000"/>
                  </a:schemeClr>
                </a:solidFill>
              </a:rPr>
              <a:t>Tərifi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AECA6E8-927F-45A3-85E1-F029CC83FC7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5400" y="1844824"/>
            <a:ext cx="9820200" cy="419561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/>
              <a:t>Qasıq</a:t>
            </a:r>
            <a:r>
              <a:rPr lang="en-US" sz="2200" dirty="0"/>
              <a:t> </a:t>
            </a:r>
            <a:r>
              <a:rPr lang="en-US" sz="2200" dirty="0" err="1"/>
              <a:t>yırtığı</a:t>
            </a:r>
            <a:r>
              <a:rPr lang="en-US" sz="2200" dirty="0"/>
              <a:t> </a:t>
            </a:r>
            <a:r>
              <a:rPr lang="en-US" sz="2200" dirty="0" err="1"/>
              <a:t>qasıq</a:t>
            </a:r>
            <a:r>
              <a:rPr lang="en-US" sz="2200" dirty="0"/>
              <a:t> </a:t>
            </a:r>
            <a:r>
              <a:rPr lang="en-US" sz="2200" dirty="0" err="1"/>
              <a:t>kanalından</a:t>
            </a:r>
            <a:r>
              <a:rPr lang="en-US" sz="2200" dirty="0"/>
              <a:t> </a:t>
            </a:r>
            <a:r>
              <a:rPr lang="en-US" sz="2200" dirty="0" err="1"/>
              <a:t>çıxan</a:t>
            </a:r>
            <a:r>
              <a:rPr lang="en-US" sz="2200" dirty="0"/>
              <a:t> </a:t>
            </a:r>
            <a:r>
              <a:rPr lang="en-US" sz="2200" dirty="0" err="1"/>
              <a:t>yırtıqdır</a:t>
            </a:r>
            <a:r>
              <a:rPr lang="en-US" sz="2200" dirty="0"/>
              <a:t>. </a:t>
            </a:r>
            <a:endParaRPr lang="az-Latn-AZ" sz="2200" dirty="0"/>
          </a:p>
          <a:p>
            <a:pPr algn="just">
              <a:lnSpc>
                <a:spcPct val="150000"/>
              </a:lnSpc>
            </a:pPr>
            <a:r>
              <a:rPr lang="en-US" sz="2200" dirty="0" err="1"/>
              <a:t>Çəp</a:t>
            </a:r>
            <a:r>
              <a:rPr lang="en-US" sz="2200" dirty="0"/>
              <a:t>, </a:t>
            </a:r>
            <a:r>
              <a:rPr lang="en-US" sz="2200" dirty="0" err="1"/>
              <a:t>düz</a:t>
            </a:r>
            <a:r>
              <a:rPr lang="en-US" sz="2200" dirty="0"/>
              <a:t>, </a:t>
            </a:r>
            <a:r>
              <a:rPr lang="en-US" sz="2200" dirty="0" err="1"/>
              <a:t>qarışıq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idmançı</a:t>
            </a:r>
            <a:r>
              <a:rPr lang="en-US" sz="2200" dirty="0"/>
              <a:t> </a:t>
            </a:r>
            <a:r>
              <a:rPr lang="en-US" sz="2200" dirty="0" err="1"/>
              <a:t>klinik-morfoloji</a:t>
            </a:r>
            <a:r>
              <a:rPr lang="en-US" sz="2200" dirty="0"/>
              <a:t> </a:t>
            </a:r>
            <a:r>
              <a:rPr lang="az-Latn-AZ" sz="2200" dirty="0"/>
              <a:t> </a:t>
            </a:r>
            <a:r>
              <a:rPr lang="en-US" sz="2200" dirty="0" err="1"/>
              <a:t>formaları</a:t>
            </a:r>
            <a:r>
              <a:rPr lang="en-US" sz="2200" dirty="0"/>
              <a:t> var. </a:t>
            </a:r>
            <a:endParaRPr lang="az-Latn-AZ" sz="2200" dirty="0"/>
          </a:p>
          <a:p>
            <a:pPr algn="just">
              <a:lnSpc>
                <a:spcPct val="150000"/>
              </a:lnSpc>
            </a:pPr>
            <a:r>
              <a:rPr lang="en-US" sz="2200" dirty="0" err="1"/>
              <a:t>Müalicəsi</a:t>
            </a:r>
            <a:r>
              <a:rPr lang="en-US" sz="2200" dirty="0"/>
              <a:t> </a:t>
            </a:r>
            <a:r>
              <a:rPr lang="en-US" sz="2200" dirty="0" err="1"/>
              <a:t>üçün</a:t>
            </a:r>
            <a:r>
              <a:rPr lang="en-US" sz="2200" dirty="0"/>
              <a:t> </a:t>
            </a:r>
            <a:r>
              <a:rPr lang="en-US" sz="2200" dirty="0" err="1"/>
              <a:t>laparoskopik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ya</a:t>
            </a:r>
            <a:r>
              <a:rPr lang="en-US" sz="2200" dirty="0"/>
              <a:t> </a:t>
            </a:r>
            <a:r>
              <a:rPr lang="en-US" sz="2200" dirty="0" err="1"/>
              <a:t>açıq</a:t>
            </a:r>
            <a:r>
              <a:rPr lang="en-US" sz="2200" dirty="0"/>
              <a:t> </a:t>
            </a:r>
            <a:r>
              <a:rPr lang="en-US" sz="2200" dirty="0" err="1"/>
              <a:t>gərginliksiz</a:t>
            </a:r>
            <a:r>
              <a:rPr lang="en-US" sz="2200" dirty="0"/>
              <a:t> (</a:t>
            </a:r>
            <a:r>
              <a:rPr lang="en-US" sz="2200" dirty="0" err="1"/>
              <a:t>yamaqla</a:t>
            </a:r>
            <a:r>
              <a:rPr lang="en-US" sz="2200" dirty="0"/>
              <a:t> </a:t>
            </a:r>
            <a:r>
              <a:rPr lang="en-US" sz="2200" dirty="0" err="1"/>
              <a:t>bərpa</a:t>
            </a:r>
            <a:r>
              <a:rPr lang="en-US" sz="2200" dirty="0"/>
              <a:t>) </a:t>
            </a:r>
            <a:r>
              <a:rPr lang="en-US" sz="2200" dirty="0" err="1"/>
              <a:t>üsullar</a:t>
            </a:r>
            <a:r>
              <a:rPr lang="en-US" sz="2200" dirty="0"/>
              <a:t> ilk </a:t>
            </a:r>
            <a:r>
              <a:rPr lang="az-Latn-AZ" sz="2200" dirty="0"/>
              <a:t> </a:t>
            </a:r>
            <a:r>
              <a:rPr lang="en-US" sz="2200" dirty="0" err="1"/>
              <a:t>seçimdir</a:t>
            </a:r>
            <a:r>
              <a:rPr lang="az-Latn-AZ" sz="2200" dirty="0"/>
              <a:t>.</a:t>
            </a:r>
            <a:r>
              <a:rPr lang="en-US" sz="2200" dirty="0"/>
              <a:t> </a:t>
            </a:r>
            <a:endParaRPr lang="az-Latn-AZ" sz="2200" dirty="0"/>
          </a:p>
          <a:p>
            <a:pPr algn="just">
              <a:lnSpc>
                <a:spcPct val="150000"/>
              </a:lnSpc>
            </a:pPr>
            <a:r>
              <a:rPr lang="en-US" sz="2200" dirty="0" err="1"/>
              <a:t>Gərginlikli</a:t>
            </a:r>
            <a:r>
              <a:rPr lang="en-US" sz="2200" dirty="0"/>
              <a:t> </a:t>
            </a:r>
            <a:r>
              <a:rPr lang="en-US" sz="2200" dirty="0" err="1"/>
              <a:t>üsullar</a:t>
            </a:r>
            <a:r>
              <a:rPr lang="en-US" sz="2200" dirty="0"/>
              <a:t> </a:t>
            </a:r>
            <a:r>
              <a:rPr lang="en-US" sz="2200" dirty="0" err="1"/>
              <a:t>yamağa</a:t>
            </a:r>
            <a:r>
              <a:rPr lang="en-US" sz="2200" dirty="0"/>
              <a:t> </a:t>
            </a:r>
            <a:r>
              <a:rPr lang="en-US" sz="2200" dirty="0" err="1"/>
              <a:t>əks</a:t>
            </a:r>
            <a:r>
              <a:rPr lang="az-Latn-AZ" sz="2200" dirty="0"/>
              <a:t>-</a:t>
            </a:r>
            <a:r>
              <a:rPr lang="en-US" sz="2200" dirty="0" err="1"/>
              <a:t>göstəriş</a:t>
            </a:r>
            <a:r>
              <a:rPr lang="en-US" sz="2200" dirty="0"/>
              <a:t> </a:t>
            </a:r>
            <a:r>
              <a:rPr lang="en-US" sz="2200" dirty="0" err="1"/>
              <a:t>olduqda</a:t>
            </a:r>
            <a:r>
              <a:rPr lang="en-US" sz="2200" dirty="0"/>
              <a:t> </a:t>
            </a:r>
            <a:r>
              <a:rPr lang="en-US" sz="2200" dirty="0" err="1"/>
              <a:t>tətbiq</a:t>
            </a:r>
            <a:r>
              <a:rPr lang="en-US" sz="2200" dirty="0"/>
              <a:t> </a:t>
            </a:r>
            <a:r>
              <a:rPr lang="en-US" sz="2200" dirty="0" err="1"/>
              <a:t>edilir</a:t>
            </a:r>
            <a:r>
              <a:rPr lang="en-US" sz="2200" dirty="0"/>
              <a:t> (</a:t>
            </a:r>
            <a:r>
              <a:rPr lang="en-US" sz="2200" dirty="0" err="1"/>
              <a:t>Bassini</a:t>
            </a:r>
            <a:r>
              <a:rPr lang="en-US" sz="2200" dirty="0"/>
              <a:t>, Shouldice, </a:t>
            </a:r>
            <a:r>
              <a:rPr lang="en-US" sz="2200" dirty="0" err="1"/>
              <a:t>McVay</a:t>
            </a:r>
            <a:r>
              <a:rPr lang="az-Latn-AZ" sz="2200" dirty="0"/>
              <a:t>, Postempsky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az-Latn-AZ" sz="2200" dirty="0"/>
              <a:t>b.</a:t>
            </a:r>
            <a:r>
              <a:rPr lang="en-US" sz="2200" dirty="0"/>
              <a:t>).</a:t>
            </a:r>
          </a:p>
          <a:p>
            <a:endParaRPr lang="en-US" dirty="0"/>
          </a:p>
        </p:txBody>
      </p:sp>
      <p:sp>
        <p:nvSpPr>
          <p:cNvPr id="82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863752" y="-171400"/>
            <a:ext cx="4464496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z-Latn-AZ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0"/>
          <p:cNvSpPr>
            <a:spLocks/>
          </p:cNvSpPr>
          <p:nvPr/>
        </p:nvSpPr>
        <p:spPr bwMode="auto">
          <a:xfrm>
            <a:off x="3270688" y="1905000"/>
            <a:ext cx="5167197" cy="4333228"/>
          </a:xfrm>
          <a:custGeom>
            <a:avLst/>
            <a:gdLst/>
            <a:ahLst/>
            <a:cxnLst>
              <a:cxn ang="0">
                <a:pos x="2541" y="2376"/>
              </a:cxn>
              <a:cxn ang="0">
                <a:pos x="2925" y="2416"/>
              </a:cxn>
              <a:cxn ang="0">
                <a:pos x="2981" y="1536"/>
              </a:cxn>
              <a:cxn ang="0">
                <a:pos x="525" y="864"/>
              </a:cxn>
              <a:cxn ang="0">
                <a:pos x="605" y="144"/>
              </a:cxn>
              <a:cxn ang="0">
                <a:pos x="253" y="104"/>
              </a:cxn>
              <a:cxn ang="0">
                <a:pos x="37" y="768"/>
              </a:cxn>
              <a:cxn ang="0">
                <a:pos x="477" y="1232"/>
              </a:cxn>
              <a:cxn ang="0">
                <a:pos x="2557" y="1720"/>
              </a:cxn>
              <a:cxn ang="0">
                <a:pos x="2536" y="2360"/>
              </a:cxn>
              <a:cxn ang="0">
                <a:pos x="2541" y="2376"/>
              </a:cxn>
            </a:cxnLst>
            <a:rect l="0" t="0" r="r" b="b"/>
            <a:pathLst>
              <a:path w="3229" h="2556">
                <a:moveTo>
                  <a:pt x="2541" y="2376"/>
                </a:moveTo>
                <a:cubicBezTo>
                  <a:pt x="2606" y="2385"/>
                  <a:pt x="2852" y="2556"/>
                  <a:pt x="2925" y="2416"/>
                </a:cubicBezTo>
                <a:cubicBezTo>
                  <a:pt x="2998" y="2276"/>
                  <a:pt x="3229" y="1768"/>
                  <a:pt x="2981" y="1536"/>
                </a:cubicBezTo>
                <a:cubicBezTo>
                  <a:pt x="2733" y="1304"/>
                  <a:pt x="789" y="1072"/>
                  <a:pt x="525" y="864"/>
                </a:cubicBezTo>
                <a:cubicBezTo>
                  <a:pt x="261" y="656"/>
                  <a:pt x="650" y="271"/>
                  <a:pt x="605" y="144"/>
                </a:cubicBezTo>
                <a:cubicBezTo>
                  <a:pt x="560" y="17"/>
                  <a:pt x="348" y="0"/>
                  <a:pt x="253" y="104"/>
                </a:cubicBezTo>
                <a:cubicBezTo>
                  <a:pt x="158" y="208"/>
                  <a:pt x="0" y="580"/>
                  <a:pt x="37" y="768"/>
                </a:cubicBezTo>
                <a:cubicBezTo>
                  <a:pt x="74" y="956"/>
                  <a:pt x="57" y="1073"/>
                  <a:pt x="477" y="1232"/>
                </a:cubicBezTo>
                <a:cubicBezTo>
                  <a:pt x="897" y="1391"/>
                  <a:pt x="2214" y="1532"/>
                  <a:pt x="2557" y="1720"/>
                </a:cubicBezTo>
                <a:cubicBezTo>
                  <a:pt x="2813" y="1880"/>
                  <a:pt x="2541" y="2227"/>
                  <a:pt x="2536" y="2360"/>
                </a:cubicBezTo>
                <a:cubicBezTo>
                  <a:pt x="2536" y="2360"/>
                  <a:pt x="2491" y="2426"/>
                  <a:pt x="2541" y="2376"/>
                </a:cubicBez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5" name="AutoShape 7"/>
          <p:cNvSpPr>
            <a:spLocks noChangeArrowheads="1"/>
          </p:cNvSpPr>
          <p:nvPr/>
        </p:nvSpPr>
        <p:spPr bwMode="auto">
          <a:xfrm rot="764470">
            <a:off x="2957829" y="3575905"/>
            <a:ext cx="5530453" cy="813752"/>
          </a:xfrm>
          <a:prstGeom prst="roundRect">
            <a:avLst>
              <a:gd name="adj" fmla="val 50000"/>
            </a:avLst>
          </a:prstGeom>
          <a:solidFill>
            <a:schemeClr val="folHlink">
              <a:alpha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Arc 14"/>
          <p:cNvSpPr>
            <a:spLocks/>
          </p:cNvSpPr>
          <p:nvPr/>
        </p:nvSpPr>
        <p:spPr bwMode="auto">
          <a:xfrm rot="828230" flipV="1">
            <a:off x="7503712" y="4294534"/>
            <a:ext cx="768118" cy="556064"/>
          </a:xfrm>
          <a:custGeom>
            <a:avLst/>
            <a:gdLst>
              <a:gd name="G0" fmla="+- 21600 0 0"/>
              <a:gd name="G1" fmla="+- 11638 0 0"/>
              <a:gd name="G2" fmla="+- 21600 0 0"/>
              <a:gd name="T0" fmla="*/ 42820 w 43200"/>
              <a:gd name="T1" fmla="*/ 7604 h 33238"/>
              <a:gd name="T2" fmla="*/ 3403 w 43200"/>
              <a:gd name="T3" fmla="*/ 0 h 33238"/>
              <a:gd name="T4" fmla="*/ 21600 w 43200"/>
              <a:gd name="T5" fmla="*/ 11638 h 33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33238" fill="none" extrusionOk="0">
                <a:moveTo>
                  <a:pt x="42819" y="7604"/>
                </a:moveTo>
                <a:cubicBezTo>
                  <a:pt x="43072" y="8933"/>
                  <a:pt x="43200" y="10284"/>
                  <a:pt x="43200" y="11638"/>
                </a:cubicBezTo>
                <a:cubicBezTo>
                  <a:pt x="43200" y="23567"/>
                  <a:pt x="33529" y="33238"/>
                  <a:pt x="21600" y="33238"/>
                </a:cubicBezTo>
                <a:cubicBezTo>
                  <a:pt x="9670" y="33238"/>
                  <a:pt x="0" y="23567"/>
                  <a:pt x="0" y="11638"/>
                </a:cubicBezTo>
                <a:cubicBezTo>
                  <a:pt x="-1" y="7513"/>
                  <a:pt x="1180" y="3474"/>
                  <a:pt x="3403" y="0"/>
                </a:cubicBezTo>
              </a:path>
              <a:path w="43200" h="33238" stroke="0" extrusionOk="0">
                <a:moveTo>
                  <a:pt x="42819" y="7604"/>
                </a:moveTo>
                <a:cubicBezTo>
                  <a:pt x="43072" y="8933"/>
                  <a:pt x="43200" y="10284"/>
                  <a:pt x="43200" y="11638"/>
                </a:cubicBezTo>
                <a:cubicBezTo>
                  <a:pt x="43200" y="23567"/>
                  <a:pt x="33529" y="33238"/>
                  <a:pt x="21600" y="33238"/>
                </a:cubicBezTo>
                <a:cubicBezTo>
                  <a:pt x="9670" y="33238"/>
                  <a:pt x="0" y="23567"/>
                  <a:pt x="0" y="11638"/>
                </a:cubicBezTo>
                <a:cubicBezTo>
                  <a:pt x="-1" y="7513"/>
                  <a:pt x="1180" y="3474"/>
                  <a:pt x="3403" y="0"/>
                </a:cubicBezTo>
                <a:lnTo>
                  <a:pt x="21600" y="11638"/>
                </a:lnTo>
                <a:close/>
              </a:path>
            </a:pathLst>
          </a:custGeom>
          <a:noFill/>
          <a:ln w="762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7" name="Group 25"/>
          <p:cNvGrpSpPr>
            <a:grpSpLocks/>
          </p:cNvGrpSpPr>
          <p:nvPr/>
        </p:nvGrpSpPr>
        <p:grpSpPr bwMode="auto">
          <a:xfrm>
            <a:off x="3228254" y="2895599"/>
            <a:ext cx="928143" cy="651001"/>
            <a:chOff x="1152" y="1824"/>
            <a:chExt cx="580" cy="384"/>
          </a:xfrm>
        </p:grpSpPr>
        <p:sp>
          <p:nvSpPr>
            <p:cNvPr id="38" name="Arc 13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" name="Arc 15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" name="Arc 16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5226886" y="1936750"/>
            <a:ext cx="15298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az-Latn-AZ"/>
              <a:t>Toxum ciyəsi</a:t>
            </a:r>
            <a:endParaRPr lang="tr-TR"/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5930557" y="2960688"/>
            <a:ext cx="147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az-Latn-AZ" dirty="0"/>
              <a:t>Qasıq kanalı</a:t>
            </a:r>
            <a:endParaRPr lang="tr-TR" dirty="0"/>
          </a:p>
        </p:txBody>
      </p:sp>
      <p:cxnSp>
        <p:nvCxnSpPr>
          <p:cNvPr id="43" name="AutoShape 19"/>
          <p:cNvCxnSpPr>
            <a:cxnSpLocks noChangeShapeType="1"/>
            <a:stCxn id="41" idx="1"/>
            <a:endCxn id="34" idx="4"/>
          </p:cNvCxnSpPr>
          <p:nvPr/>
        </p:nvCxnSpPr>
        <p:spPr bwMode="auto">
          <a:xfrm flipH="1" flipV="1">
            <a:off x="3271293" y="1905144"/>
            <a:ext cx="1955593" cy="21627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4" name="AutoShape 20"/>
          <p:cNvCxnSpPr>
            <a:cxnSpLocks noChangeShapeType="1"/>
            <a:stCxn id="42" idx="2"/>
            <a:endCxn id="35" idx="0"/>
          </p:cNvCxnSpPr>
          <p:nvPr/>
        </p:nvCxnSpPr>
        <p:spPr bwMode="auto">
          <a:xfrm flipH="1">
            <a:off x="5812791" y="3330020"/>
            <a:ext cx="857080" cy="25590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9045072" y="4637088"/>
            <a:ext cx="1299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az-Latn-AZ"/>
              <a:t>Xarici dəlik</a:t>
            </a:r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1972862" y="1449388"/>
            <a:ext cx="12865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az-Latn-AZ"/>
              <a:t>Daxili dəlik</a:t>
            </a:r>
          </a:p>
        </p:txBody>
      </p:sp>
      <p:cxnSp>
        <p:nvCxnSpPr>
          <p:cNvPr id="47" name="AutoShape 23"/>
          <p:cNvCxnSpPr>
            <a:cxnSpLocks noChangeShapeType="1"/>
            <a:stCxn id="46" idx="2"/>
            <a:endCxn id="39" idx="1"/>
          </p:cNvCxnSpPr>
          <p:nvPr/>
        </p:nvCxnSpPr>
        <p:spPr bwMode="auto">
          <a:xfrm>
            <a:off x="2616161" y="1818720"/>
            <a:ext cx="760929" cy="101626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8" name="AutoShape 24"/>
          <p:cNvCxnSpPr>
            <a:cxnSpLocks noChangeShapeType="1"/>
            <a:stCxn id="45" idx="1"/>
            <a:endCxn id="36" idx="0"/>
          </p:cNvCxnSpPr>
          <p:nvPr/>
        </p:nvCxnSpPr>
        <p:spPr bwMode="auto">
          <a:xfrm flipH="1" flipV="1">
            <a:off x="8218191" y="4809053"/>
            <a:ext cx="826881" cy="1270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21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 txBox="1">
            <a:spLocks noChangeArrowheads="1"/>
          </p:cNvSpPr>
          <p:nvPr/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Prof.Dr. Nuru Yusifoğlu Bayramov,  PhD.Dr. Anar Elxanoğlu Namazov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3E56E66-2569-4A36-A54E-D381E4D9C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3547" y="269874"/>
            <a:ext cx="5856514" cy="675005"/>
          </a:xfrm>
        </p:spPr>
        <p:txBody>
          <a:bodyPr/>
          <a:lstStyle/>
          <a:p>
            <a:r>
              <a:rPr kumimoji="0" lang="tr-TR" sz="3600" b="1" i="0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ea typeface="+mj-ea"/>
                <a:cs typeface="+mj-cs"/>
              </a:rPr>
              <a:t>Qasıq </a:t>
            </a:r>
            <a:r>
              <a:rPr kumimoji="0" lang="az-Latn-AZ" sz="3600" b="1" i="0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ea typeface="+mj-ea"/>
                <a:cs typeface="+mj-cs"/>
              </a:rPr>
              <a:t>kanalı</a:t>
            </a:r>
            <a:r>
              <a:rPr kumimoji="0" lang="tr-TR" sz="3600" b="0" i="0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br>
              <a:rPr kumimoji="0" lang="en-US" sz="3600" b="0" i="0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ea typeface="+mj-ea"/>
                <a:cs typeface="+mj-cs"/>
              </a:rPr>
            </a:b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1" grpId="0"/>
      <p:bldP spid="42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873294" y="-93587"/>
            <a:ext cx="6207287" cy="1072925"/>
          </a:xfrm>
        </p:spPr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QASIQ  YIRTIĞI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9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0" y="6516589"/>
            <a:ext cx="12217400" cy="324098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grpSp>
        <p:nvGrpSpPr>
          <p:cNvPr id="11" name="Group 48"/>
          <p:cNvGrpSpPr>
            <a:grpSpLocks/>
          </p:cNvGrpSpPr>
          <p:nvPr/>
        </p:nvGrpSpPr>
        <p:grpSpPr bwMode="auto">
          <a:xfrm>
            <a:off x="1476375" y="1833563"/>
            <a:ext cx="2755900" cy="2316162"/>
            <a:chOff x="1565" y="686"/>
            <a:chExt cx="1736" cy="1459"/>
          </a:xfrm>
        </p:grpSpPr>
        <p:sp>
          <p:nvSpPr>
            <p:cNvPr id="12" name="Freeform 3"/>
            <p:cNvSpPr>
              <a:spLocks/>
            </p:cNvSpPr>
            <p:nvPr/>
          </p:nvSpPr>
          <p:spPr bwMode="auto">
            <a:xfrm>
              <a:off x="1661" y="686"/>
              <a:ext cx="1622" cy="1459"/>
            </a:xfrm>
            <a:custGeom>
              <a:avLst/>
              <a:gdLst/>
              <a:ahLst/>
              <a:cxnLst>
                <a:cxn ang="0">
                  <a:pos x="2541" y="2376"/>
                </a:cxn>
                <a:cxn ang="0">
                  <a:pos x="2925" y="2416"/>
                </a:cxn>
                <a:cxn ang="0">
                  <a:pos x="2981" y="1536"/>
                </a:cxn>
                <a:cxn ang="0">
                  <a:pos x="525" y="864"/>
                </a:cxn>
                <a:cxn ang="0">
                  <a:pos x="605" y="144"/>
                </a:cxn>
                <a:cxn ang="0">
                  <a:pos x="253" y="104"/>
                </a:cxn>
                <a:cxn ang="0">
                  <a:pos x="37" y="768"/>
                </a:cxn>
                <a:cxn ang="0">
                  <a:pos x="477" y="1232"/>
                </a:cxn>
                <a:cxn ang="0">
                  <a:pos x="2557" y="1720"/>
                </a:cxn>
                <a:cxn ang="0">
                  <a:pos x="2536" y="2360"/>
                </a:cxn>
                <a:cxn ang="0">
                  <a:pos x="2541" y="2376"/>
                </a:cxn>
              </a:cxnLst>
              <a:rect l="0" t="0" r="r" b="b"/>
              <a:pathLst>
                <a:path w="3229" h="2556">
                  <a:moveTo>
                    <a:pt x="2541" y="2376"/>
                  </a:moveTo>
                  <a:cubicBezTo>
                    <a:pt x="2606" y="2385"/>
                    <a:pt x="2852" y="2556"/>
                    <a:pt x="2925" y="2416"/>
                  </a:cubicBezTo>
                  <a:cubicBezTo>
                    <a:pt x="2998" y="2276"/>
                    <a:pt x="3229" y="1768"/>
                    <a:pt x="2981" y="1536"/>
                  </a:cubicBezTo>
                  <a:cubicBezTo>
                    <a:pt x="2733" y="1304"/>
                    <a:pt x="789" y="1072"/>
                    <a:pt x="525" y="864"/>
                  </a:cubicBezTo>
                  <a:cubicBezTo>
                    <a:pt x="261" y="656"/>
                    <a:pt x="650" y="271"/>
                    <a:pt x="605" y="144"/>
                  </a:cubicBezTo>
                  <a:cubicBezTo>
                    <a:pt x="560" y="17"/>
                    <a:pt x="348" y="0"/>
                    <a:pt x="253" y="104"/>
                  </a:cubicBezTo>
                  <a:cubicBezTo>
                    <a:pt x="158" y="208"/>
                    <a:pt x="0" y="580"/>
                    <a:pt x="37" y="768"/>
                  </a:cubicBezTo>
                  <a:cubicBezTo>
                    <a:pt x="74" y="956"/>
                    <a:pt x="57" y="1073"/>
                    <a:pt x="477" y="1232"/>
                  </a:cubicBezTo>
                  <a:cubicBezTo>
                    <a:pt x="897" y="1391"/>
                    <a:pt x="2214" y="1532"/>
                    <a:pt x="2557" y="1720"/>
                  </a:cubicBezTo>
                  <a:cubicBezTo>
                    <a:pt x="2813" y="1880"/>
                    <a:pt x="2541" y="2227"/>
                    <a:pt x="2536" y="2360"/>
                  </a:cubicBezTo>
                  <a:cubicBezTo>
                    <a:pt x="2536" y="2360"/>
                    <a:pt x="2491" y="2426"/>
                    <a:pt x="2541" y="2376"/>
                  </a:cubicBezTo>
                  <a:close/>
                </a:path>
              </a:pathLst>
            </a:cu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 rot="764470">
              <a:off x="1565" y="1289"/>
              <a:ext cx="1736" cy="274"/>
            </a:xfrm>
            <a:prstGeom prst="roundRect">
              <a:avLst>
                <a:gd name="adj" fmla="val 50000"/>
              </a:avLst>
            </a:prstGeom>
            <a:solidFill>
              <a:schemeClr val="folHlink">
                <a:alpha val="50000"/>
              </a:schemeClr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Arc 5"/>
            <p:cNvSpPr>
              <a:spLocks/>
            </p:cNvSpPr>
            <p:nvPr/>
          </p:nvSpPr>
          <p:spPr bwMode="auto">
            <a:xfrm rot="828230" flipV="1">
              <a:off x="2989" y="1525"/>
              <a:ext cx="241" cy="210"/>
            </a:xfrm>
            <a:custGeom>
              <a:avLst/>
              <a:gdLst>
                <a:gd name="G0" fmla="+- 21600 0 0"/>
                <a:gd name="G1" fmla="+- 15618 0 0"/>
                <a:gd name="G2" fmla="+- 21600 0 0"/>
                <a:gd name="T0" fmla="*/ 41022 w 43200"/>
                <a:gd name="T1" fmla="*/ 6165 h 37218"/>
                <a:gd name="T2" fmla="*/ 6679 w 43200"/>
                <a:gd name="T3" fmla="*/ 0 h 37218"/>
                <a:gd name="T4" fmla="*/ 21600 w 43200"/>
                <a:gd name="T5" fmla="*/ 15618 h 37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218" fill="none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</a:path>
                <a:path w="43200" h="37218" stroke="0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  <a:lnTo>
                    <a:pt x="21600" y="15618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5" name="Freeform 35"/>
          <p:cNvSpPr>
            <a:spLocks/>
          </p:cNvSpPr>
          <p:nvPr/>
        </p:nvSpPr>
        <p:spPr bwMode="auto">
          <a:xfrm>
            <a:off x="1435100" y="2225675"/>
            <a:ext cx="2011363" cy="10366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8" y="117"/>
              </a:cxn>
              <a:cxn ang="0">
                <a:pos x="282" y="402"/>
              </a:cxn>
              <a:cxn ang="0">
                <a:pos x="795" y="582"/>
              </a:cxn>
              <a:cxn ang="0">
                <a:pos x="1194" y="642"/>
              </a:cxn>
              <a:cxn ang="0">
                <a:pos x="1236" y="513"/>
              </a:cxn>
              <a:cxn ang="0">
                <a:pos x="1107" y="450"/>
              </a:cxn>
              <a:cxn ang="0">
                <a:pos x="684" y="342"/>
              </a:cxn>
              <a:cxn ang="0">
                <a:pos x="390" y="264"/>
              </a:cxn>
              <a:cxn ang="0">
                <a:pos x="297" y="117"/>
              </a:cxn>
              <a:cxn ang="0">
                <a:pos x="547" y="184"/>
              </a:cxn>
            </a:cxnLst>
            <a:rect l="0" t="0" r="r" b="b"/>
            <a:pathLst>
              <a:path w="1267" h="653">
                <a:moveTo>
                  <a:pt x="0" y="0"/>
                </a:moveTo>
                <a:cubicBezTo>
                  <a:pt x="28" y="20"/>
                  <a:pt x="121" y="50"/>
                  <a:pt x="168" y="117"/>
                </a:cubicBezTo>
                <a:cubicBezTo>
                  <a:pt x="215" y="184"/>
                  <a:pt x="177" y="325"/>
                  <a:pt x="282" y="402"/>
                </a:cubicBezTo>
                <a:cubicBezTo>
                  <a:pt x="387" y="479"/>
                  <a:pt x="643" y="542"/>
                  <a:pt x="795" y="582"/>
                </a:cubicBezTo>
                <a:cubicBezTo>
                  <a:pt x="947" y="622"/>
                  <a:pt x="1121" y="653"/>
                  <a:pt x="1194" y="642"/>
                </a:cubicBezTo>
                <a:cubicBezTo>
                  <a:pt x="1267" y="631"/>
                  <a:pt x="1250" y="545"/>
                  <a:pt x="1236" y="513"/>
                </a:cubicBezTo>
                <a:cubicBezTo>
                  <a:pt x="1222" y="481"/>
                  <a:pt x="1199" y="479"/>
                  <a:pt x="1107" y="450"/>
                </a:cubicBezTo>
                <a:cubicBezTo>
                  <a:pt x="1015" y="421"/>
                  <a:pt x="803" y="373"/>
                  <a:pt x="684" y="342"/>
                </a:cubicBezTo>
                <a:cubicBezTo>
                  <a:pt x="565" y="311"/>
                  <a:pt x="454" y="301"/>
                  <a:pt x="390" y="264"/>
                </a:cubicBezTo>
                <a:cubicBezTo>
                  <a:pt x="326" y="227"/>
                  <a:pt x="271" y="130"/>
                  <a:pt x="297" y="117"/>
                </a:cubicBezTo>
                <a:cubicBezTo>
                  <a:pt x="323" y="104"/>
                  <a:pt x="495" y="170"/>
                  <a:pt x="547" y="184"/>
                </a:cubicBezTo>
              </a:path>
            </a:pathLst>
          </a:cu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16" name="Group 6"/>
          <p:cNvGrpSpPr>
            <a:grpSpLocks/>
          </p:cNvGrpSpPr>
          <p:nvPr/>
        </p:nvGrpSpPr>
        <p:grpSpPr bwMode="auto">
          <a:xfrm>
            <a:off x="1590675" y="2398713"/>
            <a:ext cx="463550" cy="347662"/>
            <a:chOff x="1152" y="1824"/>
            <a:chExt cx="580" cy="384"/>
          </a:xfrm>
        </p:grpSpPr>
        <p:sp>
          <p:nvSpPr>
            <p:cNvPr id="17" name="Arc 7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" name="Arc 8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Arc 9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0" name="Group 52"/>
          <p:cNvGrpSpPr>
            <a:grpSpLocks/>
          </p:cNvGrpSpPr>
          <p:nvPr/>
        </p:nvGrpSpPr>
        <p:grpSpPr bwMode="auto">
          <a:xfrm>
            <a:off x="5118100" y="3541713"/>
            <a:ext cx="2755900" cy="2316162"/>
            <a:chOff x="1565" y="686"/>
            <a:chExt cx="1736" cy="1459"/>
          </a:xfrm>
        </p:grpSpPr>
        <p:sp>
          <p:nvSpPr>
            <p:cNvPr id="21" name="Freeform 53"/>
            <p:cNvSpPr>
              <a:spLocks/>
            </p:cNvSpPr>
            <p:nvPr/>
          </p:nvSpPr>
          <p:spPr bwMode="auto">
            <a:xfrm>
              <a:off x="1661" y="686"/>
              <a:ext cx="1622" cy="1459"/>
            </a:xfrm>
            <a:custGeom>
              <a:avLst/>
              <a:gdLst/>
              <a:ahLst/>
              <a:cxnLst>
                <a:cxn ang="0">
                  <a:pos x="2541" y="2376"/>
                </a:cxn>
                <a:cxn ang="0">
                  <a:pos x="2925" y="2416"/>
                </a:cxn>
                <a:cxn ang="0">
                  <a:pos x="2981" y="1536"/>
                </a:cxn>
                <a:cxn ang="0">
                  <a:pos x="525" y="864"/>
                </a:cxn>
                <a:cxn ang="0">
                  <a:pos x="605" y="144"/>
                </a:cxn>
                <a:cxn ang="0">
                  <a:pos x="253" y="104"/>
                </a:cxn>
                <a:cxn ang="0">
                  <a:pos x="37" y="768"/>
                </a:cxn>
                <a:cxn ang="0">
                  <a:pos x="477" y="1232"/>
                </a:cxn>
                <a:cxn ang="0">
                  <a:pos x="2557" y="1720"/>
                </a:cxn>
                <a:cxn ang="0">
                  <a:pos x="2536" y="2360"/>
                </a:cxn>
                <a:cxn ang="0">
                  <a:pos x="2541" y="2376"/>
                </a:cxn>
              </a:cxnLst>
              <a:rect l="0" t="0" r="r" b="b"/>
              <a:pathLst>
                <a:path w="3229" h="2556">
                  <a:moveTo>
                    <a:pt x="2541" y="2376"/>
                  </a:moveTo>
                  <a:cubicBezTo>
                    <a:pt x="2606" y="2385"/>
                    <a:pt x="2852" y="2556"/>
                    <a:pt x="2925" y="2416"/>
                  </a:cubicBezTo>
                  <a:cubicBezTo>
                    <a:pt x="2998" y="2276"/>
                    <a:pt x="3229" y="1768"/>
                    <a:pt x="2981" y="1536"/>
                  </a:cubicBezTo>
                  <a:cubicBezTo>
                    <a:pt x="2733" y="1304"/>
                    <a:pt x="789" y="1072"/>
                    <a:pt x="525" y="864"/>
                  </a:cubicBezTo>
                  <a:cubicBezTo>
                    <a:pt x="261" y="656"/>
                    <a:pt x="650" y="271"/>
                    <a:pt x="605" y="144"/>
                  </a:cubicBezTo>
                  <a:cubicBezTo>
                    <a:pt x="560" y="17"/>
                    <a:pt x="348" y="0"/>
                    <a:pt x="253" y="104"/>
                  </a:cubicBezTo>
                  <a:cubicBezTo>
                    <a:pt x="158" y="208"/>
                    <a:pt x="0" y="580"/>
                    <a:pt x="37" y="768"/>
                  </a:cubicBezTo>
                  <a:cubicBezTo>
                    <a:pt x="74" y="956"/>
                    <a:pt x="57" y="1073"/>
                    <a:pt x="477" y="1232"/>
                  </a:cubicBezTo>
                  <a:cubicBezTo>
                    <a:pt x="897" y="1391"/>
                    <a:pt x="2214" y="1532"/>
                    <a:pt x="2557" y="1720"/>
                  </a:cubicBezTo>
                  <a:cubicBezTo>
                    <a:pt x="2813" y="1880"/>
                    <a:pt x="2541" y="2227"/>
                    <a:pt x="2536" y="2360"/>
                  </a:cubicBezTo>
                  <a:cubicBezTo>
                    <a:pt x="2536" y="2360"/>
                    <a:pt x="2491" y="2426"/>
                    <a:pt x="2541" y="2376"/>
                  </a:cubicBezTo>
                  <a:close/>
                </a:path>
              </a:pathLst>
            </a:cu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AutoShape 54"/>
            <p:cNvSpPr>
              <a:spLocks noChangeArrowheads="1"/>
            </p:cNvSpPr>
            <p:nvPr/>
          </p:nvSpPr>
          <p:spPr bwMode="auto">
            <a:xfrm rot="764470">
              <a:off x="1565" y="1289"/>
              <a:ext cx="1736" cy="274"/>
            </a:xfrm>
            <a:prstGeom prst="roundRect">
              <a:avLst>
                <a:gd name="adj" fmla="val 50000"/>
              </a:avLst>
            </a:prstGeom>
            <a:solidFill>
              <a:schemeClr val="folHlink">
                <a:alpha val="50000"/>
              </a:schemeClr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Arc 55"/>
            <p:cNvSpPr>
              <a:spLocks/>
            </p:cNvSpPr>
            <p:nvPr/>
          </p:nvSpPr>
          <p:spPr bwMode="auto">
            <a:xfrm rot="828230" flipV="1">
              <a:off x="2989" y="1525"/>
              <a:ext cx="241" cy="210"/>
            </a:xfrm>
            <a:custGeom>
              <a:avLst/>
              <a:gdLst>
                <a:gd name="G0" fmla="+- 21600 0 0"/>
                <a:gd name="G1" fmla="+- 15618 0 0"/>
                <a:gd name="G2" fmla="+- 21600 0 0"/>
                <a:gd name="T0" fmla="*/ 41022 w 43200"/>
                <a:gd name="T1" fmla="*/ 6165 h 37218"/>
                <a:gd name="T2" fmla="*/ 6679 w 43200"/>
                <a:gd name="T3" fmla="*/ 0 h 37218"/>
                <a:gd name="T4" fmla="*/ 21600 w 43200"/>
                <a:gd name="T5" fmla="*/ 15618 h 37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218" fill="none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</a:path>
                <a:path w="43200" h="37218" stroke="0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  <a:lnTo>
                    <a:pt x="21600" y="15618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" name="Freeform 56"/>
          <p:cNvSpPr>
            <a:spLocks/>
          </p:cNvSpPr>
          <p:nvPr/>
        </p:nvSpPr>
        <p:spPr bwMode="auto">
          <a:xfrm>
            <a:off x="5821363" y="4181475"/>
            <a:ext cx="766762" cy="650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4" y="54"/>
              </a:cxn>
              <a:cxn ang="0">
                <a:pos x="84" y="303"/>
              </a:cxn>
              <a:cxn ang="0">
                <a:pos x="213" y="408"/>
              </a:cxn>
              <a:cxn ang="0">
                <a:pos x="330" y="318"/>
              </a:cxn>
              <a:cxn ang="0">
                <a:pos x="300" y="162"/>
              </a:cxn>
              <a:cxn ang="0">
                <a:pos x="351" y="102"/>
              </a:cxn>
              <a:cxn ang="0">
                <a:pos x="483" y="129"/>
              </a:cxn>
            </a:cxnLst>
            <a:rect l="0" t="0" r="r" b="b"/>
            <a:pathLst>
              <a:path w="483" h="410">
                <a:moveTo>
                  <a:pt x="0" y="0"/>
                </a:moveTo>
                <a:cubicBezTo>
                  <a:pt x="19" y="8"/>
                  <a:pt x="100" y="4"/>
                  <a:pt x="114" y="54"/>
                </a:cubicBezTo>
                <a:cubicBezTo>
                  <a:pt x="128" y="104"/>
                  <a:pt x="68" y="244"/>
                  <a:pt x="84" y="303"/>
                </a:cubicBezTo>
                <a:cubicBezTo>
                  <a:pt x="100" y="362"/>
                  <a:pt x="172" y="406"/>
                  <a:pt x="213" y="408"/>
                </a:cubicBezTo>
                <a:cubicBezTo>
                  <a:pt x="254" y="410"/>
                  <a:pt x="316" y="359"/>
                  <a:pt x="330" y="318"/>
                </a:cubicBezTo>
                <a:cubicBezTo>
                  <a:pt x="344" y="277"/>
                  <a:pt x="297" y="198"/>
                  <a:pt x="300" y="162"/>
                </a:cubicBezTo>
                <a:cubicBezTo>
                  <a:pt x="303" y="126"/>
                  <a:pt x="321" y="107"/>
                  <a:pt x="351" y="102"/>
                </a:cubicBezTo>
                <a:cubicBezTo>
                  <a:pt x="381" y="97"/>
                  <a:pt x="456" y="124"/>
                  <a:pt x="483" y="129"/>
                </a:cubicBezTo>
              </a:path>
            </a:pathLst>
          </a:cu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5232400" y="4106863"/>
            <a:ext cx="463550" cy="347662"/>
            <a:chOff x="1152" y="1824"/>
            <a:chExt cx="580" cy="384"/>
          </a:xfrm>
        </p:grpSpPr>
        <p:sp>
          <p:nvSpPr>
            <p:cNvPr id="26" name="Arc 58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Arc 59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Arc 60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9" name="Text Box 61"/>
          <p:cNvSpPr txBox="1">
            <a:spLocks noChangeArrowheads="1"/>
          </p:cNvSpPr>
          <p:nvPr/>
        </p:nvSpPr>
        <p:spPr bwMode="auto">
          <a:xfrm>
            <a:off x="4973638" y="5376863"/>
            <a:ext cx="184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/>
              <a:t>Düz qasıq yırtığı</a:t>
            </a:r>
          </a:p>
        </p:txBody>
      </p:sp>
      <p:sp>
        <p:nvSpPr>
          <p:cNvPr id="30" name="AutoShape 62"/>
          <p:cNvSpPr>
            <a:spLocks noChangeArrowheads="1"/>
          </p:cNvSpPr>
          <p:nvPr/>
        </p:nvSpPr>
        <p:spPr bwMode="auto">
          <a:xfrm>
            <a:off x="5795963" y="3824288"/>
            <a:ext cx="107950" cy="541337"/>
          </a:xfrm>
          <a:prstGeom prst="can">
            <a:avLst>
              <a:gd name="adj" fmla="val 6324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AutoShape 63"/>
          <p:cNvSpPr>
            <a:spLocks noChangeArrowheads="1"/>
          </p:cNvSpPr>
          <p:nvPr/>
        </p:nvSpPr>
        <p:spPr bwMode="auto">
          <a:xfrm>
            <a:off x="5868988" y="3860800"/>
            <a:ext cx="107950" cy="541338"/>
          </a:xfrm>
          <a:prstGeom prst="can">
            <a:avLst>
              <a:gd name="adj" fmla="val 63241"/>
            </a:avLst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Text Box 64"/>
          <p:cNvSpPr txBox="1">
            <a:spLocks noChangeArrowheads="1"/>
          </p:cNvSpPr>
          <p:nvPr/>
        </p:nvSpPr>
        <p:spPr bwMode="auto">
          <a:xfrm>
            <a:off x="1150938" y="3705225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/>
              <a:t>Cəp qasıq yırtığı</a:t>
            </a:r>
          </a:p>
        </p:txBody>
      </p:sp>
      <p:sp>
        <p:nvSpPr>
          <p:cNvPr id="33" name="Text Box 65"/>
          <p:cNvSpPr txBox="1">
            <a:spLocks noChangeArrowheads="1"/>
          </p:cNvSpPr>
          <p:nvPr/>
        </p:nvSpPr>
        <p:spPr bwMode="auto">
          <a:xfrm>
            <a:off x="5216494" y="2547004"/>
            <a:ext cx="26202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 dirty="0"/>
              <a:t>A. et v. epigastrica inferior</a:t>
            </a:r>
          </a:p>
        </p:txBody>
      </p:sp>
      <p:cxnSp>
        <p:nvCxnSpPr>
          <p:cNvPr id="34" name="AutoShape 66"/>
          <p:cNvCxnSpPr>
            <a:cxnSpLocks noChangeShapeType="1"/>
            <a:stCxn id="33" idx="2"/>
            <a:endCxn id="31" idx="1"/>
          </p:cNvCxnSpPr>
          <p:nvPr/>
        </p:nvCxnSpPr>
        <p:spPr bwMode="auto">
          <a:xfrm flipH="1">
            <a:off x="5922963" y="2916336"/>
            <a:ext cx="603633" cy="94446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pic>
        <p:nvPicPr>
          <p:cNvPr id="35" name="Рисунок 34" descr="C:\Users\pc\Desktop\kasikfitiklari_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6880" y="1412776"/>
            <a:ext cx="3070720" cy="3419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4" grpId="0" animBg="1"/>
      <p:bldP spid="30" grpId="0" animBg="1"/>
      <p:bldP spid="31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QASIQ YIRTIĞI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0" name="Нижний колонтитул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1069975" y="1099575"/>
            <a:ext cx="2755900" cy="2316163"/>
            <a:chOff x="1565" y="686"/>
            <a:chExt cx="1736" cy="1459"/>
          </a:xfrm>
        </p:grpSpPr>
        <p:sp>
          <p:nvSpPr>
            <p:cNvPr id="13" name="Freeform 4"/>
            <p:cNvSpPr>
              <a:spLocks/>
            </p:cNvSpPr>
            <p:nvPr/>
          </p:nvSpPr>
          <p:spPr bwMode="auto">
            <a:xfrm>
              <a:off x="1661" y="686"/>
              <a:ext cx="1622" cy="1459"/>
            </a:xfrm>
            <a:custGeom>
              <a:avLst/>
              <a:gdLst/>
              <a:ahLst/>
              <a:cxnLst>
                <a:cxn ang="0">
                  <a:pos x="2541" y="2376"/>
                </a:cxn>
                <a:cxn ang="0">
                  <a:pos x="2925" y="2416"/>
                </a:cxn>
                <a:cxn ang="0">
                  <a:pos x="2981" y="1536"/>
                </a:cxn>
                <a:cxn ang="0">
                  <a:pos x="525" y="864"/>
                </a:cxn>
                <a:cxn ang="0">
                  <a:pos x="605" y="144"/>
                </a:cxn>
                <a:cxn ang="0">
                  <a:pos x="253" y="104"/>
                </a:cxn>
                <a:cxn ang="0">
                  <a:pos x="37" y="768"/>
                </a:cxn>
                <a:cxn ang="0">
                  <a:pos x="477" y="1232"/>
                </a:cxn>
                <a:cxn ang="0">
                  <a:pos x="2557" y="1720"/>
                </a:cxn>
                <a:cxn ang="0">
                  <a:pos x="2536" y="2360"/>
                </a:cxn>
                <a:cxn ang="0">
                  <a:pos x="2541" y="2376"/>
                </a:cxn>
              </a:cxnLst>
              <a:rect l="0" t="0" r="r" b="b"/>
              <a:pathLst>
                <a:path w="3229" h="2556">
                  <a:moveTo>
                    <a:pt x="2541" y="2376"/>
                  </a:moveTo>
                  <a:cubicBezTo>
                    <a:pt x="2606" y="2385"/>
                    <a:pt x="2852" y="2556"/>
                    <a:pt x="2925" y="2416"/>
                  </a:cubicBezTo>
                  <a:cubicBezTo>
                    <a:pt x="2998" y="2276"/>
                    <a:pt x="3229" y="1768"/>
                    <a:pt x="2981" y="1536"/>
                  </a:cubicBezTo>
                  <a:cubicBezTo>
                    <a:pt x="2733" y="1304"/>
                    <a:pt x="789" y="1072"/>
                    <a:pt x="525" y="864"/>
                  </a:cubicBezTo>
                  <a:cubicBezTo>
                    <a:pt x="261" y="656"/>
                    <a:pt x="650" y="271"/>
                    <a:pt x="605" y="144"/>
                  </a:cubicBezTo>
                  <a:cubicBezTo>
                    <a:pt x="560" y="17"/>
                    <a:pt x="348" y="0"/>
                    <a:pt x="253" y="104"/>
                  </a:cubicBezTo>
                  <a:cubicBezTo>
                    <a:pt x="158" y="208"/>
                    <a:pt x="0" y="580"/>
                    <a:pt x="37" y="768"/>
                  </a:cubicBezTo>
                  <a:cubicBezTo>
                    <a:pt x="74" y="956"/>
                    <a:pt x="57" y="1073"/>
                    <a:pt x="477" y="1232"/>
                  </a:cubicBezTo>
                  <a:cubicBezTo>
                    <a:pt x="897" y="1391"/>
                    <a:pt x="2214" y="1532"/>
                    <a:pt x="2557" y="1720"/>
                  </a:cubicBezTo>
                  <a:cubicBezTo>
                    <a:pt x="2813" y="1880"/>
                    <a:pt x="2541" y="2227"/>
                    <a:pt x="2536" y="2360"/>
                  </a:cubicBezTo>
                  <a:cubicBezTo>
                    <a:pt x="2536" y="2360"/>
                    <a:pt x="2491" y="2426"/>
                    <a:pt x="2541" y="2376"/>
                  </a:cubicBezTo>
                  <a:close/>
                </a:path>
              </a:pathLst>
            </a:cu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AutoShape 5"/>
            <p:cNvSpPr>
              <a:spLocks noChangeArrowheads="1"/>
            </p:cNvSpPr>
            <p:nvPr/>
          </p:nvSpPr>
          <p:spPr bwMode="auto">
            <a:xfrm rot="764470">
              <a:off x="1565" y="1289"/>
              <a:ext cx="1736" cy="274"/>
            </a:xfrm>
            <a:prstGeom prst="roundRect">
              <a:avLst>
                <a:gd name="adj" fmla="val 50000"/>
              </a:avLst>
            </a:prstGeom>
            <a:solidFill>
              <a:schemeClr val="folHlink">
                <a:alpha val="50000"/>
              </a:schemeClr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Arc 6"/>
            <p:cNvSpPr>
              <a:spLocks/>
            </p:cNvSpPr>
            <p:nvPr/>
          </p:nvSpPr>
          <p:spPr bwMode="auto">
            <a:xfrm rot="828230" flipV="1">
              <a:off x="2989" y="1525"/>
              <a:ext cx="241" cy="210"/>
            </a:xfrm>
            <a:custGeom>
              <a:avLst/>
              <a:gdLst>
                <a:gd name="G0" fmla="+- 21600 0 0"/>
                <a:gd name="G1" fmla="+- 15618 0 0"/>
                <a:gd name="G2" fmla="+- 21600 0 0"/>
                <a:gd name="T0" fmla="*/ 41022 w 43200"/>
                <a:gd name="T1" fmla="*/ 6165 h 37218"/>
                <a:gd name="T2" fmla="*/ 6679 w 43200"/>
                <a:gd name="T3" fmla="*/ 0 h 37218"/>
                <a:gd name="T4" fmla="*/ 21600 w 43200"/>
                <a:gd name="T5" fmla="*/ 15618 h 37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218" fill="none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</a:path>
                <a:path w="43200" h="37218" stroke="0" extrusionOk="0">
                  <a:moveTo>
                    <a:pt x="41021" y="6165"/>
                  </a:moveTo>
                  <a:cubicBezTo>
                    <a:pt x="42455" y="9110"/>
                    <a:pt x="43200" y="12342"/>
                    <a:pt x="43200" y="15618"/>
                  </a:cubicBezTo>
                  <a:cubicBezTo>
                    <a:pt x="43200" y="27547"/>
                    <a:pt x="33529" y="37218"/>
                    <a:pt x="21600" y="37218"/>
                  </a:cubicBezTo>
                  <a:cubicBezTo>
                    <a:pt x="9670" y="37218"/>
                    <a:pt x="0" y="27547"/>
                    <a:pt x="0" y="15618"/>
                  </a:cubicBezTo>
                  <a:cubicBezTo>
                    <a:pt x="-1" y="9718"/>
                    <a:pt x="2413" y="4075"/>
                    <a:pt x="6678" y="-1"/>
                  </a:cubicBezTo>
                  <a:lnTo>
                    <a:pt x="21600" y="15618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6" name="Freeform 7"/>
          <p:cNvSpPr>
            <a:spLocks/>
          </p:cNvSpPr>
          <p:nvPr/>
        </p:nvSpPr>
        <p:spPr bwMode="auto">
          <a:xfrm>
            <a:off x="4797881" y="3651250"/>
            <a:ext cx="1849437" cy="2628900"/>
          </a:xfrm>
          <a:custGeom>
            <a:avLst/>
            <a:gdLst/>
            <a:ahLst/>
            <a:cxnLst>
              <a:cxn ang="0">
                <a:pos x="2541" y="2376"/>
              </a:cxn>
              <a:cxn ang="0">
                <a:pos x="2925" y="2416"/>
              </a:cxn>
              <a:cxn ang="0">
                <a:pos x="2981" y="1536"/>
              </a:cxn>
              <a:cxn ang="0">
                <a:pos x="525" y="864"/>
              </a:cxn>
              <a:cxn ang="0">
                <a:pos x="605" y="144"/>
              </a:cxn>
              <a:cxn ang="0">
                <a:pos x="253" y="104"/>
              </a:cxn>
              <a:cxn ang="0">
                <a:pos x="37" y="768"/>
              </a:cxn>
              <a:cxn ang="0">
                <a:pos x="477" y="1232"/>
              </a:cxn>
              <a:cxn ang="0">
                <a:pos x="2557" y="1720"/>
              </a:cxn>
              <a:cxn ang="0">
                <a:pos x="2536" y="2360"/>
              </a:cxn>
              <a:cxn ang="0">
                <a:pos x="2541" y="2376"/>
              </a:cxn>
            </a:cxnLst>
            <a:rect l="0" t="0" r="r" b="b"/>
            <a:pathLst>
              <a:path w="3229" h="2556">
                <a:moveTo>
                  <a:pt x="2541" y="2376"/>
                </a:moveTo>
                <a:cubicBezTo>
                  <a:pt x="2606" y="2385"/>
                  <a:pt x="2852" y="2556"/>
                  <a:pt x="2925" y="2416"/>
                </a:cubicBezTo>
                <a:cubicBezTo>
                  <a:pt x="2998" y="2276"/>
                  <a:pt x="3229" y="1768"/>
                  <a:pt x="2981" y="1536"/>
                </a:cubicBezTo>
                <a:cubicBezTo>
                  <a:pt x="2733" y="1304"/>
                  <a:pt x="789" y="1072"/>
                  <a:pt x="525" y="864"/>
                </a:cubicBezTo>
                <a:cubicBezTo>
                  <a:pt x="261" y="656"/>
                  <a:pt x="650" y="271"/>
                  <a:pt x="605" y="144"/>
                </a:cubicBezTo>
                <a:cubicBezTo>
                  <a:pt x="560" y="17"/>
                  <a:pt x="348" y="0"/>
                  <a:pt x="253" y="104"/>
                </a:cubicBezTo>
                <a:cubicBezTo>
                  <a:pt x="158" y="208"/>
                  <a:pt x="0" y="580"/>
                  <a:pt x="37" y="768"/>
                </a:cubicBezTo>
                <a:cubicBezTo>
                  <a:pt x="74" y="956"/>
                  <a:pt x="57" y="1073"/>
                  <a:pt x="477" y="1232"/>
                </a:cubicBezTo>
                <a:cubicBezTo>
                  <a:pt x="897" y="1391"/>
                  <a:pt x="2214" y="1532"/>
                  <a:pt x="2557" y="1720"/>
                </a:cubicBezTo>
                <a:cubicBezTo>
                  <a:pt x="2813" y="1880"/>
                  <a:pt x="2541" y="2227"/>
                  <a:pt x="2536" y="2360"/>
                </a:cubicBezTo>
                <a:cubicBezTo>
                  <a:pt x="2536" y="2360"/>
                  <a:pt x="2491" y="2426"/>
                  <a:pt x="2541" y="2376"/>
                </a:cubicBez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764470">
            <a:off x="4686756" y="4659313"/>
            <a:ext cx="1979612" cy="646112"/>
          </a:xfrm>
          <a:prstGeom prst="roundRect">
            <a:avLst>
              <a:gd name="adj" fmla="val 50000"/>
            </a:avLst>
          </a:prstGeom>
          <a:solidFill>
            <a:schemeClr val="folHlink">
              <a:alpha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Freeform 9"/>
          <p:cNvSpPr>
            <a:spLocks/>
          </p:cNvSpPr>
          <p:nvPr/>
        </p:nvSpPr>
        <p:spPr bwMode="auto">
          <a:xfrm>
            <a:off x="1028700" y="1491688"/>
            <a:ext cx="2011362" cy="10366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8" y="117"/>
              </a:cxn>
              <a:cxn ang="0">
                <a:pos x="282" y="402"/>
              </a:cxn>
              <a:cxn ang="0">
                <a:pos x="795" y="582"/>
              </a:cxn>
              <a:cxn ang="0">
                <a:pos x="1194" y="642"/>
              </a:cxn>
              <a:cxn ang="0">
                <a:pos x="1236" y="513"/>
              </a:cxn>
              <a:cxn ang="0">
                <a:pos x="1107" y="450"/>
              </a:cxn>
              <a:cxn ang="0">
                <a:pos x="684" y="342"/>
              </a:cxn>
              <a:cxn ang="0">
                <a:pos x="390" y="264"/>
              </a:cxn>
              <a:cxn ang="0">
                <a:pos x="297" y="117"/>
              </a:cxn>
              <a:cxn ang="0">
                <a:pos x="547" y="184"/>
              </a:cxn>
            </a:cxnLst>
            <a:rect l="0" t="0" r="r" b="b"/>
            <a:pathLst>
              <a:path w="1267" h="653">
                <a:moveTo>
                  <a:pt x="0" y="0"/>
                </a:moveTo>
                <a:cubicBezTo>
                  <a:pt x="28" y="20"/>
                  <a:pt x="121" y="50"/>
                  <a:pt x="168" y="117"/>
                </a:cubicBezTo>
                <a:cubicBezTo>
                  <a:pt x="215" y="184"/>
                  <a:pt x="177" y="325"/>
                  <a:pt x="282" y="402"/>
                </a:cubicBezTo>
                <a:cubicBezTo>
                  <a:pt x="387" y="479"/>
                  <a:pt x="643" y="542"/>
                  <a:pt x="795" y="582"/>
                </a:cubicBezTo>
                <a:cubicBezTo>
                  <a:pt x="947" y="622"/>
                  <a:pt x="1121" y="653"/>
                  <a:pt x="1194" y="642"/>
                </a:cubicBezTo>
                <a:cubicBezTo>
                  <a:pt x="1267" y="631"/>
                  <a:pt x="1250" y="545"/>
                  <a:pt x="1236" y="513"/>
                </a:cubicBezTo>
                <a:cubicBezTo>
                  <a:pt x="1222" y="481"/>
                  <a:pt x="1199" y="479"/>
                  <a:pt x="1107" y="450"/>
                </a:cubicBezTo>
                <a:cubicBezTo>
                  <a:pt x="1015" y="421"/>
                  <a:pt x="803" y="373"/>
                  <a:pt x="684" y="342"/>
                </a:cubicBezTo>
                <a:cubicBezTo>
                  <a:pt x="565" y="311"/>
                  <a:pt x="454" y="301"/>
                  <a:pt x="390" y="264"/>
                </a:cubicBezTo>
                <a:cubicBezTo>
                  <a:pt x="326" y="227"/>
                  <a:pt x="271" y="130"/>
                  <a:pt x="297" y="117"/>
                </a:cubicBezTo>
                <a:cubicBezTo>
                  <a:pt x="323" y="104"/>
                  <a:pt x="495" y="170"/>
                  <a:pt x="547" y="184"/>
                </a:cubicBezTo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19" name="Group 10"/>
          <p:cNvGrpSpPr>
            <a:grpSpLocks/>
          </p:cNvGrpSpPr>
          <p:nvPr/>
        </p:nvGrpSpPr>
        <p:grpSpPr bwMode="auto">
          <a:xfrm>
            <a:off x="1184275" y="1664725"/>
            <a:ext cx="463550" cy="347663"/>
            <a:chOff x="1152" y="1824"/>
            <a:chExt cx="580" cy="384"/>
          </a:xfrm>
        </p:grpSpPr>
        <p:sp>
          <p:nvSpPr>
            <p:cNvPr id="20" name="Arc 11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" name="Arc 12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Arc 13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Text Box 14"/>
          <p:cNvSpPr txBox="1">
            <a:spLocks noChangeArrowheads="1"/>
          </p:cNvSpPr>
          <p:nvPr/>
        </p:nvSpPr>
        <p:spPr bwMode="auto">
          <a:xfrm>
            <a:off x="925512" y="2934725"/>
            <a:ext cx="1822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/>
              <a:t>Kanal mərhələsi</a:t>
            </a:r>
          </a:p>
        </p:txBody>
      </p:sp>
      <p:sp>
        <p:nvSpPr>
          <p:cNvPr id="24" name="Freeform 15"/>
          <p:cNvSpPr>
            <a:spLocks/>
          </p:cNvSpPr>
          <p:nvPr/>
        </p:nvSpPr>
        <p:spPr bwMode="auto">
          <a:xfrm>
            <a:off x="7407859" y="1510091"/>
            <a:ext cx="2574925" cy="2316163"/>
          </a:xfrm>
          <a:custGeom>
            <a:avLst/>
            <a:gdLst/>
            <a:ahLst/>
            <a:cxnLst>
              <a:cxn ang="0">
                <a:pos x="2541" y="2376"/>
              </a:cxn>
              <a:cxn ang="0">
                <a:pos x="2925" y="2416"/>
              </a:cxn>
              <a:cxn ang="0">
                <a:pos x="2981" y="1536"/>
              </a:cxn>
              <a:cxn ang="0">
                <a:pos x="525" y="864"/>
              </a:cxn>
              <a:cxn ang="0">
                <a:pos x="605" y="144"/>
              </a:cxn>
              <a:cxn ang="0">
                <a:pos x="253" y="104"/>
              </a:cxn>
              <a:cxn ang="0">
                <a:pos x="37" y="768"/>
              </a:cxn>
              <a:cxn ang="0">
                <a:pos x="477" y="1232"/>
              </a:cxn>
              <a:cxn ang="0">
                <a:pos x="2557" y="1720"/>
              </a:cxn>
              <a:cxn ang="0">
                <a:pos x="2536" y="2360"/>
              </a:cxn>
              <a:cxn ang="0">
                <a:pos x="2541" y="2376"/>
              </a:cxn>
            </a:cxnLst>
            <a:rect l="0" t="0" r="r" b="b"/>
            <a:pathLst>
              <a:path w="3229" h="2556">
                <a:moveTo>
                  <a:pt x="2541" y="2376"/>
                </a:moveTo>
                <a:cubicBezTo>
                  <a:pt x="2606" y="2385"/>
                  <a:pt x="2852" y="2556"/>
                  <a:pt x="2925" y="2416"/>
                </a:cubicBezTo>
                <a:cubicBezTo>
                  <a:pt x="2998" y="2276"/>
                  <a:pt x="3229" y="1768"/>
                  <a:pt x="2981" y="1536"/>
                </a:cubicBezTo>
                <a:cubicBezTo>
                  <a:pt x="2733" y="1304"/>
                  <a:pt x="789" y="1072"/>
                  <a:pt x="525" y="864"/>
                </a:cubicBezTo>
                <a:cubicBezTo>
                  <a:pt x="261" y="656"/>
                  <a:pt x="650" y="271"/>
                  <a:pt x="605" y="144"/>
                </a:cubicBezTo>
                <a:cubicBezTo>
                  <a:pt x="560" y="17"/>
                  <a:pt x="348" y="0"/>
                  <a:pt x="253" y="104"/>
                </a:cubicBezTo>
                <a:cubicBezTo>
                  <a:pt x="158" y="208"/>
                  <a:pt x="0" y="580"/>
                  <a:pt x="37" y="768"/>
                </a:cubicBezTo>
                <a:cubicBezTo>
                  <a:pt x="74" y="956"/>
                  <a:pt x="57" y="1073"/>
                  <a:pt x="477" y="1232"/>
                </a:cubicBezTo>
                <a:cubicBezTo>
                  <a:pt x="897" y="1391"/>
                  <a:pt x="2214" y="1532"/>
                  <a:pt x="2557" y="1720"/>
                </a:cubicBezTo>
                <a:cubicBezTo>
                  <a:pt x="2813" y="1880"/>
                  <a:pt x="2541" y="2227"/>
                  <a:pt x="2536" y="2360"/>
                </a:cubicBezTo>
                <a:cubicBezTo>
                  <a:pt x="2536" y="2360"/>
                  <a:pt x="2491" y="2426"/>
                  <a:pt x="2541" y="2376"/>
                </a:cubicBez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auto">
          <a:xfrm rot="764470">
            <a:off x="7255459" y="2467354"/>
            <a:ext cx="2755900" cy="434975"/>
          </a:xfrm>
          <a:prstGeom prst="roundRect">
            <a:avLst>
              <a:gd name="adj" fmla="val 50000"/>
            </a:avLst>
          </a:prstGeom>
          <a:solidFill>
            <a:schemeClr val="folHlink">
              <a:alpha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7211009" y="1883154"/>
            <a:ext cx="2844800" cy="14239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8" y="117"/>
              </a:cxn>
              <a:cxn ang="0">
                <a:pos x="282" y="402"/>
              </a:cxn>
              <a:cxn ang="0">
                <a:pos x="795" y="582"/>
              </a:cxn>
              <a:cxn ang="0">
                <a:pos x="1416" y="720"/>
              </a:cxn>
              <a:cxn ang="0">
                <a:pos x="1581" y="873"/>
              </a:cxn>
              <a:cxn ang="0">
                <a:pos x="1734" y="864"/>
              </a:cxn>
              <a:cxn ang="0">
                <a:pos x="1764" y="678"/>
              </a:cxn>
              <a:cxn ang="0">
                <a:pos x="1566" y="543"/>
              </a:cxn>
              <a:cxn ang="0">
                <a:pos x="1104" y="432"/>
              </a:cxn>
              <a:cxn ang="0">
                <a:pos x="684" y="342"/>
              </a:cxn>
              <a:cxn ang="0">
                <a:pos x="390" y="264"/>
              </a:cxn>
              <a:cxn ang="0">
                <a:pos x="297" y="117"/>
              </a:cxn>
              <a:cxn ang="0">
                <a:pos x="547" y="184"/>
              </a:cxn>
            </a:cxnLst>
            <a:rect l="0" t="0" r="r" b="b"/>
            <a:pathLst>
              <a:path w="1792" h="897">
                <a:moveTo>
                  <a:pt x="0" y="0"/>
                </a:moveTo>
                <a:cubicBezTo>
                  <a:pt x="28" y="20"/>
                  <a:pt x="121" y="50"/>
                  <a:pt x="168" y="117"/>
                </a:cubicBezTo>
                <a:cubicBezTo>
                  <a:pt x="215" y="184"/>
                  <a:pt x="177" y="325"/>
                  <a:pt x="282" y="402"/>
                </a:cubicBezTo>
                <a:cubicBezTo>
                  <a:pt x="387" y="479"/>
                  <a:pt x="606" y="529"/>
                  <a:pt x="795" y="582"/>
                </a:cubicBezTo>
                <a:cubicBezTo>
                  <a:pt x="984" y="635"/>
                  <a:pt x="1285" y="672"/>
                  <a:pt x="1416" y="720"/>
                </a:cubicBezTo>
                <a:cubicBezTo>
                  <a:pt x="1547" y="768"/>
                  <a:pt x="1528" y="849"/>
                  <a:pt x="1581" y="873"/>
                </a:cubicBezTo>
                <a:cubicBezTo>
                  <a:pt x="1634" y="897"/>
                  <a:pt x="1703" y="897"/>
                  <a:pt x="1734" y="864"/>
                </a:cubicBezTo>
                <a:cubicBezTo>
                  <a:pt x="1765" y="831"/>
                  <a:pt x="1792" y="731"/>
                  <a:pt x="1764" y="678"/>
                </a:cubicBezTo>
                <a:cubicBezTo>
                  <a:pt x="1736" y="625"/>
                  <a:pt x="1676" y="584"/>
                  <a:pt x="1566" y="543"/>
                </a:cubicBezTo>
                <a:cubicBezTo>
                  <a:pt x="1456" y="502"/>
                  <a:pt x="1251" y="465"/>
                  <a:pt x="1104" y="432"/>
                </a:cubicBezTo>
                <a:cubicBezTo>
                  <a:pt x="957" y="399"/>
                  <a:pt x="803" y="370"/>
                  <a:pt x="684" y="342"/>
                </a:cubicBezTo>
                <a:cubicBezTo>
                  <a:pt x="565" y="314"/>
                  <a:pt x="454" y="301"/>
                  <a:pt x="390" y="264"/>
                </a:cubicBezTo>
                <a:cubicBezTo>
                  <a:pt x="326" y="227"/>
                  <a:pt x="271" y="130"/>
                  <a:pt x="297" y="117"/>
                </a:cubicBezTo>
                <a:cubicBezTo>
                  <a:pt x="323" y="104"/>
                  <a:pt x="495" y="170"/>
                  <a:pt x="547" y="184"/>
                </a:cubicBezTo>
              </a:path>
            </a:pathLst>
          </a:custGeom>
          <a:solidFill>
            <a:srgbClr val="99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7" name="Group 18"/>
          <p:cNvGrpSpPr>
            <a:grpSpLocks/>
          </p:cNvGrpSpPr>
          <p:nvPr/>
        </p:nvGrpSpPr>
        <p:grpSpPr bwMode="auto">
          <a:xfrm>
            <a:off x="7369759" y="2075241"/>
            <a:ext cx="463550" cy="347663"/>
            <a:chOff x="1152" y="1824"/>
            <a:chExt cx="580" cy="384"/>
          </a:xfrm>
        </p:grpSpPr>
        <p:sp>
          <p:nvSpPr>
            <p:cNvPr id="28" name="Arc 19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Arc 20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Arc 21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1" name="Arc 22"/>
          <p:cNvSpPr>
            <a:spLocks/>
          </p:cNvSpPr>
          <p:nvPr/>
        </p:nvSpPr>
        <p:spPr bwMode="auto">
          <a:xfrm rot="828230" flipV="1">
            <a:off x="9414459" y="2686429"/>
            <a:ext cx="544512" cy="461962"/>
          </a:xfrm>
          <a:custGeom>
            <a:avLst/>
            <a:gdLst>
              <a:gd name="G0" fmla="+- 21600 0 0"/>
              <a:gd name="G1" fmla="+- 15618 0 0"/>
              <a:gd name="G2" fmla="+- 21600 0 0"/>
              <a:gd name="T0" fmla="*/ 41332 w 41332"/>
              <a:gd name="T1" fmla="*/ 24406 h 37218"/>
              <a:gd name="T2" fmla="*/ 6679 w 41332"/>
              <a:gd name="T3" fmla="*/ 0 h 37218"/>
              <a:gd name="T4" fmla="*/ 21600 w 41332"/>
              <a:gd name="T5" fmla="*/ 15618 h 37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332" h="37218" fill="none" extrusionOk="0">
                <a:moveTo>
                  <a:pt x="41331" y="24405"/>
                </a:moveTo>
                <a:cubicBezTo>
                  <a:pt x="37861" y="32197"/>
                  <a:pt x="30130" y="37217"/>
                  <a:pt x="21600" y="37218"/>
                </a:cubicBezTo>
                <a:cubicBezTo>
                  <a:pt x="9670" y="37218"/>
                  <a:pt x="0" y="27547"/>
                  <a:pt x="0" y="15618"/>
                </a:cubicBezTo>
                <a:cubicBezTo>
                  <a:pt x="-1" y="9718"/>
                  <a:pt x="2413" y="4075"/>
                  <a:pt x="6678" y="-1"/>
                </a:cubicBezTo>
              </a:path>
              <a:path w="41332" h="37218" stroke="0" extrusionOk="0">
                <a:moveTo>
                  <a:pt x="41331" y="24405"/>
                </a:moveTo>
                <a:cubicBezTo>
                  <a:pt x="37861" y="32197"/>
                  <a:pt x="30130" y="37217"/>
                  <a:pt x="21600" y="37218"/>
                </a:cubicBezTo>
                <a:cubicBezTo>
                  <a:pt x="9670" y="37218"/>
                  <a:pt x="0" y="27547"/>
                  <a:pt x="0" y="15618"/>
                </a:cubicBezTo>
                <a:cubicBezTo>
                  <a:pt x="-1" y="9718"/>
                  <a:pt x="2413" y="4075"/>
                  <a:pt x="6678" y="-1"/>
                </a:cubicBezTo>
                <a:lnTo>
                  <a:pt x="21600" y="15618"/>
                </a:lnTo>
                <a:close/>
              </a:path>
            </a:pathLst>
          </a:custGeom>
          <a:noFill/>
          <a:ln w="762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Freeform 23"/>
          <p:cNvSpPr>
            <a:spLocks/>
          </p:cNvSpPr>
          <p:nvPr/>
        </p:nvSpPr>
        <p:spPr bwMode="auto">
          <a:xfrm>
            <a:off x="4580393" y="4229100"/>
            <a:ext cx="2349500" cy="2019300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156" y="72"/>
              </a:cxn>
              <a:cxn ang="0">
                <a:pos x="297" y="444"/>
              </a:cxn>
              <a:cxn ang="0">
                <a:pos x="702" y="639"/>
              </a:cxn>
              <a:cxn ang="0">
                <a:pos x="1086" y="774"/>
              </a:cxn>
              <a:cxn ang="0">
                <a:pos x="1146" y="1161"/>
              </a:cxn>
              <a:cxn ang="0">
                <a:pos x="1284" y="1269"/>
              </a:cxn>
              <a:cxn ang="0">
                <a:pos x="1464" y="1146"/>
              </a:cxn>
              <a:cxn ang="0">
                <a:pos x="1383" y="720"/>
              </a:cxn>
              <a:cxn ang="0">
                <a:pos x="1188" y="441"/>
              </a:cxn>
              <a:cxn ang="0">
                <a:pos x="723" y="312"/>
              </a:cxn>
              <a:cxn ang="0">
                <a:pos x="552" y="255"/>
              </a:cxn>
              <a:cxn ang="0">
                <a:pos x="477" y="96"/>
              </a:cxn>
              <a:cxn ang="0">
                <a:pos x="609" y="0"/>
              </a:cxn>
            </a:cxnLst>
            <a:rect l="0" t="0" r="r" b="b"/>
            <a:pathLst>
              <a:path w="1480" h="1272">
                <a:moveTo>
                  <a:pt x="0" y="22"/>
                </a:moveTo>
                <a:cubicBezTo>
                  <a:pt x="26" y="30"/>
                  <a:pt x="106" y="2"/>
                  <a:pt x="156" y="72"/>
                </a:cubicBezTo>
                <a:cubicBezTo>
                  <a:pt x="206" y="142"/>
                  <a:pt x="206" y="350"/>
                  <a:pt x="297" y="444"/>
                </a:cubicBezTo>
                <a:cubicBezTo>
                  <a:pt x="388" y="538"/>
                  <a:pt x="571" y="584"/>
                  <a:pt x="702" y="639"/>
                </a:cubicBezTo>
                <a:cubicBezTo>
                  <a:pt x="833" y="694"/>
                  <a:pt x="1012" y="687"/>
                  <a:pt x="1086" y="774"/>
                </a:cubicBezTo>
                <a:cubicBezTo>
                  <a:pt x="1160" y="861"/>
                  <a:pt x="1113" y="1078"/>
                  <a:pt x="1146" y="1161"/>
                </a:cubicBezTo>
                <a:cubicBezTo>
                  <a:pt x="1179" y="1244"/>
                  <a:pt x="1231" y="1272"/>
                  <a:pt x="1284" y="1269"/>
                </a:cubicBezTo>
                <a:cubicBezTo>
                  <a:pt x="1337" y="1266"/>
                  <a:pt x="1448" y="1237"/>
                  <a:pt x="1464" y="1146"/>
                </a:cubicBezTo>
                <a:cubicBezTo>
                  <a:pt x="1480" y="1055"/>
                  <a:pt x="1429" y="838"/>
                  <a:pt x="1383" y="720"/>
                </a:cubicBezTo>
                <a:cubicBezTo>
                  <a:pt x="1337" y="602"/>
                  <a:pt x="1298" y="509"/>
                  <a:pt x="1188" y="441"/>
                </a:cubicBezTo>
                <a:cubicBezTo>
                  <a:pt x="1078" y="373"/>
                  <a:pt x="829" y="343"/>
                  <a:pt x="723" y="312"/>
                </a:cubicBezTo>
                <a:cubicBezTo>
                  <a:pt x="617" y="281"/>
                  <a:pt x="593" y="291"/>
                  <a:pt x="552" y="255"/>
                </a:cubicBezTo>
                <a:cubicBezTo>
                  <a:pt x="511" y="219"/>
                  <a:pt x="468" y="138"/>
                  <a:pt x="477" y="96"/>
                </a:cubicBezTo>
                <a:cubicBezTo>
                  <a:pt x="486" y="54"/>
                  <a:pt x="581" y="20"/>
                  <a:pt x="609" y="0"/>
                </a:cubicBezTo>
              </a:path>
            </a:pathLst>
          </a:custGeom>
          <a:solidFill>
            <a:srgbClr val="0033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6961771" y="3307141"/>
            <a:ext cx="184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/>
              <a:t>Qasıq mərhələsi</a:t>
            </a:r>
          </a:p>
        </p:txBody>
      </p:sp>
      <p:sp>
        <p:nvSpPr>
          <p:cNvPr id="34" name="Text Box 25"/>
          <p:cNvSpPr txBox="1">
            <a:spLocks noChangeArrowheads="1"/>
          </p:cNvSpPr>
          <p:nvPr/>
        </p:nvSpPr>
        <p:spPr bwMode="auto">
          <a:xfrm>
            <a:off x="3354843" y="5883275"/>
            <a:ext cx="25051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 dirty="0"/>
              <a:t>Qasıq –xayalıq mərhələsi</a:t>
            </a:r>
          </a:p>
        </p:txBody>
      </p:sp>
      <p:grpSp>
        <p:nvGrpSpPr>
          <p:cNvPr id="35" name="Group 26"/>
          <p:cNvGrpSpPr>
            <a:grpSpLocks/>
          </p:cNvGrpSpPr>
          <p:nvPr/>
        </p:nvGrpSpPr>
        <p:grpSpPr bwMode="auto">
          <a:xfrm rot="-1044088">
            <a:off x="4770893" y="4292600"/>
            <a:ext cx="709613" cy="395288"/>
            <a:chOff x="1152" y="1824"/>
            <a:chExt cx="580" cy="384"/>
          </a:xfrm>
        </p:grpSpPr>
        <p:sp>
          <p:nvSpPr>
            <p:cNvPr id="36" name="Arc 27"/>
            <p:cNvSpPr>
              <a:spLocks/>
            </p:cNvSpPr>
            <p:nvPr/>
          </p:nvSpPr>
          <p:spPr bwMode="auto">
            <a:xfrm rot="875685">
              <a:off x="1152" y="1907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Arc 28"/>
            <p:cNvSpPr>
              <a:spLocks/>
            </p:cNvSpPr>
            <p:nvPr/>
          </p:nvSpPr>
          <p:spPr bwMode="auto">
            <a:xfrm rot="875685">
              <a:off x="1152" y="1824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" name="Arc 29"/>
            <p:cNvSpPr>
              <a:spLocks/>
            </p:cNvSpPr>
            <p:nvPr/>
          </p:nvSpPr>
          <p:spPr bwMode="auto">
            <a:xfrm rot="875685">
              <a:off x="1152" y="2003"/>
              <a:ext cx="580" cy="205"/>
            </a:xfrm>
            <a:custGeom>
              <a:avLst/>
              <a:gdLst>
                <a:gd name="G0" fmla="+- 21600 0 0"/>
                <a:gd name="G1" fmla="+- 16266 0 0"/>
                <a:gd name="G2" fmla="+- 21600 0 0"/>
                <a:gd name="T0" fmla="*/ 35812 w 43200"/>
                <a:gd name="T1" fmla="*/ 0 h 37866"/>
                <a:gd name="T2" fmla="*/ 4652 w 43200"/>
                <a:gd name="T3" fmla="*/ 2874 h 37866"/>
                <a:gd name="T4" fmla="*/ 21600 w 43200"/>
                <a:gd name="T5" fmla="*/ 16266 h 37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37866" fill="none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</a:path>
                <a:path w="43200" h="37866" stroke="0" extrusionOk="0">
                  <a:moveTo>
                    <a:pt x="35811" y="0"/>
                  </a:moveTo>
                  <a:cubicBezTo>
                    <a:pt x="40506" y="4101"/>
                    <a:pt x="43200" y="10031"/>
                    <a:pt x="43200" y="16266"/>
                  </a:cubicBezTo>
                  <a:cubicBezTo>
                    <a:pt x="43200" y="28195"/>
                    <a:pt x="33529" y="37866"/>
                    <a:pt x="21600" y="37866"/>
                  </a:cubicBezTo>
                  <a:cubicBezTo>
                    <a:pt x="9670" y="37866"/>
                    <a:pt x="0" y="28195"/>
                    <a:pt x="0" y="16266"/>
                  </a:cubicBezTo>
                  <a:cubicBezTo>
                    <a:pt x="-1" y="11405"/>
                    <a:pt x="1639" y="6687"/>
                    <a:pt x="4652" y="2874"/>
                  </a:cubicBezTo>
                  <a:lnTo>
                    <a:pt x="21600" y="16266"/>
                  </a:lnTo>
                  <a:close/>
                </a:path>
              </a:pathLst>
            </a:custGeom>
            <a:noFill/>
            <a:ln w="762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9" name="Arc 30"/>
          <p:cNvSpPr>
            <a:spLocks/>
          </p:cNvSpPr>
          <p:nvPr/>
        </p:nvSpPr>
        <p:spPr bwMode="auto">
          <a:xfrm rot="19475817" flipV="1">
            <a:off x="5993268" y="4976813"/>
            <a:ext cx="631825" cy="315912"/>
          </a:xfrm>
          <a:custGeom>
            <a:avLst/>
            <a:gdLst>
              <a:gd name="G0" fmla="+- 21600 0 0"/>
              <a:gd name="G1" fmla="+- 9453 0 0"/>
              <a:gd name="G2" fmla="+- 21600 0 0"/>
              <a:gd name="T0" fmla="*/ 41022 w 43200"/>
              <a:gd name="T1" fmla="*/ 0 h 31053"/>
              <a:gd name="T2" fmla="*/ 1046 w 43200"/>
              <a:gd name="T3" fmla="*/ 2812 h 31053"/>
              <a:gd name="T4" fmla="*/ 21600 w 43200"/>
              <a:gd name="T5" fmla="*/ 9453 h 3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31053" fill="none" extrusionOk="0">
                <a:moveTo>
                  <a:pt x="41021" y="0"/>
                </a:moveTo>
                <a:cubicBezTo>
                  <a:pt x="42455" y="2945"/>
                  <a:pt x="43200" y="6177"/>
                  <a:pt x="43200" y="9453"/>
                </a:cubicBezTo>
                <a:cubicBezTo>
                  <a:pt x="43200" y="21382"/>
                  <a:pt x="33529" y="31053"/>
                  <a:pt x="21600" y="31053"/>
                </a:cubicBezTo>
                <a:cubicBezTo>
                  <a:pt x="9670" y="31053"/>
                  <a:pt x="0" y="21382"/>
                  <a:pt x="0" y="9453"/>
                </a:cubicBezTo>
                <a:cubicBezTo>
                  <a:pt x="-1" y="7198"/>
                  <a:pt x="353" y="4957"/>
                  <a:pt x="1046" y="2812"/>
                </a:cubicBezTo>
              </a:path>
              <a:path w="43200" h="31053" stroke="0" extrusionOk="0">
                <a:moveTo>
                  <a:pt x="41021" y="0"/>
                </a:moveTo>
                <a:cubicBezTo>
                  <a:pt x="42455" y="2945"/>
                  <a:pt x="43200" y="6177"/>
                  <a:pt x="43200" y="9453"/>
                </a:cubicBezTo>
                <a:cubicBezTo>
                  <a:pt x="43200" y="21382"/>
                  <a:pt x="33529" y="31053"/>
                  <a:pt x="21600" y="31053"/>
                </a:cubicBezTo>
                <a:cubicBezTo>
                  <a:pt x="9670" y="31053"/>
                  <a:pt x="0" y="21382"/>
                  <a:pt x="0" y="9453"/>
                </a:cubicBezTo>
                <a:cubicBezTo>
                  <a:pt x="-1" y="7198"/>
                  <a:pt x="353" y="4957"/>
                  <a:pt x="1046" y="2812"/>
                </a:cubicBezTo>
                <a:lnTo>
                  <a:pt x="21600" y="9453"/>
                </a:lnTo>
                <a:close/>
              </a:path>
            </a:pathLst>
          </a:custGeom>
          <a:noFill/>
          <a:ln w="762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2000" b="0" i="1" dirty="0">
                <a:solidFill>
                  <a:srgbClr val="0070C0"/>
                </a:solidFill>
              </a:rPr>
              <a:t>						</a:t>
            </a:r>
            <a:br>
              <a:rPr lang="tr-TR" sz="2000" b="0" i="1" dirty="0">
                <a:solidFill>
                  <a:srgbClr val="0070C0"/>
                </a:solidFill>
              </a:rPr>
            </a:br>
            <a:r>
              <a:rPr lang="tr-TR" sz="3200" dirty="0">
                <a:solidFill>
                  <a:srgbClr val="7030A0"/>
                </a:solidFill>
              </a:rPr>
              <a:t>Qasıq </a:t>
            </a:r>
            <a:r>
              <a:rPr lang="az-Latn-AZ" sz="3200" dirty="0">
                <a:solidFill>
                  <a:srgbClr val="7030A0"/>
                </a:solidFill>
              </a:rPr>
              <a:t>y</a:t>
            </a:r>
            <a:r>
              <a:rPr lang="tr-TR" sz="3200" dirty="0">
                <a:solidFill>
                  <a:srgbClr val="7030A0"/>
                </a:solidFill>
              </a:rPr>
              <a:t>ırtığı</a:t>
            </a:r>
            <a:r>
              <a:rPr lang="az-Latn-AZ" sz="3200" dirty="0">
                <a:solidFill>
                  <a:srgbClr val="7030A0"/>
                </a:solidFill>
              </a:rPr>
              <a:t>nın</a:t>
            </a:r>
            <a:r>
              <a:rPr lang="tr-TR" sz="3200" dirty="0">
                <a:solidFill>
                  <a:srgbClr val="7030A0"/>
                </a:solidFill>
              </a:rPr>
              <a:t> </a:t>
            </a:r>
            <a:r>
              <a:rPr lang="az-Latn-AZ" sz="3200" dirty="0">
                <a:solidFill>
                  <a:srgbClr val="7030A0"/>
                </a:solidFill>
              </a:rPr>
              <a:t>b</a:t>
            </a:r>
            <a:r>
              <a:rPr lang="tr-TR" sz="3200" dirty="0">
                <a:solidFill>
                  <a:srgbClr val="7030A0"/>
                </a:solidFill>
              </a:rPr>
              <a:t>ərpa </a:t>
            </a:r>
            <a:r>
              <a:rPr lang="az-Latn-AZ" sz="3200" dirty="0">
                <a:solidFill>
                  <a:srgbClr val="7030A0"/>
                </a:solidFill>
              </a:rPr>
              <a:t>ü</a:t>
            </a:r>
            <a:r>
              <a:rPr lang="tr-TR" sz="3200" dirty="0">
                <a:solidFill>
                  <a:srgbClr val="7030A0"/>
                </a:solidFill>
              </a:rPr>
              <a:t>sulları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1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431" y="6525344"/>
            <a:ext cx="12192602" cy="332655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63352" y="1990576"/>
            <a:ext cx="352839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rgbClr val="0070C0"/>
                </a:solidFill>
              </a:rPr>
              <a:t>ÖN DİVAR</a:t>
            </a:r>
            <a:r>
              <a:rPr lang="az-Latn-AZ" sz="2000" b="1" dirty="0">
                <a:solidFill>
                  <a:srgbClr val="0070C0"/>
                </a:solidFill>
              </a:rPr>
              <a:t>IN</a:t>
            </a:r>
            <a:r>
              <a:rPr lang="tr-TR" sz="2000" b="1" dirty="0">
                <a:solidFill>
                  <a:srgbClr val="0070C0"/>
                </a:solidFill>
              </a:rPr>
              <a:t> BƏRPASI</a:t>
            </a:r>
          </a:p>
          <a:p>
            <a:pPr lvl="1"/>
            <a:r>
              <a:rPr lang="tr-TR" sz="2000" b="1" dirty="0"/>
              <a:t>Martınov</a:t>
            </a:r>
          </a:p>
          <a:p>
            <a:pPr lvl="1"/>
            <a:r>
              <a:rPr lang="tr-TR" sz="2000" b="1" dirty="0"/>
              <a:t>Jirar</a:t>
            </a:r>
            <a:r>
              <a:rPr lang="az-Latn-AZ" sz="2000" b="1" dirty="0"/>
              <a:t>d</a:t>
            </a:r>
            <a:endParaRPr lang="tr-TR" sz="2000" b="1" dirty="0"/>
          </a:p>
          <a:p>
            <a:pPr lvl="1"/>
            <a:r>
              <a:rPr lang="tr-TR" sz="2000" b="1" dirty="0"/>
              <a:t>Kimbarovski</a:t>
            </a:r>
            <a:endParaRPr lang="en-US" sz="2000" b="1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259796" y="1990576"/>
            <a:ext cx="3888432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rgbClr val="0070C0"/>
                </a:solidFill>
              </a:rPr>
              <a:t>ARXA DİVAR</a:t>
            </a:r>
            <a:r>
              <a:rPr lang="az-Latn-AZ" sz="2000" b="1" dirty="0">
                <a:solidFill>
                  <a:srgbClr val="0070C0"/>
                </a:solidFill>
              </a:rPr>
              <a:t>IN</a:t>
            </a:r>
            <a:r>
              <a:rPr lang="tr-TR" sz="2000" b="1" dirty="0">
                <a:solidFill>
                  <a:srgbClr val="0070C0"/>
                </a:solidFill>
              </a:rPr>
              <a:t> BƏRPASI</a:t>
            </a:r>
            <a:endParaRPr lang="az-Latn-AZ" sz="2000" b="1" dirty="0">
              <a:solidFill>
                <a:srgbClr val="0070C0"/>
              </a:solidFill>
            </a:endParaRPr>
          </a:p>
          <a:p>
            <a:r>
              <a:rPr lang="az-Latn-AZ" sz="2000" b="1" dirty="0"/>
              <a:t>      </a:t>
            </a:r>
            <a:r>
              <a:rPr lang="az-Latn-AZ" sz="2800" b="1" dirty="0"/>
              <a:t>Açıq gərginlikli</a:t>
            </a:r>
            <a:endParaRPr lang="tr-TR" sz="2800" b="1" dirty="0"/>
          </a:p>
          <a:p>
            <a:pPr lvl="1"/>
            <a:r>
              <a:rPr lang="az-Latn-AZ" sz="2000" b="1" dirty="0"/>
              <a:t>   </a:t>
            </a:r>
            <a:r>
              <a:rPr lang="tr-TR" sz="2000" b="1" dirty="0"/>
              <a:t>Bassini</a:t>
            </a:r>
          </a:p>
          <a:p>
            <a:pPr lvl="1"/>
            <a:r>
              <a:rPr lang="az-Latn-AZ" sz="2000" b="1" dirty="0"/>
              <a:t>   </a:t>
            </a:r>
            <a:r>
              <a:rPr lang="tr-TR" sz="2000" b="1" dirty="0"/>
              <a:t>Shouldice</a:t>
            </a:r>
          </a:p>
          <a:p>
            <a:pPr lvl="1"/>
            <a:r>
              <a:rPr lang="az-Latn-AZ" sz="2000" b="1" dirty="0"/>
              <a:t>   </a:t>
            </a:r>
            <a:r>
              <a:rPr lang="tr-TR" sz="2000" b="1" dirty="0"/>
              <a:t>McVay</a:t>
            </a:r>
            <a:endParaRPr lang="az-Latn-AZ" sz="2000" b="1" dirty="0"/>
          </a:p>
          <a:p>
            <a:pPr lvl="1"/>
            <a:r>
              <a:rPr lang="az-Latn-AZ" sz="2000" b="1" dirty="0"/>
              <a:t>   Postempsky</a:t>
            </a:r>
          </a:p>
          <a:p>
            <a:pPr lvl="1"/>
            <a:endParaRPr lang="az-Latn-AZ" sz="2000" b="1" dirty="0"/>
          </a:p>
          <a:p>
            <a:pPr lvl="1"/>
            <a:r>
              <a:rPr lang="az-Latn-AZ" sz="2800" b="1" dirty="0"/>
              <a:t>Açıq </a:t>
            </a:r>
            <a:r>
              <a:rPr lang="tr-TR" sz="2800" b="1" dirty="0"/>
              <a:t>Gərginliksiz (yamaqla)</a:t>
            </a:r>
            <a:endParaRPr lang="az-Latn-AZ" sz="2800" b="1" dirty="0"/>
          </a:p>
          <a:p>
            <a:pPr lvl="1"/>
            <a:r>
              <a:rPr lang="az-Latn-AZ" sz="2000" b="1" dirty="0"/>
              <a:t>   Lichtensein</a:t>
            </a:r>
          </a:p>
          <a:p>
            <a:pPr lvl="1"/>
            <a:r>
              <a:rPr lang="az-Latn-AZ" sz="2000" b="1" dirty="0"/>
              <a:t>   Trabucco</a:t>
            </a:r>
          </a:p>
          <a:p>
            <a:pPr lvl="1"/>
            <a:r>
              <a:rPr lang="az-Latn-AZ" sz="2000" b="1" dirty="0"/>
              <a:t>   Sintetik dolğu</a:t>
            </a:r>
          </a:p>
          <a:p>
            <a:pPr lvl="1"/>
            <a:r>
              <a:rPr lang="az-Latn-AZ" sz="2000" b="1" dirty="0"/>
              <a:t>   Yırtıq sistemi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328248" y="1990576"/>
            <a:ext cx="327849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tr-TR" sz="2800" b="1" dirty="0">
                <a:solidFill>
                  <a:srgbClr val="0070C0"/>
                </a:solidFill>
              </a:rPr>
              <a:t>Laparoskopik</a:t>
            </a:r>
            <a:endParaRPr lang="az-Latn-AZ" sz="2800" b="1" dirty="0">
              <a:solidFill>
                <a:srgbClr val="0070C0"/>
              </a:solidFill>
            </a:endParaRPr>
          </a:p>
          <a:p>
            <a:pPr lvl="1"/>
            <a:r>
              <a:rPr lang="az-Latn-AZ" sz="2000" b="1" dirty="0"/>
              <a:t>   TEPP</a:t>
            </a:r>
          </a:p>
          <a:p>
            <a:pPr lvl="1"/>
            <a:r>
              <a:rPr lang="az-Latn-AZ" sz="2000" b="1" dirty="0"/>
              <a:t>   TAPP</a:t>
            </a:r>
            <a:endParaRPr lang="en-US" sz="2000" b="1" dirty="0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3A7FE43D-B56E-4767-AC4C-3181BB84A493}"/>
              </a:ext>
            </a:extLst>
          </p:cNvPr>
          <p:cNvCxnSpPr>
            <a:stCxn id="10" idx="2"/>
            <a:endCxn id="11" idx="0"/>
          </p:cNvCxnSpPr>
          <p:nvPr/>
        </p:nvCxnSpPr>
        <p:spPr>
          <a:xfrm flipH="1">
            <a:off x="2027548" y="752475"/>
            <a:ext cx="3959709" cy="1238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99EDDAD-DCD8-4635-802E-256BD788BF75}"/>
              </a:ext>
            </a:extLst>
          </p:cNvPr>
          <p:cNvCxnSpPr>
            <a:cxnSpLocks/>
            <a:stCxn id="10" idx="2"/>
            <a:endCxn id="12" idx="0"/>
          </p:cNvCxnSpPr>
          <p:nvPr/>
        </p:nvCxnSpPr>
        <p:spPr>
          <a:xfrm>
            <a:off x="5987257" y="752475"/>
            <a:ext cx="216755" cy="1238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54800BC-0A18-4187-9769-55B687DE020E}"/>
              </a:ext>
            </a:extLst>
          </p:cNvPr>
          <p:cNvCxnSpPr>
            <a:cxnSpLocks/>
            <a:stCxn id="10" idx="2"/>
            <a:endCxn id="32" idx="0"/>
          </p:cNvCxnSpPr>
          <p:nvPr/>
        </p:nvCxnSpPr>
        <p:spPr>
          <a:xfrm>
            <a:off x="5987257" y="752475"/>
            <a:ext cx="3980238" cy="1238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400" dirty="0">
                <a:solidFill>
                  <a:srgbClr val="7030A0"/>
                </a:solidFill>
              </a:rPr>
              <a:t>QASIQ YIRTIĞI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52" name="Нижний колонтитул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47971" y="5603093"/>
            <a:ext cx="9492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r-TR" sz="2400" b="1" dirty="0">
                <a:solidFill>
                  <a:srgbClr val="0070C0"/>
                </a:solidFill>
              </a:rPr>
              <a:t>B</a:t>
            </a:r>
            <a:r>
              <a:rPr lang="az-Latn-AZ" sz="2400" b="1" dirty="0">
                <a:solidFill>
                  <a:srgbClr val="0070C0"/>
                </a:solidFill>
              </a:rPr>
              <a:t>asini</a:t>
            </a:r>
            <a:endParaRPr lang="en-US" sz="2400" b="1" dirty="0">
              <a:solidFill>
                <a:srgbClr val="0070C0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24F7AED-208C-4729-BA00-8C62916ABFCA}"/>
              </a:ext>
            </a:extLst>
          </p:cNvPr>
          <p:cNvGrpSpPr/>
          <p:nvPr/>
        </p:nvGrpSpPr>
        <p:grpSpPr>
          <a:xfrm>
            <a:off x="395288" y="1304925"/>
            <a:ext cx="3579812" cy="3954463"/>
            <a:chOff x="395288" y="1304925"/>
            <a:chExt cx="3579812" cy="3954463"/>
          </a:xfrm>
        </p:grpSpPr>
        <p:sp>
          <p:nvSpPr>
            <p:cNvPr id="12" name="AutoShape 4" descr="Blue tissue paper"/>
            <p:cNvSpPr>
              <a:spLocks noChangeArrowheads="1"/>
            </p:cNvSpPr>
            <p:nvPr/>
          </p:nvSpPr>
          <p:spPr bwMode="auto">
            <a:xfrm rot="-5479915">
              <a:off x="1844675" y="3286125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AutoShape 5" descr="Wide upward diagonal"/>
            <p:cNvSpPr>
              <a:spLocks noChangeArrowheads="1"/>
            </p:cNvSpPr>
            <p:nvPr/>
          </p:nvSpPr>
          <p:spPr bwMode="auto">
            <a:xfrm rot="4675705">
              <a:off x="873125" y="1895475"/>
              <a:ext cx="120967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AutoShape 6" descr="Wide downward diagonal"/>
            <p:cNvSpPr>
              <a:spLocks noChangeArrowheads="1"/>
            </p:cNvSpPr>
            <p:nvPr/>
          </p:nvSpPr>
          <p:spPr bwMode="auto">
            <a:xfrm rot="5863912">
              <a:off x="1125537" y="1947863"/>
              <a:ext cx="1209675" cy="228600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2498725" y="3497263"/>
              <a:ext cx="615950" cy="1520825"/>
            </a:xfrm>
            <a:custGeom>
              <a:avLst/>
              <a:gdLst/>
              <a:ahLst/>
              <a:cxnLst>
                <a:cxn ang="0">
                  <a:pos x="388" y="21"/>
                </a:cxn>
                <a:cxn ang="0">
                  <a:pos x="6" y="156"/>
                </a:cxn>
                <a:cxn ang="0">
                  <a:pos x="353" y="958"/>
                </a:cxn>
              </a:cxnLst>
              <a:rect l="0" t="0" r="r" b="b"/>
              <a:pathLst>
                <a:path w="388" h="958">
                  <a:moveTo>
                    <a:pt x="388" y="21"/>
                  </a:moveTo>
                  <a:cubicBezTo>
                    <a:pt x="326" y="43"/>
                    <a:pt x="12" y="0"/>
                    <a:pt x="6" y="156"/>
                  </a:cubicBezTo>
                  <a:cubicBezTo>
                    <a:pt x="0" y="312"/>
                    <a:pt x="281" y="791"/>
                    <a:pt x="353" y="958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6925" y="1543050"/>
              <a:ext cx="790575" cy="3689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5" y="1153"/>
                </a:cxn>
                <a:cxn ang="0">
                  <a:pos x="438" y="1614"/>
                </a:cxn>
                <a:cxn ang="0">
                  <a:pos x="420" y="1844"/>
                </a:cxn>
                <a:cxn ang="0">
                  <a:pos x="228" y="2324"/>
                </a:cxn>
              </a:cxnLst>
              <a:rect l="0" t="0" r="r" b="b"/>
              <a:pathLst>
                <a:path w="498" h="2324">
                  <a:moveTo>
                    <a:pt x="0" y="0"/>
                  </a:moveTo>
                  <a:cubicBezTo>
                    <a:pt x="71" y="192"/>
                    <a:pt x="352" y="884"/>
                    <a:pt x="425" y="1153"/>
                  </a:cubicBezTo>
                  <a:cubicBezTo>
                    <a:pt x="498" y="1422"/>
                    <a:pt x="439" y="1499"/>
                    <a:pt x="438" y="1614"/>
                  </a:cubicBezTo>
                  <a:cubicBezTo>
                    <a:pt x="437" y="1729"/>
                    <a:pt x="455" y="1726"/>
                    <a:pt x="420" y="1844"/>
                  </a:cubicBezTo>
                  <a:cubicBezTo>
                    <a:pt x="385" y="1962"/>
                    <a:pt x="260" y="2244"/>
                    <a:pt x="228" y="2324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395288" y="1457325"/>
              <a:ext cx="884237" cy="38020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18" name="Group 10"/>
            <p:cNvGrpSpPr>
              <a:grpSpLocks/>
            </p:cNvGrpSpPr>
            <p:nvPr/>
          </p:nvGrpSpPr>
          <p:grpSpPr bwMode="auto">
            <a:xfrm>
              <a:off x="1463675" y="3971925"/>
              <a:ext cx="990600" cy="685800"/>
              <a:chOff x="2496" y="2880"/>
              <a:chExt cx="624" cy="432"/>
            </a:xfrm>
          </p:grpSpPr>
          <p:sp>
            <p:nvSpPr>
              <p:cNvPr id="19" name="AutoShape 11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" name="AutoShape 12" descr="Solid diamond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olidDmnd">
                <a:fgClr>
                  <a:schemeClr val="bg2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1878013" y="1304925"/>
              <a:ext cx="741362" cy="1282700"/>
            </a:xfrm>
            <a:custGeom>
              <a:avLst/>
              <a:gdLst/>
              <a:ahLst/>
              <a:cxnLst>
                <a:cxn ang="0">
                  <a:pos x="119" y="0"/>
                </a:cxn>
                <a:cxn ang="0">
                  <a:pos x="58" y="690"/>
                </a:cxn>
                <a:cxn ang="0">
                  <a:pos x="467" y="706"/>
                </a:cxn>
              </a:cxnLst>
              <a:rect l="0" t="0" r="r" b="b"/>
              <a:pathLst>
                <a:path w="467" h="808">
                  <a:moveTo>
                    <a:pt x="119" y="0"/>
                  </a:moveTo>
                  <a:cubicBezTo>
                    <a:pt x="109" y="115"/>
                    <a:pt x="0" y="572"/>
                    <a:pt x="58" y="690"/>
                  </a:cubicBezTo>
                  <a:cubicBezTo>
                    <a:pt x="116" y="808"/>
                    <a:pt x="382" y="703"/>
                    <a:pt x="467" y="70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23" name="Group 15"/>
            <p:cNvGrpSpPr>
              <a:grpSpLocks/>
            </p:cNvGrpSpPr>
            <p:nvPr/>
          </p:nvGrpSpPr>
          <p:grpSpPr bwMode="auto">
            <a:xfrm>
              <a:off x="1511300" y="2924175"/>
              <a:ext cx="744538" cy="609600"/>
              <a:chOff x="2544" y="1824"/>
              <a:chExt cx="528" cy="480"/>
            </a:xfrm>
          </p:grpSpPr>
          <p:sp>
            <p:nvSpPr>
              <p:cNvPr id="24" name="Oval 16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" name="AutoShape 17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" name="Oval 18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7" name="Oval 19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" name="Oval 20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1320800" y="1905000"/>
              <a:ext cx="2654300" cy="2082800"/>
            </a:xfrm>
            <a:custGeom>
              <a:avLst/>
              <a:gdLst/>
              <a:ahLst/>
              <a:cxnLst>
                <a:cxn ang="0">
                  <a:pos x="1096" y="0"/>
                </a:cxn>
                <a:cxn ang="0">
                  <a:pos x="664" y="720"/>
                </a:cxn>
                <a:cxn ang="0">
                  <a:pos x="280" y="384"/>
                </a:cxn>
                <a:cxn ang="0">
                  <a:pos x="40" y="384"/>
                </a:cxn>
                <a:cxn ang="0">
                  <a:pos x="40" y="912"/>
                </a:cxn>
                <a:cxn ang="0">
                  <a:pos x="232" y="1296"/>
                </a:cxn>
                <a:cxn ang="0">
                  <a:pos x="568" y="1008"/>
                </a:cxn>
                <a:cxn ang="0">
                  <a:pos x="1240" y="240"/>
                </a:cxn>
                <a:cxn ang="0">
                  <a:pos x="1672" y="144"/>
                </a:cxn>
              </a:cxnLst>
              <a:rect l="0" t="0" r="r" b="b"/>
              <a:pathLst>
                <a:path w="1672" h="1312">
                  <a:moveTo>
                    <a:pt x="1096" y="0"/>
                  </a:moveTo>
                  <a:cubicBezTo>
                    <a:pt x="948" y="328"/>
                    <a:pt x="800" y="656"/>
                    <a:pt x="664" y="720"/>
                  </a:cubicBezTo>
                  <a:cubicBezTo>
                    <a:pt x="528" y="784"/>
                    <a:pt x="384" y="440"/>
                    <a:pt x="280" y="384"/>
                  </a:cubicBezTo>
                  <a:cubicBezTo>
                    <a:pt x="176" y="328"/>
                    <a:pt x="80" y="296"/>
                    <a:pt x="40" y="384"/>
                  </a:cubicBezTo>
                  <a:cubicBezTo>
                    <a:pt x="0" y="472"/>
                    <a:pt x="8" y="760"/>
                    <a:pt x="40" y="912"/>
                  </a:cubicBezTo>
                  <a:cubicBezTo>
                    <a:pt x="72" y="1064"/>
                    <a:pt x="144" y="1280"/>
                    <a:pt x="232" y="1296"/>
                  </a:cubicBezTo>
                  <a:cubicBezTo>
                    <a:pt x="320" y="1312"/>
                    <a:pt x="400" y="1184"/>
                    <a:pt x="568" y="1008"/>
                  </a:cubicBezTo>
                  <a:cubicBezTo>
                    <a:pt x="736" y="832"/>
                    <a:pt x="1056" y="384"/>
                    <a:pt x="1240" y="240"/>
                  </a:cubicBezTo>
                  <a:cubicBezTo>
                    <a:pt x="1424" y="96"/>
                    <a:pt x="1600" y="160"/>
                    <a:pt x="1672" y="144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A20E40F1-CA64-415E-842C-AEF4AFE49760}"/>
              </a:ext>
            </a:extLst>
          </p:cNvPr>
          <p:cNvGrpSpPr/>
          <p:nvPr/>
        </p:nvGrpSpPr>
        <p:grpSpPr>
          <a:xfrm>
            <a:off x="3975100" y="1376363"/>
            <a:ext cx="3970338" cy="3883025"/>
            <a:chOff x="3975100" y="1376363"/>
            <a:chExt cx="3970338" cy="3883025"/>
          </a:xfrm>
        </p:grpSpPr>
        <p:sp>
          <p:nvSpPr>
            <p:cNvPr id="30" name="AutoShape 22"/>
            <p:cNvSpPr>
              <a:spLocks noChangeArrowheads="1"/>
            </p:cNvSpPr>
            <p:nvPr/>
          </p:nvSpPr>
          <p:spPr bwMode="auto">
            <a:xfrm rot="-6369977">
              <a:off x="4051300" y="1981200"/>
              <a:ext cx="228600" cy="381000"/>
            </a:xfrm>
            <a:prstGeom prst="moon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" name="AutoShape 23" descr="Blue tissue paper"/>
            <p:cNvSpPr>
              <a:spLocks noChangeArrowheads="1"/>
            </p:cNvSpPr>
            <p:nvPr/>
          </p:nvSpPr>
          <p:spPr bwMode="auto">
            <a:xfrm rot="-5479915">
              <a:off x="6273800" y="3286125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" name="AutoShape 24" descr="Wide upward diagonal"/>
            <p:cNvSpPr>
              <a:spLocks noChangeArrowheads="1"/>
            </p:cNvSpPr>
            <p:nvPr/>
          </p:nvSpPr>
          <p:spPr bwMode="auto">
            <a:xfrm rot="4675705">
              <a:off x="4868863" y="2301875"/>
              <a:ext cx="197167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AutoShape 25" descr="Wide downward diagonal"/>
            <p:cNvSpPr>
              <a:spLocks noChangeArrowheads="1"/>
            </p:cNvSpPr>
            <p:nvPr/>
          </p:nvSpPr>
          <p:spPr bwMode="auto">
            <a:xfrm rot="5185316">
              <a:off x="4910138" y="2425700"/>
              <a:ext cx="2120900" cy="244475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auto">
            <a:xfrm>
              <a:off x="6877050" y="3068638"/>
              <a:ext cx="425450" cy="199390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31" y="423"/>
                </a:cxn>
                <a:cxn ang="0">
                  <a:pos x="268" y="1256"/>
                </a:cxn>
              </a:cxnLst>
              <a:rect l="0" t="0" r="r" b="b"/>
              <a:pathLst>
                <a:path w="268" h="1256">
                  <a:moveTo>
                    <a:pt x="84" y="0"/>
                  </a:moveTo>
                  <a:cubicBezTo>
                    <a:pt x="74" y="70"/>
                    <a:pt x="0" y="214"/>
                    <a:pt x="31" y="423"/>
                  </a:cubicBezTo>
                  <a:cubicBezTo>
                    <a:pt x="62" y="632"/>
                    <a:pt x="219" y="1082"/>
                    <a:pt x="268" y="125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5226050" y="1543050"/>
              <a:ext cx="790575" cy="3689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5" y="1153"/>
                </a:cxn>
                <a:cxn ang="0">
                  <a:pos x="438" y="1614"/>
                </a:cxn>
                <a:cxn ang="0">
                  <a:pos x="420" y="1844"/>
                </a:cxn>
                <a:cxn ang="0">
                  <a:pos x="228" y="2324"/>
                </a:cxn>
              </a:cxnLst>
              <a:rect l="0" t="0" r="r" b="b"/>
              <a:pathLst>
                <a:path w="498" h="2324">
                  <a:moveTo>
                    <a:pt x="0" y="0"/>
                  </a:moveTo>
                  <a:cubicBezTo>
                    <a:pt x="71" y="192"/>
                    <a:pt x="352" y="884"/>
                    <a:pt x="425" y="1153"/>
                  </a:cubicBezTo>
                  <a:cubicBezTo>
                    <a:pt x="498" y="1422"/>
                    <a:pt x="439" y="1499"/>
                    <a:pt x="438" y="1614"/>
                  </a:cubicBezTo>
                  <a:cubicBezTo>
                    <a:pt x="437" y="1729"/>
                    <a:pt x="455" y="1726"/>
                    <a:pt x="420" y="1844"/>
                  </a:cubicBezTo>
                  <a:cubicBezTo>
                    <a:pt x="385" y="1962"/>
                    <a:pt x="260" y="2244"/>
                    <a:pt x="228" y="2324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auto">
            <a:xfrm>
              <a:off x="4824413" y="1457325"/>
              <a:ext cx="884237" cy="38020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37" name="Group 29"/>
            <p:cNvGrpSpPr>
              <a:grpSpLocks/>
            </p:cNvGrpSpPr>
            <p:nvPr/>
          </p:nvGrpSpPr>
          <p:grpSpPr bwMode="auto">
            <a:xfrm>
              <a:off x="5892800" y="3971925"/>
              <a:ext cx="990600" cy="685800"/>
              <a:chOff x="2496" y="2880"/>
              <a:chExt cx="624" cy="432"/>
            </a:xfrm>
          </p:grpSpPr>
          <p:sp>
            <p:nvSpPr>
              <p:cNvPr id="38" name="AutoShape 30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9" name="AutoShape 31" descr="Solid diamond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olidDmnd">
                <a:fgClr>
                  <a:schemeClr val="bg2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" name="Oval 32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1" name="Freeform 33"/>
            <p:cNvSpPr>
              <a:spLocks/>
            </p:cNvSpPr>
            <p:nvPr/>
          </p:nvSpPr>
          <p:spPr bwMode="auto">
            <a:xfrm>
              <a:off x="6264275" y="1376363"/>
              <a:ext cx="711200" cy="167640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72" y="648"/>
                </a:cxn>
                <a:cxn ang="0">
                  <a:pos x="448" y="1056"/>
                </a:cxn>
              </a:cxnLst>
              <a:rect l="0" t="0" r="r" b="b"/>
              <a:pathLst>
                <a:path w="448" h="1056">
                  <a:moveTo>
                    <a:pt x="16" y="0"/>
                  </a:moveTo>
                  <a:cubicBezTo>
                    <a:pt x="25" y="108"/>
                    <a:pt x="0" y="472"/>
                    <a:pt x="72" y="648"/>
                  </a:cubicBezTo>
                  <a:cubicBezTo>
                    <a:pt x="144" y="824"/>
                    <a:pt x="370" y="971"/>
                    <a:pt x="448" y="105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2" name="Group 34"/>
            <p:cNvGrpSpPr>
              <a:grpSpLocks/>
            </p:cNvGrpSpPr>
            <p:nvPr/>
          </p:nvGrpSpPr>
          <p:grpSpPr bwMode="auto">
            <a:xfrm>
              <a:off x="7200900" y="2924175"/>
              <a:ext cx="744538" cy="609600"/>
              <a:chOff x="2544" y="1824"/>
              <a:chExt cx="528" cy="480"/>
            </a:xfrm>
          </p:grpSpPr>
          <p:sp>
            <p:nvSpPr>
              <p:cNvPr id="43" name="Oval 35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4" name="AutoShape 36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5" name="Oval 37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6" name="Oval 38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7" name="Oval 39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8" name="Freeform 40"/>
            <p:cNvSpPr>
              <a:spLocks/>
            </p:cNvSpPr>
            <p:nvPr/>
          </p:nvSpPr>
          <p:spPr bwMode="auto">
            <a:xfrm rot="3363671">
              <a:off x="5874543" y="3352007"/>
              <a:ext cx="436563" cy="431800"/>
            </a:xfrm>
            <a:custGeom>
              <a:avLst/>
              <a:gdLst/>
              <a:ahLst/>
              <a:cxnLst>
                <a:cxn ang="0">
                  <a:pos x="131" y="6"/>
                </a:cxn>
                <a:cxn ang="0">
                  <a:pos x="17" y="78"/>
                </a:cxn>
                <a:cxn ang="0">
                  <a:pos x="29" y="132"/>
                </a:cxn>
                <a:cxn ang="0">
                  <a:pos x="83" y="114"/>
                </a:cxn>
                <a:cxn ang="0">
                  <a:pos x="67" y="41"/>
                </a:cxn>
                <a:cxn ang="0">
                  <a:pos x="35" y="0"/>
                </a:cxn>
              </a:cxnLst>
              <a:rect l="0" t="0" r="r" b="b"/>
              <a:pathLst>
                <a:path w="131" h="138">
                  <a:moveTo>
                    <a:pt x="131" y="6"/>
                  </a:moveTo>
                  <a:cubicBezTo>
                    <a:pt x="111" y="18"/>
                    <a:pt x="34" y="57"/>
                    <a:pt x="17" y="78"/>
                  </a:cubicBezTo>
                  <a:cubicBezTo>
                    <a:pt x="0" y="99"/>
                    <a:pt x="18" y="126"/>
                    <a:pt x="29" y="132"/>
                  </a:cubicBezTo>
                  <a:cubicBezTo>
                    <a:pt x="40" y="138"/>
                    <a:pt x="77" y="129"/>
                    <a:pt x="83" y="114"/>
                  </a:cubicBezTo>
                  <a:cubicBezTo>
                    <a:pt x="89" y="99"/>
                    <a:pt x="75" y="60"/>
                    <a:pt x="67" y="41"/>
                  </a:cubicBezTo>
                  <a:cubicBezTo>
                    <a:pt x="59" y="22"/>
                    <a:pt x="42" y="9"/>
                    <a:pt x="35" y="0"/>
                  </a:cubicBezTo>
                </a:path>
              </a:pathLst>
            </a:custGeom>
            <a:noFill/>
            <a:ln w="28575" cmpd="sng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41"/>
            <p:cNvSpPr>
              <a:spLocks/>
            </p:cNvSpPr>
            <p:nvPr/>
          </p:nvSpPr>
          <p:spPr bwMode="auto">
            <a:xfrm rot="3363671">
              <a:off x="6874669" y="2855119"/>
              <a:ext cx="436562" cy="431800"/>
            </a:xfrm>
            <a:custGeom>
              <a:avLst/>
              <a:gdLst/>
              <a:ahLst/>
              <a:cxnLst>
                <a:cxn ang="0">
                  <a:pos x="131" y="6"/>
                </a:cxn>
                <a:cxn ang="0">
                  <a:pos x="17" y="78"/>
                </a:cxn>
                <a:cxn ang="0">
                  <a:pos x="29" y="132"/>
                </a:cxn>
                <a:cxn ang="0">
                  <a:pos x="83" y="114"/>
                </a:cxn>
                <a:cxn ang="0">
                  <a:pos x="67" y="41"/>
                </a:cxn>
                <a:cxn ang="0">
                  <a:pos x="35" y="0"/>
                </a:cxn>
              </a:cxnLst>
              <a:rect l="0" t="0" r="r" b="b"/>
              <a:pathLst>
                <a:path w="131" h="138">
                  <a:moveTo>
                    <a:pt x="131" y="6"/>
                  </a:moveTo>
                  <a:cubicBezTo>
                    <a:pt x="111" y="18"/>
                    <a:pt x="34" y="57"/>
                    <a:pt x="17" y="78"/>
                  </a:cubicBezTo>
                  <a:cubicBezTo>
                    <a:pt x="0" y="99"/>
                    <a:pt x="18" y="126"/>
                    <a:pt x="29" y="132"/>
                  </a:cubicBezTo>
                  <a:cubicBezTo>
                    <a:pt x="40" y="138"/>
                    <a:pt x="77" y="129"/>
                    <a:pt x="83" y="114"/>
                  </a:cubicBezTo>
                  <a:cubicBezTo>
                    <a:pt x="89" y="99"/>
                    <a:pt x="75" y="60"/>
                    <a:pt x="67" y="41"/>
                  </a:cubicBezTo>
                  <a:cubicBezTo>
                    <a:pt x="59" y="22"/>
                    <a:pt x="42" y="9"/>
                    <a:pt x="35" y="0"/>
                  </a:cubicBezTo>
                </a:path>
              </a:pathLst>
            </a:custGeom>
            <a:noFill/>
            <a:ln w="28575" cmpd="sng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" name="Rectangle 2"/>
          <p:cNvSpPr txBox="1">
            <a:spLocks noChangeArrowheads="1"/>
          </p:cNvSpPr>
          <p:nvPr/>
        </p:nvSpPr>
        <p:spPr>
          <a:xfrm>
            <a:off x="3507780" y="17762"/>
            <a:ext cx="5760640" cy="8640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000" b="0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					</a:t>
            </a:r>
            <a:r>
              <a:rPr kumimoji="0" lang="tr-TR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	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3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 txBox="1">
            <a:spLocks noChangeArrowheads="1"/>
          </p:cNvSpPr>
          <p:nvPr/>
        </p:nvSpPr>
        <p:spPr>
          <a:xfrm>
            <a:off x="4050332" y="5763521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Prof.Dr. Nuru Yusifoğlu Bayramov, PhD.Dr. Anar Elxanoğlu Namzov</a:t>
            </a:r>
          </a:p>
        </p:txBody>
      </p:sp>
      <p:pic>
        <p:nvPicPr>
          <p:cNvPr id="54" name="Рисунок 49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563" y="1435840"/>
            <a:ext cx="2623045" cy="379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2000" b="0" i="1" dirty="0">
                <a:solidFill>
                  <a:srgbClr val="7030A0"/>
                </a:solidFill>
              </a:rPr>
              <a:t>						</a:t>
            </a:r>
            <a:br>
              <a:rPr lang="tr-TR" sz="2000" b="0" i="1" dirty="0">
                <a:solidFill>
                  <a:srgbClr val="7030A0"/>
                </a:solidFill>
              </a:rPr>
            </a:br>
            <a:r>
              <a:rPr lang="az-Latn-AZ" sz="3200" dirty="0">
                <a:solidFill>
                  <a:srgbClr val="7030A0"/>
                </a:solidFill>
              </a:rPr>
              <a:t>QASIQ YIRTIĞI</a:t>
            </a:r>
            <a:endParaRPr lang="en-US" sz="3200" b="0" dirty="0">
              <a:solidFill>
                <a:srgbClr val="7030A0"/>
              </a:solidFill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4391695" y="5792164"/>
            <a:ext cx="224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r-TR" sz="2400" b="1" dirty="0">
                <a:solidFill>
                  <a:srgbClr val="002060"/>
                </a:solidFill>
              </a:rPr>
              <a:t>Shouldice üsulu</a:t>
            </a:r>
            <a:endParaRPr lang="en-US" sz="2400" b="1" dirty="0">
              <a:solidFill>
                <a:srgbClr val="00206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2E755D-B5AA-4893-8794-39429CB86898}"/>
              </a:ext>
            </a:extLst>
          </p:cNvPr>
          <p:cNvGrpSpPr/>
          <p:nvPr/>
        </p:nvGrpSpPr>
        <p:grpSpPr>
          <a:xfrm>
            <a:off x="3575720" y="1525611"/>
            <a:ext cx="4114800" cy="3954463"/>
            <a:chOff x="2667000" y="1371600"/>
            <a:chExt cx="4114800" cy="3954463"/>
          </a:xfrm>
        </p:grpSpPr>
        <p:sp>
          <p:nvSpPr>
            <p:cNvPr id="11" name="AutoShape 9" descr="Blue tissue paper"/>
            <p:cNvSpPr>
              <a:spLocks noChangeArrowheads="1"/>
            </p:cNvSpPr>
            <p:nvPr/>
          </p:nvSpPr>
          <p:spPr bwMode="auto">
            <a:xfrm rot="-5479915">
              <a:off x="4343400" y="3352800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1">
              <a:blip r:embed="rId2" cstate="print"/>
              <a:srcRect/>
              <a:tile tx="0" ty="0" sx="100000" sy="100000" flip="none" algn="tl"/>
            </a:blip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utoShape 12" descr="Wide upward diagonal"/>
            <p:cNvSpPr>
              <a:spLocks noChangeArrowheads="1"/>
            </p:cNvSpPr>
            <p:nvPr/>
          </p:nvSpPr>
          <p:spPr bwMode="auto">
            <a:xfrm rot="4675705">
              <a:off x="3219450" y="1962150"/>
              <a:ext cx="120967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AutoShape 13" descr="Wide downward diagonal"/>
            <p:cNvSpPr>
              <a:spLocks noChangeArrowheads="1"/>
            </p:cNvSpPr>
            <p:nvPr/>
          </p:nvSpPr>
          <p:spPr bwMode="auto">
            <a:xfrm rot="5863912">
              <a:off x="3471862" y="2014538"/>
              <a:ext cx="1209675" cy="228600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29200" y="3505200"/>
              <a:ext cx="585788" cy="1517650"/>
            </a:xfrm>
            <a:custGeom>
              <a:avLst/>
              <a:gdLst/>
              <a:ahLst/>
              <a:cxnLst>
                <a:cxn ang="0">
                  <a:pos x="369" y="33"/>
                </a:cxn>
                <a:cxn ang="0">
                  <a:pos x="3" y="154"/>
                </a:cxn>
                <a:cxn ang="0">
                  <a:pos x="350" y="956"/>
                </a:cxn>
              </a:cxnLst>
              <a:rect l="0" t="0" r="r" b="b"/>
              <a:pathLst>
                <a:path w="369" h="956">
                  <a:moveTo>
                    <a:pt x="369" y="33"/>
                  </a:moveTo>
                  <a:cubicBezTo>
                    <a:pt x="308" y="55"/>
                    <a:pt x="6" y="0"/>
                    <a:pt x="3" y="154"/>
                  </a:cubicBezTo>
                  <a:cubicBezTo>
                    <a:pt x="0" y="308"/>
                    <a:pt x="278" y="789"/>
                    <a:pt x="350" y="95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482975" y="2932113"/>
              <a:ext cx="382588" cy="23669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1" y="439"/>
                </a:cxn>
                <a:cxn ang="0">
                  <a:pos x="224" y="781"/>
                </a:cxn>
                <a:cxn ang="0">
                  <a:pos x="206" y="1011"/>
                </a:cxn>
                <a:cxn ang="0">
                  <a:pos x="14" y="1491"/>
                </a:cxn>
              </a:cxnLst>
              <a:rect l="0" t="0" r="r" b="b"/>
              <a:pathLst>
                <a:path w="241" h="1491">
                  <a:moveTo>
                    <a:pt x="0" y="0"/>
                  </a:moveTo>
                  <a:cubicBezTo>
                    <a:pt x="17" y="73"/>
                    <a:pt x="64" y="309"/>
                    <a:pt x="101" y="439"/>
                  </a:cubicBezTo>
                  <a:cubicBezTo>
                    <a:pt x="138" y="569"/>
                    <a:pt x="207" y="686"/>
                    <a:pt x="224" y="781"/>
                  </a:cubicBezTo>
                  <a:cubicBezTo>
                    <a:pt x="241" y="876"/>
                    <a:pt x="241" y="893"/>
                    <a:pt x="206" y="1011"/>
                  </a:cubicBezTo>
                  <a:cubicBezTo>
                    <a:pt x="171" y="1129"/>
                    <a:pt x="46" y="1411"/>
                    <a:pt x="14" y="1491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667000" y="1524000"/>
              <a:ext cx="884238" cy="38020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" name="Group 19"/>
            <p:cNvGrpSpPr>
              <a:grpSpLocks/>
            </p:cNvGrpSpPr>
            <p:nvPr/>
          </p:nvGrpSpPr>
          <p:grpSpPr bwMode="auto">
            <a:xfrm>
              <a:off x="3810000" y="4038600"/>
              <a:ext cx="990600" cy="685800"/>
              <a:chOff x="2496" y="2880"/>
              <a:chExt cx="624" cy="432"/>
            </a:xfrm>
          </p:grpSpPr>
          <p:sp>
            <p:nvSpPr>
              <p:cNvPr id="18" name="AutoShape 10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FF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AutoShape 11" descr="Solid diamond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olidDmnd">
                <a:fgClr>
                  <a:schemeClr val="bg2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" name="Oval 18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308475" y="1371600"/>
              <a:ext cx="438150" cy="1311275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31" y="690"/>
                </a:cxn>
                <a:cxn ang="0">
                  <a:pos x="276" y="818"/>
                </a:cxn>
              </a:cxnLst>
              <a:rect l="0" t="0" r="r" b="b"/>
              <a:pathLst>
                <a:path w="276" h="826">
                  <a:moveTo>
                    <a:pt x="92" y="0"/>
                  </a:moveTo>
                  <a:cubicBezTo>
                    <a:pt x="82" y="115"/>
                    <a:pt x="0" y="554"/>
                    <a:pt x="31" y="690"/>
                  </a:cubicBezTo>
                  <a:cubicBezTo>
                    <a:pt x="62" y="826"/>
                    <a:pt x="225" y="791"/>
                    <a:pt x="276" y="818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754438" y="1752600"/>
              <a:ext cx="2633662" cy="2033588"/>
            </a:xfrm>
            <a:custGeom>
              <a:avLst/>
              <a:gdLst/>
              <a:ahLst/>
              <a:cxnLst>
                <a:cxn ang="0">
                  <a:pos x="1083" y="0"/>
                </a:cxn>
                <a:cxn ang="0">
                  <a:pos x="651" y="720"/>
                </a:cxn>
                <a:cxn ang="0">
                  <a:pos x="250" y="459"/>
                </a:cxn>
                <a:cxn ang="0">
                  <a:pos x="30" y="523"/>
                </a:cxn>
                <a:cxn ang="0">
                  <a:pos x="67" y="907"/>
                </a:cxn>
                <a:cxn ang="0">
                  <a:pos x="232" y="1264"/>
                </a:cxn>
                <a:cxn ang="0">
                  <a:pos x="555" y="1008"/>
                </a:cxn>
                <a:cxn ang="0">
                  <a:pos x="1227" y="240"/>
                </a:cxn>
                <a:cxn ang="0">
                  <a:pos x="1659" y="144"/>
                </a:cxn>
              </a:cxnLst>
              <a:rect l="0" t="0" r="r" b="b"/>
              <a:pathLst>
                <a:path w="1659" h="1281">
                  <a:moveTo>
                    <a:pt x="1083" y="0"/>
                  </a:moveTo>
                  <a:cubicBezTo>
                    <a:pt x="935" y="328"/>
                    <a:pt x="790" y="643"/>
                    <a:pt x="651" y="720"/>
                  </a:cubicBezTo>
                  <a:cubicBezTo>
                    <a:pt x="512" y="797"/>
                    <a:pt x="353" y="492"/>
                    <a:pt x="250" y="459"/>
                  </a:cubicBezTo>
                  <a:cubicBezTo>
                    <a:pt x="147" y="426"/>
                    <a:pt x="60" y="448"/>
                    <a:pt x="30" y="523"/>
                  </a:cubicBezTo>
                  <a:cubicBezTo>
                    <a:pt x="0" y="598"/>
                    <a:pt x="33" y="784"/>
                    <a:pt x="67" y="907"/>
                  </a:cubicBezTo>
                  <a:cubicBezTo>
                    <a:pt x="101" y="1030"/>
                    <a:pt x="151" y="1247"/>
                    <a:pt x="232" y="1264"/>
                  </a:cubicBezTo>
                  <a:cubicBezTo>
                    <a:pt x="313" y="1281"/>
                    <a:pt x="389" y="1179"/>
                    <a:pt x="555" y="1008"/>
                  </a:cubicBezTo>
                  <a:cubicBezTo>
                    <a:pt x="721" y="837"/>
                    <a:pt x="1043" y="384"/>
                    <a:pt x="1227" y="240"/>
                  </a:cubicBezTo>
                  <a:cubicBezTo>
                    <a:pt x="1411" y="96"/>
                    <a:pt x="1587" y="160"/>
                    <a:pt x="1659" y="144"/>
                  </a:cubicBezTo>
                </a:path>
              </a:pathLst>
            </a:custGeom>
            <a:noFill/>
            <a:ln w="38100" cap="rnd" cmpd="sng">
              <a:solidFill>
                <a:schemeClr val="hlink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AutoShape 22"/>
            <p:cNvSpPr>
              <a:spLocks noChangeArrowheads="1"/>
            </p:cNvSpPr>
            <p:nvPr/>
          </p:nvSpPr>
          <p:spPr bwMode="auto">
            <a:xfrm rot="-6369977">
              <a:off x="6477000" y="1828800"/>
              <a:ext cx="228600" cy="381000"/>
            </a:xfrm>
            <a:prstGeom prst="moon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971800" y="1524000"/>
              <a:ext cx="569913" cy="2032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7" y="878"/>
                </a:cxn>
                <a:cxn ang="0">
                  <a:pos x="359" y="1280"/>
                </a:cxn>
              </a:cxnLst>
              <a:rect l="0" t="0" r="r" b="b"/>
              <a:pathLst>
                <a:path w="359" h="1280">
                  <a:moveTo>
                    <a:pt x="0" y="0"/>
                  </a:moveTo>
                  <a:cubicBezTo>
                    <a:pt x="45" y="146"/>
                    <a:pt x="207" y="665"/>
                    <a:pt x="267" y="878"/>
                  </a:cubicBezTo>
                  <a:cubicBezTo>
                    <a:pt x="327" y="1091"/>
                    <a:pt x="340" y="1196"/>
                    <a:pt x="359" y="1280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 rot="3363671">
              <a:off x="3359943" y="3193257"/>
              <a:ext cx="436563" cy="298450"/>
            </a:xfrm>
            <a:custGeom>
              <a:avLst/>
              <a:gdLst/>
              <a:ahLst/>
              <a:cxnLst>
                <a:cxn ang="0">
                  <a:pos x="131" y="6"/>
                </a:cxn>
                <a:cxn ang="0">
                  <a:pos x="17" y="78"/>
                </a:cxn>
                <a:cxn ang="0">
                  <a:pos x="29" y="132"/>
                </a:cxn>
                <a:cxn ang="0">
                  <a:pos x="83" y="114"/>
                </a:cxn>
                <a:cxn ang="0">
                  <a:pos x="67" y="41"/>
                </a:cxn>
                <a:cxn ang="0">
                  <a:pos x="35" y="0"/>
                </a:cxn>
              </a:cxnLst>
              <a:rect l="0" t="0" r="r" b="b"/>
              <a:pathLst>
                <a:path w="131" h="138">
                  <a:moveTo>
                    <a:pt x="131" y="6"/>
                  </a:moveTo>
                  <a:cubicBezTo>
                    <a:pt x="111" y="18"/>
                    <a:pt x="34" y="57"/>
                    <a:pt x="17" y="78"/>
                  </a:cubicBezTo>
                  <a:cubicBezTo>
                    <a:pt x="0" y="99"/>
                    <a:pt x="18" y="126"/>
                    <a:pt x="29" y="132"/>
                  </a:cubicBezTo>
                  <a:cubicBezTo>
                    <a:pt x="40" y="138"/>
                    <a:pt x="77" y="129"/>
                    <a:pt x="83" y="114"/>
                  </a:cubicBezTo>
                  <a:cubicBezTo>
                    <a:pt x="89" y="99"/>
                    <a:pt x="75" y="60"/>
                    <a:pt x="67" y="41"/>
                  </a:cubicBezTo>
                  <a:cubicBezTo>
                    <a:pt x="59" y="22"/>
                    <a:pt x="42" y="9"/>
                    <a:pt x="35" y="0"/>
                  </a:cubicBezTo>
                </a:path>
              </a:pathLst>
            </a:custGeom>
            <a:noFill/>
            <a:ln w="28575" cmpd="sng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4176713" y="2924175"/>
              <a:ext cx="609600" cy="609600"/>
              <a:chOff x="2544" y="1824"/>
              <a:chExt cx="528" cy="480"/>
            </a:xfrm>
          </p:grpSpPr>
          <p:sp>
            <p:nvSpPr>
              <p:cNvPr id="28" name="Oval 27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" name="AutoShape 28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" name="Oval 29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1" name="Oval 30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2" name="Oval 31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34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 txBox="1">
            <a:spLocks noChangeArrowheads="1"/>
          </p:cNvSpPr>
          <p:nvPr/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Prof.Dr. Nuru Yusifoğlu Bayramov, PhD.Dr. Anar Elxanoğlu Namazov</a:t>
            </a:r>
          </a:p>
        </p:txBody>
      </p:sp>
      <p:sp>
        <p:nvSpPr>
          <p:cNvPr id="57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1431" y="6525344"/>
            <a:ext cx="12192602" cy="332655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>
                <a:solidFill>
                  <a:srgbClr val="7030A0"/>
                </a:solidFill>
              </a:rPr>
              <a:t>Q</a:t>
            </a:r>
            <a:r>
              <a:rPr lang="az-Latn-AZ" sz="2800" dirty="0">
                <a:solidFill>
                  <a:srgbClr val="7030A0"/>
                </a:solidFill>
              </a:rPr>
              <a:t>ASIQ YIRTIĞI</a:t>
            </a:r>
            <a:r>
              <a:rPr lang="tr-TR" sz="2800" b="0" dirty="0">
                <a:solidFill>
                  <a:srgbClr val="7030A0"/>
                </a:solidFill>
              </a:rPr>
              <a:t> </a:t>
            </a:r>
            <a:endParaRPr lang="en-US" sz="2800" b="0" dirty="0">
              <a:solidFill>
                <a:srgbClr val="7030A0"/>
              </a:solidFill>
            </a:endParaRPr>
          </a:p>
        </p:txBody>
      </p:sp>
      <p:sp>
        <p:nvSpPr>
          <p:cNvPr id="55" name="Нижний колонтитул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115177" y="5388128"/>
            <a:ext cx="18035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r-TR" sz="2400" b="1" dirty="0"/>
              <a:t>McVay üsulu</a:t>
            </a:r>
            <a:endParaRPr lang="en-US" sz="24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7F1173B-D541-414F-81A1-D6D6B72EE2D7}"/>
              </a:ext>
            </a:extLst>
          </p:cNvPr>
          <p:cNvGrpSpPr/>
          <p:nvPr/>
        </p:nvGrpSpPr>
        <p:grpSpPr>
          <a:xfrm>
            <a:off x="1344339" y="1359001"/>
            <a:ext cx="3967163" cy="3954463"/>
            <a:chOff x="358775" y="1371600"/>
            <a:chExt cx="3967163" cy="3954463"/>
          </a:xfrm>
        </p:grpSpPr>
        <p:sp>
          <p:nvSpPr>
            <p:cNvPr id="14" name="Freeform 3"/>
            <p:cNvSpPr>
              <a:spLocks/>
            </p:cNvSpPr>
            <p:nvPr/>
          </p:nvSpPr>
          <p:spPr bwMode="auto">
            <a:xfrm>
              <a:off x="1136650" y="1808163"/>
              <a:ext cx="2790825" cy="2509837"/>
            </a:xfrm>
            <a:custGeom>
              <a:avLst/>
              <a:gdLst/>
              <a:ahLst/>
              <a:cxnLst>
                <a:cxn ang="0">
                  <a:pos x="1182" y="0"/>
                </a:cxn>
                <a:cxn ang="0">
                  <a:pos x="750" y="720"/>
                </a:cxn>
                <a:cxn ang="0">
                  <a:pos x="349" y="459"/>
                </a:cxn>
                <a:cxn ang="0">
                  <a:pos x="129" y="523"/>
                </a:cxn>
                <a:cxn ang="0">
                  <a:pos x="5" y="990"/>
                </a:cxn>
                <a:cxn ang="0">
                  <a:pos x="161" y="1529"/>
                </a:cxn>
                <a:cxn ang="0">
                  <a:pos x="417" y="1301"/>
                </a:cxn>
                <a:cxn ang="0">
                  <a:pos x="654" y="1008"/>
                </a:cxn>
                <a:cxn ang="0">
                  <a:pos x="1326" y="240"/>
                </a:cxn>
                <a:cxn ang="0">
                  <a:pos x="1758" y="144"/>
                </a:cxn>
              </a:cxnLst>
              <a:rect l="0" t="0" r="r" b="b"/>
              <a:pathLst>
                <a:path w="1758" h="1581">
                  <a:moveTo>
                    <a:pt x="1182" y="0"/>
                  </a:moveTo>
                  <a:cubicBezTo>
                    <a:pt x="1034" y="328"/>
                    <a:pt x="889" y="643"/>
                    <a:pt x="750" y="720"/>
                  </a:cubicBezTo>
                  <a:cubicBezTo>
                    <a:pt x="611" y="797"/>
                    <a:pt x="452" y="492"/>
                    <a:pt x="349" y="459"/>
                  </a:cubicBezTo>
                  <a:cubicBezTo>
                    <a:pt x="246" y="426"/>
                    <a:pt x="186" y="435"/>
                    <a:pt x="129" y="523"/>
                  </a:cubicBezTo>
                  <a:cubicBezTo>
                    <a:pt x="72" y="611"/>
                    <a:pt x="0" y="822"/>
                    <a:pt x="5" y="990"/>
                  </a:cubicBezTo>
                  <a:cubicBezTo>
                    <a:pt x="10" y="1158"/>
                    <a:pt x="92" y="1477"/>
                    <a:pt x="161" y="1529"/>
                  </a:cubicBezTo>
                  <a:cubicBezTo>
                    <a:pt x="230" y="1581"/>
                    <a:pt x="335" y="1388"/>
                    <a:pt x="417" y="1301"/>
                  </a:cubicBezTo>
                  <a:cubicBezTo>
                    <a:pt x="499" y="1214"/>
                    <a:pt x="503" y="1185"/>
                    <a:pt x="654" y="1008"/>
                  </a:cubicBezTo>
                  <a:cubicBezTo>
                    <a:pt x="805" y="831"/>
                    <a:pt x="1142" y="384"/>
                    <a:pt x="1326" y="240"/>
                  </a:cubicBezTo>
                  <a:cubicBezTo>
                    <a:pt x="1510" y="96"/>
                    <a:pt x="1686" y="160"/>
                    <a:pt x="1758" y="144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AutoShape 4"/>
            <p:cNvSpPr>
              <a:spLocks noChangeArrowheads="1"/>
            </p:cNvSpPr>
            <p:nvPr/>
          </p:nvSpPr>
          <p:spPr bwMode="auto">
            <a:xfrm rot="-6369977">
              <a:off x="4021138" y="1912938"/>
              <a:ext cx="228600" cy="381000"/>
            </a:xfrm>
            <a:prstGeom prst="moon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AutoShape 6" descr="Blue tissue paper"/>
            <p:cNvSpPr>
              <a:spLocks noChangeArrowheads="1"/>
            </p:cNvSpPr>
            <p:nvPr/>
          </p:nvSpPr>
          <p:spPr bwMode="auto">
            <a:xfrm rot="-5479915">
              <a:off x="1781175" y="3352800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" name="AutoShape 7" descr="Wide upward diagonal"/>
            <p:cNvSpPr>
              <a:spLocks noChangeArrowheads="1"/>
            </p:cNvSpPr>
            <p:nvPr/>
          </p:nvSpPr>
          <p:spPr bwMode="auto">
            <a:xfrm rot="4675705">
              <a:off x="911225" y="1962150"/>
              <a:ext cx="120967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AutoShape 8" descr="Wide downward diagonal"/>
            <p:cNvSpPr>
              <a:spLocks noChangeArrowheads="1"/>
            </p:cNvSpPr>
            <p:nvPr/>
          </p:nvSpPr>
          <p:spPr bwMode="auto">
            <a:xfrm rot="5863912">
              <a:off x="1163637" y="2014538"/>
              <a:ext cx="1209675" cy="228600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457450" y="3365500"/>
              <a:ext cx="441325" cy="1739900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21" y="281"/>
                </a:cxn>
                <a:cxn ang="0">
                  <a:pos x="278" y="1096"/>
                </a:cxn>
              </a:cxnLst>
              <a:rect l="0" t="0" r="r" b="b"/>
              <a:pathLst>
                <a:path w="278" h="1096">
                  <a:moveTo>
                    <a:pt x="154" y="0"/>
                  </a:moveTo>
                  <a:cubicBezTo>
                    <a:pt x="132" y="48"/>
                    <a:pt x="0" y="98"/>
                    <a:pt x="21" y="281"/>
                  </a:cubicBezTo>
                  <a:cubicBezTo>
                    <a:pt x="42" y="464"/>
                    <a:pt x="224" y="926"/>
                    <a:pt x="278" y="109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835025" y="1609725"/>
              <a:ext cx="495300" cy="1158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2" y="730"/>
                </a:cxn>
              </a:cxnLst>
              <a:rect l="0" t="0" r="r" b="b"/>
              <a:pathLst>
                <a:path w="312" h="730">
                  <a:moveTo>
                    <a:pt x="0" y="0"/>
                  </a:moveTo>
                  <a:cubicBezTo>
                    <a:pt x="52" y="122"/>
                    <a:pt x="260" y="608"/>
                    <a:pt x="312" y="730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358775" y="1524000"/>
              <a:ext cx="884238" cy="38020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23" name="Group 12"/>
            <p:cNvGrpSpPr>
              <a:grpSpLocks/>
            </p:cNvGrpSpPr>
            <p:nvPr/>
          </p:nvGrpSpPr>
          <p:grpSpPr bwMode="auto">
            <a:xfrm>
              <a:off x="1501775" y="4038600"/>
              <a:ext cx="990600" cy="685800"/>
              <a:chOff x="2496" y="2880"/>
              <a:chExt cx="624" cy="432"/>
            </a:xfrm>
          </p:grpSpPr>
          <p:sp>
            <p:nvSpPr>
              <p:cNvPr id="24" name="AutoShape 13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FF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" name="AutoShape 14" descr="Sphere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phere">
                <a:fgClr>
                  <a:schemeClr val="accent1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" name="Oval 15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1965325" y="1371600"/>
              <a:ext cx="711200" cy="14224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55" y="690"/>
                </a:cxn>
                <a:cxn ang="0">
                  <a:pos x="448" y="896"/>
                </a:cxn>
              </a:cxnLst>
              <a:rect l="0" t="0" r="r" b="b"/>
              <a:pathLst>
                <a:path w="448" h="896">
                  <a:moveTo>
                    <a:pt x="116" y="0"/>
                  </a:moveTo>
                  <a:cubicBezTo>
                    <a:pt x="106" y="115"/>
                    <a:pt x="0" y="541"/>
                    <a:pt x="55" y="690"/>
                  </a:cubicBezTo>
                  <a:cubicBezTo>
                    <a:pt x="110" y="839"/>
                    <a:pt x="366" y="853"/>
                    <a:pt x="448" y="89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28" name="Group 17"/>
            <p:cNvGrpSpPr>
              <a:grpSpLocks/>
            </p:cNvGrpSpPr>
            <p:nvPr/>
          </p:nvGrpSpPr>
          <p:grpSpPr bwMode="auto">
            <a:xfrm>
              <a:off x="2541588" y="2924175"/>
              <a:ext cx="609600" cy="609600"/>
              <a:chOff x="2544" y="1824"/>
              <a:chExt cx="528" cy="480"/>
            </a:xfrm>
          </p:grpSpPr>
          <p:sp>
            <p:nvSpPr>
              <p:cNvPr id="29" name="Oval 18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" name="AutoShape 19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1" name="Oval 20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2" name="Oval 21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" name="Oval 22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1173163" y="3530600"/>
              <a:ext cx="360362" cy="171608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210" y="371"/>
                </a:cxn>
                <a:cxn ang="0">
                  <a:pos x="192" y="601"/>
                </a:cxn>
                <a:cxn ang="0">
                  <a:pos x="0" y="1081"/>
                </a:cxn>
              </a:cxnLst>
              <a:rect l="0" t="0" r="r" b="b"/>
              <a:pathLst>
                <a:path w="227" h="1081">
                  <a:moveTo>
                    <a:pt x="147" y="0"/>
                  </a:moveTo>
                  <a:cubicBezTo>
                    <a:pt x="157" y="62"/>
                    <a:pt x="203" y="271"/>
                    <a:pt x="210" y="371"/>
                  </a:cubicBezTo>
                  <a:cubicBezTo>
                    <a:pt x="217" y="471"/>
                    <a:pt x="227" y="483"/>
                    <a:pt x="192" y="601"/>
                  </a:cubicBezTo>
                  <a:cubicBezTo>
                    <a:pt x="157" y="719"/>
                    <a:pt x="32" y="1001"/>
                    <a:pt x="0" y="1081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27EC6EC-456B-43F6-8D4E-2C8107771805}"/>
              </a:ext>
            </a:extLst>
          </p:cNvPr>
          <p:cNvGrpSpPr/>
          <p:nvPr/>
        </p:nvGrpSpPr>
        <p:grpSpPr>
          <a:xfrm>
            <a:off x="8131914" y="1375670"/>
            <a:ext cx="2641600" cy="3954462"/>
            <a:chOff x="4889500" y="1341438"/>
            <a:chExt cx="2641600" cy="3954462"/>
          </a:xfrm>
        </p:grpSpPr>
        <p:sp>
          <p:nvSpPr>
            <p:cNvPr id="35" name="AutoShape 24" descr="Blue tissue paper"/>
            <p:cNvSpPr>
              <a:spLocks noChangeArrowheads="1"/>
            </p:cNvSpPr>
            <p:nvPr/>
          </p:nvSpPr>
          <p:spPr bwMode="auto">
            <a:xfrm rot="-5479915">
              <a:off x="6413500" y="3322638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25" descr="Wide upward diagonal"/>
            <p:cNvSpPr>
              <a:spLocks noChangeArrowheads="1"/>
            </p:cNvSpPr>
            <p:nvPr/>
          </p:nvSpPr>
          <p:spPr bwMode="auto">
            <a:xfrm rot="5400000">
              <a:off x="4900613" y="2576513"/>
              <a:ext cx="252412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AutoShape 26" descr="Wide downward diagonal"/>
            <p:cNvSpPr>
              <a:spLocks noChangeArrowheads="1"/>
            </p:cNvSpPr>
            <p:nvPr/>
          </p:nvSpPr>
          <p:spPr bwMode="auto">
            <a:xfrm rot="5863912">
              <a:off x="5059362" y="2536826"/>
              <a:ext cx="2327275" cy="228600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7073900" y="3162300"/>
              <a:ext cx="457200" cy="1912938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31" y="390"/>
                </a:cxn>
                <a:cxn ang="0">
                  <a:pos x="288" y="1205"/>
                </a:cxn>
              </a:cxnLst>
              <a:rect l="0" t="0" r="r" b="b"/>
              <a:pathLst>
                <a:path w="288" h="1205">
                  <a:moveTo>
                    <a:pt x="104" y="0"/>
                  </a:moveTo>
                  <a:cubicBezTo>
                    <a:pt x="90" y="65"/>
                    <a:pt x="0" y="189"/>
                    <a:pt x="31" y="390"/>
                  </a:cubicBezTo>
                  <a:cubicBezTo>
                    <a:pt x="62" y="591"/>
                    <a:pt x="234" y="1035"/>
                    <a:pt x="288" y="1205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5365750" y="1579563"/>
              <a:ext cx="730250" cy="23828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0" y="1501"/>
                </a:cxn>
              </a:cxnLst>
              <a:rect l="0" t="0" r="r" b="b"/>
              <a:pathLst>
                <a:path w="460" h="1501">
                  <a:moveTo>
                    <a:pt x="0" y="0"/>
                  </a:moveTo>
                  <a:cubicBezTo>
                    <a:pt x="77" y="250"/>
                    <a:pt x="364" y="1188"/>
                    <a:pt x="460" y="1501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4889500" y="1493838"/>
              <a:ext cx="884238" cy="38020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" name="Group 30"/>
            <p:cNvGrpSpPr>
              <a:grpSpLocks/>
            </p:cNvGrpSpPr>
            <p:nvPr/>
          </p:nvGrpSpPr>
          <p:grpSpPr bwMode="auto">
            <a:xfrm>
              <a:off x="6032500" y="4008438"/>
              <a:ext cx="990600" cy="685800"/>
              <a:chOff x="2496" y="2880"/>
              <a:chExt cx="624" cy="432"/>
            </a:xfrm>
          </p:grpSpPr>
          <p:sp>
            <p:nvSpPr>
              <p:cNvPr id="42" name="AutoShape 31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FF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" name="AutoShape 32" descr="Sphere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phere">
                <a:fgClr>
                  <a:schemeClr val="accent1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4" name="Oval 33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6488113" y="1341438"/>
              <a:ext cx="763587" cy="1757362"/>
            </a:xfrm>
            <a:custGeom>
              <a:avLst/>
              <a:gdLst/>
              <a:ahLst/>
              <a:cxnLst>
                <a:cxn ang="0">
                  <a:pos x="121" y="0"/>
                </a:cxn>
                <a:cxn ang="0">
                  <a:pos x="60" y="690"/>
                </a:cxn>
                <a:cxn ang="0">
                  <a:pos x="481" y="1107"/>
                </a:cxn>
              </a:cxnLst>
              <a:rect l="0" t="0" r="r" b="b"/>
              <a:pathLst>
                <a:path w="481" h="1107">
                  <a:moveTo>
                    <a:pt x="121" y="0"/>
                  </a:moveTo>
                  <a:cubicBezTo>
                    <a:pt x="111" y="115"/>
                    <a:pt x="0" y="506"/>
                    <a:pt x="60" y="690"/>
                  </a:cubicBezTo>
                  <a:cubicBezTo>
                    <a:pt x="120" y="874"/>
                    <a:pt x="393" y="1020"/>
                    <a:pt x="481" y="1107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6" name="Group 35"/>
            <p:cNvGrpSpPr>
              <a:grpSpLocks/>
            </p:cNvGrpSpPr>
            <p:nvPr/>
          </p:nvGrpSpPr>
          <p:grpSpPr bwMode="auto">
            <a:xfrm>
              <a:off x="6372225" y="2889250"/>
              <a:ext cx="609600" cy="609600"/>
              <a:chOff x="2544" y="1824"/>
              <a:chExt cx="528" cy="480"/>
            </a:xfrm>
          </p:grpSpPr>
          <p:sp>
            <p:nvSpPr>
              <p:cNvPr id="47" name="Oval 36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8" name="AutoShape 37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9" name="Oval 38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0" name="Oval 39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1" name="Oval 40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5703888" y="3606800"/>
              <a:ext cx="360362" cy="1609725"/>
            </a:xfrm>
            <a:custGeom>
              <a:avLst/>
              <a:gdLst/>
              <a:ahLst/>
              <a:cxnLst>
                <a:cxn ang="0">
                  <a:pos x="135" y="0"/>
                </a:cxn>
                <a:cxn ang="0">
                  <a:pos x="210" y="304"/>
                </a:cxn>
                <a:cxn ang="0">
                  <a:pos x="192" y="534"/>
                </a:cxn>
                <a:cxn ang="0">
                  <a:pos x="0" y="1014"/>
                </a:cxn>
              </a:cxnLst>
              <a:rect l="0" t="0" r="r" b="b"/>
              <a:pathLst>
                <a:path w="227" h="1014">
                  <a:moveTo>
                    <a:pt x="135" y="0"/>
                  </a:moveTo>
                  <a:cubicBezTo>
                    <a:pt x="147" y="52"/>
                    <a:pt x="201" y="215"/>
                    <a:pt x="210" y="304"/>
                  </a:cubicBezTo>
                  <a:cubicBezTo>
                    <a:pt x="219" y="393"/>
                    <a:pt x="227" y="416"/>
                    <a:pt x="192" y="534"/>
                  </a:cubicBezTo>
                  <a:cubicBezTo>
                    <a:pt x="157" y="652"/>
                    <a:pt x="32" y="934"/>
                    <a:pt x="0" y="1014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 rot="3363671">
              <a:off x="6009482" y="3718719"/>
              <a:ext cx="436562" cy="431800"/>
            </a:xfrm>
            <a:custGeom>
              <a:avLst/>
              <a:gdLst/>
              <a:ahLst/>
              <a:cxnLst>
                <a:cxn ang="0">
                  <a:pos x="131" y="6"/>
                </a:cxn>
                <a:cxn ang="0">
                  <a:pos x="17" y="78"/>
                </a:cxn>
                <a:cxn ang="0">
                  <a:pos x="29" y="132"/>
                </a:cxn>
                <a:cxn ang="0">
                  <a:pos x="83" y="114"/>
                </a:cxn>
                <a:cxn ang="0">
                  <a:pos x="67" y="41"/>
                </a:cxn>
                <a:cxn ang="0">
                  <a:pos x="35" y="0"/>
                </a:cxn>
              </a:cxnLst>
              <a:rect l="0" t="0" r="r" b="b"/>
              <a:pathLst>
                <a:path w="131" h="138">
                  <a:moveTo>
                    <a:pt x="131" y="6"/>
                  </a:moveTo>
                  <a:cubicBezTo>
                    <a:pt x="111" y="18"/>
                    <a:pt x="34" y="57"/>
                    <a:pt x="17" y="78"/>
                  </a:cubicBezTo>
                  <a:cubicBezTo>
                    <a:pt x="0" y="99"/>
                    <a:pt x="18" y="126"/>
                    <a:pt x="29" y="132"/>
                  </a:cubicBezTo>
                  <a:cubicBezTo>
                    <a:pt x="40" y="138"/>
                    <a:pt x="77" y="129"/>
                    <a:pt x="83" y="114"/>
                  </a:cubicBezTo>
                  <a:cubicBezTo>
                    <a:pt x="89" y="99"/>
                    <a:pt x="75" y="60"/>
                    <a:pt x="67" y="41"/>
                  </a:cubicBezTo>
                  <a:cubicBezTo>
                    <a:pt x="59" y="22"/>
                    <a:pt x="42" y="9"/>
                    <a:pt x="35" y="0"/>
                  </a:cubicBezTo>
                </a:path>
              </a:pathLst>
            </a:custGeom>
            <a:noFill/>
            <a:ln w="28575" cmpd="sng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 rot="3363671">
              <a:off x="7090568" y="2891632"/>
              <a:ext cx="436563" cy="431800"/>
            </a:xfrm>
            <a:custGeom>
              <a:avLst/>
              <a:gdLst/>
              <a:ahLst/>
              <a:cxnLst>
                <a:cxn ang="0">
                  <a:pos x="131" y="6"/>
                </a:cxn>
                <a:cxn ang="0">
                  <a:pos x="17" y="78"/>
                </a:cxn>
                <a:cxn ang="0">
                  <a:pos x="29" y="132"/>
                </a:cxn>
                <a:cxn ang="0">
                  <a:pos x="83" y="114"/>
                </a:cxn>
                <a:cxn ang="0">
                  <a:pos x="67" y="41"/>
                </a:cxn>
                <a:cxn ang="0">
                  <a:pos x="35" y="0"/>
                </a:cxn>
              </a:cxnLst>
              <a:rect l="0" t="0" r="r" b="b"/>
              <a:pathLst>
                <a:path w="131" h="138">
                  <a:moveTo>
                    <a:pt x="131" y="6"/>
                  </a:moveTo>
                  <a:cubicBezTo>
                    <a:pt x="111" y="18"/>
                    <a:pt x="34" y="57"/>
                    <a:pt x="17" y="78"/>
                  </a:cubicBezTo>
                  <a:cubicBezTo>
                    <a:pt x="0" y="99"/>
                    <a:pt x="18" y="126"/>
                    <a:pt x="29" y="132"/>
                  </a:cubicBezTo>
                  <a:cubicBezTo>
                    <a:pt x="40" y="138"/>
                    <a:pt x="77" y="129"/>
                    <a:pt x="83" y="114"/>
                  </a:cubicBezTo>
                  <a:cubicBezTo>
                    <a:pt x="89" y="99"/>
                    <a:pt x="75" y="60"/>
                    <a:pt x="67" y="41"/>
                  </a:cubicBezTo>
                  <a:cubicBezTo>
                    <a:pt x="59" y="22"/>
                    <a:pt x="42" y="9"/>
                    <a:pt x="35" y="0"/>
                  </a:cubicBezTo>
                </a:path>
              </a:pathLst>
            </a:custGeom>
            <a:noFill/>
            <a:ln w="28575" cmpd="sng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17F1173B-D541-414F-81A1-D6D6B72EE2D7}"/>
              </a:ext>
            </a:extLst>
          </p:cNvPr>
          <p:cNvGrpSpPr/>
          <p:nvPr/>
        </p:nvGrpSpPr>
        <p:grpSpPr>
          <a:xfrm>
            <a:off x="1496739" y="1511401"/>
            <a:ext cx="3967163" cy="3954463"/>
            <a:chOff x="358775" y="1371600"/>
            <a:chExt cx="3967163" cy="3954463"/>
          </a:xfrm>
        </p:grpSpPr>
        <p:sp>
          <p:nvSpPr>
            <p:cNvPr id="59" name="Freeform 3"/>
            <p:cNvSpPr>
              <a:spLocks/>
            </p:cNvSpPr>
            <p:nvPr/>
          </p:nvSpPr>
          <p:spPr bwMode="auto">
            <a:xfrm>
              <a:off x="1136650" y="1808163"/>
              <a:ext cx="2790825" cy="2509837"/>
            </a:xfrm>
            <a:custGeom>
              <a:avLst/>
              <a:gdLst/>
              <a:ahLst/>
              <a:cxnLst>
                <a:cxn ang="0">
                  <a:pos x="1182" y="0"/>
                </a:cxn>
                <a:cxn ang="0">
                  <a:pos x="750" y="720"/>
                </a:cxn>
                <a:cxn ang="0">
                  <a:pos x="349" y="459"/>
                </a:cxn>
                <a:cxn ang="0">
                  <a:pos x="129" y="523"/>
                </a:cxn>
                <a:cxn ang="0">
                  <a:pos x="5" y="990"/>
                </a:cxn>
                <a:cxn ang="0">
                  <a:pos x="161" y="1529"/>
                </a:cxn>
                <a:cxn ang="0">
                  <a:pos x="417" y="1301"/>
                </a:cxn>
                <a:cxn ang="0">
                  <a:pos x="654" y="1008"/>
                </a:cxn>
                <a:cxn ang="0">
                  <a:pos x="1326" y="240"/>
                </a:cxn>
                <a:cxn ang="0">
                  <a:pos x="1758" y="144"/>
                </a:cxn>
              </a:cxnLst>
              <a:rect l="0" t="0" r="r" b="b"/>
              <a:pathLst>
                <a:path w="1758" h="1581">
                  <a:moveTo>
                    <a:pt x="1182" y="0"/>
                  </a:moveTo>
                  <a:cubicBezTo>
                    <a:pt x="1034" y="328"/>
                    <a:pt x="889" y="643"/>
                    <a:pt x="750" y="720"/>
                  </a:cubicBezTo>
                  <a:cubicBezTo>
                    <a:pt x="611" y="797"/>
                    <a:pt x="452" y="492"/>
                    <a:pt x="349" y="459"/>
                  </a:cubicBezTo>
                  <a:cubicBezTo>
                    <a:pt x="246" y="426"/>
                    <a:pt x="186" y="435"/>
                    <a:pt x="129" y="523"/>
                  </a:cubicBezTo>
                  <a:cubicBezTo>
                    <a:pt x="72" y="611"/>
                    <a:pt x="0" y="822"/>
                    <a:pt x="5" y="990"/>
                  </a:cubicBezTo>
                  <a:cubicBezTo>
                    <a:pt x="10" y="1158"/>
                    <a:pt x="92" y="1477"/>
                    <a:pt x="161" y="1529"/>
                  </a:cubicBezTo>
                  <a:cubicBezTo>
                    <a:pt x="230" y="1581"/>
                    <a:pt x="335" y="1388"/>
                    <a:pt x="417" y="1301"/>
                  </a:cubicBezTo>
                  <a:cubicBezTo>
                    <a:pt x="499" y="1214"/>
                    <a:pt x="503" y="1185"/>
                    <a:pt x="654" y="1008"/>
                  </a:cubicBezTo>
                  <a:cubicBezTo>
                    <a:pt x="805" y="831"/>
                    <a:pt x="1142" y="384"/>
                    <a:pt x="1326" y="240"/>
                  </a:cubicBezTo>
                  <a:cubicBezTo>
                    <a:pt x="1510" y="96"/>
                    <a:pt x="1686" y="160"/>
                    <a:pt x="1758" y="144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AutoShape 4"/>
            <p:cNvSpPr>
              <a:spLocks noChangeArrowheads="1"/>
            </p:cNvSpPr>
            <p:nvPr/>
          </p:nvSpPr>
          <p:spPr bwMode="auto">
            <a:xfrm rot="-6369977">
              <a:off x="4021138" y="1912938"/>
              <a:ext cx="228600" cy="381000"/>
            </a:xfrm>
            <a:prstGeom prst="moon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AutoShape 6" descr="Blue tissue paper"/>
            <p:cNvSpPr>
              <a:spLocks noChangeArrowheads="1"/>
            </p:cNvSpPr>
            <p:nvPr/>
          </p:nvSpPr>
          <p:spPr bwMode="auto">
            <a:xfrm rot="-5479915">
              <a:off x="1781175" y="3352800"/>
              <a:ext cx="381000" cy="990600"/>
            </a:xfrm>
            <a:prstGeom prst="moon">
              <a:avLst>
                <a:gd name="adj" fmla="val 77083"/>
              </a:avLst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AutoShape 7" descr="Wide upward diagonal"/>
            <p:cNvSpPr>
              <a:spLocks noChangeArrowheads="1"/>
            </p:cNvSpPr>
            <p:nvPr/>
          </p:nvSpPr>
          <p:spPr bwMode="auto">
            <a:xfrm rot="4675705">
              <a:off x="911225" y="1962150"/>
              <a:ext cx="1209675" cy="333375"/>
            </a:xfrm>
            <a:prstGeom prst="flowChartDelay">
              <a:avLst/>
            </a:prstGeom>
            <a:pattFill prst="wdUp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AutoShape 8" descr="Wide downward diagonal"/>
            <p:cNvSpPr>
              <a:spLocks noChangeArrowheads="1"/>
            </p:cNvSpPr>
            <p:nvPr/>
          </p:nvSpPr>
          <p:spPr bwMode="auto">
            <a:xfrm rot="5863912">
              <a:off x="1163637" y="2014538"/>
              <a:ext cx="1209675" cy="228600"/>
            </a:xfrm>
            <a:prstGeom prst="flowChartDelay">
              <a:avLst/>
            </a:prstGeom>
            <a:pattFill prst="wdDnDiag">
              <a:fgClr>
                <a:srgbClr val="FF330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Freeform 9"/>
            <p:cNvSpPr>
              <a:spLocks/>
            </p:cNvSpPr>
            <p:nvPr/>
          </p:nvSpPr>
          <p:spPr bwMode="auto">
            <a:xfrm>
              <a:off x="2457450" y="3365500"/>
              <a:ext cx="441325" cy="1739900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21" y="281"/>
                </a:cxn>
                <a:cxn ang="0">
                  <a:pos x="278" y="1096"/>
                </a:cxn>
              </a:cxnLst>
              <a:rect l="0" t="0" r="r" b="b"/>
              <a:pathLst>
                <a:path w="278" h="1096">
                  <a:moveTo>
                    <a:pt x="154" y="0"/>
                  </a:moveTo>
                  <a:cubicBezTo>
                    <a:pt x="132" y="48"/>
                    <a:pt x="0" y="98"/>
                    <a:pt x="21" y="281"/>
                  </a:cubicBezTo>
                  <a:cubicBezTo>
                    <a:pt x="42" y="464"/>
                    <a:pt x="224" y="926"/>
                    <a:pt x="278" y="109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835025" y="1609725"/>
              <a:ext cx="495300" cy="1158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2" y="730"/>
                </a:cxn>
              </a:cxnLst>
              <a:rect l="0" t="0" r="r" b="b"/>
              <a:pathLst>
                <a:path w="312" h="730">
                  <a:moveTo>
                    <a:pt x="0" y="0"/>
                  </a:moveTo>
                  <a:cubicBezTo>
                    <a:pt x="52" y="122"/>
                    <a:pt x="260" y="608"/>
                    <a:pt x="312" y="730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358775" y="1524000"/>
              <a:ext cx="884238" cy="38020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6" y="1380"/>
                </a:cxn>
                <a:cxn ang="0">
                  <a:pos x="485" y="1910"/>
                </a:cxn>
                <a:cxn ang="0">
                  <a:pos x="110" y="2395"/>
                </a:cxn>
              </a:cxnLst>
              <a:rect l="0" t="0" r="r" b="b"/>
              <a:pathLst>
                <a:path w="557" h="2395">
                  <a:moveTo>
                    <a:pt x="0" y="0"/>
                  </a:moveTo>
                  <a:cubicBezTo>
                    <a:pt x="78" y="230"/>
                    <a:pt x="395" y="1062"/>
                    <a:pt x="476" y="1380"/>
                  </a:cubicBezTo>
                  <a:cubicBezTo>
                    <a:pt x="557" y="1698"/>
                    <a:pt x="546" y="1741"/>
                    <a:pt x="485" y="1910"/>
                  </a:cubicBezTo>
                  <a:cubicBezTo>
                    <a:pt x="424" y="2079"/>
                    <a:pt x="188" y="2294"/>
                    <a:pt x="110" y="239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67" name="Group 12"/>
            <p:cNvGrpSpPr>
              <a:grpSpLocks/>
            </p:cNvGrpSpPr>
            <p:nvPr/>
          </p:nvGrpSpPr>
          <p:grpSpPr bwMode="auto">
            <a:xfrm>
              <a:off x="1501775" y="4038600"/>
              <a:ext cx="990600" cy="685800"/>
              <a:chOff x="2496" y="2880"/>
              <a:chExt cx="624" cy="432"/>
            </a:xfrm>
          </p:grpSpPr>
          <p:sp>
            <p:nvSpPr>
              <p:cNvPr id="76" name="AutoShape 13"/>
              <p:cNvSpPr>
                <a:spLocks noChangeArrowheads="1"/>
              </p:cNvSpPr>
              <p:nvPr/>
            </p:nvSpPr>
            <p:spPr bwMode="auto">
              <a:xfrm>
                <a:off x="2496" y="2928"/>
                <a:ext cx="624" cy="384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FF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" name="AutoShape 14" descr="Sphere"/>
              <p:cNvSpPr>
                <a:spLocks noChangeArrowheads="1"/>
              </p:cNvSpPr>
              <p:nvPr/>
            </p:nvSpPr>
            <p:spPr bwMode="auto">
              <a:xfrm>
                <a:off x="2592" y="2976"/>
                <a:ext cx="432" cy="240"/>
              </a:xfrm>
              <a:custGeom>
                <a:avLst/>
                <a:gdLst>
                  <a:gd name="G0" fmla="+- 8755 0 0"/>
                  <a:gd name="G1" fmla="+- 21600 0 8755"/>
                  <a:gd name="G2" fmla="*/ 8755 1 2"/>
                  <a:gd name="G3" fmla="+- 21600 0 G2"/>
                  <a:gd name="G4" fmla="+/ 8755 21600 2"/>
                  <a:gd name="G5" fmla="+/ G1 0 2"/>
                  <a:gd name="G6" fmla="*/ 21600 21600 8755"/>
                  <a:gd name="G7" fmla="*/ G6 1 2"/>
                  <a:gd name="G8" fmla="+- 21600 0 G7"/>
                  <a:gd name="G9" fmla="*/ 21600 1 2"/>
                  <a:gd name="G10" fmla="+- 8755 0 G9"/>
                  <a:gd name="G11" fmla="?: G10 G8 0"/>
                  <a:gd name="G12" fmla="?: G10 G7 21600"/>
                  <a:gd name="T0" fmla="*/ 17222 w 21600"/>
                  <a:gd name="T1" fmla="*/ 10800 h 21600"/>
                  <a:gd name="T2" fmla="*/ 10800 w 21600"/>
                  <a:gd name="T3" fmla="*/ 21600 h 21600"/>
                  <a:gd name="T4" fmla="*/ 4378 w 21600"/>
                  <a:gd name="T5" fmla="*/ 10800 h 21600"/>
                  <a:gd name="T6" fmla="*/ 10800 w 21600"/>
                  <a:gd name="T7" fmla="*/ 0 h 21600"/>
                  <a:gd name="T8" fmla="*/ 6178 w 21600"/>
                  <a:gd name="T9" fmla="*/ 6178 h 21600"/>
                  <a:gd name="T10" fmla="*/ 15422 w 21600"/>
                  <a:gd name="T11" fmla="*/ 1542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8755" y="21600"/>
                    </a:lnTo>
                    <a:lnTo>
                      <a:pt x="12845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pattFill prst="sphere">
                <a:fgClr>
                  <a:schemeClr val="accent1"/>
                </a:fgClr>
                <a:bgClr>
                  <a:srgbClr val="FFFFFF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" name="Oval 15"/>
              <p:cNvSpPr>
                <a:spLocks noChangeArrowheads="1"/>
              </p:cNvSpPr>
              <p:nvPr/>
            </p:nvSpPr>
            <p:spPr bwMode="auto">
              <a:xfrm>
                <a:off x="2496" y="2880"/>
                <a:ext cx="96" cy="144"/>
              </a:xfrm>
              <a:prstGeom prst="ellipse">
                <a:avLst/>
              </a:prstGeom>
              <a:solidFill>
                <a:srgbClr val="FF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965325" y="1371600"/>
              <a:ext cx="711200" cy="14224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55" y="690"/>
                </a:cxn>
                <a:cxn ang="0">
                  <a:pos x="448" y="896"/>
                </a:cxn>
              </a:cxnLst>
              <a:rect l="0" t="0" r="r" b="b"/>
              <a:pathLst>
                <a:path w="448" h="896">
                  <a:moveTo>
                    <a:pt x="116" y="0"/>
                  </a:moveTo>
                  <a:cubicBezTo>
                    <a:pt x="106" y="115"/>
                    <a:pt x="0" y="541"/>
                    <a:pt x="55" y="690"/>
                  </a:cubicBezTo>
                  <a:cubicBezTo>
                    <a:pt x="110" y="839"/>
                    <a:pt x="366" y="853"/>
                    <a:pt x="448" y="896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69" name="Group 17"/>
            <p:cNvGrpSpPr>
              <a:grpSpLocks/>
            </p:cNvGrpSpPr>
            <p:nvPr/>
          </p:nvGrpSpPr>
          <p:grpSpPr bwMode="auto">
            <a:xfrm>
              <a:off x="2541588" y="2924175"/>
              <a:ext cx="609600" cy="609600"/>
              <a:chOff x="2544" y="1824"/>
              <a:chExt cx="528" cy="480"/>
            </a:xfrm>
          </p:grpSpPr>
          <p:sp>
            <p:nvSpPr>
              <p:cNvPr id="71" name="Oval 18"/>
              <p:cNvSpPr>
                <a:spLocks noChangeArrowheads="1"/>
              </p:cNvSpPr>
              <p:nvPr/>
            </p:nvSpPr>
            <p:spPr bwMode="auto">
              <a:xfrm>
                <a:off x="2544" y="1824"/>
                <a:ext cx="528" cy="480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2" name="AutoShape 19"/>
              <p:cNvSpPr>
                <a:spLocks noChangeArrowheads="1"/>
              </p:cNvSpPr>
              <p:nvPr/>
            </p:nvSpPr>
            <p:spPr bwMode="auto">
              <a:xfrm>
                <a:off x="2640" y="1968"/>
                <a:ext cx="144" cy="144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3" name="Oval 20"/>
              <p:cNvSpPr>
                <a:spLocks noChangeArrowheads="1"/>
              </p:cNvSpPr>
              <p:nvPr/>
            </p:nvSpPr>
            <p:spPr bwMode="auto">
              <a:xfrm>
                <a:off x="2880" y="2016"/>
                <a:ext cx="96" cy="96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4" name="Oval 21"/>
              <p:cNvSpPr>
                <a:spLocks noChangeArrowheads="1"/>
              </p:cNvSpPr>
              <p:nvPr/>
            </p:nvSpPr>
            <p:spPr bwMode="auto">
              <a:xfrm>
                <a:off x="2736" y="2160"/>
                <a:ext cx="144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5" name="Oval 22"/>
              <p:cNvSpPr>
                <a:spLocks noChangeArrowheads="1"/>
              </p:cNvSpPr>
              <p:nvPr/>
            </p:nvSpPr>
            <p:spPr bwMode="auto">
              <a:xfrm>
                <a:off x="2784" y="1872"/>
                <a:ext cx="96" cy="96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70" name="Freeform 23"/>
            <p:cNvSpPr>
              <a:spLocks/>
            </p:cNvSpPr>
            <p:nvPr/>
          </p:nvSpPr>
          <p:spPr bwMode="auto">
            <a:xfrm>
              <a:off x="1173163" y="3530600"/>
              <a:ext cx="360362" cy="171608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210" y="371"/>
                </a:cxn>
                <a:cxn ang="0">
                  <a:pos x="192" y="601"/>
                </a:cxn>
                <a:cxn ang="0">
                  <a:pos x="0" y="1081"/>
                </a:cxn>
              </a:cxnLst>
              <a:rect l="0" t="0" r="r" b="b"/>
              <a:pathLst>
                <a:path w="227" h="1081">
                  <a:moveTo>
                    <a:pt x="147" y="0"/>
                  </a:moveTo>
                  <a:cubicBezTo>
                    <a:pt x="157" y="62"/>
                    <a:pt x="203" y="271"/>
                    <a:pt x="210" y="371"/>
                  </a:cubicBezTo>
                  <a:cubicBezTo>
                    <a:pt x="217" y="471"/>
                    <a:pt x="227" y="483"/>
                    <a:pt x="192" y="601"/>
                  </a:cubicBezTo>
                  <a:cubicBezTo>
                    <a:pt x="157" y="719"/>
                    <a:pt x="32" y="1001"/>
                    <a:pt x="0" y="1081"/>
                  </a:cubicBezTo>
                </a:path>
              </a:pathLst>
            </a:custGeom>
            <a:noFill/>
            <a:ln w="57150" cmpd="sng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QASIQ YIRTIĞI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127448" y="2132856"/>
            <a:ext cx="3539802" cy="2792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5">
            <a:extLst>
              <a:ext uri="{FF2B5EF4-FFF2-40B4-BE49-F238E27FC236}">
                <a16:creationId xmlns:a16="http://schemas.microsoft.com/office/drawing/2014/main" id="{EA5BFA89-8B50-44E9-81A7-17A4721C0562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7104112" y="2132856"/>
            <a:ext cx="3747244" cy="2792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82887" y="752092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2000" b="1" dirty="0">
              <a:solidFill>
                <a:srgbClr val="44546A">
                  <a:lumMod val="75000"/>
                </a:srgbClr>
              </a:solidFill>
              <a:ea typeface="+mj-ea"/>
              <a:cs typeface="+mj-cs"/>
            </a:endParaRPr>
          </a:p>
          <a:p>
            <a:r>
              <a:rPr lang="az-Latn-AZ" sz="2000" b="1" dirty="0">
                <a:solidFill>
                  <a:schemeClr val="bg2">
                    <a:lumMod val="50000"/>
                  </a:schemeClr>
                </a:solidFill>
                <a:ea typeface="+mj-ea"/>
                <a:cs typeface="+mj-cs"/>
              </a:rPr>
              <a:t>LAPAROSKOPİK HERNİOPLASTİKA (TAPP)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919451" y="80918"/>
            <a:ext cx="25031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z-Latn-AZ" sz="2800" b="1" dirty="0">
                <a:solidFill>
                  <a:srgbClr val="7030A0"/>
                </a:solidFill>
              </a:rPr>
              <a:t>BUD YIRTIĞI         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pic>
        <p:nvPicPr>
          <p:cNvPr id="1126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2634" y="3789040"/>
            <a:ext cx="3932754" cy="2435170"/>
          </a:xfrm>
          <a:prstGeom prst="rect">
            <a:avLst/>
          </a:prstGeom>
          <a:noFill/>
        </p:spPr>
      </p:pic>
      <p:pic>
        <p:nvPicPr>
          <p:cNvPr id="12" name="Рисунок 3">
            <a:extLst>
              <a:ext uri="{FF2B5EF4-FFF2-40B4-BE49-F238E27FC236}">
                <a16:creationId xmlns:a16="http://schemas.microsoft.com/office/drawing/2014/main" id="{97EFF640-1538-466E-8ADA-84F049F58593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>
          <a:xfrm>
            <a:off x="7422634" y="987425"/>
            <a:ext cx="3932754" cy="251358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EE228-4D65-4826-9238-C4F22B2BB1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1384" y="1268760"/>
            <a:ext cx="5256584" cy="4600228"/>
          </a:xfrm>
        </p:spPr>
        <p:txBody>
          <a:bodyPr>
            <a:normAutofit fontScale="85000" lnSpcReduction="10000"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z-Latn-AZ" sz="2000" b="1" dirty="0">
                <a:cs typeface="Times New Roman" pitchFamily="18" charset="0"/>
              </a:rPr>
              <a:t>B</a:t>
            </a:r>
            <a:r>
              <a:rPr lang="en-US" sz="2000" b="1" dirty="0" err="1">
                <a:cs typeface="Times New Roman" pitchFamily="18" charset="0"/>
              </a:rPr>
              <a:t>ud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yırtığı</a:t>
            </a:r>
            <a:r>
              <a:rPr lang="en-US" sz="2000" b="1" dirty="0">
                <a:cs typeface="Times New Roman" pitchFamily="18" charset="0"/>
              </a:rPr>
              <a:t> bud </a:t>
            </a:r>
            <a:r>
              <a:rPr lang="en-US" sz="2000" b="1" dirty="0" err="1">
                <a:cs typeface="Times New Roman" pitchFamily="18" charset="0"/>
              </a:rPr>
              <a:t>kanalından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çıxır</a:t>
            </a:r>
            <a:r>
              <a:rPr lang="en-US" sz="2000" b="1" dirty="0">
                <a:cs typeface="Times New Roman" pitchFamily="18" charset="0"/>
              </a:rPr>
              <a:t>, </a:t>
            </a:r>
            <a:r>
              <a:rPr lang="en-US" sz="2000" b="1" dirty="0" err="1">
                <a:cs typeface="Times New Roman" pitchFamily="18" charset="0"/>
              </a:rPr>
              <a:t>köndələn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fassiyanın</a:t>
            </a:r>
            <a:r>
              <a:rPr lang="en-US" sz="2000" b="1" dirty="0">
                <a:cs typeface="Times New Roman" pitchFamily="18" charset="0"/>
              </a:rPr>
              <a:t> bud </a:t>
            </a:r>
            <a:r>
              <a:rPr lang="en-US" sz="2000" b="1" dirty="0" err="1">
                <a:cs typeface="Times New Roman" pitchFamily="18" charset="0"/>
              </a:rPr>
              <a:t>kanalının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daxili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dəliyi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səviyyəsindəki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defekti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ilə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əlaqədar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meydana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gəlir</a:t>
            </a:r>
            <a:r>
              <a:rPr lang="en-US" sz="2000" b="1" dirty="0">
                <a:cs typeface="Times New Roman" pitchFamily="18" charset="0"/>
              </a:rPr>
              <a:t>.</a:t>
            </a:r>
            <a:endParaRPr lang="az-Latn-AZ" sz="2000" b="1" dirty="0"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err="1">
                <a:cs typeface="Times New Roman" pitchFamily="18" charset="0"/>
              </a:rPr>
              <a:t>Klinikası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və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diaqnostikası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qasıq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yırtıqlarına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çox</a:t>
            </a:r>
            <a:r>
              <a:rPr lang="az-Latn-AZ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bənzəyir</a:t>
            </a:r>
            <a:r>
              <a:rPr lang="en-US" sz="2000" b="1" dirty="0">
                <a:cs typeface="Times New Roman" pitchFamily="18" charset="0"/>
              </a:rPr>
              <a:t>. </a:t>
            </a:r>
            <a:endParaRPr lang="az-Latn-AZ" sz="2000" b="1" dirty="0"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z-Latn-AZ" sz="2000" b="1" dirty="0">
                <a:cs typeface="Times New Roman" pitchFamily="18" charset="0"/>
              </a:rPr>
              <a:t>Q</a:t>
            </a:r>
            <a:r>
              <a:rPr lang="en-US" sz="2000" b="1" dirty="0" err="1">
                <a:cs typeface="Times New Roman" pitchFamily="18" charset="0"/>
              </a:rPr>
              <a:t>asıq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yırtıqlarından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fərqli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olaraq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az-Latn-AZ" sz="2000" b="1" dirty="0">
                <a:cs typeface="Times New Roman" pitchFamily="18" charset="0"/>
              </a:rPr>
              <a:t>yırtıq </a:t>
            </a:r>
            <a:r>
              <a:rPr lang="en-US" sz="2000" b="1" dirty="0" err="1">
                <a:cs typeface="Times New Roman" pitchFamily="18" charset="0"/>
              </a:rPr>
              <a:t>qapısı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qasıq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bağından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aşağıda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yerləşir</a:t>
            </a:r>
            <a:r>
              <a:rPr lang="az-Latn-AZ" sz="2000" b="1" dirty="0">
                <a:cs typeface="Times New Roman" pitchFamily="18" charset="0"/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err="1">
                <a:cs typeface="Times New Roman" pitchFamily="18" charset="0"/>
              </a:rPr>
              <a:t>Qadınlarda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az-Latn-AZ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çox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rast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gəlir</a:t>
            </a:r>
            <a:r>
              <a:rPr lang="en-US" sz="2000" b="1" dirty="0">
                <a:cs typeface="Times New Roman" pitchFamily="18" charset="0"/>
              </a:rPr>
              <a:t>, </a:t>
            </a:r>
            <a:r>
              <a:rPr lang="en-US" sz="2000" b="1" dirty="0" err="1">
                <a:cs typeface="Times New Roman" pitchFamily="18" charset="0"/>
              </a:rPr>
              <a:t>boğulmağa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meylli</a:t>
            </a:r>
            <a:r>
              <a:rPr lang="az-Latn-AZ" sz="2000" b="1" dirty="0">
                <a:cs typeface="Times New Roman" pitchFamily="18" charset="0"/>
              </a:rPr>
              <a:t> olur</a:t>
            </a:r>
            <a:r>
              <a:rPr lang="en-US" sz="2000" b="1" dirty="0">
                <a:cs typeface="Times New Roman" pitchFamily="18" charset="0"/>
              </a:rPr>
              <a:t>. </a:t>
            </a:r>
            <a:endParaRPr lang="az-Latn-AZ" sz="2000" b="1" dirty="0"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err="1">
                <a:cs typeface="Times New Roman" pitchFamily="18" charset="0"/>
              </a:rPr>
              <a:t>Müalicəsi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üçün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az-Latn-AZ" sz="2000" b="1" dirty="0">
                <a:cs typeface="Times New Roman" pitchFamily="18" charset="0"/>
              </a:rPr>
              <a:t>sintetik </a:t>
            </a:r>
            <a:r>
              <a:rPr lang="en-US" sz="2000" b="1" dirty="0" err="1">
                <a:cs typeface="Times New Roman" pitchFamily="18" charset="0"/>
              </a:rPr>
              <a:t>yamaqlalaparoskopik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bərpa</a:t>
            </a:r>
            <a:r>
              <a:rPr lang="en-US" sz="2000" b="1" dirty="0">
                <a:cs typeface="Times New Roman" pitchFamily="18" charset="0"/>
              </a:rPr>
              <a:t> ilk </a:t>
            </a:r>
            <a:r>
              <a:rPr lang="en-US" sz="2000" b="1" dirty="0" err="1">
                <a:cs typeface="Times New Roman" pitchFamily="18" charset="0"/>
              </a:rPr>
              <a:t>seçimdir</a:t>
            </a:r>
            <a:r>
              <a:rPr lang="az-Latn-AZ" sz="2000" b="1" dirty="0">
                <a:cs typeface="Times New Roman" pitchFamily="18" charset="0"/>
              </a:rPr>
              <a:t>.</a:t>
            </a:r>
            <a:endParaRPr lang="ru-RU" sz="2000" b="1" dirty="0">
              <a:cs typeface="Times New Roman" pitchFamily="18" charset="0"/>
            </a:endParaRPr>
          </a:p>
          <a:p>
            <a:endParaRPr lang="en-US" sz="1600" b="1" dirty="0"/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BUD YIRTIĞI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24CF26-DE63-439B-B165-16566983222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5400" y="1700808"/>
            <a:ext cx="9820200" cy="4476155"/>
          </a:xfrm>
        </p:spPr>
        <p:txBody>
          <a:bodyPr>
            <a:normAutofit lnSpcReduction="10000"/>
          </a:bodyPr>
          <a:lstStyle/>
          <a:p>
            <a:r>
              <a:rPr lang="az-Latn-AZ" sz="2800" dirty="0"/>
              <a:t>Q</a:t>
            </a:r>
            <a:r>
              <a:rPr lang="en-US" sz="2800" dirty="0" err="1"/>
              <a:t>asıq</a:t>
            </a:r>
            <a:r>
              <a:rPr lang="en-US" sz="2800" dirty="0"/>
              <a:t> </a:t>
            </a:r>
            <a:r>
              <a:rPr lang="en-US" sz="2800" dirty="0" err="1"/>
              <a:t>yırtığı</a:t>
            </a:r>
            <a:endParaRPr lang="az-Latn-AZ" sz="2800" dirty="0"/>
          </a:p>
          <a:p>
            <a:endParaRPr lang="az-Latn-AZ" dirty="0"/>
          </a:p>
          <a:p>
            <a:r>
              <a:rPr lang="az-Latn-AZ" sz="2800" dirty="0"/>
              <a:t>V</a:t>
            </a:r>
            <a:r>
              <a:rPr lang="en-US" sz="2800" dirty="0" err="1"/>
              <a:t>arikoz</a:t>
            </a:r>
            <a:r>
              <a:rPr lang="en-US" sz="2800" dirty="0"/>
              <a:t> </a:t>
            </a:r>
            <a:r>
              <a:rPr lang="az-Latn-AZ" sz="2800" dirty="0"/>
              <a:t>düyün</a:t>
            </a:r>
          </a:p>
          <a:p>
            <a:endParaRPr lang="az-Latn-AZ" dirty="0"/>
          </a:p>
          <a:p>
            <a:r>
              <a:rPr lang="az-Latn-AZ" sz="2800" dirty="0"/>
              <a:t>L</a:t>
            </a:r>
            <a:r>
              <a:rPr lang="en-US" sz="2800" dirty="0" err="1"/>
              <a:t>ipoma</a:t>
            </a:r>
            <a:endParaRPr lang="az-Latn-AZ" sz="2800" dirty="0"/>
          </a:p>
          <a:p>
            <a:endParaRPr lang="az-Latn-AZ" dirty="0"/>
          </a:p>
          <a:p>
            <a:r>
              <a:rPr lang="az-Latn-AZ" sz="2800" dirty="0"/>
              <a:t>Böyümüş l</a:t>
            </a:r>
            <a:r>
              <a:rPr lang="en-US" sz="2800" dirty="0" err="1"/>
              <a:t>imfa</a:t>
            </a:r>
            <a:r>
              <a:rPr lang="en-US" sz="2800" dirty="0"/>
              <a:t> </a:t>
            </a:r>
            <a:r>
              <a:rPr lang="en-US" sz="2800" dirty="0" err="1"/>
              <a:t>düyünü</a:t>
            </a:r>
            <a:endParaRPr lang="az-Latn-AZ" sz="2800" dirty="0"/>
          </a:p>
          <a:p>
            <a:endParaRPr lang="az-Latn-AZ" dirty="0"/>
          </a:p>
          <a:p>
            <a:r>
              <a:rPr lang="az-Latn-AZ" sz="2800" dirty="0"/>
              <a:t>B</a:t>
            </a:r>
            <a:r>
              <a:rPr lang="en-US" sz="2800" dirty="0" err="1"/>
              <a:t>ud</a:t>
            </a:r>
            <a:r>
              <a:rPr lang="en-US" sz="2800" dirty="0"/>
              <a:t> </a:t>
            </a:r>
            <a:r>
              <a:rPr lang="en-US" sz="2800" dirty="0" err="1"/>
              <a:t>arteriyası</a:t>
            </a:r>
            <a:r>
              <a:rPr lang="az-Latn-AZ" sz="2800" dirty="0"/>
              <a:t>nın</a:t>
            </a:r>
            <a:r>
              <a:rPr lang="en-US" sz="2800" dirty="0"/>
              <a:t> </a:t>
            </a:r>
            <a:r>
              <a:rPr lang="en-US" sz="2800" dirty="0" err="1"/>
              <a:t>anevrizm</a:t>
            </a:r>
            <a:r>
              <a:rPr lang="az-Latn-AZ" sz="2800" dirty="0"/>
              <a:t>i</a:t>
            </a:r>
            <a:endParaRPr lang="ru-RU" sz="2800" dirty="0"/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151784" y="836712"/>
            <a:ext cx="4392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 err="1">
                <a:solidFill>
                  <a:srgbClr val="0070C0"/>
                </a:solidFill>
              </a:rPr>
              <a:t>Diferensial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diaqnostikası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BUD YIRTIĞI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1DEC2-9A29-46D5-8D3B-E4DCAF9131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3286" y="1825624"/>
            <a:ext cx="6292754" cy="4483695"/>
          </a:xfrm>
        </p:spPr>
        <p:txBody>
          <a:bodyPr>
            <a:noAutofit/>
          </a:bodyPr>
          <a:lstStyle/>
          <a:p>
            <a:r>
              <a:rPr lang="en-US" sz="2200" dirty="0">
                <a:cs typeface="Times New Roman" pitchFamily="18" charset="0"/>
              </a:rPr>
              <a:t>Bud </a:t>
            </a:r>
            <a:r>
              <a:rPr lang="en-US" sz="2200" dirty="0" err="1">
                <a:cs typeface="Times New Roman" pitchFamily="18" charset="0"/>
              </a:rPr>
              <a:t>yırtıqlarının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müalicəsində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az-Latn-AZ" sz="2200" dirty="0">
                <a:cs typeface="Times New Roman" pitchFamily="18" charset="0"/>
              </a:rPr>
              <a:t>2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üsul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tətbiq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edilir</a:t>
            </a:r>
            <a:r>
              <a:rPr lang="en-US" sz="2200" dirty="0">
                <a:cs typeface="Times New Roman" pitchFamily="18" charset="0"/>
              </a:rPr>
              <a:t> </a:t>
            </a:r>
            <a:endParaRPr lang="az-Latn-AZ" sz="2200" dirty="0">
              <a:cs typeface="Times New Roman" pitchFamily="18" charset="0"/>
            </a:endParaRPr>
          </a:p>
          <a:p>
            <a:r>
              <a:rPr lang="en-US" sz="2200" b="1" dirty="0" err="1">
                <a:cs typeface="Times New Roman" pitchFamily="18" charset="0"/>
              </a:rPr>
              <a:t>Laparoskopik</a:t>
            </a:r>
            <a:r>
              <a:rPr lang="en-US" sz="2200" b="1" dirty="0">
                <a:cs typeface="Times New Roman" pitchFamily="18" charset="0"/>
              </a:rPr>
              <a:t> </a:t>
            </a:r>
            <a:r>
              <a:rPr lang="en-US" sz="2200" b="1" dirty="0" err="1">
                <a:cs typeface="Times New Roman" pitchFamily="18" charset="0"/>
              </a:rPr>
              <a:t>üsul</a:t>
            </a:r>
            <a:r>
              <a:rPr lang="en-US" sz="2200" b="1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qasıq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yırtıqlarında</a:t>
            </a:r>
            <a:r>
              <a:rPr lang="az-Latn-AZ" sz="2200" dirty="0">
                <a:cs typeface="Times New Roman" pitchFamily="18" charset="0"/>
              </a:rPr>
              <a:t> olduğu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kimi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yerinə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yetirilir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boğulma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olmayan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az-Latn-AZ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hallarda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tövsiyə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edilir</a:t>
            </a:r>
            <a:r>
              <a:rPr lang="en-US" sz="2200" dirty="0">
                <a:cs typeface="Times New Roman" pitchFamily="18" charset="0"/>
              </a:rPr>
              <a:t>.</a:t>
            </a:r>
            <a:endParaRPr lang="az-Latn-AZ" sz="2200" dirty="0">
              <a:cs typeface="Times New Roman" pitchFamily="18" charset="0"/>
            </a:endParaRPr>
          </a:p>
          <a:p>
            <a:endParaRPr lang="en-US" sz="2200" dirty="0">
              <a:cs typeface="Times New Roman" pitchFamily="18" charset="0"/>
            </a:endParaRPr>
          </a:p>
          <a:p>
            <a:r>
              <a:rPr lang="en-US" sz="2200" b="1" dirty="0" err="1">
                <a:cs typeface="Times New Roman" pitchFamily="18" charset="0"/>
              </a:rPr>
              <a:t>Açıq</a:t>
            </a:r>
            <a:r>
              <a:rPr lang="en-US" sz="2200" b="1" dirty="0">
                <a:cs typeface="Times New Roman" pitchFamily="18" charset="0"/>
              </a:rPr>
              <a:t> </a:t>
            </a:r>
            <a:r>
              <a:rPr lang="en-US" sz="2200" b="1" dirty="0" err="1">
                <a:cs typeface="Times New Roman" pitchFamily="18" charset="0"/>
              </a:rPr>
              <a:t>üsulda</a:t>
            </a:r>
            <a:r>
              <a:rPr lang="en-US" sz="2200" b="1" dirty="0">
                <a:cs typeface="Times New Roman" pitchFamily="18" charset="0"/>
              </a:rPr>
              <a:t> </a:t>
            </a:r>
            <a:r>
              <a:rPr lang="en-US" sz="2200" dirty="0">
                <a:cs typeface="Times New Roman" pitchFamily="18" charset="0"/>
              </a:rPr>
              <a:t>3 </a:t>
            </a:r>
            <a:r>
              <a:rPr lang="en-US" sz="2200" dirty="0" err="1">
                <a:cs typeface="Times New Roman" pitchFamily="18" charset="0"/>
              </a:rPr>
              <a:t>giriş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yolu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tətbiq</a:t>
            </a:r>
            <a:r>
              <a:rPr lang="en-US" sz="2200" dirty="0">
                <a:cs typeface="Times New Roman" pitchFamily="18" charset="0"/>
              </a:rPr>
              <a:t> ed</a:t>
            </a:r>
            <a:r>
              <a:rPr lang="az-Latn-AZ" sz="2200" dirty="0">
                <a:cs typeface="Times New Roman" pitchFamily="18" charset="0"/>
              </a:rPr>
              <a:t>ilməklə sinteti</a:t>
            </a:r>
            <a:r>
              <a:rPr lang="en-US" sz="2200" dirty="0">
                <a:cs typeface="Times New Roman" pitchFamily="18" charset="0"/>
              </a:rPr>
              <a:t>k </a:t>
            </a:r>
            <a:r>
              <a:rPr lang="en-US" sz="2200" dirty="0" err="1">
                <a:cs typeface="Times New Roman" pitchFamily="18" charset="0"/>
              </a:rPr>
              <a:t>yamaqlı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yamaqsız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bərpa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aparıl</a:t>
            </a:r>
            <a:r>
              <a:rPr lang="az-Latn-AZ" sz="2200" dirty="0">
                <a:cs typeface="Times New Roman" pitchFamily="18" charset="0"/>
              </a:rPr>
              <a:t>ı</a:t>
            </a:r>
            <a:r>
              <a:rPr lang="en-US" sz="2200" dirty="0">
                <a:cs typeface="Times New Roman" pitchFamily="18" charset="0"/>
              </a:rPr>
              <a:t>r: </a:t>
            </a:r>
            <a:r>
              <a:rPr lang="az-Latn-AZ" sz="2200" dirty="0">
                <a:cs typeface="Times New Roman" pitchFamily="18" charset="0"/>
              </a:rPr>
              <a:t>p</a:t>
            </a:r>
            <a:r>
              <a:rPr lang="en-US" sz="2200" dirty="0" err="1">
                <a:cs typeface="Times New Roman" pitchFamily="18" charset="0"/>
              </a:rPr>
              <a:t>reperitoneal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ingivinal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femoral. </a:t>
            </a:r>
            <a:endParaRPr lang="az-Latn-AZ" sz="2200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Defektin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yamaqsız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bərpasında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standart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üsul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qasıq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bağını</a:t>
            </a:r>
            <a:r>
              <a:rPr lang="en-US" sz="2200" dirty="0">
                <a:cs typeface="Times New Roman" pitchFamily="18" charset="0"/>
              </a:rPr>
              <a:t> Cooper </a:t>
            </a:r>
            <a:r>
              <a:rPr lang="en-US" sz="2200" dirty="0" err="1">
                <a:cs typeface="Times New Roman" pitchFamily="18" charset="0"/>
              </a:rPr>
              <a:t>bağına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tikməkdən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ibarətdir</a:t>
            </a:r>
            <a:r>
              <a:rPr lang="az-Latn-AZ" sz="2200" dirty="0">
                <a:cs typeface="Times New Roman" pitchFamily="18" charset="0"/>
              </a:rPr>
              <a:t>.</a:t>
            </a:r>
            <a:r>
              <a:rPr lang="en-US" sz="2200" dirty="0">
                <a:cs typeface="Times New Roman" pitchFamily="18" charset="0"/>
              </a:rPr>
              <a:t> </a:t>
            </a:r>
            <a:endParaRPr lang="en-US" sz="2200" dirty="0"/>
          </a:p>
        </p:txBody>
      </p:sp>
      <p:pic>
        <p:nvPicPr>
          <p:cNvPr id="10" name="Picture 2" descr="Похожее изображение">
            <a:extLst>
              <a:ext uri="{FF2B5EF4-FFF2-40B4-BE49-F238E27FC236}">
                <a16:creationId xmlns:a16="http://schemas.microsoft.com/office/drawing/2014/main" id="{9DFA3511-00BC-419F-B1B3-D827434F550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24006" y="1945161"/>
            <a:ext cx="4744602" cy="4076127"/>
          </a:xfrm>
          <a:prstGeom prst="rect">
            <a:avLst/>
          </a:prstGeom>
          <a:noFill/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1113" y="6525344"/>
            <a:ext cx="12180887" cy="324719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31904" y="749514"/>
            <a:ext cx="1592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0070C0"/>
                </a:solidFill>
              </a:rPr>
              <a:t>Müalicəsi</a:t>
            </a:r>
            <a:endParaRPr lang="en-US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GÖBƏK YIRTIĞI </a:t>
            </a:r>
            <a:endParaRPr lang="ru-RU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8640F-A16E-4DFC-B16D-B8BCE532E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5358" y="1825626"/>
            <a:ext cx="6142689" cy="2539477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 err="1">
                <a:cs typeface="Times New Roman" pitchFamily="18" charset="0"/>
              </a:rPr>
              <a:t>Göbək</a:t>
            </a:r>
            <a:r>
              <a:rPr lang="en-US" sz="2400" b="1" dirty="0">
                <a:cs typeface="Times New Roman" pitchFamily="18" charset="0"/>
              </a:rPr>
              <a:t> h</a:t>
            </a:r>
            <a:r>
              <a:rPr lang="az-Latn-AZ" sz="2400" b="1" dirty="0">
                <a:cs typeface="Times New Roman" pitchFamily="18" charset="0"/>
              </a:rPr>
              <a:t>a</a:t>
            </a:r>
            <a:r>
              <a:rPr lang="en-US" sz="2400" b="1" dirty="0" err="1">
                <a:cs typeface="Times New Roman" pitchFamily="18" charset="0"/>
              </a:rPr>
              <a:t>lq</a:t>
            </a:r>
            <a:r>
              <a:rPr lang="az-Latn-AZ" sz="2400" b="1" dirty="0">
                <a:cs typeface="Times New Roman" pitchFamily="18" charset="0"/>
              </a:rPr>
              <a:t>a</a:t>
            </a:r>
            <a:r>
              <a:rPr lang="en-US" sz="2400" b="1" dirty="0">
                <a:cs typeface="Times New Roman" pitchFamily="18" charset="0"/>
              </a:rPr>
              <a:t>s</a:t>
            </a:r>
            <a:r>
              <a:rPr lang="az-Latn-AZ" sz="2400" b="1" dirty="0">
                <a:cs typeface="Times New Roman" pitchFamily="18" charset="0"/>
              </a:rPr>
              <a:t>ı</a:t>
            </a:r>
            <a:r>
              <a:rPr lang="en-US" sz="2400" b="1" dirty="0" err="1">
                <a:cs typeface="Times New Roman" pitchFamily="18" charset="0"/>
              </a:rPr>
              <a:t>nd</a:t>
            </a:r>
            <a:r>
              <a:rPr lang="az-Latn-AZ" sz="2400" b="1" dirty="0">
                <a:cs typeface="Times New Roman" pitchFamily="18" charset="0"/>
              </a:rPr>
              <a:t>a</a:t>
            </a:r>
            <a:r>
              <a:rPr lang="en-US" sz="2400" b="1" dirty="0">
                <a:cs typeface="Times New Roman" pitchFamily="18" charset="0"/>
              </a:rPr>
              <a:t>n </a:t>
            </a:r>
            <a:r>
              <a:rPr lang="en-US" sz="2400" b="1" dirty="0" err="1">
                <a:cs typeface="Times New Roman" pitchFamily="18" charset="0"/>
              </a:rPr>
              <a:t>çıxan</a:t>
            </a:r>
            <a:r>
              <a:rPr lang="az-Latn-AZ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yırtıqdır</a:t>
            </a:r>
            <a:endParaRPr lang="ru-RU" sz="2400" b="1" dirty="0"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282B6A2B-155D-4A67-BB7B-3DE6A2632319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795" y="1825626"/>
            <a:ext cx="4536504" cy="3921660"/>
          </a:xfrm>
          <a:prstGeom prst="rect">
            <a:avLst/>
          </a:prstGeom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1113" y="6525344"/>
            <a:ext cx="12180887" cy="324719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27848" y="836712"/>
            <a:ext cx="23499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>
              <a:lnSpc>
                <a:spcPct val="90000"/>
              </a:lnSpc>
              <a:spcBef>
                <a:spcPct val="0"/>
              </a:spcBef>
            </a:pPr>
            <a:r>
              <a:rPr lang="az-Latn-AZ" sz="2400" b="1" dirty="0">
                <a:solidFill>
                  <a:srgbClr val="0070C0"/>
                </a:solidFill>
                <a:ea typeface="+mj-ea"/>
                <a:cs typeface="Times New Roman" pitchFamily="18" charset="0"/>
              </a:rPr>
              <a:t>TƏRİF</a:t>
            </a:r>
            <a:r>
              <a:rPr lang="az-Latn-AZ" sz="2400" b="1" dirty="0">
                <a:solidFill>
                  <a:srgbClr val="0070C0"/>
                </a:solidFill>
                <a:ea typeface="+mj-ea"/>
                <a:cs typeface="+mj-cs"/>
              </a:rPr>
              <a:t>İ</a:t>
            </a:r>
            <a:endParaRPr lang="ru-RU" sz="2400" b="1" dirty="0">
              <a:solidFill>
                <a:srgbClr val="0070C0"/>
              </a:solidFill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GÖBƏK YIRTIĞI</a:t>
            </a:r>
            <a:endParaRPr lang="ru-RU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5F196-0DC4-4603-B825-83E6BDDA720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352" y="1628800"/>
            <a:ext cx="11449272" cy="4608511"/>
          </a:xfrm>
        </p:spPr>
        <p:txBody>
          <a:bodyPr/>
          <a:lstStyle/>
          <a:p>
            <a:r>
              <a:rPr lang="en-US" sz="2000" dirty="0" err="1">
                <a:cs typeface="Times New Roman" pitchFamily="18" charset="0"/>
              </a:rPr>
              <a:t>Uşaqlarda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əksər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hallarda</a:t>
            </a:r>
            <a:r>
              <a:rPr lang="en-US" sz="2000" dirty="0">
                <a:cs typeface="Times New Roman" pitchFamily="18" charset="0"/>
              </a:rPr>
              <a:t> 2-3 </a:t>
            </a:r>
            <a:r>
              <a:rPr lang="en-US" sz="2000" dirty="0" err="1">
                <a:cs typeface="Times New Roman" pitchFamily="18" charset="0"/>
              </a:rPr>
              <a:t>yaşına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qədər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spontan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aradan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qalxır</a:t>
            </a:r>
            <a:r>
              <a:rPr lang="en-US" sz="2000" dirty="0">
                <a:cs typeface="Times New Roman" pitchFamily="18" charset="0"/>
              </a:rPr>
              <a:t>.</a:t>
            </a:r>
            <a:endParaRPr lang="az-Latn-AZ" sz="2000" dirty="0">
              <a:cs typeface="Times New Roman" pitchFamily="18" charset="0"/>
            </a:endParaRPr>
          </a:p>
          <a:p>
            <a:pPr marL="0" indent="0">
              <a:buNone/>
            </a:pPr>
            <a:endParaRPr lang="en-US" sz="2000" dirty="0">
              <a:cs typeface="Times New Roman" pitchFamily="18" charset="0"/>
            </a:endParaRPr>
          </a:p>
          <a:p>
            <a:r>
              <a:rPr lang="en-US" sz="2000" dirty="0" err="1">
                <a:cs typeface="Times New Roman" pitchFamily="18" charset="0"/>
              </a:rPr>
              <a:t>Kiçik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yırtıqlar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uzun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müddət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böyüm</a:t>
            </a:r>
            <a:r>
              <a:rPr lang="az-Latn-AZ" sz="2000" dirty="0">
                <a:cs typeface="Times New Roman" pitchFamily="18" charset="0"/>
              </a:rPr>
              <a:t>ür və rahatsızlıq törətmirlər</a:t>
            </a:r>
            <a:r>
              <a:rPr lang="en-US" sz="2000" dirty="0">
                <a:cs typeface="Times New Roman" pitchFamily="18" charset="0"/>
              </a:rPr>
              <a:t>.</a:t>
            </a:r>
            <a:endParaRPr lang="az-Latn-AZ" sz="2000" dirty="0">
              <a:cs typeface="Times New Roman" pitchFamily="18" charset="0"/>
            </a:endParaRPr>
          </a:p>
          <a:p>
            <a:endParaRPr lang="en-US" sz="2000" dirty="0">
              <a:cs typeface="Times New Roman" pitchFamily="18" charset="0"/>
            </a:endParaRPr>
          </a:p>
          <a:p>
            <a:r>
              <a:rPr lang="en-US" sz="2000" dirty="0" err="1">
                <a:cs typeface="Times New Roman" pitchFamily="18" charset="0"/>
              </a:rPr>
              <a:t>Hamiləlik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vaxtı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ortaya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çıxan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yırtıqlar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doğuşdan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sonra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kiçilə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bilir</a:t>
            </a:r>
            <a:r>
              <a:rPr lang="az-Latn-AZ" sz="2000" dirty="0">
                <a:cs typeface="Times New Roman" pitchFamily="18" charset="0"/>
              </a:rPr>
              <a:t>lər</a:t>
            </a:r>
            <a:r>
              <a:rPr lang="en-US" sz="2000" dirty="0">
                <a:cs typeface="Times New Roman" pitchFamily="18" charset="0"/>
              </a:rPr>
              <a:t>.</a:t>
            </a:r>
            <a:endParaRPr lang="az-Latn-AZ" sz="2000" dirty="0">
              <a:cs typeface="Times New Roman" pitchFamily="18" charset="0"/>
            </a:endParaRPr>
          </a:p>
          <a:p>
            <a:endParaRPr lang="en-US" sz="2000" dirty="0">
              <a:cs typeface="Times New Roman" pitchFamily="18" charset="0"/>
            </a:endParaRPr>
          </a:p>
          <a:p>
            <a:r>
              <a:rPr lang="en-US" sz="2000" dirty="0" err="1">
                <a:cs typeface="Times New Roman" pitchFamily="18" charset="0"/>
              </a:rPr>
              <a:t>Əksər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hallarda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kiçik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olurlar</a:t>
            </a:r>
            <a:r>
              <a:rPr lang="en-US" sz="2000" dirty="0">
                <a:cs typeface="Times New Roman" pitchFamily="18" charset="0"/>
              </a:rPr>
              <a:t> (1,5 </a:t>
            </a:r>
            <a:r>
              <a:rPr lang="en-US" sz="2000" dirty="0" err="1">
                <a:cs typeface="Times New Roman" pitchFamily="18" charset="0"/>
              </a:rPr>
              <a:t>sm-dən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kiçik</a:t>
            </a:r>
            <a:r>
              <a:rPr lang="en-US" sz="2000" dirty="0">
                <a:cs typeface="Times New Roman" pitchFamily="18" charset="0"/>
              </a:rPr>
              <a:t>) </a:t>
            </a:r>
            <a:r>
              <a:rPr lang="en-US" sz="2000" dirty="0" err="1">
                <a:cs typeface="Times New Roman" pitchFamily="18" charset="0"/>
              </a:rPr>
              <a:t>və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möhtəviyyatını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piylik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və</a:t>
            </a:r>
            <a:r>
              <a:rPr lang="az-Latn-AZ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periton</a:t>
            </a:r>
            <a:r>
              <a:rPr lang="az-Latn-AZ" sz="2000" dirty="0">
                <a:cs typeface="Times New Roman" pitchFamily="18" charset="0"/>
              </a:rPr>
              <a:t>önü piy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toxuması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təşkil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edir</a:t>
            </a:r>
            <a:r>
              <a:rPr lang="en-US" sz="2000" dirty="0">
                <a:cs typeface="Times New Roman" pitchFamily="18" charset="0"/>
              </a:rPr>
              <a:t>. </a:t>
            </a:r>
            <a:endParaRPr lang="az-Latn-AZ" sz="2000" dirty="0">
              <a:cs typeface="Times New Roman" pitchFamily="18" charset="0"/>
            </a:endParaRPr>
          </a:p>
          <a:p>
            <a:endParaRPr lang="en-US" sz="2000" dirty="0">
              <a:cs typeface="Times New Roman" pitchFamily="18" charset="0"/>
            </a:endParaRPr>
          </a:p>
          <a:p>
            <a:r>
              <a:rPr lang="en-US" sz="2000" dirty="0" err="1">
                <a:cs typeface="Times New Roman" pitchFamily="18" charset="0"/>
              </a:rPr>
              <a:t>Böyük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yırtıqlarda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boğulma</a:t>
            </a:r>
            <a:r>
              <a:rPr lang="en-US" sz="2000" dirty="0">
                <a:cs typeface="Times New Roman" pitchFamily="18" charset="0"/>
              </a:rPr>
              <a:t>, o </a:t>
            </a:r>
            <a:r>
              <a:rPr lang="en-US" sz="2000" dirty="0" err="1">
                <a:cs typeface="Times New Roman" pitchFamily="18" charset="0"/>
              </a:rPr>
              <a:t>cümlədən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bağırsaq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boğulması</a:t>
            </a:r>
            <a:r>
              <a:rPr lang="az-Latn-AZ" sz="2000" dirty="0">
                <a:cs typeface="Times New Roman" pitchFamily="18" charset="0"/>
              </a:rPr>
              <a:t> hadisələri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az-Latn-AZ" sz="2000" dirty="0">
                <a:cs typeface="Times New Roman" pitchFamily="18" charset="0"/>
              </a:rPr>
              <a:t>rast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gələ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bilər</a:t>
            </a:r>
            <a:r>
              <a:rPr lang="en-US" sz="2000" dirty="0">
                <a:cs typeface="Times New Roman" pitchFamily="18" charset="0"/>
              </a:rPr>
              <a:t>.</a:t>
            </a:r>
            <a:endParaRPr lang="ru-RU" sz="2000" dirty="0"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83832" y="764704"/>
            <a:ext cx="3115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0070C0"/>
                </a:solidFill>
                <a:cs typeface="Times New Roman" pitchFamily="18" charset="0"/>
              </a:rPr>
              <a:t>Gediş</a:t>
            </a:r>
            <a:r>
              <a:rPr lang="en-US" sz="2800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cs typeface="Times New Roman" pitchFamily="18" charset="0"/>
              </a:rPr>
              <a:t>xüsusiyyətləri</a:t>
            </a:r>
            <a:endParaRPr lang="en-US" sz="2800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GÖBƏK YIRTIĞI</a:t>
            </a:r>
            <a:endParaRPr lang="ru-RU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05AF9-61DB-49A3-8964-634BB1C3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9230" y="1745940"/>
            <a:ext cx="7416824" cy="4351338"/>
          </a:xfrm>
        </p:spPr>
        <p:txBody>
          <a:bodyPr>
            <a:normAutofit fontScale="92500" lnSpcReduction="20000"/>
          </a:bodyPr>
          <a:lstStyle/>
          <a:p>
            <a:r>
              <a:rPr lang="az-Latn-AZ" sz="1800" dirty="0">
                <a:cs typeface="Times New Roman" pitchFamily="18" charset="0"/>
              </a:rPr>
              <a:t>2 </a:t>
            </a:r>
            <a:r>
              <a:rPr lang="en-US" sz="1800" dirty="0" err="1">
                <a:cs typeface="Times New Roman" pitchFamily="18" charset="0"/>
              </a:rPr>
              <a:t>yaşına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qədərki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uşaqlarda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gözləmə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tövsiyə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olunur</a:t>
            </a:r>
            <a:r>
              <a:rPr lang="en-US" sz="1800" dirty="0">
                <a:cs typeface="Times New Roman" pitchFamily="18" charset="0"/>
              </a:rPr>
              <a:t>.</a:t>
            </a:r>
            <a:endParaRPr lang="az-Latn-AZ" sz="1800" dirty="0">
              <a:cs typeface="Times New Roman" pitchFamily="18" charset="0"/>
            </a:endParaRPr>
          </a:p>
          <a:p>
            <a:endParaRPr lang="az-Latn-AZ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Kiçik</a:t>
            </a:r>
            <a:r>
              <a:rPr lang="en-US" sz="1800" dirty="0">
                <a:cs typeface="Times New Roman" pitchFamily="18" charset="0"/>
              </a:rPr>
              <a:t> (1,5 </a:t>
            </a:r>
            <a:r>
              <a:rPr lang="en-US" sz="1800" dirty="0" err="1">
                <a:cs typeface="Times New Roman" pitchFamily="18" charset="0"/>
              </a:rPr>
              <a:t>sm-dən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kiçik</a:t>
            </a:r>
            <a:r>
              <a:rPr lang="en-US" sz="1800" dirty="0">
                <a:cs typeface="Times New Roman" pitchFamily="18" charset="0"/>
              </a:rPr>
              <a:t>), </a:t>
            </a:r>
            <a:r>
              <a:rPr lang="en-US" sz="1800" dirty="0" err="1">
                <a:cs typeface="Times New Roman" pitchFamily="18" charset="0"/>
              </a:rPr>
              <a:t>böyüməyən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asimptomatik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göbək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yırtıqları</a:t>
            </a:r>
            <a:r>
              <a:rPr lang="en-US" sz="1800" dirty="0">
                <a:cs typeface="Times New Roman" pitchFamily="18" charset="0"/>
              </a:rPr>
              <a:t> da </a:t>
            </a:r>
            <a:r>
              <a:rPr lang="en-US" sz="1800" dirty="0" err="1">
                <a:cs typeface="Times New Roman" pitchFamily="18" charset="0"/>
              </a:rPr>
              <a:t>müşahidə</a:t>
            </a:r>
            <a:r>
              <a:rPr lang="az-Latn-AZ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edilə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bilər</a:t>
            </a:r>
            <a:r>
              <a:rPr lang="en-US" sz="1800" dirty="0">
                <a:cs typeface="Times New Roman" pitchFamily="18" charset="0"/>
              </a:rPr>
              <a:t>.</a:t>
            </a:r>
            <a:endParaRPr lang="az-Latn-AZ" sz="1800" dirty="0">
              <a:cs typeface="Times New Roman" pitchFamily="18" charset="0"/>
            </a:endParaRPr>
          </a:p>
          <a:p>
            <a:endParaRPr lang="az-Latn-AZ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Simptomatik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ağırlaşma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riski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yüksək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olan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yırtıqlar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əməliyyat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olunmalıdır</a:t>
            </a:r>
            <a:r>
              <a:rPr lang="en-US" sz="1800" dirty="0">
                <a:cs typeface="Times New Roman" pitchFamily="18" charset="0"/>
              </a:rPr>
              <a:t>.</a:t>
            </a:r>
            <a:endParaRPr lang="az-Latn-AZ" sz="1800" dirty="0">
              <a:cs typeface="Times New Roman" pitchFamily="18" charset="0"/>
            </a:endParaRPr>
          </a:p>
          <a:p>
            <a:endParaRPr lang="az-Latn-AZ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Herni</a:t>
            </a:r>
            <a:r>
              <a:rPr lang="az-Latn-AZ" sz="1800" dirty="0">
                <a:cs typeface="Times New Roman" pitchFamily="18" charset="0"/>
              </a:rPr>
              <a:t>o</a:t>
            </a:r>
            <a:r>
              <a:rPr lang="en-US" sz="1800" dirty="0" err="1">
                <a:cs typeface="Times New Roman" pitchFamily="18" charset="0"/>
              </a:rPr>
              <a:t>rafiya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kiçik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yırtıqlarda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tətbiq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olunur</a:t>
            </a:r>
            <a:r>
              <a:rPr lang="en-US" sz="1800" dirty="0">
                <a:cs typeface="Times New Roman" pitchFamily="18" charset="0"/>
              </a:rPr>
              <a:t>: </a:t>
            </a:r>
            <a:r>
              <a:rPr lang="en-US" sz="1800" dirty="0" err="1">
                <a:cs typeface="Times New Roman" pitchFamily="18" charset="0"/>
              </a:rPr>
              <a:t>göbəyi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çıxarmadan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aponevroz</a:t>
            </a:r>
            <a:r>
              <a:rPr lang="az-Latn-AZ" sz="1800" dirty="0">
                <a:cs typeface="Times New Roman" pitchFamily="18" charset="0"/>
              </a:rPr>
              <a:t>un </a:t>
            </a:r>
            <a:r>
              <a:rPr lang="en-US" sz="1800" dirty="0" err="1">
                <a:cs typeface="Times New Roman" pitchFamily="18" charset="0"/>
              </a:rPr>
              <a:t>defekt</a:t>
            </a:r>
            <a:r>
              <a:rPr lang="az-Latn-AZ" sz="1800" dirty="0">
                <a:cs typeface="Times New Roman" pitchFamily="18" charset="0"/>
              </a:rPr>
              <a:t>i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təkqat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ikiqat</a:t>
            </a:r>
            <a:r>
              <a:rPr lang="en-US" sz="1800" dirty="0">
                <a:cs typeface="Times New Roman" pitchFamily="18" charset="0"/>
              </a:rPr>
              <a:t> (</a:t>
            </a:r>
            <a:r>
              <a:rPr lang="en-US" sz="1800" dirty="0" err="1">
                <a:cs typeface="Times New Roman" pitchFamily="18" charset="0"/>
              </a:rPr>
              <a:t>Meyo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üsulu</a:t>
            </a:r>
            <a:r>
              <a:rPr lang="en-US" sz="1800" dirty="0">
                <a:cs typeface="Times New Roman" pitchFamily="18" charset="0"/>
              </a:rPr>
              <a:t>) </a:t>
            </a:r>
            <a:r>
              <a:rPr lang="en-US" sz="1800" dirty="0" err="1">
                <a:cs typeface="Times New Roman" pitchFamily="18" charset="0"/>
              </a:rPr>
              <a:t>tikişlərlə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bərpa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olunur</a:t>
            </a:r>
            <a:r>
              <a:rPr lang="en-US" sz="1800" dirty="0">
                <a:cs typeface="Times New Roman" pitchFamily="18" charset="0"/>
              </a:rPr>
              <a:t>.</a:t>
            </a:r>
            <a:endParaRPr lang="az-Latn-AZ" sz="1800" dirty="0">
              <a:cs typeface="Times New Roman" pitchFamily="18" charset="0"/>
            </a:endParaRPr>
          </a:p>
          <a:p>
            <a:endParaRPr lang="az-Latn-AZ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Hernioplastika</a:t>
            </a:r>
            <a:r>
              <a:rPr lang="en-US" sz="1800" dirty="0">
                <a:cs typeface="Times New Roman" pitchFamily="18" charset="0"/>
              </a:rPr>
              <a:t> 3 </a:t>
            </a:r>
            <a:r>
              <a:rPr lang="en-US" sz="1800" dirty="0" err="1">
                <a:cs typeface="Times New Roman" pitchFamily="18" charset="0"/>
              </a:rPr>
              <a:t>sm-dən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böyük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yırtıqlarda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göstərişdir</a:t>
            </a:r>
            <a:r>
              <a:rPr lang="en-US" sz="1800" dirty="0">
                <a:cs typeface="Times New Roman" pitchFamily="18" charset="0"/>
              </a:rPr>
              <a:t>.</a:t>
            </a:r>
            <a:endParaRPr lang="az-Latn-AZ" sz="1800" dirty="0">
              <a:cs typeface="Times New Roman" pitchFamily="18" charset="0"/>
            </a:endParaRPr>
          </a:p>
          <a:p>
            <a:endParaRPr lang="az-Latn-AZ" sz="1800" dirty="0">
              <a:cs typeface="Times New Roman" pitchFamily="18" charset="0"/>
            </a:endParaRPr>
          </a:p>
          <a:p>
            <a:r>
              <a:rPr lang="az-Latn-AZ" sz="1800" dirty="0">
                <a:cs typeface="Times New Roman" pitchFamily="18" charset="0"/>
              </a:rPr>
              <a:t>Sintetik y</a:t>
            </a:r>
            <a:r>
              <a:rPr lang="en-US" sz="1800" dirty="0" err="1">
                <a:cs typeface="Times New Roman" pitchFamily="18" charset="0"/>
              </a:rPr>
              <a:t>amaq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aponevrozüstu</a:t>
            </a:r>
            <a:r>
              <a:rPr lang="en-US" sz="1800" dirty="0">
                <a:cs typeface="Times New Roman" pitchFamily="18" charset="0"/>
              </a:rPr>
              <a:t>, </a:t>
            </a:r>
            <a:r>
              <a:rPr lang="en-US" sz="1800" dirty="0" err="1">
                <a:cs typeface="Times New Roman" pitchFamily="18" charset="0"/>
              </a:rPr>
              <a:t>aponevrozaltı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periton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üzərinə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qoyula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bilər</a:t>
            </a:r>
            <a:r>
              <a:rPr lang="en-US" sz="1800" dirty="0">
                <a:cs typeface="Times New Roman" pitchFamily="18" charset="0"/>
              </a:rPr>
              <a:t> (İPOM –intraperitoneal online mesh). İPOM </a:t>
            </a:r>
            <a:r>
              <a:rPr lang="en-US" sz="1800" dirty="0" err="1">
                <a:cs typeface="Times New Roman" pitchFamily="18" charset="0"/>
              </a:rPr>
              <a:t>açıq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ya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laparoskopik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üsulla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az-Latn-AZ" sz="1800" dirty="0">
                <a:cs typeface="Times New Roman" pitchFamily="18" charset="0"/>
              </a:rPr>
              <a:t>icra </a:t>
            </a:r>
            <a:r>
              <a:rPr lang="en-US" sz="1800" dirty="0" err="1">
                <a:cs typeface="Times New Roman" pitchFamily="18" charset="0"/>
              </a:rPr>
              <a:t>edil</a:t>
            </a:r>
            <a:r>
              <a:rPr lang="az-Latn-AZ" sz="1800" dirty="0">
                <a:cs typeface="Times New Roman" pitchFamily="18" charset="0"/>
              </a:rPr>
              <a:t>i</a:t>
            </a:r>
            <a:r>
              <a:rPr lang="en-US" sz="1800" dirty="0">
                <a:cs typeface="Times New Roman" pitchFamily="18" charset="0"/>
              </a:rPr>
              <a:t>r</a:t>
            </a:r>
            <a:r>
              <a:rPr lang="az-Latn-AZ" sz="1800" dirty="0">
                <a:cs typeface="Times New Roman" pitchFamily="18" charset="0"/>
              </a:rPr>
              <a:t>.</a:t>
            </a:r>
            <a:endParaRPr lang="ru-RU" sz="1800" dirty="0">
              <a:cs typeface="Times New Roman" pitchFamily="18" charset="0"/>
            </a:endParaRPr>
          </a:p>
          <a:p>
            <a:endParaRPr lang="en-US" sz="1600" dirty="0"/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4B0201CC-FBA1-4681-AB61-E9E0FB190925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24"/>
          <a:stretch/>
        </p:blipFill>
        <p:spPr bwMode="auto">
          <a:xfrm>
            <a:off x="7957864" y="1745940"/>
            <a:ext cx="4114800" cy="43513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1113" y="6678613"/>
            <a:ext cx="12180887" cy="171450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99038" y="731588"/>
            <a:ext cx="1608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Müalicəsi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GÖBƏK YIRTIĞI </a:t>
            </a:r>
            <a:endParaRPr lang="ru-RU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pic>
        <p:nvPicPr>
          <p:cNvPr id="37892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2064" y="1434807"/>
            <a:ext cx="4608512" cy="2570990"/>
          </a:xfrm>
          <a:prstGeom prst="rect">
            <a:avLst/>
          </a:prstGeom>
          <a:noFill/>
        </p:spPr>
      </p:pic>
      <p:pic>
        <p:nvPicPr>
          <p:cNvPr id="37894" name="Picture 6" descr="Картинки по запросу open umbilical hernia repair with mes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416" y="1434807"/>
            <a:ext cx="4680520" cy="25709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31904" y="692696"/>
            <a:ext cx="174355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700" b="1" dirty="0">
                <a:solidFill>
                  <a:srgbClr val="0070C0"/>
                </a:solidFill>
                <a:ea typeface="+mj-ea"/>
                <a:cs typeface="+mj-cs"/>
              </a:rPr>
              <a:t>AÇIQ ÜSUL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7896" name="AutoShape 8" descr="Картинки по запросу open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8" name="AutoShape 10" descr="Картинки по запросу open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900" name="AutoShape 12" descr="Картинки по запросу open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902" name="Picture 14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6863" y="4275714"/>
            <a:ext cx="5040560" cy="1979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5661" y="59698"/>
            <a:ext cx="6076051" cy="611546"/>
          </a:xfrm>
        </p:spPr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GÖBƏK YIRTIĞI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3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1113" y="6678613"/>
            <a:ext cx="12180887" cy="171450"/>
          </a:xfrm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41327" y="759133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b="1" dirty="0">
                <a:solidFill>
                  <a:srgbClr val="0070C0"/>
                </a:solidFill>
                <a:ea typeface="+mj-ea"/>
                <a:cs typeface="+mj-cs"/>
              </a:rPr>
              <a:t>LAPAROSKOPİK HERNİOPLASTİKA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41986" name="Picture 2" descr="Картинки по запросу AÇIK  umbilical hernia repair with me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4072" y="1580110"/>
            <a:ext cx="4227632" cy="2044586"/>
          </a:xfrm>
          <a:prstGeom prst="rect">
            <a:avLst/>
          </a:prstGeom>
          <a:noFill/>
        </p:spPr>
      </p:pic>
      <p:pic>
        <p:nvPicPr>
          <p:cNvPr id="41988" name="Picture 4" descr="Картинки по запросу AÇIK  umbilical hernia repair with mes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3432" y="1580110"/>
            <a:ext cx="4824535" cy="1997256"/>
          </a:xfrm>
          <a:prstGeom prst="rect">
            <a:avLst/>
          </a:prstGeom>
          <a:noFill/>
        </p:spPr>
      </p:pic>
      <p:sp>
        <p:nvSpPr>
          <p:cNvPr id="41990" name="AutoShape 6" descr="Картинки по запросу laparoscopic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2" name="AutoShape 8" descr="Картинки по запросу laparoscopic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4" name="AutoShape 10" descr="Картинки по запросу laparoscopic umbilical hernia repair with mes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6" name="Picture 12" descr="Картинки по запросу laparoscopic umbilical hernia repair with mes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5923" y="3864273"/>
            <a:ext cx="4227632" cy="2448272"/>
          </a:xfrm>
          <a:prstGeom prst="rect">
            <a:avLst/>
          </a:prstGeom>
          <a:noFill/>
        </p:spPr>
      </p:pic>
      <p:pic>
        <p:nvPicPr>
          <p:cNvPr id="41998" name="Picture 14" descr="Картинки по запросу laparoscopic umbilical hernia repair with mes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3432" y="3864273"/>
            <a:ext cx="4824535" cy="2482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7030A0"/>
                </a:solidFill>
                <a:cs typeface="Times New Roman" pitchFamily="18" charset="0"/>
              </a:rPr>
              <a:t>ƏMƏLİYYATDAN SONRAKI YIRTIQLAR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CED0CAD-33CE-44D6-A53E-7EC4265E0B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445" y="1185934"/>
            <a:ext cx="10801200" cy="11296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err="1">
                <a:solidFill>
                  <a:srgbClr val="0070C0"/>
                </a:solidFill>
                <a:cs typeface="Times New Roman" pitchFamily="18" charset="0"/>
              </a:rPr>
              <a:t>Tərifi</a:t>
            </a:r>
            <a:endParaRPr lang="az-Latn-AZ" b="1" dirty="0">
              <a:solidFill>
                <a:srgbClr val="0070C0"/>
              </a:solidFill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2000" b="1" dirty="0" err="1">
                <a:cs typeface="Times New Roman" pitchFamily="18" charset="0"/>
              </a:rPr>
              <a:t>Əməliyyatdan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sonrakı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yarada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meydana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gələn</a:t>
            </a:r>
            <a:r>
              <a:rPr lang="en-US" sz="2000" b="1" dirty="0">
                <a:cs typeface="Times New Roman" pitchFamily="18" charset="0"/>
              </a:rPr>
              <a:t> </a:t>
            </a:r>
            <a:r>
              <a:rPr lang="en-US" sz="2000" b="1" dirty="0" err="1">
                <a:cs typeface="Times New Roman" pitchFamily="18" charset="0"/>
              </a:rPr>
              <a:t>yırtıqdır</a:t>
            </a:r>
            <a:endParaRPr lang="ru-RU" sz="2000" b="1" dirty="0">
              <a:cs typeface="Times New Roman" pitchFamily="18" charset="0"/>
            </a:endParaRPr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6DB36F62-7EA8-41BA-81E9-A3636EB1F0E3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84" t="19060" b="25850"/>
          <a:stretch/>
        </p:blipFill>
        <p:spPr bwMode="auto">
          <a:xfrm>
            <a:off x="342445" y="2695544"/>
            <a:ext cx="5181600" cy="3181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pic>
        <p:nvPicPr>
          <p:cNvPr id="44034" name="Picture 2" descr="Картинки по запросу incisional hern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6416" y="2695544"/>
            <a:ext cx="5519324" cy="3181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400" dirty="0">
                <a:solidFill>
                  <a:srgbClr val="7030A0"/>
                </a:solidFill>
                <a:cs typeface="Times New Roman" pitchFamily="18" charset="0"/>
              </a:rPr>
              <a:t>ƏMƏLİYYATDAN SONRAKI YIRTIQLAR</a:t>
            </a:r>
            <a:endParaRPr lang="ru-RU" sz="240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819B1-2C09-47BA-BB79-64E8E23DC5E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67408" y="2276872"/>
            <a:ext cx="9748192" cy="3744416"/>
          </a:xfrm>
        </p:spPr>
        <p:txBody>
          <a:bodyPr>
            <a:normAutofit/>
          </a:bodyPr>
          <a:lstStyle/>
          <a:p>
            <a:r>
              <a:rPr lang="en-US" sz="2400" dirty="0" err="1">
                <a:cs typeface="Times New Roman" pitchFamily="18" charset="0"/>
              </a:rPr>
              <a:t>Yerinə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görə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dirty="0" err="1">
                <a:cs typeface="Times New Roman" pitchFamily="18" charset="0"/>
              </a:rPr>
              <a:t>kəsik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xəttində</a:t>
            </a:r>
            <a:r>
              <a:rPr lang="en-US" sz="2400" dirty="0">
                <a:cs typeface="Times New Roman" pitchFamily="18" charset="0"/>
              </a:rPr>
              <a:t>, parastomal, </a:t>
            </a:r>
            <a:r>
              <a:rPr lang="en-US" sz="2400" dirty="0" err="1">
                <a:cs typeface="Times New Roman" pitchFamily="18" charset="0"/>
              </a:rPr>
              <a:t>təksaylı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çoxsayl</a:t>
            </a:r>
            <a:r>
              <a:rPr lang="az-Latn-AZ" sz="2400" dirty="0">
                <a:cs typeface="Times New Roman" pitchFamily="18" charset="0"/>
              </a:rPr>
              <a:t>ı</a:t>
            </a: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en-US" sz="2400" dirty="0" err="1">
                <a:cs typeface="Times New Roman" pitchFamily="18" charset="0"/>
              </a:rPr>
              <a:t>Ölçü</a:t>
            </a:r>
            <a:r>
              <a:rPr lang="az-Latn-AZ" sz="2400" dirty="0">
                <a:cs typeface="Times New Roman" pitchFamily="18" charset="0"/>
              </a:rPr>
              <a:t>ləri</a:t>
            </a:r>
            <a:r>
              <a:rPr lang="en-US" sz="2400" dirty="0" err="1">
                <a:cs typeface="Times New Roman" pitchFamily="18" charset="0"/>
              </a:rPr>
              <a:t>nə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görə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dirty="0" err="1">
                <a:cs typeface="Times New Roman" pitchFamily="18" charset="0"/>
              </a:rPr>
              <a:t>kiçik</a:t>
            </a:r>
            <a:r>
              <a:rPr lang="en-US" sz="2400" dirty="0">
                <a:cs typeface="Times New Roman" pitchFamily="18" charset="0"/>
              </a:rPr>
              <a:t> (2 </a:t>
            </a:r>
            <a:r>
              <a:rPr lang="en-US" sz="2400" dirty="0" err="1">
                <a:cs typeface="Times New Roman" pitchFamily="18" charset="0"/>
              </a:rPr>
              <a:t>sm-dən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kiçik</a:t>
            </a:r>
            <a:r>
              <a:rPr lang="en-US" sz="2400" dirty="0">
                <a:cs typeface="Times New Roman" pitchFamily="18" charset="0"/>
              </a:rPr>
              <a:t>), </a:t>
            </a:r>
            <a:r>
              <a:rPr lang="en-US" sz="2400" dirty="0" err="1">
                <a:cs typeface="Times New Roman" pitchFamily="18" charset="0"/>
              </a:rPr>
              <a:t>orta</a:t>
            </a:r>
            <a:r>
              <a:rPr lang="en-US" sz="2400" dirty="0">
                <a:cs typeface="Times New Roman" pitchFamily="18" charset="0"/>
              </a:rPr>
              <a:t> (2-10 </a:t>
            </a:r>
            <a:r>
              <a:rPr lang="en-US" sz="2400" dirty="0" err="1">
                <a:cs typeface="Times New Roman" pitchFamily="18" charset="0"/>
              </a:rPr>
              <a:t>sm</a:t>
            </a:r>
            <a:r>
              <a:rPr lang="en-US" sz="2400" dirty="0">
                <a:cs typeface="Times New Roman" pitchFamily="18" charset="0"/>
              </a:rPr>
              <a:t>), </a:t>
            </a:r>
            <a:r>
              <a:rPr lang="en-US" sz="2400" dirty="0" err="1">
                <a:cs typeface="Times New Roman" pitchFamily="18" charset="0"/>
              </a:rPr>
              <a:t>böyük</a:t>
            </a:r>
            <a:r>
              <a:rPr lang="en-US" sz="2400" dirty="0">
                <a:cs typeface="Times New Roman" pitchFamily="18" charset="0"/>
              </a:rPr>
              <a:t> (10 </a:t>
            </a:r>
            <a:r>
              <a:rPr lang="en-US" sz="2400" dirty="0" err="1">
                <a:cs typeface="Times New Roman" pitchFamily="18" charset="0"/>
              </a:rPr>
              <a:t>sm-dən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böyük</a:t>
            </a:r>
            <a:r>
              <a:rPr lang="en-US" sz="2400" dirty="0">
                <a:cs typeface="Times New Roman" pitchFamily="18" charset="0"/>
              </a:rPr>
              <a:t>)</a:t>
            </a:r>
            <a:endParaRPr lang="az-Latn-AZ" sz="2400" dirty="0">
              <a:cs typeface="Times New Roman" pitchFamily="18" charset="0"/>
            </a:endParaRP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en-US" sz="2400" dirty="0" err="1">
                <a:cs typeface="Times New Roman" pitchFamily="18" charset="0"/>
              </a:rPr>
              <a:t>Quruluşuna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görə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dirty="0" err="1">
                <a:cs typeface="Times New Roman" pitchFamily="18" charset="0"/>
              </a:rPr>
              <a:t>dərialtı</a:t>
            </a:r>
            <a:r>
              <a:rPr lang="en-US" sz="2400" dirty="0">
                <a:cs typeface="Times New Roman" pitchFamily="18" charset="0"/>
              </a:rPr>
              <a:t>, intramural</a:t>
            </a:r>
            <a:endParaRPr lang="ru-RU" sz="2400" dirty="0">
              <a:cs typeface="Times New Roman" pitchFamily="18" charset="0"/>
            </a:endParaRPr>
          </a:p>
          <a:p>
            <a:endParaRPr lang="en-US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39816" y="908720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     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Təsnifatı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400" dirty="0">
                <a:solidFill>
                  <a:srgbClr val="7030A0"/>
                </a:solidFill>
                <a:cs typeface="Times New Roman" pitchFamily="18" charset="0"/>
              </a:rPr>
              <a:t>ƏMƏLİYYATDAN SONRAKI YIRTIQLAR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2366A7-561E-4EEE-A490-8D64D6F13E7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9343" y="1730965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 err="1">
                <a:cs typeface="Times New Roman" pitchFamily="18" charset="0"/>
              </a:rPr>
              <a:t>Bitişmələr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fistul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iltihab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çox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rast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gəlinir</a:t>
            </a:r>
            <a:r>
              <a:rPr lang="en-US" sz="2400" dirty="0">
                <a:cs typeface="Times New Roman" pitchFamily="18" charset="0"/>
              </a:rPr>
              <a:t>.</a:t>
            </a:r>
            <a:endParaRPr lang="az-Latn-AZ" sz="2400" dirty="0">
              <a:cs typeface="Times New Roman" pitchFamily="18" charset="0"/>
            </a:endParaRPr>
          </a:p>
          <a:p>
            <a:endParaRPr lang="en-US" sz="2400" dirty="0">
              <a:cs typeface="Times New Roman" pitchFamily="18" charset="0"/>
            </a:endParaRPr>
          </a:p>
          <a:p>
            <a:r>
              <a:rPr lang="en-US" sz="2400" dirty="0" err="1">
                <a:cs typeface="Times New Roman" pitchFamily="18" charset="0"/>
              </a:rPr>
              <a:t>Düzəlməmə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boğulma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ehtimalı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yüksəkdir</a:t>
            </a:r>
            <a:r>
              <a:rPr lang="en-US" sz="2400" dirty="0">
                <a:cs typeface="Times New Roman" pitchFamily="18" charset="0"/>
              </a:rPr>
              <a:t>.</a:t>
            </a:r>
            <a:endParaRPr lang="az-Latn-AZ" sz="2400" dirty="0">
              <a:cs typeface="Times New Roman" pitchFamily="18" charset="0"/>
            </a:endParaRPr>
          </a:p>
          <a:p>
            <a:endParaRPr lang="en-US" sz="2400" dirty="0">
              <a:cs typeface="Times New Roman" pitchFamily="18" charset="0"/>
            </a:endParaRPr>
          </a:p>
          <a:p>
            <a:r>
              <a:rPr lang="en-US" sz="2400" dirty="0" err="1">
                <a:cs typeface="Times New Roman" pitchFamily="18" charset="0"/>
              </a:rPr>
              <a:t>Əksəriyyəti</a:t>
            </a:r>
            <a:r>
              <a:rPr lang="en-US" sz="2400" dirty="0">
                <a:cs typeface="Times New Roman" pitchFamily="18" charset="0"/>
              </a:rPr>
              <a:t> ilk 5 il </a:t>
            </a:r>
            <a:r>
              <a:rPr lang="en-US" sz="2400" dirty="0" err="1">
                <a:cs typeface="Times New Roman" pitchFamily="18" charset="0"/>
              </a:rPr>
              <a:t>ərzində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meydana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gəlir</a:t>
            </a:r>
            <a:r>
              <a:rPr lang="en-US" sz="2400" dirty="0"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err="1">
                <a:cs typeface="Times New Roman" pitchFamily="18" charset="0"/>
              </a:rPr>
              <a:t>Orta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böyük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yırtıqlar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yamaqsız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bərpa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olunduqda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residiv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ehtimalı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yüksəkdir</a:t>
            </a:r>
            <a:r>
              <a:rPr lang="en-US" sz="2400" dirty="0">
                <a:cs typeface="Times New Roman" pitchFamily="18" charset="0"/>
              </a:rPr>
              <a:t> (40%), </a:t>
            </a:r>
            <a:r>
              <a:rPr lang="en-US" sz="2400" dirty="0" err="1">
                <a:cs typeface="Times New Roman" pitchFamily="18" charset="0"/>
              </a:rPr>
              <a:t>yamaqla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bərpadan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sonra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isə</a:t>
            </a:r>
            <a:r>
              <a:rPr lang="en-US" sz="2400" dirty="0">
                <a:cs typeface="Times New Roman" pitchFamily="18" charset="0"/>
              </a:rPr>
              <a:t> 12-15% </a:t>
            </a:r>
            <a:r>
              <a:rPr lang="en-US" sz="2400" dirty="0" err="1">
                <a:cs typeface="Times New Roman" pitchFamily="18" charset="0"/>
              </a:rPr>
              <a:t>civarındadır</a:t>
            </a:r>
            <a:r>
              <a:rPr lang="en-US" sz="2400" dirty="0">
                <a:cs typeface="Times New Roman" pitchFamily="18" charset="0"/>
              </a:rPr>
              <a:t>. </a:t>
            </a:r>
            <a:endParaRPr lang="az-Latn-AZ" sz="2400" dirty="0">
              <a:cs typeface="Times New Roman" pitchFamily="18" charset="0"/>
            </a:endParaRPr>
          </a:p>
          <a:p>
            <a:pPr algn="just"/>
            <a:r>
              <a:rPr lang="en-US" sz="2400" dirty="0" err="1">
                <a:cs typeface="Times New Roman" pitchFamily="18" charset="0"/>
              </a:rPr>
              <a:t>Yamaqla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bərpadan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sonra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residivlərin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əsas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səbəbləri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yamağın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yerdəyişməsi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sürüşməsi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qabarması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düzgün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yerləşdirilməməsi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infeksiyalaşmasıdır</a:t>
            </a:r>
            <a:r>
              <a:rPr lang="en-US" sz="2400" dirty="0">
                <a:cs typeface="Times New Roman" pitchFamily="18" charset="0"/>
              </a:rPr>
              <a:t>. </a:t>
            </a:r>
            <a:endParaRPr lang="ru-RU" sz="2400" dirty="0">
              <a:cs typeface="Times New Roman" pitchFamily="18" charset="0"/>
            </a:endParaRPr>
          </a:p>
          <a:p>
            <a:endParaRPr lang="en-US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03812" y="764704"/>
            <a:ext cx="33843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Gediş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xüsusiyyətləri</a:t>
            </a:r>
            <a:endParaRPr lang="en-US" sz="2800" b="1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400" dirty="0">
                <a:solidFill>
                  <a:srgbClr val="7030A0"/>
                </a:solidFill>
                <a:cs typeface="Times New Roman" pitchFamily="18" charset="0"/>
              </a:rPr>
              <a:t>ƏMƏLİYYATDAN SONRAKI YIRTIQLAR</a:t>
            </a:r>
            <a:endParaRPr lang="ru-RU" sz="240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 algn="ctr"/>
            <a:r>
              <a:rPr lang="az-Latn-AZ" altLang="en-US" sz="1100">
                <a:solidFill>
                  <a:schemeClr val="bg1"/>
                </a:solidFill>
              </a:rPr>
              <a:t>Prof.Dr. Nuru Yusifoğlu Bayramov, PhD. Anar Elxanoğlu Namazov</a:t>
            </a:r>
            <a:endParaRPr lang="az-Latn-AZ" altLang="en-US" sz="11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2482" y="1916831"/>
            <a:ext cx="1087411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2060"/>
                </a:solidFill>
              </a:rPr>
              <a:t>• </a:t>
            </a:r>
            <a:r>
              <a:rPr lang="en-US" sz="2400" dirty="0" err="1">
                <a:cs typeface="Times New Roman" pitchFamily="18" charset="0"/>
              </a:rPr>
              <a:t>Ölçüsü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neçə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santimetrdən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tutmuş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qarındaxili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mobil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orqanların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hamısını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tutan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böyük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ölçülərə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çata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bilər</a:t>
            </a:r>
            <a:r>
              <a:rPr lang="en-US" sz="2400" dirty="0">
                <a:cs typeface="Times New Roman" pitchFamily="18" charset="0"/>
              </a:rPr>
              <a:t>. </a:t>
            </a:r>
            <a:endParaRPr lang="az-Latn-AZ" sz="2400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cs typeface="Times New Roman" pitchFamily="18" charset="0"/>
              </a:rPr>
              <a:t>• </a:t>
            </a:r>
            <a:r>
              <a:rPr lang="en-US" sz="2400" dirty="0" err="1">
                <a:cs typeface="Times New Roman" pitchFamily="18" charset="0"/>
              </a:rPr>
              <a:t>Diaqnozunu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əksər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hallarda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klinik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olaraq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təyin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etmək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mümkün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olsa</a:t>
            </a:r>
            <a:r>
              <a:rPr lang="en-US" sz="2400" dirty="0">
                <a:cs typeface="Times New Roman" pitchFamily="18" charset="0"/>
              </a:rPr>
              <a:t> da, </a:t>
            </a:r>
            <a:r>
              <a:rPr lang="en-US" sz="2400" dirty="0" err="1">
                <a:cs typeface="Times New Roman" pitchFamily="18" charset="0"/>
              </a:rPr>
              <a:t>tərkibini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ölçüsünü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dəqiqləşdirmək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differensiasiya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üçün</a:t>
            </a:r>
            <a:r>
              <a:rPr lang="en-US" sz="2400" dirty="0">
                <a:cs typeface="Times New Roman" pitchFamily="18" charset="0"/>
              </a:rPr>
              <a:t> KT </a:t>
            </a:r>
            <a:r>
              <a:rPr lang="en-US" sz="2400" dirty="0" err="1">
                <a:cs typeface="Times New Roman" pitchFamily="18" charset="0"/>
              </a:rPr>
              <a:t>lazım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gəlir</a:t>
            </a:r>
            <a:r>
              <a:rPr lang="en-US" sz="2400" dirty="0">
                <a:cs typeface="Times New Roman" pitchFamily="18" charset="0"/>
              </a:rPr>
              <a:t>.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47728" y="938747"/>
            <a:ext cx="48537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Klinika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və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diaqnostikası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400" dirty="0">
                <a:solidFill>
                  <a:srgbClr val="7030A0"/>
                </a:solidFill>
                <a:cs typeface="Times New Roman" pitchFamily="18" charset="0"/>
              </a:rPr>
              <a:t>ƏMƏLİYYATDAN SONRAKI YIRTIQLAR</a:t>
            </a:r>
            <a:endParaRPr lang="ru-RU" sz="240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16829-B076-47CD-9AA1-9E4E40EB788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79376" y="1988840"/>
            <a:ext cx="10036224" cy="3456384"/>
          </a:xfrm>
        </p:spPr>
        <p:txBody>
          <a:bodyPr/>
          <a:lstStyle/>
          <a:p>
            <a:pPr algn="just"/>
            <a:r>
              <a:rPr lang="en-US" sz="2400" dirty="0" err="1">
                <a:cs typeface="Times New Roman" pitchFamily="18" charset="0"/>
              </a:rPr>
              <a:t>Əməliyyatdan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sonrakı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orta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böyük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yırtıqların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standart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müalicəsi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yamaqla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hernioplastikadır</a:t>
            </a:r>
            <a:r>
              <a:rPr lang="en-US" sz="2400" dirty="0">
                <a:cs typeface="Times New Roman" pitchFamily="18" charset="0"/>
              </a:rPr>
              <a:t>. </a:t>
            </a:r>
            <a:endParaRPr lang="az-Latn-AZ" sz="2400" dirty="0">
              <a:cs typeface="Times New Roman" pitchFamily="18" charset="0"/>
            </a:endParaRPr>
          </a:p>
          <a:p>
            <a:pPr algn="just"/>
            <a:endParaRPr lang="en-US" sz="2400" dirty="0">
              <a:cs typeface="Times New Roman" pitchFamily="18" charset="0"/>
            </a:endParaRPr>
          </a:p>
          <a:p>
            <a:pPr algn="just"/>
            <a:r>
              <a:rPr lang="en-US" sz="2400" dirty="0" err="1">
                <a:cs typeface="Times New Roman" pitchFamily="18" charset="0"/>
              </a:rPr>
              <a:t>Yamaq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açıq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laparoskopik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yolla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qoyula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bilər</a:t>
            </a:r>
            <a:r>
              <a:rPr lang="en-US" sz="2400" dirty="0">
                <a:cs typeface="Times New Roman" pitchFamily="18" charset="0"/>
              </a:rPr>
              <a:t>. </a:t>
            </a:r>
            <a:r>
              <a:rPr lang="en-US" sz="2400" dirty="0" err="1">
                <a:cs typeface="Times New Roman" pitchFamily="18" charset="0"/>
              </a:rPr>
              <a:t>Kiçik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yırtıqlarda</a:t>
            </a:r>
            <a:r>
              <a:rPr lang="en-US" sz="2400" dirty="0">
                <a:cs typeface="Times New Roman" pitchFamily="18" charset="0"/>
              </a:rPr>
              <a:t> (2 </a:t>
            </a:r>
            <a:r>
              <a:rPr lang="en-US" sz="2400" dirty="0" err="1">
                <a:cs typeface="Times New Roman" pitchFamily="18" charset="0"/>
              </a:rPr>
              <a:t>smdən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kiçik</a:t>
            </a:r>
            <a:r>
              <a:rPr lang="en-US" sz="2400" dirty="0">
                <a:cs typeface="Times New Roman" pitchFamily="18" charset="0"/>
              </a:rPr>
              <a:t>) </a:t>
            </a:r>
            <a:r>
              <a:rPr lang="en-US" sz="2400" dirty="0" err="1">
                <a:cs typeface="Times New Roman" pitchFamily="18" charset="0"/>
              </a:rPr>
              <a:t>herniorafiya</a:t>
            </a:r>
            <a:r>
              <a:rPr lang="en-US" sz="2400" dirty="0">
                <a:cs typeface="Times New Roman" pitchFamily="18" charset="0"/>
              </a:rPr>
              <a:t> (</a:t>
            </a:r>
            <a:r>
              <a:rPr lang="en-US" sz="2400" dirty="0" err="1">
                <a:cs typeface="Times New Roman" pitchFamily="18" charset="0"/>
              </a:rPr>
              <a:t>təkqat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ikiqat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tikişlər</a:t>
            </a:r>
            <a:r>
              <a:rPr lang="en-US" sz="2400" dirty="0">
                <a:cs typeface="Times New Roman" pitchFamily="18" charset="0"/>
              </a:rPr>
              <a:t>) </a:t>
            </a:r>
            <a:r>
              <a:rPr lang="en-US" sz="2400" dirty="0" err="1">
                <a:cs typeface="Times New Roman" pitchFamily="18" charset="0"/>
              </a:rPr>
              <a:t>istifadə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edilə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bilər</a:t>
            </a:r>
            <a:r>
              <a:rPr lang="en-US" sz="2400" dirty="0">
                <a:cs typeface="Times New Roman" pitchFamily="18" charset="0"/>
              </a:rPr>
              <a:t>.</a:t>
            </a:r>
            <a:endParaRPr lang="ru-RU" sz="2400" dirty="0"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83832" y="823413"/>
            <a:ext cx="17700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Müalicəsi</a:t>
            </a:r>
            <a:endParaRPr lang="en-US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ƏMƏLİYYATDAN SONRAKI YIRTIQLAR 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43872" y="764704"/>
            <a:ext cx="174355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700" b="1" dirty="0">
                <a:solidFill>
                  <a:srgbClr val="0070C0"/>
                </a:solidFill>
                <a:ea typeface="+mj-ea"/>
                <a:cs typeface="+mj-cs"/>
              </a:rPr>
              <a:t>AÇIQ ÜSUL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" name="Picture 4" descr="Картинки по запросу incisional herni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440" y="1953176"/>
            <a:ext cx="4536504" cy="3932211"/>
          </a:xfrm>
          <a:prstGeom prst="rect">
            <a:avLst/>
          </a:prstGeom>
          <a:noFill/>
        </p:spPr>
      </p:pic>
      <p:pic>
        <p:nvPicPr>
          <p:cNvPr id="11" name="Content Placeholder 10" descr="Похожее изображение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3486" y="1953176"/>
            <a:ext cx="4471144" cy="39322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99656" y="77788"/>
            <a:ext cx="6696744" cy="674687"/>
          </a:xfrm>
        </p:spPr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ƏMƏLİYYATDAN SONRAKI YIRTIQLAR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915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5860" y="1978079"/>
            <a:ext cx="3024336" cy="3600400"/>
          </a:xfrm>
          <a:prstGeom prst="rect">
            <a:avLst/>
          </a:prstGeom>
          <a:noFill/>
        </p:spPr>
      </p:pic>
      <p:pic>
        <p:nvPicPr>
          <p:cNvPr id="49156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72264" y="1978079"/>
            <a:ext cx="3239616" cy="3600399"/>
          </a:xfrm>
          <a:prstGeom prst="rect">
            <a:avLst/>
          </a:prstGeom>
          <a:noFill/>
        </p:spPr>
      </p:pic>
      <p:pic>
        <p:nvPicPr>
          <p:cNvPr id="6" name="Picture 8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 t="22352" b="4470"/>
          <a:stretch>
            <a:fillRect/>
          </a:stretch>
        </p:blipFill>
        <p:spPr bwMode="auto">
          <a:xfrm>
            <a:off x="479376" y="1988839"/>
            <a:ext cx="3744416" cy="358963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367808" y="740073"/>
            <a:ext cx="371574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700" dirty="0">
                <a:solidFill>
                  <a:srgbClr val="0070C0"/>
                </a:solidFill>
                <a:ea typeface="+mj-ea"/>
                <a:cs typeface="+mj-cs"/>
              </a:rPr>
              <a:t>LAPAROSKOPİK ÜSUL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9475" y="189129"/>
            <a:ext cx="5856514" cy="675005"/>
          </a:xfrm>
        </p:spPr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İDMANÇI YIRTIĞI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05CB1-3EBD-4BD7-A280-B115C26EE34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384" y="1700809"/>
            <a:ext cx="7632848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az-Latn-AZ" sz="24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cs typeface="Times New Roman" pitchFamily="18" charset="0"/>
              </a:rPr>
              <a:t>İdmançılarda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birtərəfli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qasıq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ağrısı</a:t>
            </a:r>
            <a:r>
              <a:rPr lang="en-US" sz="2400" dirty="0">
                <a:cs typeface="Times New Roman" pitchFamily="18" charset="0"/>
              </a:rPr>
              <a:t>, </a:t>
            </a:r>
            <a:r>
              <a:rPr lang="en-US" sz="2400" dirty="0" err="1">
                <a:cs typeface="Times New Roman" pitchFamily="18" charset="0"/>
              </a:rPr>
              <a:t>klinik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görüntüləmə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müayinlərində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yırtığın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az-Latn-AZ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zədələnmə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əlamətlərinin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görünməməsi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ilə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xarakterizə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olunan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vəziyyət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idmançı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yırtığı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adlandırılır</a:t>
            </a:r>
            <a:r>
              <a:rPr lang="en-US" sz="2400" dirty="0"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53666" y="764704"/>
            <a:ext cx="962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Tərifi</a:t>
            </a:r>
            <a:endParaRPr lang="en-US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>
                <a:solidFill>
                  <a:srgbClr val="7030A0"/>
                </a:solidFill>
              </a:rPr>
              <a:t>İDMANÇI YIRTIĞI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9805" y="1688106"/>
            <a:ext cx="107307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endParaRPr lang="en-U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İdmançı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yırtığı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adətən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ağır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atletika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ilə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məşğul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olan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gənc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kişilərdə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təsadüf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edilir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. </a:t>
            </a:r>
            <a:endParaRPr lang="az-Latn-AZ" sz="28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Times New Roman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Times New Roman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Xəstəliyin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səbəbi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multifaktorialdır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və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adətən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xarici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çəp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əzələ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aponevrozunun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və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ilioingivinal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sinirin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zədələnməsi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müşahidə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 </a:t>
            </a:r>
            <a:r>
              <a:rPr lang="en-US" sz="28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olunur</a:t>
            </a:r>
            <a:r>
              <a:rPr lang="en-US" sz="28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Times New Roman" pitchFamily="18" charset="0"/>
              </a:rPr>
              <a:t>.</a:t>
            </a:r>
            <a:endParaRPr lang="ru-RU" sz="28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59411" y="752092"/>
            <a:ext cx="333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Səbəbi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və</a:t>
            </a:r>
            <a:r>
              <a:rPr lang="en-US" sz="28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cs typeface="Times New Roman" pitchFamily="18" charset="0"/>
              </a:rPr>
              <a:t>Mexanizmi</a:t>
            </a:r>
            <a:endParaRPr lang="en-US" sz="2800" b="1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0070C0"/>
                </a:solidFill>
              </a:rPr>
              <a:t>        </a:t>
            </a:r>
            <a:r>
              <a:rPr lang="az-Latn-AZ" dirty="0">
                <a:solidFill>
                  <a:srgbClr val="7030A0"/>
                </a:solidFill>
              </a:rPr>
              <a:t>İDMANÇI YIRTIĞI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5A004-5837-4B4F-81A3-9E5E72EFBAE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772816"/>
            <a:ext cx="11568608" cy="4404147"/>
          </a:xfrm>
        </p:spPr>
        <p:txBody>
          <a:bodyPr>
            <a:normAutofit/>
          </a:bodyPr>
          <a:lstStyle/>
          <a:p>
            <a:pPr algn="just"/>
            <a:r>
              <a:rPr lang="en-US" sz="2200" dirty="0">
                <a:cs typeface="Times New Roman" pitchFamily="18" charset="0"/>
              </a:rPr>
              <a:t>Bu </a:t>
            </a:r>
            <a:r>
              <a:rPr lang="en-US" sz="2200" dirty="0" err="1">
                <a:cs typeface="Times New Roman" pitchFamily="18" charset="0"/>
              </a:rPr>
              <a:t>yırtığın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xarakterik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əlaməti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ağrıdır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ağrı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adətən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qarındaxili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təzyiqin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kəskin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artdığı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vəziyyətlərdə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meydana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gəlir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artır</a:t>
            </a:r>
            <a:r>
              <a:rPr lang="en-US" sz="2200" dirty="0">
                <a:cs typeface="Times New Roman" pitchFamily="18" charset="0"/>
              </a:rPr>
              <a:t>.</a:t>
            </a:r>
            <a:endParaRPr lang="az-Latn-AZ" sz="2200" dirty="0">
              <a:cs typeface="Times New Roman" pitchFamily="18" charset="0"/>
            </a:endParaRPr>
          </a:p>
          <a:p>
            <a:pPr algn="just"/>
            <a:endParaRPr lang="en-US" sz="2200" dirty="0">
              <a:cs typeface="Times New Roman" pitchFamily="18" charset="0"/>
            </a:endParaRPr>
          </a:p>
          <a:p>
            <a:pPr algn="just"/>
            <a:r>
              <a:rPr lang="en-US" sz="2200" dirty="0" err="1">
                <a:cs typeface="Times New Roman" pitchFamily="18" charset="0"/>
              </a:rPr>
              <a:t>Diaqnostikasında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klinik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müayinə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müşahidə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MRT </a:t>
            </a:r>
            <a:r>
              <a:rPr lang="en-US" sz="2200" dirty="0" err="1">
                <a:cs typeface="Times New Roman" pitchFamily="18" charset="0"/>
              </a:rPr>
              <a:t>əsas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rol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oynayır</a:t>
            </a:r>
            <a:r>
              <a:rPr lang="en-US" sz="2200" dirty="0">
                <a:cs typeface="Times New Roman" pitchFamily="18" charset="0"/>
              </a:rPr>
              <a:t>. </a:t>
            </a:r>
            <a:r>
              <a:rPr lang="en-US" sz="2200" dirty="0" err="1">
                <a:cs typeface="Times New Roman" pitchFamily="18" charset="0"/>
              </a:rPr>
              <a:t>Klinik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müayinədə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adətən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yırtıq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əllənmir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lakin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qasıq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nahiyyəsi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ağrılı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olur</a:t>
            </a:r>
            <a:r>
              <a:rPr lang="en-US" sz="2200" dirty="0">
                <a:cs typeface="Times New Roman" pitchFamily="18" charset="0"/>
              </a:rPr>
              <a:t>. MRT </a:t>
            </a:r>
            <a:r>
              <a:rPr lang="en-US" sz="2200" dirty="0" err="1">
                <a:cs typeface="Times New Roman" pitchFamily="18" charset="0"/>
              </a:rPr>
              <a:t>əzələ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zədələnmələri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qasıq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sümüyü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sümuküstküyü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zədələnmələrini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diferensiasiya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etmək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üçün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edilir</a:t>
            </a:r>
            <a:r>
              <a:rPr lang="en-US" sz="2200" dirty="0">
                <a:cs typeface="Times New Roman" pitchFamily="18" charset="0"/>
              </a:rPr>
              <a:t>. </a:t>
            </a:r>
            <a:endParaRPr lang="az-Latn-AZ" sz="2200" dirty="0">
              <a:cs typeface="Times New Roman" pitchFamily="18" charset="0"/>
            </a:endParaRPr>
          </a:p>
          <a:p>
            <a:pPr algn="just"/>
            <a:endParaRPr lang="en-US" sz="2200" dirty="0">
              <a:cs typeface="Times New Roman" pitchFamily="18" charset="0"/>
            </a:endParaRPr>
          </a:p>
          <a:p>
            <a:pPr algn="just"/>
            <a:r>
              <a:rPr lang="en-US" sz="2200" dirty="0" err="1">
                <a:cs typeface="Times New Roman" pitchFamily="18" charset="0"/>
              </a:rPr>
              <a:t>İdmançı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yırtığı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üçün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xarakterik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əlamətlər</a:t>
            </a:r>
            <a:r>
              <a:rPr lang="en-US" sz="2200" dirty="0">
                <a:cs typeface="Times New Roman" pitchFamily="18" charset="0"/>
              </a:rPr>
              <a:t>: </a:t>
            </a:r>
            <a:r>
              <a:rPr lang="en-US" sz="2200" dirty="0" err="1">
                <a:cs typeface="Times New Roman" pitchFamily="18" charset="0"/>
              </a:rPr>
              <a:t>qasıq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nahiyyəsində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ağrı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palapator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ağrı</a:t>
            </a:r>
            <a:r>
              <a:rPr lang="az-Latn-AZ" sz="2200" dirty="0">
                <a:cs typeface="Times New Roman" pitchFamily="18" charset="0"/>
              </a:rPr>
              <a:t>dır</a:t>
            </a:r>
          </a:p>
          <a:p>
            <a:pPr algn="just"/>
            <a:endParaRPr lang="en-US" sz="2200" dirty="0">
              <a:cs typeface="Times New Roman" pitchFamily="18" charset="0"/>
            </a:endParaRPr>
          </a:p>
          <a:p>
            <a:pPr algn="just"/>
            <a:r>
              <a:rPr lang="en-US" sz="2200" dirty="0" err="1">
                <a:cs typeface="Times New Roman" pitchFamily="18" charset="0"/>
              </a:rPr>
              <a:t>Kilinik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MRT </a:t>
            </a:r>
            <a:r>
              <a:rPr lang="en-US" sz="2200" dirty="0" err="1">
                <a:cs typeface="Times New Roman" pitchFamily="18" charset="0"/>
              </a:rPr>
              <a:t>müayinəsində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yırtığın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digər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orqanların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zədələnmələrinin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olmaması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ağrının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istirahətdən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qısamüddətli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iltihabəlehinə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müalicələrdən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sonra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keçməməsi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ya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təkrarlaması</a:t>
            </a:r>
            <a:r>
              <a:rPr lang="en-US" sz="2200" dirty="0">
                <a:cs typeface="Times New Roman" pitchFamily="18" charset="0"/>
              </a:rPr>
              <a:t>.</a:t>
            </a:r>
            <a:endParaRPr lang="ru-RU" sz="2200" dirty="0"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83832" y="806372"/>
            <a:ext cx="38956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Klinikası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və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diaqnostikası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İDMANÇI YIRTIĞI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dirty="0" err="1">
                <a:cs typeface="Times New Roman" pitchFamily="18" charset="0"/>
              </a:rPr>
              <a:t>İdm</a:t>
            </a:r>
            <a:r>
              <a:rPr lang="az-Latn-AZ" sz="2400" dirty="0">
                <a:cs typeface="Times New Roman" pitchFamily="18" charset="0"/>
              </a:rPr>
              <a:t>a</a:t>
            </a:r>
            <a:r>
              <a:rPr lang="en-US" sz="2400" dirty="0" err="1">
                <a:cs typeface="Times New Roman" pitchFamily="18" charset="0"/>
              </a:rPr>
              <a:t>nçı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yırtığının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müalicəsi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üçün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açıq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laparoskopik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hernioplastika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tövsiyə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edilir</a:t>
            </a:r>
            <a:r>
              <a:rPr lang="en-US" sz="2400" dirty="0">
                <a:cs typeface="Times New Roman" pitchFamily="18" charset="0"/>
              </a:rPr>
              <a:t>. </a:t>
            </a:r>
          </a:p>
          <a:p>
            <a:r>
              <a:rPr lang="en-US" sz="2400" dirty="0" err="1">
                <a:cs typeface="Times New Roman" pitchFamily="18" charset="0"/>
              </a:rPr>
              <a:t>Əməliyyat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vaxtı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aponevrozda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kiçik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zədələnmələr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görünə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bilir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əməliyyat</a:t>
            </a:r>
            <a:r>
              <a:rPr lang="en-US" sz="2400" dirty="0">
                <a:cs typeface="Times New Roman" pitchFamily="18" charset="0"/>
              </a:rPr>
              <a:t> 90% </a:t>
            </a:r>
            <a:r>
              <a:rPr lang="en-US" sz="2400" dirty="0" err="1">
                <a:cs typeface="Times New Roman" pitchFamily="18" charset="0"/>
              </a:rPr>
              <a:t>hallarda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az-Latn-AZ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faydalı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olur</a:t>
            </a:r>
            <a:endParaRPr lang="ru-RU" b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03912" y="692696"/>
            <a:ext cx="1440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solidFill>
                  <a:srgbClr val="0070C0"/>
                </a:solidFill>
                <a:cs typeface="Times New Roman" pitchFamily="18" charset="0"/>
              </a:rPr>
              <a:t>Müalicəsi</a:t>
            </a:r>
            <a:endParaRPr lang="en-US" sz="2400" b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50178" name="AutoShape 2" descr="Картинки по запросу sports hernia repai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Картинки по запросу sports hernia repai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2" name="AutoShape 6" descr="Картинки по запросу sports hernia repai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8" descr="Похожее изображение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199" y="1825625"/>
            <a:ext cx="5540425" cy="435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3F848B-13F8-47A8-AD63-30FFA455D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z-Latn-AZ" altLang="en-US"/>
              <a:t>Prof.Dr. Nuru Yusifoğlu Bayramov, PhD. Anar Elxanoğlu Namazov</a:t>
            </a:r>
            <a:endParaRPr lang="az-Latn-AZ" alt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53C928-A280-4E6D-B4ED-CC32EBD9894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59496" y="1988840"/>
            <a:ext cx="8496944" cy="2304777"/>
          </a:xfrm>
        </p:spPr>
        <p:txBody>
          <a:bodyPr/>
          <a:lstStyle/>
          <a:p>
            <a:r>
              <a:rPr lang="az-Latn-AZ" dirty="0"/>
              <a:t>Diqqətinizə görə təşəkkür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5960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10228"/>
      </p:ext>
    </p:extLst>
  </p:cSld>
  <p:clrMapOvr>
    <a:masterClrMapping/>
  </p:clrMapOvr>
</p:sld>
</file>

<file path=ppt/theme/theme1.xml><?xml version="1.0" encoding="utf-8"?>
<a:theme xmlns:a="http://schemas.openxmlformats.org/drawingml/2006/main" name="1_Praktiki dərş şablonu 4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ş şablonu 4" id="{55E10EAF-01AC-4635-8BBA-AE62E2E77C5F}" vid="{376721CF-0968-44FA-B53C-C9439C26C41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2336</TotalTime>
  <Words>1672</Words>
  <Application>Microsoft Office PowerPoint</Application>
  <PresentationFormat>Widescreen</PresentationFormat>
  <Paragraphs>279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Wingdings</vt:lpstr>
      <vt:lpstr>1_Praktiki dərş şablonu 4</vt:lpstr>
      <vt:lpstr>YIRTIQLAR</vt:lpstr>
      <vt:lpstr>Tərifi</vt:lpstr>
      <vt:lpstr>Təsnifatı</vt:lpstr>
      <vt:lpstr>PATOGENEZİ</vt:lpstr>
      <vt:lpstr>                                              GEDİŞİ       Klinika və diaqnostikası </vt:lpstr>
      <vt:lpstr> QASIQ YIRTIĞI  Tərifi </vt:lpstr>
      <vt:lpstr>Qasıq kanalı  </vt:lpstr>
      <vt:lpstr>QASIQ  YIRTIĞI</vt:lpstr>
      <vt:lpstr>QASIQ YIRTIĞI</vt:lpstr>
      <vt:lpstr>       Qasıq yırtığının bərpa üsulları</vt:lpstr>
      <vt:lpstr>QASIQ YIRTIĞI</vt:lpstr>
      <vt:lpstr>       QASIQ YIRTIĞI</vt:lpstr>
      <vt:lpstr>QASIQ YIRTIĞI </vt:lpstr>
      <vt:lpstr>QASIQ YIRTIĞI</vt:lpstr>
      <vt:lpstr>PowerPoint Presentation</vt:lpstr>
      <vt:lpstr>BUD YIRTIĞI</vt:lpstr>
      <vt:lpstr>BUD YIRTIĞI</vt:lpstr>
      <vt:lpstr>GÖBƏK YIRTIĞI </vt:lpstr>
      <vt:lpstr>GÖBƏK YIRTIĞI</vt:lpstr>
      <vt:lpstr>GÖBƏK YIRTIĞI</vt:lpstr>
      <vt:lpstr>GÖBƏK YIRTIĞI </vt:lpstr>
      <vt:lpstr>GÖBƏK YIRTIĞI </vt:lpstr>
      <vt:lpstr>ƏMƏLİYYATDAN SONRAKI YIRTIQLAR</vt:lpstr>
      <vt:lpstr>ƏMƏLİYYATDAN SONRAKI YIRTIQLAR</vt:lpstr>
      <vt:lpstr>ƏMƏLİYYATDAN SONRAKI YIRTIQLAR</vt:lpstr>
      <vt:lpstr>ƏMƏLİYYATDAN SONRAKI YIRTIQLAR</vt:lpstr>
      <vt:lpstr>ƏMƏLİYYATDAN SONRAKI YIRTIQLAR</vt:lpstr>
      <vt:lpstr>ƏMƏLİYYATDAN SONRAKI YIRTIQLAR </vt:lpstr>
      <vt:lpstr>ƏMƏLİYYATDAN SONRAKI YIRTIQLAR </vt:lpstr>
      <vt:lpstr>İDMANÇI YIRTIĞI</vt:lpstr>
      <vt:lpstr>İDMANÇI YIRTIĞI</vt:lpstr>
      <vt:lpstr>        İDMANÇI YIRTIĞI</vt:lpstr>
      <vt:lpstr>İDMANÇI YIRTIĞI</vt:lpstr>
      <vt:lpstr>Diqqətinizə görə təşəkkür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233</cp:revision>
  <dcterms:created xsi:type="dcterms:W3CDTF">2001-04-16T20:54:45Z</dcterms:created>
  <dcterms:modified xsi:type="dcterms:W3CDTF">2021-07-31T13:31:56Z</dcterms:modified>
</cp:coreProperties>
</file>