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5"/>
  </p:notesMasterIdLst>
  <p:handoutMasterIdLst>
    <p:handoutMasterId r:id="rId26"/>
  </p:handoutMasterIdLst>
  <p:sldIdLst>
    <p:sldId id="284" r:id="rId2"/>
    <p:sldId id="310" r:id="rId3"/>
    <p:sldId id="301" r:id="rId4"/>
    <p:sldId id="286" r:id="rId5"/>
    <p:sldId id="294" r:id="rId6"/>
    <p:sldId id="302" r:id="rId7"/>
    <p:sldId id="303" r:id="rId8"/>
    <p:sldId id="304" r:id="rId9"/>
    <p:sldId id="287" r:id="rId10"/>
    <p:sldId id="288" r:id="rId11"/>
    <p:sldId id="289" r:id="rId12"/>
    <p:sldId id="290" r:id="rId13"/>
    <p:sldId id="291" r:id="rId14"/>
    <p:sldId id="292" r:id="rId15"/>
    <p:sldId id="296" r:id="rId16"/>
    <p:sldId id="307" r:id="rId17"/>
    <p:sldId id="305" r:id="rId18"/>
    <p:sldId id="306" r:id="rId19"/>
    <p:sldId id="308" r:id="rId20"/>
    <p:sldId id="309" r:id="rId21"/>
    <p:sldId id="299" r:id="rId22"/>
    <p:sldId id="300" r:id="rId23"/>
    <p:sldId id="256" r:id="rId24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3308"/>
    <a:srgbClr val="990033"/>
    <a:srgbClr val="F9B88B"/>
    <a:srgbClr val="E59E0F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15" autoAdjust="0"/>
    <p:restoredTop sz="94660"/>
  </p:normalViewPr>
  <p:slideViewPr>
    <p:cSldViewPr>
      <p:cViewPr varScale="1">
        <p:scale>
          <a:sx n="64" d="100"/>
          <a:sy n="64" d="100"/>
        </p:scale>
        <p:origin x="518" y="3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notesViewPr>
    <p:cSldViewPr>
      <p:cViewPr varScale="1">
        <p:scale>
          <a:sx n="56" d="100"/>
          <a:sy n="56" d="100"/>
        </p:scale>
        <p:origin x="286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2D86F-7E56-4786-803A-17B399BFFF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4799856" y="6488668"/>
            <a:ext cx="2341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dirty="0">
                <a:solidFill>
                  <a:schemeClr val="bg1"/>
                </a:solidFill>
              </a:rPr>
              <a:t>Dos</a:t>
            </a:r>
            <a:r>
              <a:rPr lang="az-Latn-AZ" altLang="en-US" dirty="0">
                <a:solidFill>
                  <a:schemeClr val="bg1"/>
                </a:solidFill>
              </a:rPr>
              <a:t>. Dr. Səxavət </a:t>
            </a:r>
            <a:r>
              <a:rPr lang="az-Latn-AZ" altLang="en-US" sz="1600" dirty="0">
                <a:solidFill>
                  <a:schemeClr val="bg1"/>
                </a:solidFill>
              </a:rPr>
              <a:t>Rəfiyev</a:t>
            </a:r>
          </a:p>
        </p:txBody>
      </p:sp>
    </p:spTree>
    <p:extLst>
      <p:ext uri="{BB962C8B-B14F-4D97-AF65-F5344CB8AC3E}">
        <p14:creationId xmlns:p14="http://schemas.microsoft.com/office/powerpoint/2010/main" val="459568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BC0E5-6A3F-4DDC-B729-8A5A51957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8886" y="42797"/>
            <a:ext cx="5856514" cy="67500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C8F1BF-E89C-44E7-A573-4F292296FA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57934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910C1-1058-41D8-8D16-164B18794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47B40F-0534-45A3-BBC4-121FF174FA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3229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3C0D0-465F-4E33-ABCD-176281EB8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8886" y="42797"/>
            <a:ext cx="5856514" cy="67500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ED06F1-94A7-4D68-B847-B48483048E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4C00DD-FC6E-4C63-9813-0032B550D5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67324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1A365-FBEC-4E4B-A5D3-5F6646837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532EB2-C96B-4E02-8545-CC567A2195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E5634F-66B5-4EC2-8256-7D01931F9C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0DCDCE-A860-4C4B-8639-7D45F034AA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6CA782-AE65-4843-B7D1-D1410D9443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87199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Dos</a:t>
            </a:r>
            <a:r>
              <a:rPr lang="az-Latn-AZ" altLang="en-US"/>
              <a:t>. Dr. Səxavət Rəfiyev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579399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9488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E4169-DB57-4841-99A6-11F0BD4B3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2ABD80-D653-47DD-BF49-1A1C46B405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580F6D-0CA3-402C-8DBA-2C92ED93C1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54906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41B4C-B228-479E-8D0F-B7507E85B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E065D4-3D23-4655-89A0-F29B7C1FBC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583E0E-6CB6-42FD-A3DD-5ED3E9576A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94015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8C634-2DC4-4B53-A25C-E86069F94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8886" y="42797"/>
            <a:ext cx="5856514" cy="67500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748239-3CAC-4B4C-909B-49C24F10C3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0212541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656823E-5AD0-4878-B3C0-5A6D3C82BB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7FCE05-A72D-4CE5-9A1E-EBB0147D66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07925448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AB1CD-0053-494A-821C-917CFBBE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8886" y="42797"/>
            <a:ext cx="5856514" cy="67500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62941551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8886" y="42797"/>
            <a:ext cx="5856514" cy="67500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8974006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5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39598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                                                                                                                                                                                    </a:t>
            </a:r>
            <a:endParaRPr lang="en-US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5564" y="6534912"/>
            <a:ext cx="12176436" cy="32308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84576" y="6548438"/>
            <a:ext cx="5449824" cy="309562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az-Latn-AZ" dirty="0"/>
              <a:t>Prof. Dr. Adil Qeybulla, Dr. Sənəm Məmmədova, Dr. Nuranə Süleymanova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574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Logo, company name&#10;&#10;Description automatically generated">
            <a:extLst>
              <a:ext uri="{FF2B5EF4-FFF2-40B4-BE49-F238E27FC236}">
                <a16:creationId xmlns:a16="http://schemas.microsoft.com/office/drawing/2014/main" id="{78D5AC89-243E-4161-B1B3-2CE7DB83ED64}"/>
              </a:ext>
            </a:extLst>
          </p:cNvPr>
          <p:cNvPicPr>
            <a:picLocks noChangeAspect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7" y="16897"/>
            <a:ext cx="2391053" cy="58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C6CB838E-0EB2-48D6-BD5F-C8A9A8ED7314}"/>
              </a:ext>
            </a:extLst>
          </p:cNvPr>
          <p:cNvSpPr/>
          <p:nvPr/>
        </p:nvSpPr>
        <p:spPr>
          <a:xfrm>
            <a:off x="9246" y="6560819"/>
            <a:ext cx="12182753" cy="280284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altLang="en-US" dirty="0"/>
              <a:t> 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9F21D8-EF66-42A1-8F02-076A7F6BB6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0" y="6524838"/>
            <a:ext cx="12159110" cy="280284"/>
          </a:xfrm>
          <a:prstGeom prst="round2Diag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 altLang="en-US" dirty="0">
                <a:solidFill>
                  <a:schemeClr val="bg1"/>
                </a:solidFill>
              </a:rPr>
              <a:t>Dos</a:t>
            </a:r>
            <a:r>
              <a:rPr lang="az-Latn-AZ" altLang="en-US" dirty="0">
                <a:solidFill>
                  <a:schemeClr val="bg1"/>
                </a:solidFill>
              </a:rPr>
              <a:t>. Dr. Səxavət </a:t>
            </a:r>
            <a:r>
              <a:rPr lang="az-Latn-AZ" altLang="en-US" sz="1200" dirty="0">
                <a:solidFill>
                  <a:schemeClr val="bg1"/>
                </a:solidFill>
              </a:rPr>
              <a:t>Rəfiyev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50A3C917-2FBE-4B0C-92EF-0B4BB9D256B8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" y="18858"/>
            <a:ext cx="2874999" cy="698943"/>
          </a:xfrm>
          <a:prstGeom prst="rect">
            <a:avLst/>
          </a:prstGeom>
        </p:spPr>
      </p:pic>
      <p:sp>
        <p:nvSpPr>
          <p:cNvPr id="11" name="Rectangle: Diagonal Corners Rounded 8">
            <a:extLst>
              <a:ext uri="{FF2B5EF4-FFF2-40B4-BE49-F238E27FC236}">
                <a16:creationId xmlns:a16="http://schemas.microsoft.com/office/drawing/2014/main" id="{AB28EE98-38E4-4DBC-B6EE-E325349E2809}"/>
              </a:ext>
            </a:extLst>
          </p:cNvPr>
          <p:cNvSpPr/>
          <p:nvPr userDrawn="1"/>
        </p:nvSpPr>
        <p:spPr>
          <a:xfrm>
            <a:off x="9264353" y="73605"/>
            <a:ext cx="2904004" cy="644197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dirty="0">
                <a:solidFill>
                  <a:schemeClr val="bg1"/>
                </a:solidFill>
              </a:rPr>
              <a:t>Diafraqmal </a:t>
            </a:r>
            <a:r>
              <a:rPr lang="en-US" sz="2000" dirty="0">
                <a:solidFill>
                  <a:schemeClr val="bg1"/>
                </a:solidFill>
              </a:rPr>
              <a:t>Y</a:t>
            </a:r>
            <a:r>
              <a:rPr lang="az-Latn-AZ" sz="2000" dirty="0">
                <a:solidFill>
                  <a:schemeClr val="bg1"/>
                </a:solidFill>
              </a:rPr>
              <a:t>ırtıqlar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842822" y="119675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36033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accent1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virginiahernia.com/wp-content/uploads/2015/05/ch1_image_007-1024x576.jpeg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xfrm>
            <a:off x="2392189" y="6577716"/>
            <a:ext cx="6783190" cy="280284"/>
          </a:xfrm>
        </p:spPr>
        <p:txBody>
          <a:bodyPr/>
          <a:lstStyle/>
          <a:p>
            <a:r>
              <a:rPr lang="az-Latn-AZ" altLang="en-US" dirty="0"/>
              <a:t> </a:t>
            </a:r>
            <a:r>
              <a:rPr lang="az-Latn-AZ" altLang="en-US" sz="1800" dirty="0"/>
              <a:t>Dos. Dr. Səxavət Rəfiyev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2447752" y="3573016"/>
            <a:ext cx="6672064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az-Latn-AZ" altLang="en-US" sz="2400" dirty="0"/>
              <a:t> T.ü.f.d, Dos. Səxavət RƏFİYEV</a:t>
            </a:r>
            <a:endParaRPr lang="az-Latn-AZ" altLang="en-US" sz="2400" b="1" dirty="0"/>
          </a:p>
          <a:p>
            <a:pPr marL="0" indent="0" algn="ctr">
              <a:lnSpc>
                <a:spcPct val="80000"/>
              </a:lnSpc>
              <a:buNone/>
            </a:pPr>
            <a:r>
              <a:rPr lang="az-Latn-AZ" altLang="en-US" sz="2400" dirty="0"/>
              <a:t>ATU, I cərrahi xəstəliklər kafedrası</a:t>
            </a:r>
          </a:p>
        </p:txBody>
      </p:sp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855640" y="2636912"/>
            <a:ext cx="5856288" cy="674687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az-Latn-AZ" altLang="en-US" sz="4800" dirty="0">
                <a:solidFill>
                  <a:srgbClr val="7030A0"/>
                </a:solidFill>
              </a:rPr>
              <a:t>  </a:t>
            </a:r>
            <a:r>
              <a:rPr lang="az-Latn-AZ" altLang="en-US" sz="3200" dirty="0">
                <a:solidFill>
                  <a:srgbClr val="7030A0"/>
                </a:solidFill>
              </a:rPr>
              <a:t>DİAFRAQMAL YIRTIQLAR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116632"/>
            <a:ext cx="5856514" cy="675005"/>
          </a:xfrm>
        </p:spPr>
        <p:txBody>
          <a:bodyPr>
            <a:normAutofit/>
          </a:bodyPr>
          <a:lstStyle/>
          <a:p>
            <a:r>
              <a:rPr lang="az-Latn-AZ" sz="3200" dirty="0">
                <a:solidFill>
                  <a:srgbClr val="7030A0"/>
                </a:solidFill>
              </a:rPr>
              <a:t>TƏRİFİ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az-Latn-AZ" sz="3200" dirty="0"/>
          </a:p>
          <a:p>
            <a:pPr marL="0" indent="0" algn="just">
              <a:buNone/>
            </a:pPr>
            <a:r>
              <a:rPr lang="az-Latn-AZ" sz="3200" dirty="0"/>
              <a:t>Qarındaxili orqanların və ya orqan hissəsinin diafraqmanın təbii və ya qazanılmış dəliklərindən döş boşluğuna yerdəyişməsi diafraqmal yırtıqlar adlanır</a:t>
            </a:r>
            <a:r>
              <a:rPr lang="az-Latn-AZ" sz="3600" dirty="0"/>
              <a:t>. </a:t>
            </a:r>
            <a:endParaRPr lang="ru-RU" sz="3600" dirty="0"/>
          </a:p>
        </p:txBody>
      </p:sp>
      <p:sp>
        <p:nvSpPr>
          <p:cNvPr id="6" name="Rectangle 5"/>
          <p:cNvSpPr/>
          <p:nvPr/>
        </p:nvSpPr>
        <p:spPr>
          <a:xfrm>
            <a:off x="4655840" y="6488668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  <p:extLst>
      <p:ext uri="{BB962C8B-B14F-4D97-AF65-F5344CB8AC3E}">
        <p14:creationId xmlns:p14="http://schemas.microsoft.com/office/powerpoint/2010/main" val="2911161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5680" y="317730"/>
            <a:ext cx="5856514" cy="675005"/>
          </a:xfrm>
        </p:spPr>
        <p:txBody>
          <a:bodyPr>
            <a:normAutofit fontScale="90000"/>
          </a:bodyPr>
          <a:lstStyle/>
          <a:p>
            <a:r>
              <a:rPr lang="az-Latn-AZ" altLang="en-US" sz="3100" dirty="0">
                <a:solidFill>
                  <a:srgbClr val="7030A0"/>
                </a:solidFill>
              </a:rPr>
              <a:t>DİAFRAQMANIN ANATOMİYASI</a:t>
            </a:r>
            <a:br>
              <a:rPr lang="az-Latn-AZ" altLang="en-US" dirty="0">
                <a:solidFill>
                  <a:srgbClr val="0070C0"/>
                </a:solidFill>
              </a:rPr>
            </a:br>
            <a:endParaRPr lang="en-US" dirty="0"/>
          </a:p>
        </p:txBody>
      </p:sp>
      <p:pic>
        <p:nvPicPr>
          <p:cNvPr id="10" name="Picture 6" descr="http://www.uptodate.az/images/stories/diafraqmal%20anatomiy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873" y="1412776"/>
            <a:ext cx="619268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4583832" y="6497357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  <p:extLst>
      <p:ext uri="{BB962C8B-B14F-4D97-AF65-F5344CB8AC3E}">
        <p14:creationId xmlns:p14="http://schemas.microsoft.com/office/powerpoint/2010/main" val="2413970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rgbClr val="7030A0"/>
                </a:solidFill>
              </a:rPr>
              <a:t>Növləri</a:t>
            </a:r>
            <a:r>
              <a:rPr lang="az-Latn-AZ" sz="4000" dirty="0">
                <a:solidFill>
                  <a:srgbClr val="0070C0"/>
                </a:solidFill>
              </a:rPr>
              <a:t> 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az-Latn-AZ" dirty="0"/>
              <a:t>Yerinə görə: </a:t>
            </a:r>
          </a:p>
          <a:p>
            <a:pPr marL="0" indent="0" algn="l">
              <a:buNone/>
            </a:pPr>
            <a:r>
              <a:rPr lang="az-Latn-AZ" dirty="0"/>
              <a:t>• </a:t>
            </a:r>
            <a:r>
              <a:rPr lang="az-Latn-AZ" dirty="0">
                <a:solidFill>
                  <a:srgbClr val="0070C0"/>
                </a:solidFill>
              </a:rPr>
              <a:t>Hiatal yırtıqlar- </a:t>
            </a:r>
            <a:r>
              <a:rPr lang="az-Latn-AZ" dirty="0"/>
              <a:t>ezofageal dəlikdən keçən yırtıqlardır, sürüşkən, paraezofageal və qarışıq tipləri var; </a:t>
            </a:r>
          </a:p>
          <a:p>
            <a:pPr marL="0" indent="0" algn="l">
              <a:buNone/>
            </a:pPr>
            <a:r>
              <a:rPr lang="az-Latn-AZ" dirty="0"/>
              <a:t>• </a:t>
            </a:r>
            <a:r>
              <a:rPr lang="az-Latn-AZ" dirty="0">
                <a:solidFill>
                  <a:srgbClr val="0070C0"/>
                </a:solidFill>
              </a:rPr>
              <a:t>Parasternal </a:t>
            </a:r>
            <a:r>
              <a:rPr lang="az-Latn-AZ" dirty="0"/>
              <a:t>– Morgan</a:t>
            </a:r>
            <a:r>
              <a:rPr lang="en-US" dirty="0"/>
              <a:t>’</a:t>
            </a:r>
            <a:r>
              <a:rPr lang="en-US" dirty="0" err="1"/>
              <a:t>i</a:t>
            </a:r>
            <a:r>
              <a:rPr lang="az-Latn-AZ" dirty="0"/>
              <a:t> dəliyindən keçən yırtıqlardır; </a:t>
            </a:r>
          </a:p>
          <a:p>
            <a:pPr marL="0" indent="0" algn="l">
              <a:buNone/>
            </a:pPr>
            <a:r>
              <a:rPr lang="az-Latn-AZ" dirty="0"/>
              <a:t>• </a:t>
            </a:r>
            <a:r>
              <a:rPr lang="az-Latn-AZ" dirty="0">
                <a:solidFill>
                  <a:srgbClr val="0070C0"/>
                </a:solidFill>
              </a:rPr>
              <a:t>Kosto-vertebral</a:t>
            </a:r>
            <a:r>
              <a:rPr lang="az-Latn-AZ" dirty="0"/>
              <a:t> - Bo</a:t>
            </a:r>
            <a:r>
              <a:rPr lang="en-US" dirty="0" err="1"/>
              <a:t>ch</a:t>
            </a:r>
            <a:r>
              <a:rPr lang="az-Latn-AZ" dirty="0"/>
              <a:t>dalek dəliklərindən keçən yırtıqlardır; </a:t>
            </a:r>
          </a:p>
          <a:p>
            <a:pPr marL="0" indent="0" algn="l">
              <a:buNone/>
            </a:pPr>
            <a:r>
              <a:rPr lang="az-Latn-AZ" dirty="0"/>
              <a:t>• </a:t>
            </a:r>
            <a:r>
              <a:rPr lang="az-Latn-AZ" dirty="0">
                <a:solidFill>
                  <a:srgbClr val="0070C0"/>
                </a:solidFill>
              </a:rPr>
              <a:t>Postravmatik </a:t>
            </a:r>
            <a:r>
              <a:rPr lang="az-Latn-AZ" dirty="0"/>
              <a:t>– travma və ya </a:t>
            </a:r>
            <a:r>
              <a:rPr lang="en-US" dirty="0"/>
              <a:t>c</a:t>
            </a:r>
            <a:r>
              <a:rPr lang="az-Latn-AZ" dirty="0"/>
              <a:t>ə</a:t>
            </a:r>
            <a:r>
              <a:rPr lang="en-US" dirty="0" err="1"/>
              <a:t>rrahi</a:t>
            </a:r>
            <a:r>
              <a:rPr lang="en-US" dirty="0"/>
              <a:t> </a:t>
            </a:r>
            <a:r>
              <a:rPr lang="az-Latn-AZ" dirty="0"/>
              <a:t>əməliyyat nəticəsində diafraqmada meydana çıxan defektlərdən baş verən yırtıqlara deyilir. </a:t>
            </a:r>
          </a:p>
        </p:txBody>
      </p:sp>
      <p:sp>
        <p:nvSpPr>
          <p:cNvPr id="6" name="Rectangle 5"/>
          <p:cNvSpPr/>
          <p:nvPr/>
        </p:nvSpPr>
        <p:spPr>
          <a:xfrm>
            <a:off x="4511824" y="6488668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sz="3600" dirty="0">
                <a:solidFill>
                  <a:srgbClr val="7030A0"/>
                </a:solidFill>
              </a:rPr>
              <a:t>I tip hiatal yırtıq-sürüşkən yırtıq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3AC668-D7FD-4948-A0A5-95916B5D71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9416" y="1597942"/>
            <a:ext cx="4187754" cy="4351338"/>
          </a:xfrm>
        </p:spPr>
        <p:txBody>
          <a:bodyPr>
            <a:normAutofit/>
          </a:bodyPr>
          <a:lstStyle/>
          <a:p>
            <a:pPr algn="l"/>
            <a:r>
              <a:rPr lang="az-Latn-AZ" sz="3200" dirty="0">
                <a:solidFill>
                  <a:srgbClr val="0070C0"/>
                </a:solidFill>
              </a:rPr>
              <a:t>Sürüşkən yırtıqda </a:t>
            </a:r>
            <a:r>
              <a:rPr lang="az-Latn-AZ" sz="3200" b="1" dirty="0">
                <a:solidFill>
                  <a:srgbClr val="0070C0"/>
                </a:solidFill>
              </a:rPr>
              <a:t> </a:t>
            </a:r>
            <a:r>
              <a:rPr lang="az-Latn-AZ" sz="3200" dirty="0"/>
              <a:t>qastroezofageal birləşmə (keçid) döş boşluğuna yerini dəyişir. </a:t>
            </a:r>
          </a:p>
        </p:txBody>
      </p:sp>
      <p:pic>
        <p:nvPicPr>
          <p:cNvPr id="10" name="Picture 2" descr="http://www.uptodate.az/images/stories/hernia%20stomach_diagram%20jpeg.jpg">
            <a:extLst>
              <a:ext uri="{FF2B5EF4-FFF2-40B4-BE49-F238E27FC236}">
                <a16:creationId xmlns:a16="http://schemas.microsoft.com/office/drawing/2014/main" id="{26F75E7C-F68A-4FEA-8931-7CF31831766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0" y="1484784"/>
            <a:ext cx="4968552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779087" y="6531596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3EB4D-16DF-465E-B30D-46F01ADC8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8886" y="42797"/>
            <a:ext cx="5856514" cy="1225963"/>
          </a:xfrm>
        </p:spPr>
        <p:txBody>
          <a:bodyPr>
            <a:normAutofit fontScale="90000"/>
          </a:bodyPr>
          <a:lstStyle/>
          <a:p>
            <a:r>
              <a:rPr lang="az-Latn-AZ" sz="3100" b="1" dirty="0">
                <a:solidFill>
                  <a:srgbClr val="7030A0"/>
                </a:solidFill>
              </a:rPr>
              <a:t>II tip hiatal yırtıq -</a:t>
            </a:r>
            <a:r>
              <a:rPr lang="az-Latn-AZ" sz="3100" dirty="0">
                <a:solidFill>
                  <a:srgbClr val="7030A0"/>
                </a:solidFill>
              </a:rPr>
              <a:t>Paraezofageal yırtıq </a:t>
            </a:r>
            <a:br>
              <a:rPr lang="en-US" sz="3200" b="1" dirty="0">
                <a:solidFill>
                  <a:srgbClr val="0070C0"/>
                </a:solidFill>
              </a:rPr>
            </a:b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sz="half" idx="1"/>
          </p:nvPr>
        </p:nvSpPr>
        <p:spPr>
          <a:xfrm>
            <a:off x="623392" y="1484783"/>
            <a:ext cx="4392488" cy="4536505"/>
          </a:xfrm>
        </p:spPr>
        <p:txBody>
          <a:bodyPr>
            <a:noAutofit/>
          </a:bodyPr>
          <a:lstStyle/>
          <a:p>
            <a:pPr algn="l"/>
            <a:r>
              <a:rPr lang="az-Latn-AZ" sz="2800" dirty="0">
                <a:solidFill>
                  <a:srgbClr val="0070C0"/>
                </a:solidFill>
              </a:rPr>
              <a:t>Paraezofageal yırtıqda </a:t>
            </a:r>
            <a:r>
              <a:rPr lang="az-Latn-AZ" sz="2800" b="1" dirty="0">
                <a:solidFill>
                  <a:srgbClr val="0070C0"/>
                </a:solidFill>
              </a:rPr>
              <a:t> </a:t>
            </a:r>
            <a:r>
              <a:rPr lang="az-Latn-AZ" sz="2800" dirty="0"/>
              <a:t>qastroezofageal birləşmə (keçid) təbii yerində, </a:t>
            </a:r>
            <a:r>
              <a:rPr lang="az-Latn-AZ" sz="2800" u="sng" dirty="0"/>
              <a:t>diafraqmadan aşağıda </a:t>
            </a:r>
            <a:r>
              <a:rPr lang="az-Latn-AZ" sz="2800" dirty="0"/>
              <a:t>yerləşir, lakin onun ətrafından mədə və ya mədənin bir hissəsi döş boşluğuna keçir.</a:t>
            </a:r>
          </a:p>
        </p:txBody>
      </p:sp>
      <p:pic>
        <p:nvPicPr>
          <p:cNvPr id="7" name="Picture 2" descr="http://www.uptodate.az/images/stories/diafraqmal%20yrtq%20nv%20ii.jpg">
            <a:extLst>
              <a:ext uri="{FF2B5EF4-FFF2-40B4-BE49-F238E27FC236}">
                <a16:creationId xmlns:a16="http://schemas.microsoft.com/office/drawing/2014/main" id="{E4F07D11-3407-4DEC-A60E-CDFB180E984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93381" y="1406945"/>
            <a:ext cx="4844038" cy="4692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4779087" y="6506886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  <p:extLst>
      <p:ext uri="{BB962C8B-B14F-4D97-AF65-F5344CB8AC3E}">
        <p14:creationId xmlns:p14="http://schemas.microsoft.com/office/powerpoint/2010/main" val="3374572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8886" y="42797"/>
            <a:ext cx="5856514" cy="1009939"/>
          </a:xfrm>
        </p:spPr>
        <p:txBody>
          <a:bodyPr>
            <a:normAutofit/>
          </a:bodyPr>
          <a:lstStyle/>
          <a:p>
            <a:r>
              <a:rPr lang="az-Latn-AZ" dirty="0">
                <a:solidFill>
                  <a:srgbClr val="7030A0"/>
                </a:solidFill>
              </a:rPr>
              <a:t>III tip hiatal yırtıq</a:t>
            </a: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7" name="Picture 2" descr="http://www.uptodate.az/images/stories/diafraqmal%20yrtq%20nv%20iii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08" y="1772816"/>
            <a:ext cx="7272808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4779087" y="6484694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  <p:extLst>
      <p:ext uri="{BB962C8B-B14F-4D97-AF65-F5344CB8AC3E}">
        <p14:creationId xmlns:p14="http://schemas.microsoft.com/office/powerpoint/2010/main" val="4004630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8886" y="42797"/>
            <a:ext cx="5856514" cy="1047532"/>
          </a:xfrm>
        </p:spPr>
        <p:txBody>
          <a:bodyPr>
            <a:normAutofit fontScale="90000"/>
          </a:bodyPr>
          <a:lstStyle/>
          <a:p>
            <a:r>
              <a:rPr lang="az-Latn-AZ" dirty="0">
                <a:solidFill>
                  <a:srgbClr val="7030A0"/>
                </a:solidFill>
              </a:rPr>
              <a:t>IV tip hiatal yırtıq</a:t>
            </a:r>
            <a:br>
              <a:rPr lang="en-US" dirty="0">
                <a:solidFill>
                  <a:srgbClr val="0070C0"/>
                </a:solidFill>
              </a:rPr>
            </a:br>
            <a:endParaRPr lang="en-US" dirty="0"/>
          </a:p>
        </p:txBody>
      </p:sp>
      <p:pic>
        <p:nvPicPr>
          <p:cNvPr id="10" name="Picture 4" descr="http://www.uptodate.az/images/stories/nv%20iv%20diafraqmal%20yrtq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770" y="1640959"/>
            <a:ext cx="669674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779087" y="6542927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  <p:extLst>
      <p:ext uri="{BB962C8B-B14F-4D97-AF65-F5344CB8AC3E}">
        <p14:creationId xmlns:p14="http://schemas.microsoft.com/office/powerpoint/2010/main" val="3973405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>
                <a:solidFill>
                  <a:srgbClr val="7030A0"/>
                </a:solidFill>
              </a:rPr>
              <a:t>Səbəbləri</a:t>
            </a:r>
            <a:r>
              <a:rPr lang="az-Latn-AZ" dirty="0">
                <a:solidFill>
                  <a:srgbClr val="0070C0"/>
                </a:solidFill>
              </a:rPr>
              <a:t>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az-Latn-AZ" sz="3200" dirty="0"/>
              <a:t> </a:t>
            </a:r>
            <a:r>
              <a:rPr lang="az-Latn-AZ" sz="3200" dirty="0">
                <a:solidFill>
                  <a:srgbClr val="0070C0"/>
                </a:solidFill>
              </a:rPr>
              <a:t>Əsas səbəbləri</a:t>
            </a:r>
            <a:r>
              <a:rPr lang="az-Latn-AZ" sz="3200" dirty="0"/>
              <a:t>:</a:t>
            </a:r>
          </a:p>
          <a:p>
            <a:pPr marL="0" indent="0">
              <a:buNone/>
            </a:pPr>
            <a:endParaRPr lang="az-Latn-AZ" sz="3200" dirty="0"/>
          </a:p>
          <a:p>
            <a:r>
              <a:rPr lang="az-Latn-AZ" sz="3200" dirty="0"/>
              <a:t> - diafraqmanın zəifliyi </a:t>
            </a:r>
          </a:p>
          <a:p>
            <a:r>
              <a:rPr lang="az-Latn-AZ" sz="3200" dirty="0"/>
              <a:t> - qarındaxili təzyiqin kəskin artması </a:t>
            </a:r>
            <a:endParaRPr lang="ru-RU" sz="3200" dirty="0"/>
          </a:p>
        </p:txBody>
      </p:sp>
      <p:sp>
        <p:nvSpPr>
          <p:cNvPr id="6" name="Rectangle 5"/>
          <p:cNvSpPr/>
          <p:nvPr/>
        </p:nvSpPr>
        <p:spPr>
          <a:xfrm>
            <a:off x="4439816" y="6488668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>
                <a:solidFill>
                  <a:srgbClr val="7030A0"/>
                </a:solidFill>
              </a:rPr>
              <a:t>Gedişi</a:t>
            </a:r>
            <a:r>
              <a:rPr lang="az-Latn-AZ" dirty="0">
                <a:solidFill>
                  <a:srgbClr val="0070C0"/>
                </a:solidFill>
              </a:rPr>
              <a:t>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 algn="l">
              <a:buNone/>
            </a:pPr>
            <a:endParaRPr lang="az-Latn-AZ" sz="3600" dirty="0"/>
          </a:p>
          <a:p>
            <a:pPr algn="just"/>
            <a:r>
              <a:rPr lang="az-Latn-AZ" dirty="0"/>
              <a:t>Diafrqamal yırtıqlar </a:t>
            </a:r>
            <a:r>
              <a:rPr lang="az-Latn-AZ" dirty="0">
                <a:solidFill>
                  <a:srgbClr val="0070C0"/>
                </a:solidFill>
              </a:rPr>
              <a:t>başlanğıcda əlamətsiz gedişli olurlar</a:t>
            </a:r>
            <a:r>
              <a:rPr lang="az-Latn-AZ" dirty="0"/>
              <a:t>, lakin böyüməyə və boğulmaya meylli olduqları üçün cərrahi </a:t>
            </a:r>
            <a:r>
              <a:rPr lang="az-Latn-AZ" dirty="0">
                <a:solidFill>
                  <a:schemeClr val="accent1"/>
                </a:solidFill>
              </a:rPr>
              <a:t>ağırlaşmalar ehtimalı </a:t>
            </a:r>
            <a:r>
              <a:rPr lang="az-Latn-AZ" dirty="0"/>
              <a:t>yüksəkdir. </a:t>
            </a:r>
          </a:p>
          <a:p>
            <a:pPr algn="just"/>
            <a:r>
              <a:rPr lang="az-Latn-AZ" dirty="0"/>
              <a:t>Klinik gedişdə yırtığın </a:t>
            </a:r>
            <a:r>
              <a:rPr lang="az-Latn-AZ" u="sng" dirty="0">
                <a:solidFill>
                  <a:srgbClr val="0070C0"/>
                </a:solidFill>
              </a:rPr>
              <a:t>lokalizasiyası və ölçüləri </a:t>
            </a:r>
            <a:r>
              <a:rPr lang="az-Latn-AZ" dirty="0"/>
              <a:t>önəmlidir. </a:t>
            </a:r>
            <a:endParaRPr lang="ru-RU" dirty="0"/>
          </a:p>
        </p:txBody>
      </p:sp>
      <p:sp>
        <p:nvSpPr>
          <p:cNvPr id="6" name="Rectangle 5"/>
          <p:cNvSpPr/>
          <p:nvPr/>
        </p:nvSpPr>
        <p:spPr>
          <a:xfrm>
            <a:off x="4439816" y="6478512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>
                <a:solidFill>
                  <a:srgbClr val="7030A0"/>
                </a:solidFill>
              </a:rPr>
              <a:t>Ağırlaşmaları</a:t>
            </a:r>
            <a:r>
              <a:rPr lang="az-Latn-AZ" dirty="0">
                <a:solidFill>
                  <a:srgbClr val="0070C0"/>
                </a:solidFill>
              </a:rPr>
              <a:t>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839416" y="1628800"/>
            <a:ext cx="10515600" cy="4351338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  <a:p>
            <a:pPr algn="just"/>
            <a:r>
              <a:rPr lang="az-Latn-AZ" dirty="0"/>
              <a:t>   </a:t>
            </a:r>
            <a:r>
              <a:rPr lang="az-Latn-AZ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Boğulma </a:t>
            </a:r>
          </a:p>
          <a:p>
            <a:pPr algn="just"/>
            <a:r>
              <a:rPr lang="az-Latn-AZ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Atelektaz </a:t>
            </a:r>
          </a:p>
          <a:p>
            <a:pPr algn="just"/>
            <a:r>
              <a:rPr lang="az-Latn-AZ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Kardiopulmonar kompressiya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just"/>
            <a:r>
              <a:rPr lang="az-Latn-AZ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Qida borusu, mədə və ya bağırsaq keçməzliyi </a:t>
            </a:r>
          </a:p>
          <a:p>
            <a:pPr algn="just"/>
            <a:r>
              <a:rPr lang="az-Latn-AZ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Fistul əmələ gəlməsi</a:t>
            </a:r>
          </a:p>
          <a:p>
            <a:pPr algn="l"/>
            <a:endParaRPr lang="ru-RU" dirty="0"/>
          </a:p>
        </p:txBody>
      </p:sp>
      <p:sp>
        <p:nvSpPr>
          <p:cNvPr id="6" name="Rectangle 5"/>
          <p:cNvSpPr/>
          <p:nvPr/>
        </p:nvSpPr>
        <p:spPr>
          <a:xfrm>
            <a:off x="4889160" y="6488668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>
                <a:solidFill>
                  <a:srgbClr val="7030A0"/>
                </a:solidFill>
              </a:rPr>
              <a:t>Klinikası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algn="l"/>
            <a:r>
              <a:rPr lang="az-Latn-AZ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Kiçik və ağırlaşmamış yırtıqlar -  </a:t>
            </a:r>
            <a:r>
              <a:rPr lang="az-Latn-AZ" sz="32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asimptomatik</a:t>
            </a:r>
            <a:r>
              <a:rPr lang="az-Latn-AZ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gedişli olur.  </a:t>
            </a:r>
          </a:p>
          <a:p>
            <a:pPr marL="0" indent="0" algn="l">
              <a:buNone/>
            </a:pPr>
            <a:endParaRPr lang="az-Latn-AZ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/>
            <a:r>
              <a:rPr lang="az-Latn-AZ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Döşdaxili orqanlar sıxıldıqda və ağırlaşmalar baş verdikdə - </a:t>
            </a:r>
            <a:r>
              <a:rPr lang="az-Latn-AZ" sz="32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təngnəfəslik, ağrı, öskürək </a:t>
            </a:r>
            <a:r>
              <a:rPr lang="az-Latn-AZ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və b. əlamətlər meydana çıxır. 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55840" y="6488668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>
                <a:solidFill>
                  <a:srgbClr val="7030A0"/>
                </a:solidFill>
              </a:rPr>
              <a:t>Diaqnostikası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algn="l"/>
            <a:r>
              <a:rPr lang="az-Latn-AZ" sz="3200" b="1" dirty="0">
                <a:solidFill>
                  <a:srgbClr val="0070C0"/>
                </a:solidFill>
              </a:rPr>
              <a:t>Şübhə </a:t>
            </a:r>
            <a:r>
              <a:rPr lang="az-Latn-AZ" sz="3200" dirty="0">
                <a:solidFill>
                  <a:srgbClr val="0070C0"/>
                </a:solidFill>
              </a:rPr>
              <a:t> əlamətləri</a:t>
            </a:r>
            <a:r>
              <a:rPr lang="az-Latn-AZ" sz="3600" dirty="0"/>
              <a:t>:  </a:t>
            </a:r>
          </a:p>
          <a:p>
            <a:pPr algn="l"/>
            <a:r>
              <a:rPr lang="az-Latn-AZ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Təngnəfəslik,</a:t>
            </a:r>
          </a:p>
          <a:p>
            <a:pPr algn="l"/>
            <a:r>
              <a:rPr lang="az-Latn-AZ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Döş qəfəsində ağrı,  </a:t>
            </a:r>
          </a:p>
          <a:p>
            <a:pPr algn="l"/>
            <a:r>
              <a:rPr lang="az-Latn-AZ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Obyektiv olaraq- döş qəfəsində auskultativ bağırsaq səsləri (küyləri), perkutor kütlüyün olması şübhəni daha da artırır.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79087" y="6488668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>
                <a:solidFill>
                  <a:srgbClr val="7030A0"/>
                </a:solidFill>
              </a:rPr>
              <a:t>Dəqiqləşdimə 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algn="l"/>
            <a:r>
              <a:rPr lang="az-Latn-AZ" dirty="0"/>
              <a:t>Kontrastlı müayinələr, bəzən endoskopik müayinə  </a:t>
            </a:r>
          </a:p>
          <a:p>
            <a:pPr algn="l"/>
            <a:r>
              <a:rPr lang="az-Latn-AZ" dirty="0"/>
              <a:t>Kontrastlı müayinələrdə </a:t>
            </a:r>
            <a:r>
              <a:rPr lang="az-Latn-AZ" dirty="0">
                <a:solidFill>
                  <a:srgbClr val="0070C0"/>
                </a:solidFill>
              </a:rPr>
              <a:t>mədənin tamamilə və ya bir hissəsinin və ya bağırsaq ilgəyinin (ilgəklərinin) döş boşluğunda olması</a:t>
            </a:r>
            <a:r>
              <a:rPr lang="az-Latn-AZ" dirty="0"/>
              <a:t> diaqnozu dəqiqləşdirir.</a:t>
            </a:r>
          </a:p>
          <a:p>
            <a:pPr algn="l"/>
            <a:r>
              <a:rPr lang="az-Latn-AZ" u="sng" dirty="0">
                <a:solidFill>
                  <a:srgbClr val="0070C0"/>
                </a:solidFill>
              </a:rPr>
              <a:t>KT daha informativdir</a:t>
            </a:r>
            <a:r>
              <a:rPr lang="az-Latn-AZ" dirty="0">
                <a:solidFill>
                  <a:srgbClr val="0070C0"/>
                </a:solidFill>
              </a:rPr>
              <a:t>. </a:t>
            </a:r>
          </a:p>
          <a:p>
            <a:pPr algn="l"/>
            <a:r>
              <a:rPr lang="az-Latn-AZ" u="sng" dirty="0"/>
              <a:t>Təcili vəziyyətlərdə </a:t>
            </a:r>
            <a:r>
              <a:rPr lang="az-Latn-AZ" dirty="0">
                <a:solidFill>
                  <a:srgbClr val="0070C0"/>
                </a:solidFill>
              </a:rPr>
              <a:t>nazoqastral zondun yerini Rentgenoloji </a:t>
            </a:r>
            <a:r>
              <a:rPr lang="az-Latn-AZ" dirty="0"/>
              <a:t>təyin etməklə </a:t>
            </a:r>
            <a:r>
              <a:rPr lang="az-Latn-AZ" dirty="0">
                <a:solidFill>
                  <a:srgbClr val="0070C0"/>
                </a:solidFill>
              </a:rPr>
              <a:t>postravmatik</a:t>
            </a:r>
            <a:r>
              <a:rPr lang="az-Latn-AZ" dirty="0"/>
              <a:t> yırıtıqları müəyyənləşdirmək olur. </a:t>
            </a:r>
            <a:endParaRPr lang="ru-RU" dirty="0"/>
          </a:p>
        </p:txBody>
      </p:sp>
      <p:sp>
        <p:nvSpPr>
          <p:cNvPr id="6" name="Rectangle 5"/>
          <p:cNvSpPr/>
          <p:nvPr/>
        </p:nvSpPr>
        <p:spPr>
          <a:xfrm>
            <a:off x="4779087" y="6518622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>
                <a:solidFill>
                  <a:srgbClr val="7030A0"/>
                </a:solidFill>
              </a:rPr>
              <a:t>MÜALİCƏ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729343" y="1503070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/>
            <a:r>
              <a:rPr lang="az-Latn-AZ" sz="3200" dirty="0"/>
              <a:t>Cərrahi üsulladır – orqanın (orqan hissəsinin) qarın boşluğuna düzəldilməsi və hiatal dəliyin bərpası.</a:t>
            </a:r>
          </a:p>
          <a:p>
            <a:pPr algn="l"/>
            <a:r>
              <a:rPr lang="az-Latn-AZ" sz="3200" dirty="0"/>
              <a:t>Sintetik yamaq qoyulması </a:t>
            </a:r>
            <a:r>
              <a:rPr lang="az-Latn-AZ" sz="3200" u="sng" dirty="0"/>
              <a:t>ilk seçimdir</a:t>
            </a:r>
            <a:r>
              <a:rPr lang="az-Latn-AZ" sz="3200" dirty="0"/>
              <a:t>.</a:t>
            </a:r>
          </a:p>
          <a:p>
            <a:pPr algn="l"/>
            <a:endParaRPr lang="az-Latn-AZ" sz="3200" dirty="0"/>
          </a:p>
          <a:p>
            <a:pPr algn="l"/>
            <a:r>
              <a:rPr lang="az-Latn-AZ" sz="3200" dirty="0"/>
              <a:t>Yaşlı və ağırlaşma olmayan xəstələrdə - </a:t>
            </a:r>
            <a:r>
              <a:rPr lang="az-Latn-AZ" sz="3200" u="sng" dirty="0"/>
              <a:t>izləmə</a:t>
            </a:r>
            <a:r>
              <a:rPr lang="az-Latn-AZ" sz="3200" dirty="0"/>
              <a:t>.  </a:t>
            </a:r>
          </a:p>
          <a:p>
            <a:pPr algn="l"/>
            <a:r>
              <a:rPr lang="az-Latn-AZ" sz="3200" dirty="0"/>
              <a:t>Cərrahi əməliyyat </a:t>
            </a:r>
            <a:r>
              <a:rPr lang="az-Latn-AZ" sz="3200" u="sng" dirty="0"/>
              <a:t>açıq və qapalı (laparoskopik</a:t>
            </a:r>
            <a:r>
              <a:rPr lang="az-Latn-AZ" sz="3200" dirty="0"/>
              <a:t>) üsullarla yerinə yetirilir.</a:t>
            </a:r>
          </a:p>
          <a:p>
            <a:pPr marL="0" indent="0" algn="l">
              <a:buNone/>
            </a:pPr>
            <a:endParaRPr lang="ru-RU" sz="3200" dirty="0"/>
          </a:p>
        </p:txBody>
      </p:sp>
      <p:sp>
        <p:nvSpPr>
          <p:cNvPr id="6" name="Rectangle 5"/>
          <p:cNvSpPr/>
          <p:nvPr/>
        </p:nvSpPr>
        <p:spPr>
          <a:xfrm>
            <a:off x="4779087" y="6488668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8886" y="42797"/>
            <a:ext cx="5856514" cy="1658011"/>
          </a:xfrm>
        </p:spPr>
        <p:txBody>
          <a:bodyPr>
            <a:normAutofit fontScale="90000"/>
          </a:bodyPr>
          <a:lstStyle/>
          <a:p>
            <a:r>
              <a:rPr lang="az-Latn-AZ" sz="3100" dirty="0">
                <a:solidFill>
                  <a:srgbClr val="7030A0"/>
                </a:solidFill>
              </a:rPr>
              <a:t>Yırtıq möhtəviyyatının qarın boşluğuna düzəldilməsindən sonra sadə krurorafiya</a:t>
            </a:r>
            <a:br>
              <a:rPr lang="en-US" dirty="0">
                <a:solidFill>
                  <a:srgbClr val="0070C0"/>
                </a:solidFill>
              </a:rPr>
            </a:br>
            <a:endParaRPr lang="en-US" dirty="0"/>
          </a:p>
        </p:txBody>
      </p:sp>
      <p:pic>
        <p:nvPicPr>
          <p:cNvPr id="7" name="Picture 2" descr="http://www.uptodate.az/images/stories/diafraqmal%20yrtq%20brpa%20jpeg%20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795" y="1693235"/>
            <a:ext cx="6264696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4779087" y="6488668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  <p:extLst>
      <p:ext uri="{BB962C8B-B14F-4D97-AF65-F5344CB8AC3E}">
        <p14:creationId xmlns:p14="http://schemas.microsoft.com/office/powerpoint/2010/main" val="39509515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1664" y="327139"/>
            <a:ext cx="5856514" cy="675005"/>
          </a:xfrm>
        </p:spPr>
        <p:txBody>
          <a:bodyPr>
            <a:normAutofit fontScale="90000"/>
          </a:bodyPr>
          <a:lstStyle/>
          <a:p>
            <a:r>
              <a:rPr lang="az-Latn-AZ" dirty="0">
                <a:solidFill>
                  <a:srgbClr val="7030A0"/>
                </a:solidFill>
              </a:rPr>
              <a:t>Sintetik yamaqla kruroplastika</a:t>
            </a:r>
            <a:br>
              <a:rPr lang="en-US" dirty="0">
                <a:solidFill>
                  <a:srgbClr val="0070C0"/>
                </a:solidFill>
              </a:rPr>
            </a:br>
            <a:endParaRPr lang="en-US" dirty="0"/>
          </a:p>
        </p:txBody>
      </p:sp>
      <p:pic>
        <p:nvPicPr>
          <p:cNvPr id="7" name="Picture 2" descr="http://www.uptodate.az/images/stories/diafraqmal%20yrtq%20melr%20brpa%20jpeg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546" y="1412776"/>
            <a:ext cx="568863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791865" y="6508529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  <p:extLst>
      <p:ext uri="{BB962C8B-B14F-4D97-AF65-F5344CB8AC3E}">
        <p14:creationId xmlns:p14="http://schemas.microsoft.com/office/powerpoint/2010/main" val="38465651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4775" y="404664"/>
            <a:ext cx="5856514" cy="675005"/>
          </a:xfrm>
        </p:spPr>
        <p:txBody>
          <a:bodyPr>
            <a:normAutofit fontScale="90000"/>
          </a:bodyPr>
          <a:lstStyle/>
          <a:p>
            <a:r>
              <a:rPr lang="az-Latn-AZ" sz="3100" dirty="0">
                <a:solidFill>
                  <a:srgbClr val="7030A0"/>
                </a:solidFill>
              </a:rPr>
              <a:t>Nissen üsulu ilə fundoplikasiya və </a:t>
            </a:r>
            <a:br>
              <a:rPr lang="az-Latn-AZ" sz="3100" dirty="0">
                <a:solidFill>
                  <a:srgbClr val="7030A0"/>
                </a:solidFill>
              </a:rPr>
            </a:br>
            <a:r>
              <a:rPr lang="az-Latn-AZ" sz="3100" dirty="0">
                <a:solidFill>
                  <a:srgbClr val="7030A0"/>
                </a:solidFill>
              </a:rPr>
              <a:t>sintetik yamaqla hiatoplastika</a:t>
            </a:r>
            <a:br>
              <a:rPr lang="en-US" dirty="0">
                <a:solidFill>
                  <a:srgbClr val="0070C0"/>
                </a:solidFill>
              </a:rPr>
            </a:br>
            <a:endParaRPr lang="en-US" dirty="0"/>
          </a:p>
        </p:txBody>
      </p:sp>
      <p:pic>
        <p:nvPicPr>
          <p:cNvPr id="7" name="Picture 2" descr="http://www.uptodate.az/images/stories/hernia13%20nvlr%20v%20malic%20metodu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775" y="1678865"/>
            <a:ext cx="585651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704976" y="6488668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  <p:extLst>
      <p:ext uri="{BB962C8B-B14F-4D97-AF65-F5344CB8AC3E}">
        <p14:creationId xmlns:p14="http://schemas.microsoft.com/office/powerpoint/2010/main" val="11198683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0" y="173013"/>
            <a:ext cx="5856514" cy="675005"/>
          </a:xfrm>
        </p:spPr>
        <p:txBody>
          <a:bodyPr>
            <a:noAutofit/>
          </a:bodyPr>
          <a:lstStyle/>
          <a:p>
            <a:br>
              <a:rPr lang="az-Latn-AZ" sz="2400" dirty="0">
                <a:solidFill>
                  <a:srgbClr val="7030A0"/>
                </a:solidFill>
              </a:rPr>
            </a:br>
            <a:r>
              <a:rPr lang="az-Latn-AZ" sz="2400" dirty="0">
                <a:solidFill>
                  <a:srgbClr val="7030A0"/>
                </a:solidFill>
              </a:rPr>
              <a:t>Laparoskopik fundoplikasiya əməliyyatında portların yeri</a:t>
            </a:r>
            <a:br>
              <a:rPr lang="en-US" sz="2800" dirty="0">
                <a:solidFill>
                  <a:srgbClr val="0070C0"/>
                </a:solidFill>
              </a:rPr>
            </a:br>
            <a:endParaRPr lang="en-US" sz="2800" dirty="0"/>
          </a:p>
        </p:txBody>
      </p:sp>
      <p:pic>
        <p:nvPicPr>
          <p:cNvPr id="11" name="Picture 8" descr="https://www.webop.com/var/site/storage/images/_aliases/lehrbeitrag_media_lightgallery/media/images/31/31-5/833-1-ger-DE/31-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8000" y="1498118"/>
            <a:ext cx="6096000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en-US" dirty="0"/>
            </a:b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768201" y="6528769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  <p:extLst>
      <p:ext uri="{BB962C8B-B14F-4D97-AF65-F5344CB8AC3E}">
        <p14:creationId xmlns:p14="http://schemas.microsoft.com/office/powerpoint/2010/main" val="42194631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>
                <a:solidFill>
                  <a:srgbClr val="0070C0"/>
                </a:solidFill>
              </a:rPr>
            </a:br>
            <a:r>
              <a:rPr lang="az-Latn-AZ" sz="3100" dirty="0">
                <a:solidFill>
                  <a:srgbClr val="7030A0"/>
                </a:solidFill>
              </a:rPr>
              <a:t>Laparoskopik Toupet əməliyyatı </a:t>
            </a:r>
            <a:br>
              <a:rPr lang="en-US" sz="3100" dirty="0">
                <a:solidFill>
                  <a:srgbClr val="7030A0"/>
                </a:solidFill>
              </a:rPr>
            </a:b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7" name="Picture 3" descr="https://virginiahernia.com/wp-content/uploads/2015/05/ch1_image_007.jpe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600" y="1484784"/>
            <a:ext cx="655272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779087" y="6488668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  <p:extLst>
      <p:ext uri="{BB962C8B-B14F-4D97-AF65-F5344CB8AC3E}">
        <p14:creationId xmlns:p14="http://schemas.microsoft.com/office/powerpoint/2010/main" val="29988100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>
                <a:solidFill>
                  <a:srgbClr val="7030A0"/>
                </a:solidFill>
              </a:rPr>
              <a:t>Postravmatik yırtıqlar 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838200" y="1484784"/>
            <a:ext cx="10515600" cy="4692179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/>
            <a:r>
              <a:rPr lang="az-Latn-AZ" dirty="0">
                <a:solidFill>
                  <a:srgbClr val="0070C0"/>
                </a:solidFill>
              </a:rPr>
              <a:t>Diafraqmanın mexaniki (travmatik) zədələnməsindən (yaralanmasından) </a:t>
            </a:r>
            <a:r>
              <a:rPr lang="az-Latn-AZ" dirty="0"/>
              <a:t>sonra baş verən yırtıqlardır.</a:t>
            </a:r>
          </a:p>
          <a:p>
            <a:pPr algn="l"/>
            <a:endParaRPr lang="az-Latn-AZ" dirty="0"/>
          </a:p>
          <a:p>
            <a:pPr algn="l"/>
            <a:r>
              <a:rPr lang="az-Latn-AZ" dirty="0">
                <a:solidFill>
                  <a:srgbClr val="0070C0"/>
                </a:solidFill>
              </a:rPr>
              <a:t>Gedişi </a:t>
            </a:r>
            <a:r>
              <a:rPr lang="az-Latn-AZ" dirty="0"/>
              <a:t> 2 dövr ayırd edilir:</a:t>
            </a:r>
          </a:p>
          <a:p>
            <a:pPr algn="l">
              <a:buFontTx/>
              <a:buChar char="-"/>
            </a:pPr>
            <a:r>
              <a:rPr lang="az-Latn-AZ" dirty="0"/>
              <a:t> </a:t>
            </a:r>
            <a:r>
              <a:rPr lang="az-Latn-AZ" dirty="0">
                <a:solidFill>
                  <a:srgbClr val="0070C0"/>
                </a:solidFill>
              </a:rPr>
              <a:t>erkən kəskin dövr </a:t>
            </a:r>
            <a:r>
              <a:rPr lang="az-Latn-AZ" dirty="0"/>
              <a:t>- ilk günlərdə digər orqanların zədələnməsi, şok və kəskin tənəffüs çatmazlığı əlamətləri  </a:t>
            </a:r>
          </a:p>
          <a:p>
            <a:pPr algn="l">
              <a:buFontTx/>
              <a:buChar char="-"/>
            </a:pPr>
            <a:r>
              <a:rPr lang="az-Latn-AZ" dirty="0"/>
              <a:t> </a:t>
            </a:r>
            <a:r>
              <a:rPr lang="az-Latn-AZ" dirty="0">
                <a:solidFill>
                  <a:srgbClr val="0070C0"/>
                </a:solidFill>
              </a:rPr>
              <a:t>gec dövr </a:t>
            </a:r>
            <a:r>
              <a:rPr lang="az-Latn-AZ" dirty="0"/>
              <a:t>- diafrqamal yırtıq əlamətləri ilə ortaya çıxır. Diafraqmanın sag yarısında yırtıq defekti qaraciyər ilə örtüldükdə klinik əlamətlərə olmaya bilər. </a:t>
            </a:r>
            <a:endParaRPr lang="ru-RU" dirty="0"/>
          </a:p>
        </p:txBody>
      </p:sp>
      <p:sp>
        <p:nvSpPr>
          <p:cNvPr id="6" name="Rectangle 5"/>
          <p:cNvSpPr/>
          <p:nvPr/>
        </p:nvSpPr>
        <p:spPr>
          <a:xfrm>
            <a:off x="4779087" y="6518622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>
                <a:solidFill>
                  <a:srgbClr val="7030A0"/>
                </a:solidFill>
              </a:rPr>
              <a:t>Postravmatik yırtıqlar 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sz="half" idx="1"/>
          </p:nvPr>
        </p:nvSpPr>
        <p:spPr>
          <a:xfrm>
            <a:off x="551384" y="1825625"/>
            <a:ext cx="5468416" cy="4351338"/>
          </a:xfrm>
        </p:spPr>
        <p:txBody>
          <a:bodyPr>
            <a:normAutofit lnSpcReduction="10000"/>
          </a:bodyPr>
          <a:lstStyle/>
          <a:p>
            <a:pPr algn="l"/>
            <a:r>
              <a:rPr lang="az-Latn-AZ" sz="3200" b="1" dirty="0">
                <a:solidFill>
                  <a:srgbClr val="0070C0"/>
                </a:solidFill>
              </a:rPr>
              <a:t>Diaqnostika</a:t>
            </a:r>
            <a:endParaRPr lang="az-Latn-AZ" sz="3200" b="1" dirty="0"/>
          </a:p>
          <a:p>
            <a:pPr marL="0" indent="0" algn="l">
              <a:buNone/>
            </a:pPr>
            <a:r>
              <a:rPr lang="az-Latn-AZ" sz="3200" dirty="0"/>
              <a:t>   - Rentgenoloji müayinələr  </a:t>
            </a:r>
          </a:p>
          <a:p>
            <a:pPr marL="0" indent="0" algn="l">
              <a:buNone/>
            </a:pPr>
            <a:r>
              <a:rPr lang="az-Latn-AZ" sz="3200" dirty="0"/>
              <a:t>   - KT</a:t>
            </a:r>
          </a:p>
          <a:p>
            <a:pPr algn="l"/>
            <a:r>
              <a:rPr lang="az-Latn-AZ" sz="3200" b="1" dirty="0">
                <a:solidFill>
                  <a:srgbClr val="0070C0"/>
                </a:solidFill>
              </a:rPr>
              <a:t>Müalicə</a:t>
            </a:r>
            <a:r>
              <a:rPr lang="az-Latn-AZ" sz="3200" dirty="0"/>
              <a:t> - cərrahidir. Lokalizasiyadan asılı olaraq laparotomiya və ya torakotomiya. Laparo-torakoskopik bərpa üsulu da geniş istifadə edilir. </a:t>
            </a:r>
            <a:endParaRPr lang="ru-RU" sz="3200" dirty="0"/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172200" y="1825625"/>
            <a:ext cx="5181600" cy="4024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739009" y="5841268"/>
            <a:ext cx="561662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</a:t>
            </a:r>
            <a:r>
              <a:rPr lang="az-Latn-AZ" dirty="0">
                <a:solidFill>
                  <a:schemeClr val="tx1"/>
                </a:solidFill>
              </a:rPr>
              <a:t>KT. Diafraqma yırtığı</a:t>
            </a:r>
            <a:endParaRPr lang="ru-RU" dirty="0"/>
          </a:p>
        </p:txBody>
      </p:sp>
      <p:sp>
        <p:nvSpPr>
          <p:cNvPr id="5" name="Rectangle 4"/>
          <p:cNvSpPr/>
          <p:nvPr/>
        </p:nvSpPr>
        <p:spPr>
          <a:xfrm>
            <a:off x="4779087" y="6489340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bg1"/>
                </a:solidFill>
              </a:rPr>
              <a:t>Dos. Dr. Səxavət Rəfiyev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21022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6" id="{418BE48A-403F-4AE5-8209-306E04DCCEEA}" vid="{15DE8A58-CAD7-404D-A6A6-A1B9AD6538CF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1993</TotalTime>
  <Words>655</Words>
  <Application>Microsoft Office PowerPoint</Application>
  <PresentationFormat>Widescreen</PresentationFormat>
  <Paragraphs>97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Times New Roman</vt:lpstr>
      <vt:lpstr>Praktiki dərs şablonu 6</vt:lpstr>
      <vt:lpstr>  DİAFRAQMAL YIRTIQLAR</vt:lpstr>
      <vt:lpstr>TƏRİFİ</vt:lpstr>
      <vt:lpstr>DİAFRAQMANIN ANATOMİYASI </vt:lpstr>
      <vt:lpstr>Növləri </vt:lpstr>
      <vt:lpstr>I tip hiatal yırtıq-sürüşkən yırtıq</vt:lpstr>
      <vt:lpstr>II tip hiatal yırtıq -Paraezofageal yırtıq  </vt:lpstr>
      <vt:lpstr>III tip hiatal yırtıq</vt:lpstr>
      <vt:lpstr>IV tip hiatal yırtıq </vt:lpstr>
      <vt:lpstr>Səbəbləri </vt:lpstr>
      <vt:lpstr>Gedişi </vt:lpstr>
      <vt:lpstr>Ağırlaşmaları </vt:lpstr>
      <vt:lpstr>Klinikası </vt:lpstr>
      <vt:lpstr>Diaqnostikası </vt:lpstr>
      <vt:lpstr>Dəqiqləşdimə </vt:lpstr>
      <vt:lpstr>MÜALİCƏ</vt:lpstr>
      <vt:lpstr>Yırtıq möhtəviyyatının qarın boşluğuna düzəldilməsindən sonra sadə krurorafiya </vt:lpstr>
      <vt:lpstr>Sintetik yamaqla kruroplastika </vt:lpstr>
      <vt:lpstr>Nissen üsulu ilə fundoplikasiya və  sintetik yamaqla hiatoplastika </vt:lpstr>
      <vt:lpstr> Laparoskopik fundoplikasiya əməliyyatında portların yeri </vt:lpstr>
      <vt:lpstr> Laparoskopik Toupet əməliyyatı  </vt:lpstr>
      <vt:lpstr>Postravmatik yırtıqlar </vt:lpstr>
      <vt:lpstr>Postravmatik yırtıqlar 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192</cp:revision>
  <dcterms:created xsi:type="dcterms:W3CDTF">2001-04-16T20:54:45Z</dcterms:created>
  <dcterms:modified xsi:type="dcterms:W3CDTF">2021-07-31T13:31:27Z</dcterms:modified>
</cp:coreProperties>
</file>