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1"/>
  </p:notesMasterIdLst>
  <p:handoutMasterIdLst>
    <p:handoutMasterId r:id="rId22"/>
  </p:handoutMasterIdLst>
  <p:sldIdLst>
    <p:sldId id="284" r:id="rId2"/>
    <p:sldId id="290" r:id="rId3"/>
    <p:sldId id="312" r:id="rId4"/>
    <p:sldId id="313" r:id="rId5"/>
    <p:sldId id="270" r:id="rId6"/>
    <p:sldId id="321" r:id="rId7"/>
    <p:sldId id="278" r:id="rId8"/>
    <p:sldId id="292" r:id="rId9"/>
    <p:sldId id="319" r:id="rId10"/>
    <p:sldId id="293" r:id="rId11"/>
    <p:sldId id="324" r:id="rId12"/>
    <p:sldId id="315" r:id="rId13"/>
    <p:sldId id="316" r:id="rId14"/>
    <p:sldId id="303" r:id="rId15"/>
    <p:sldId id="322" r:id="rId16"/>
    <p:sldId id="304" r:id="rId17"/>
    <p:sldId id="307" r:id="rId18"/>
    <p:sldId id="325" r:id="rId19"/>
    <p:sldId id="323" r:id="rId2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50" autoAdjust="0"/>
    <p:restoredTop sz="94660"/>
  </p:normalViewPr>
  <p:slideViewPr>
    <p:cSldViewPr>
      <p:cViewPr varScale="1">
        <p:scale>
          <a:sx n="60" d="100"/>
          <a:sy n="60" d="100"/>
        </p:scale>
        <p:origin x="679" y="5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2242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18372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0678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8790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9054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175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0132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Uroloji</a:t>
            </a: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xəstəliklər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Böyək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sancısı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pielonefrit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paranefrit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Diğər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Qatroenterit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Enterokolit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Dövrü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xəstəlik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Hepatit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Plevrit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Nevrit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Herpes zoster</a:t>
            </a:r>
          </a:p>
          <a:p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Qarın</a:t>
            </a: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boşluğunun</a:t>
            </a: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cərrahi</a:t>
            </a: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xəstəlikləri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Mədə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, 12bb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perforasiyası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xolesistit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pankreati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bağırsaq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keçməzliyi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Mekkel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divertikuliti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Kron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xəstəliyi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Qeyri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spesifik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xoralı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kolit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Epiploik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appaendagit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Ginekoloji</a:t>
            </a: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1">
                    <a:lumMod val="75000"/>
                  </a:schemeClr>
                </a:solidFill>
              </a:rPr>
              <a:t>xəstəliklər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Uşaqlıqdankənar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hamiləlik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Yumurtalıq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sistləri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Pelvioperitonit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Adneksit</a:t>
            </a:r>
            <a:endParaRPr lang="en-US" sz="2200" b="0" i="0" dirty="0">
              <a:solidFill>
                <a:schemeClr val="accent1">
                  <a:lumMod val="75000"/>
                </a:schemeClr>
              </a:solidFill>
              <a:effectLst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3281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411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80701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87406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83292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8662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30482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58138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07783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11323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72747562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76920220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8383496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S.Salahova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Kəskin</a:t>
            </a:r>
            <a:r>
              <a:rPr lang="az-Latn-AZ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appendisit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99054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1700808"/>
            <a:ext cx="9144000" cy="1584176"/>
          </a:xfrm>
        </p:spPr>
        <p:txBody>
          <a:bodyPr>
            <a:normAutofit/>
          </a:bodyPr>
          <a:lstStyle/>
          <a:p>
            <a:r>
              <a:rPr lang="az-Latn-AZ" altLang="en-US" sz="6600" dirty="0"/>
              <a:t>Kəskin appendisit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Tibb üzrə fəlsəfə doktoru, </a:t>
            </a:r>
            <a:r>
              <a:rPr lang="az-Latn-AZ" altLang="en-US" sz="2400" b="1" dirty="0"/>
              <a:t>Sevinc Salahova,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838200" y="1484784"/>
            <a:ext cx="5181600" cy="46921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dirty="0" err="1"/>
              <a:t>Kəskin</a:t>
            </a:r>
            <a:r>
              <a:rPr lang="en-GB" altLang="en-US" dirty="0"/>
              <a:t> </a:t>
            </a:r>
            <a:r>
              <a:rPr lang="en-GB" altLang="en-US" dirty="0" err="1"/>
              <a:t>appendisit</a:t>
            </a:r>
            <a:r>
              <a:rPr lang="en-GB" altLang="en-US" dirty="0"/>
              <a:t> </a:t>
            </a:r>
            <a:r>
              <a:rPr lang="en-GB" altLang="en-US" dirty="0" err="1"/>
              <a:t>soğulcanabənzər</a:t>
            </a:r>
            <a:r>
              <a:rPr lang="en-GB" altLang="en-US" dirty="0"/>
              <a:t> </a:t>
            </a:r>
            <a:r>
              <a:rPr lang="en-GB" altLang="en-US" dirty="0" err="1"/>
              <a:t>çıxıntının</a:t>
            </a:r>
            <a:r>
              <a:rPr lang="en-GB" altLang="en-US" dirty="0"/>
              <a:t> </a:t>
            </a:r>
            <a:r>
              <a:rPr lang="en-GB" altLang="en-US" dirty="0" err="1"/>
              <a:t>kəskin</a:t>
            </a:r>
            <a:r>
              <a:rPr lang="en-GB" altLang="en-US" dirty="0"/>
              <a:t> </a:t>
            </a:r>
            <a:r>
              <a:rPr lang="en-GB" altLang="en-US" dirty="0" err="1"/>
              <a:t>iltihabı</a:t>
            </a:r>
            <a:r>
              <a:rPr lang="en-GB" altLang="en-US" dirty="0"/>
              <a:t> </a:t>
            </a:r>
            <a:r>
              <a:rPr lang="en-GB" altLang="en-US" dirty="0" err="1"/>
              <a:t>xəstəliyidir</a:t>
            </a:r>
            <a:r>
              <a:rPr lang="en-GB" altLang="en-US" dirty="0"/>
              <a:t>, </a:t>
            </a:r>
            <a:r>
              <a:rPr lang="en-GB" altLang="en-US" dirty="0" err="1"/>
              <a:t>bir</a:t>
            </a:r>
            <a:r>
              <a:rPr lang="en-GB" altLang="en-US" dirty="0"/>
              <a:t> </a:t>
            </a:r>
            <a:r>
              <a:rPr lang="en-GB" altLang="en-US" dirty="0" err="1"/>
              <a:t>neçə</a:t>
            </a:r>
            <a:r>
              <a:rPr lang="en-GB" altLang="en-US" dirty="0"/>
              <a:t> </a:t>
            </a:r>
            <a:r>
              <a:rPr lang="en-GB" altLang="en-US" dirty="0" err="1"/>
              <a:t>saat</a:t>
            </a:r>
            <a:r>
              <a:rPr lang="en-GB" altLang="en-US" dirty="0"/>
              <a:t> </a:t>
            </a:r>
            <a:r>
              <a:rPr lang="en-GB" altLang="en-US" dirty="0" err="1"/>
              <a:t>ərzində</a:t>
            </a:r>
            <a:r>
              <a:rPr lang="en-GB" altLang="en-US" dirty="0"/>
              <a:t> </a:t>
            </a:r>
            <a:r>
              <a:rPr lang="en-GB" altLang="en-US" dirty="0" err="1"/>
              <a:t>divarda</a:t>
            </a:r>
            <a:r>
              <a:rPr lang="en-GB" altLang="en-US" dirty="0"/>
              <a:t> </a:t>
            </a:r>
            <a:r>
              <a:rPr lang="en-GB" altLang="en-US" dirty="0" err="1"/>
              <a:t>destruksiya-perforasiyaya</a:t>
            </a:r>
            <a:r>
              <a:rPr lang="en-GB" altLang="en-US" dirty="0"/>
              <a:t> </a:t>
            </a:r>
            <a:r>
              <a:rPr lang="en-GB" altLang="en-US" dirty="0" err="1"/>
              <a:t>və</a:t>
            </a:r>
            <a:r>
              <a:rPr lang="en-GB" altLang="en-US" dirty="0"/>
              <a:t> </a:t>
            </a:r>
            <a:r>
              <a:rPr lang="en-GB" altLang="en-US" dirty="0" err="1"/>
              <a:t>peritonit</a:t>
            </a:r>
            <a:r>
              <a:rPr lang="en-GB" altLang="en-US" dirty="0"/>
              <a:t>, </a:t>
            </a:r>
            <a:r>
              <a:rPr lang="en-GB" altLang="en-US" dirty="0" err="1"/>
              <a:t>abses</a:t>
            </a:r>
            <a:r>
              <a:rPr lang="en-GB" altLang="en-US" dirty="0"/>
              <a:t>, sepsis, </a:t>
            </a:r>
            <a:r>
              <a:rPr lang="en-GB" altLang="en-US" dirty="0" err="1"/>
              <a:t>keçməzlik</a:t>
            </a:r>
            <a:r>
              <a:rPr lang="en-GB" altLang="en-US" dirty="0"/>
              <a:t> </a:t>
            </a:r>
            <a:r>
              <a:rPr lang="en-GB" altLang="en-US" dirty="0" err="1"/>
              <a:t>və</a:t>
            </a:r>
            <a:r>
              <a:rPr lang="en-GB" altLang="en-US" dirty="0"/>
              <a:t> s. </a:t>
            </a:r>
            <a:r>
              <a:rPr lang="en-GB" altLang="en-US" dirty="0" err="1"/>
              <a:t>kimi</a:t>
            </a:r>
            <a:r>
              <a:rPr lang="en-GB" altLang="en-US" dirty="0"/>
              <a:t> </a:t>
            </a:r>
            <a:r>
              <a:rPr lang="en-GB" altLang="en-US" dirty="0" err="1"/>
              <a:t>ağırlaşmalara</a:t>
            </a:r>
            <a:r>
              <a:rPr lang="en-GB" altLang="en-US" dirty="0"/>
              <a:t> </a:t>
            </a:r>
            <a:r>
              <a:rPr lang="en-GB" altLang="en-US" dirty="0" err="1"/>
              <a:t>səbəb</a:t>
            </a:r>
            <a:r>
              <a:rPr lang="en-GB" altLang="en-US" dirty="0"/>
              <a:t> </a:t>
            </a:r>
            <a:r>
              <a:rPr lang="en-GB" altLang="en-US" dirty="0" err="1"/>
              <a:t>ola</a:t>
            </a:r>
            <a:r>
              <a:rPr lang="en-GB" altLang="en-US" dirty="0"/>
              <a:t> </a:t>
            </a:r>
            <a:r>
              <a:rPr lang="en-GB" altLang="en-US" dirty="0" err="1"/>
              <a:t>bilir</a:t>
            </a:r>
            <a:r>
              <a:rPr lang="az-Latn-AZ" altLang="en-US" dirty="0"/>
              <a:t>.</a:t>
            </a:r>
            <a:endParaRPr lang="en-GB" altLang="en-US" dirty="0"/>
          </a:p>
        </p:txBody>
      </p:sp>
      <p:pic>
        <p:nvPicPr>
          <p:cNvPr id="8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44072" y="1484784"/>
            <a:ext cx="4341613" cy="45365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Rastgəlmə tezliyi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/>
            <a:r>
              <a:rPr lang="en-US" sz="3200" dirty="0" err="1"/>
              <a:t>Ən</a:t>
            </a:r>
            <a:r>
              <a:rPr lang="en-US" sz="3200" dirty="0"/>
              <a:t> </a:t>
            </a:r>
            <a:r>
              <a:rPr lang="en-US" sz="3200" dirty="0" err="1"/>
              <a:t>çox</a:t>
            </a:r>
            <a:r>
              <a:rPr lang="en-US" sz="3200" dirty="0"/>
              <a:t> </a:t>
            </a:r>
            <a:r>
              <a:rPr lang="en-US" sz="3200" dirty="0" err="1"/>
              <a:t>rast</a:t>
            </a:r>
            <a:r>
              <a:rPr lang="en-US" sz="3200" dirty="0"/>
              <a:t> </a:t>
            </a:r>
            <a:r>
              <a:rPr lang="en-US" sz="3200" dirty="0" err="1"/>
              <a:t>gələn</a:t>
            </a:r>
            <a:r>
              <a:rPr lang="en-US" sz="3200" dirty="0"/>
              <a:t> </a:t>
            </a:r>
            <a:r>
              <a:rPr lang="en-US" sz="3200" dirty="0" err="1"/>
              <a:t>təcili</a:t>
            </a:r>
            <a:r>
              <a:rPr lang="en-US" sz="3200" dirty="0"/>
              <a:t> </a:t>
            </a:r>
            <a:r>
              <a:rPr lang="en-US" sz="3200" dirty="0" err="1"/>
              <a:t>cərrahi</a:t>
            </a:r>
            <a:r>
              <a:rPr lang="en-US" sz="3200" dirty="0"/>
              <a:t> </a:t>
            </a:r>
            <a:r>
              <a:rPr lang="en-US" sz="3200" dirty="0" err="1"/>
              <a:t>xəstəlikdir</a:t>
            </a:r>
            <a:r>
              <a:rPr lang="en-US" sz="3200" dirty="0"/>
              <a:t>, </a:t>
            </a:r>
            <a:r>
              <a:rPr lang="en-US" sz="3200" dirty="0" err="1"/>
              <a:t>əhalinin</a:t>
            </a:r>
            <a:r>
              <a:rPr lang="en-US" sz="3200" dirty="0"/>
              <a:t> </a:t>
            </a:r>
            <a:r>
              <a:rPr lang="en-US" sz="3200" dirty="0" err="1"/>
              <a:t>təxminən</a:t>
            </a:r>
            <a:r>
              <a:rPr lang="en-US" sz="3200" dirty="0"/>
              <a:t> 7-12%-</a:t>
            </a:r>
            <a:r>
              <a:rPr lang="en-US" sz="3200" dirty="0" err="1"/>
              <a:t>ində</a:t>
            </a:r>
            <a:r>
              <a:rPr lang="en-US" sz="3200" dirty="0"/>
              <a:t> </a:t>
            </a:r>
            <a:r>
              <a:rPr lang="en-US" sz="3200" dirty="0" err="1"/>
              <a:t>kəskin</a:t>
            </a:r>
            <a:r>
              <a:rPr lang="en-US" sz="3200" dirty="0"/>
              <a:t> </a:t>
            </a:r>
            <a:r>
              <a:rPr lang="en-US" sz="3200" dirty="0" err="1"/>
              <a:t>appendisit</a:t>
            </a:r>
            <a:r>
              <a:rPr lang="en-US" sz="3200" dirty="0"/>
              <a:t> </a:t>
            </a:r>
            <a:r>
              <a:rPr lang="en-US" sz="3200" dirty="0" err="1"/>
              <a:t>rastlana</a:t>
            </a:r>
            <a:r>
              <a:rPr lang="en-US" sz="3200" dirty="0"/>
              <a:t> </a:t>
            </a:r>
            <a:r>
              <a:rPr lang="en-US" sz="3200" dirty="0" err="1"/>
              <a:t>bilir</a:t>
            </a:r>
            <a:r>
              <a:rPr lang="en-US" sz="3200" dirty="0"/>
              <a:t>. </a:t>
            </a:r>
            <a:r>
              <a:rPr lang="en-US" sz="3200" dirty="0" err="1"/>
              <a:t>Bütün</a:t>
            </a:r>
            <a:r>
              <a:rPr lang="en-US" sz="3200" dirty="0"/>
              <a:t> </a:t>
            </a:r>
            <a:r>
              <a:rPr lang="en-US" sz="3200" dirty="0" err="1"/>
              <a:t>yaş</a:t>
            </a:r>
            <a:r>
              <a:rPr lang="en-US" sz="3200" dirty="0"/>
              <a:t> </a:t>
            </a:r>
            <a:r>
              <a:rPr lang="en-US" sz="3200" dirty="0" err="1"/>
              <a:t>qruplarında</a:t>
            </a:r>
            <a:r>
              <a:rPr lang="en-US" sz="3200" dirty="0"/>
              <a:t> </a:t>
            </a:r>
            <a:r>
              <a:rPr lang="en-US" sz="3200" dirty="0" err="1"/>
              <a:t>rast</a:t>
            </a:r>
            <a:r>
              <a:rPr lang="en-US" sz="3200" dirty="0"/>
              <a:t> </a:t>
            </a:r>
            <a:r>
              <a:rPr lang="en-US" sz="3200" dirty="0" err="1"/>
              <a:t>gələ</a:t>
            </a:r>
            <a:r>
              <a:rPr lang="en-US" sz="3200" dirty="0"/>
              <a:t> </a:t>
            </a:r>
            <a:r>
              <a:rPr lang="en-US" sz="3200" dirty="0" err="1"/>
              <a:t>bilir</a:t>
            </a:r>
            <a:r>
              <a:rPr lang="en-US" sz="3200" dirty="0"/>
              <a:t>, </a:t>
            </a:r>
            <a:r>
              <a:rPr lang="en-US" sz="3200" dirty="0" err="1"/>
              <a:t>ən</a:t>
            </a:r>
            <a:r>
              <a:rPr lang="en-US" sz="3200" dirty="0"/>
              <a:t> </a:t>
            </a:r>
            <a:r>
              <a:rPr lang="en-US" sz="3200" dirty="0" err="1"/>
              <a:t>çox</a:t>
            </a:r>
            <a:r>
              <a:rPr lang="en-US" sz="3200" dirty="0"/>
              <a:t> 20-30 </a:t>
            </a:r>
            <a:r>
              <a:rPr lang="en-US" sz="3200" dirty="0" err="1"/>
              <a:t>yaşlarda</a:t>
            </a:r>
            <a:r>
              <a:rPr lang="en-US" sz="3200" dirty="0"/>
              <a:t> </a:t>
            </a:r>
            <a:r>
              <a:rPr lang="en-US" sz="3200" dirty="0" err="1"/>
              <a:t>ortaya</a:t>
            </a:r>
            <a:r>
              <a:rPr lang="en-US" sz="3200" dirty="0"/>
              <a:t> </a:t>
            </a:r>
            <a:r>
              <a:rPr lang="en-US" sz="3200" dirty="0" err="1"/>
              <a:t>çıxır</a:t>
            </a:r>
            <a:r>
              <a:rPr lang="en-US" sz="3200" dirty="0"/>
              <a:t>.</a:t>
            </a:r>
            <a:endParaRPr lang="az-Latn-AZ" sz="3200" dirty="0"/>
          </a:p>
          <a:p>
            <a:pPr marL="0" indent="0">
              <a:buNone/>
            </a:pP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310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Təsnifatı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253524" y="829292"/>
            <a:ext cx="2232025" cy="71913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2400" b="1" dirty="0" err="1"/>
              <a:t>Morfologiyasına</a:t>
            </a:r>
            <a:endParaRPr lang="az-Latn-AZ" sz="2400" b="1" dirty="0"/>
          </a:p>
          <a:p>
            <a:pPr marL="0" indent="0">
              <a:buNone/>
            </a:pPr>
            <a:r>
              <a:rPr lang="az-Latn-AZ" sz="2400" b="1" dirty="0"/>
              <a:t>          </a:t>
            </a:r>
            <a:r>
              <a:rPr lang="en-US" sz="2400" b="1" dirty="0" err="1"/>
              <a:t>görə</a:t>
            </a:r>
            <a:endParaRPr lang="en-US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46702" y="1858812"/>
            <a:ext cx="223187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200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Kataral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Fleqmanoz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Qanqrenoz</a:t>
            </a:r>
            <a:endParaRPr lang="az-Latn-AZ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erforativ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22344" y="947049"/>
            <a:ext cx="23358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err="1"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Klinik-morfoloji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cəhətinə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29282" y="1973977"/>
            <a:ext cx="396044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200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Sadə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səthi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ağırlaşmamış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Destruktiv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fleqmonoz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qanqrenoz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Ağırlaşmış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peritonit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abses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pilefilebit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sepsis,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keçməzlik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ru-RU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381269" y="941859"/>
            <a:ext cx="27606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Klinik-görüntüləmə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cəhətinə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857943" y="1923762"/>
            <a:ext cx="356664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Qeyri-perforativ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Perforativ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ağırlaşmış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 </a:t>
            </a:r>
          </a:p>
          <a:p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periapendikulyar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kütlə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infiltrat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absess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peritonit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keçməzlik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pilefilebit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sepsis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</a:t>
            </a:r>
            <a:endParaRPr lang="en-US" sz="2200" b="0" i="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01890" y="4074854"/>
            <a:ext cx="323197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Klinik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təzahürünə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17508" y="4883468"/>
            <a:ext cx="241129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A-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tipik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-B-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tipik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-C-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Atipik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-D-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Ağırlaşmış</a:t>
            </a:r>
            <a:endParaRPr lang="en-US" sz="2200" b="0" i="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2549" y="735205"/>
            <a:ext cx="2663923" cy="747778"/>
          </a:xfrm>
          <a:prstGeom prst="ellipse">
            <a:avLst/>
          </a:prstGeom>
          <a:solidFill>
            <a:srgbClr val="0070C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954630" y="781680"/>
            <a:ext cx="2820067" cy="1115991"/>
          </a:xfrm>
          <a:prstGeom prst="ellipse">
            <a:avLst/>
          </a:prstGeom>
          <a:solidFill>
            <a:srgbClr val="0070C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7968208" y="918208"/>
            <a:ext cx="3173753" cy="871564"/>
          </a:xfrm>
          <a:prstGeom prst="ellipse">
            <a:avLst/>
          </a:prstGeom>
          <a:solidFill>
            <a:srgbClr val="0070C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4045235" y="3909315"/>
            <a:ext cx="3090113" cy="785289"/>
          </a:xfrm>
          <a:prstGeom prst="ellipse">
            <a:avLst/>
          </a:prstGeom>
          <a:solidFill>
            <a:srgbClr val="0070C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Вертикальный свиток 17"/>
          <p:cNvSpPr/>
          <p:nvPr/>
        </p:nvSpPr>
        <p:spPr>
          <a:xfrm>
            <a:off x="526780" y="1716490"/>
            <a:ext cx="1800200" cy="1579050"/>
          </a:xfrm>
          <a:prstGeom prst="verticalScroll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19" name="Вертикальный свиток 18"/>
          <p:cNvSpPr/>
          <p:nvPr/>
        </p:nvSpPr>
        <p:spPr>
          <a:xfrm>
            <a:off x="3248492" y="1760294"/>
            <a:ext cx="4143652" cy="2056685"/>
          </a:xfrm>
          <a:prstGeom prst="verticalScroll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Вертикальный свиток 20"/>
          <p:cNvSpPr/>
          <p:nvPr/>
        </p:nvSpPr>
        <p:spPr>
          <a:xfrm>
            <a:off x="7544563" y="1743788"/>
            <a:ext cx="3960440" cy="2303632"/>
          </a:xfrm>
          <a:prstGeom prst="verticalScroll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  <a:endParaRPr lang="ru-RU" dirty="0"/>
          </a:p>
        </p:txBody>
      </p:sp>
      <p:sp>
        <p:nvSpPr>
          <p:cNvPr id="22" name="Вертикальный свиток 21"/>
          <p:cNvSpPr/>
          <p:nvPr/>
        </p:nvSpPr>
        <p:spPr>
          <a:xfrm>
            <a:off x="4110145" y="4712722"/>
            <a:ext cx="2494569" cy="1628338"/>
          </a:xfrm>
          <a:prstGeom prst="verticalScroll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051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en-US" sz="2800" dirty="0"/>
              <a:t>Etiologiyası</a:t>
            </a:r>
            <a:endParaRPr lang="en-US" altLang="en-US" sz="2800" dirty="0"/>
          </a:p>
        </p:txBody>
      </p:sp>
      <p:sp>
        <p:nvSpPr>
          <p:cNvPr id="22549" name="Text Box 21">
            <a:extLst>
              <a:ext uri="{FF2B5EF4-FFF2-40B4-BE49-F238E27FC236}">
                <a16:creationId xmlns:a16="http://schemas.microsoft.com/office/drawing/2014/main" id="{7FE1AE30-3E4A-4E7A-A688-ABBC4D4C3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712" y="1228707"/>
            <a:ext cx="387317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Kəskin  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appendisitin</a:t>
            </a:r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səbəbləri</a:t>
            </a:r>
            <a:endParaRPr lang="en-US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969" y="3612699"/>
            <a:ext cx="405086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Selikaltı limfioid hiperplaziya</a:t>
            </a:r>
          </a:p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-Nəcis daşları</a:t>
            </a:r>
          </a:p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-Fibroz</a:t>
            </a:r>
          </a:p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-Parazitlər</a:t>
            </a:r>
          </a:p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-Şişlər</a:t>
            </a:r>
          </a:p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4312" y="2693750"/>
            <a:ext cx="222208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amar trombozu</a:t>
            </a:r>
            <a:endParaRPr lang="en-US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stCxn id="2" idx="3"/>
            <a:endCxn id="13" idx="0"/>
          </p:cNvCxnSpPr>
          <p:nvPr/>
        </p:nvCxnSpPr>
        <p:spPr>
          <a:xfrm flipH="1">
            <a:off x="2613058" y="1682335"/>
            <a:ext cx="1852452" cy="9055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C1BE2E9-5FD9-4143-8F1E-A4233D1DA94F}"/>
              </a:ext>
            </a:extLst>
          </p:cNvPr>
          <p:cNvCxnSpPr>
            <a:cxnSpLocks/>
            <a:stCxn id="2" idx="5"/>
            <a:endCxn id="15" idx="0"/>
          </p:cNvCxnSpPr>
          <p:nvPr/>
        </p:nvCxnSpPr>
        <p:spPr>
          <a:xfrm>
            <a:off x="7891090" y="1682335"/>
            <a:ext cx="1980293" cy="812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Овал 1"/>
          <p:cNvSpPr/>
          <p:nvPr/>
        </p:nvSpPr>
        <p:spPr>
          <a:xfrm>
            <a:off x="3756049" y="1067708"/>
            <a:ext cx="4844502" cy="720080"/>
          </a:xfrm>
          <a:prstGeom prst="ellipse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99360" y="2687576"/>
            <a:ext cx="17924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Obturasiya</a:t>
            </a:r>
            <a:endParaRPr lang="az-Latn-AZ" altLang="en-US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Блок-схема: решение 12"/>
          <p:cNvSpPr/>
          <p:nvPr/>
        </p:nvSpPr>
        <p:spPr>
          <a:xfrm>
            <a:off x="1280910" y="2587917"/>
            <a:ext cx="2664296" cy="797602"/>
          </a:xfrm>
          <a:prstGeom prst="flowChartDecision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решение 14"/>
          <p:cNvSpPr/>
          <p:nvPr/>
        </p:nvSpPr>
        <p:spPr>
          <a:xfrm>
            <a:off x="8323211" y="2495003"/>
            <a:ext cx="3096344" cy="846810"/>
          </a:xfrm>
          <a:prstGeom prst="flowChartDecision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0" grpId="0"/>
      <p:bldP spid="225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3" name="AutoShape 1079"/>
          <p:cNvSpPr>
            <a:spLocks noChangeArrowheads="1"/>
          </p:cNvSpPr>
          <p:nvPr/>
        </p:nvSpPr>
        <p:spPr bwMode="auto">
          <a:xfrm flipH="1">
            <a:off x="7493983" y="1757719"/>
            <a:ext cx="4554676" cy="3039434"/>
          </a:xfrm>
          <a:prstGeom prst="wedgeRoundRectCallout">
            <a:avLst>
              <a:gd name="adj1" fmla="val 87447"/>
              <a:gd name="adj2" fmla="val -980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kumimoji="0" lang="tr-TR" altLang="en-US" b="1">
              <a:latin typeface="+mn-lt"/>
            </a:endParaRPr>
          </a:p>
        </p:txBody>
      </p:sp>
      <p:sp>
        <p:nvSpPr>
          <p:cNvPr id="7171" name="Text Box 1027"/>
          <p:cNvSpPr txBox="1">
            <a:spLocks noChangeArrowheads="1"/>
          </p:cNvSpPr>
          <p:nvPr/>
        </p:nvSpPr>
        <p:spPr bwMode="auto">
          <a:xfrm>
            <a:off x="3535192" y="542258"/>
            <a:ext cx="22012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az-Latn-AZ" altLang="en-US" sz="1800" b="1" dirty="0">
                <a:latin typeface="+mn-lt"/>
              </a:rPr>
              <a:t>Limfoid hiperplaziya</a:t>
            </a:r>
          </a:p>
          <a:p>
            <a:pPr algn="ctr"/>
            <a:r>
              <a:rPr kumimoji="0" lang="az-Latn-AZ" altLang="en-US" sz="1800" b="1" dirty="0">
                <a:latin typeface="+mn-lt"/>
              </a:rPr>
              <a:t>Nəcis daşları və digər</a:t>
            </a:r>
            <a:endParaRPr kumimoji="0" lang="en-US" altLang="en-US" sz="1800" b="1" dirty="0">
              <a:latin typeface="+mn-lt"/>
            </a:endParaRPr>
          </a:p>
        </p:txBody>
      </p:sp>
      <p:sp>
        <p:nvSpPr>
          <p:cNvPr id="7172" name="Text Box 1028"/>
          <p:cNvSpPr txBox="1">
            <a:spLocks noChangeArrowheads="1"/>
          </p:cNvSpPr>
          <p:nvPr/>
        </p:nvSpPr>
        <p:spPr bwMode="auto">
          <a:xfrm>
            <a:off x="3265072" y="1451970"/>
            <a:ext cx="27198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az-Latn-AZ" altLang="en-US" sz="1800" b="1" dirty="0">
                <a:solidFill>
                  <a:srgbClr val="0070C0"/>
                </a:solidFill>
                <a:latin typeface="+mn-lt"/>
              </a:rPr>
              <a:t>MƏNFƏZİN </a:t>
            </a:r>
            <a:r>
              <a:rPr kumimoji="0" lang="tr-TR" altLang="en-US" sz="1800" b="1" dirty="0">
                <a:solidFill>
                  <a:srgbClr val="0070C0"/>
                </a:solidFill>
                <a:latin typeface="+mn-lt"/>
              </a:rPr>
              <a:t>OBTURASİYA</a:t>
            </a:r>
            <a:r>
              <a:rPr kumimoji="0" lang="az-Latn-AZ" altLang="en-US" sz="1800" b="1" dirty="0">
                <a:solidFill>
                  <a:srgbClr val="0070C0"/>
                </a:solidFill>
                <a:latin typeface="+mn-lt"/>
              </a:rPr>
              <a:t>SI</a:t>
            </a:r>
            <a:endParaRPr kumimoji="0" lang="en-US" altLang="en-US" sz="18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173" name="Text Box 1029"/>
          <p:cNvSpPr txBox="1">
            <a:spLocks noChangeArrowheads="1"/>
          </p:cNvSpPr>
          <p:nvPr/>
        </p:nvSpPr>
        <p:spPr bwMode="auto">
          <a:xfrm>
            <a:off x="3814247" y="2823901"/>
            <a:ext cx="15998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tr-TR" altLang="en-US" sz="2000" b="1" dirty="0">
                <a:solidFill>
                  <a:srgbClr val="0070C0"/>
                </a:solidFill>
                <a:latin typeface="+mn-lt"/>
              </a:rPr>
              <a:t>DURĞUNLUQ</a:t>
            </a:r>
            <a:endParaRPr kumimoji="0" lang="az-Latn-AZ" altLang="en-US" sz="2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174" name="Text Box 1030"/>
          <p:cNvSpPr txBox="1">
            <a:spLocks noChangeArrowheads="1"/>
          </p:cNvSpPr>
          <p:nvPr/>
        </p:nvSpPr>
        <p:spPr bwMode="auto">
          <a:xfrm>
            <a:off x="4083969" y="3572436"/>
            <a:ext cx="10604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tr-TR" altLang="en-US" sz="2000" b="1" dirty="0">
                <a:solidFill>
                  <a:srgbClr val="0070C0"/>
                </a:solidFill>
                <a:latin typeface="+mn-lt"/>
              </a:rPr>
              <a:t>İŞEMİYA</a:t>
            </a:r>
            <a:endParaRPr kumimoji="0" lang="en-US" altLang="en-US" sz="2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175" name="Text Box 1031"/>
          <p:cNvSpPr txBox="1">
            <a:spLocks noChangeArrowheads="1"/>
          </p:cNvSpPr>
          <p:nvPr/>
        </p:nvSpPr>
        <p:spPr bwMode="auto">
          <a:xfrm>
            <a:off x="1775521" y="4320971"/>
            <a:ext cx="5677315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tr-TR" altLang="en-US" sz="2000" b="1" dirty="0">
                <a:solidFill>
                  <a:srgbClr val="0070C0"/>
                </a:solidFill>
                <a:latin typeface="+mn-lt"/>
              </a:rPr>
              <a:t>İNFEKSİYON İLTİHAB</a:t>
            </a:r>
            <a:endParaRPr kumimoji="0" lang="az-Latn-AZ" altLang="en-US" sz="2000" b="1" dirty="0">
              <a:solidFill>
                <a:srgbClr val="0070C0"/>
              </a:solidFill>
              <a:latin typeface="+mn-lt"/>
            </a:endParaRPr>
          </a:p>
          <a:p>
            <a:pPr algn="ctr">
              <a:spcBef>
                <a:spcPct val="50000"/>
              </a:spcBef>
            </a:pPr>
            <a:r>
              <a:rPr kumimoji="0" lang="tr-TR" altLang="en-US" sz="2000" i="1" dirty="0">
                <a:latin typeface="+mn-lt"/>
              </a:rPr>
              <a:t>Kataral </a:t>
            </a:r>
            <a:r>
              <a:rPr kumimoji="0" lang="tr-TR" altLang="en-US" sz="2000" i="1" dirty="0">
                <a:latin typeface="+mn-lt"/>
                <a:sym typeface="Symbol" pitchFamily="18" charset="2"/>
              </a:rPr>
              <a:t></a:t>
            </a:r>
            <a:r>
              <a:rPr kumimoji="0" lang="az-Latn-AZ" altLang="en-US" sz="2000" i="1" dirty="0">
                <a:latin typeface="+mn-lt"/>
                <a:sym typeface="Symbol" pitchFamily="18" charset="2"/>
              </a:rPr>
              <a:t> </a:t>
            </a:r>
            <a:r>
              <a:rPr kumimoji="0" lang="tr-TR" altLang="en-US" sz="2000" i="1" dirty="0">
                <a:latin typeface="+mn-lt"/>
                <a:sym typeface="Symbol" pitchFamily="18" charset="2"/>
              </a:rPr>
              <a:t>Fleqmanoz </a:t>
            </a:r>
            <a:r>
              <a:rPr kumimoji="0" lang="az-Latn-AZ" altLang="en-US" sz="2000" i="1" dirty="0">
                <a:latin typeface="+mn-lt"/>
                <a:sym typeface="Symbol" pitchFamily="18" charset="2"/>
              </a:rPr>
              <a:t> </a:t>
            </a:r>
            <a:r>
              <a:rPr kumimoji="0" lang="tr-TR" altLang="en-US" sz="2000" i="1" dirty="0">
                <a:latin typeface="+mn-lt"/>
                <a:sym typeface="Symbol" pitchFamily="18" charset="2"/>
              </a:rPr>
              <a:t>Qangrenoz</a:t>
            </a:r>
            <a:endParaRPr kumimoji="0" lang="en-US" altLang="en-US" sz="2000" b="1" dirty="0">
              <a:latin typeface="+mn-lt"/>
            </a:endParaRPr>
          </a:p>
        </p:txBody>
      </p:sp>
      <p:sp>
        <p:nvSpPr>
          <p:cNvPr id="7177" name="Text Box 1033"/>
          <p:cNvSpPr txBox="1">
            <a:spLocks noChangeArrowheads="1"/>
          </p:cNvSpPr>
          <p:nvPr/>
        </p:nvSpPr>
        <p:spPr bwMode="auto">
          <a:xfrm>
            <a:off x="3301128" y="5531170"/>
            <a:ext cx="26261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tr-TR" altLang="en-US" sz="2000" b="1" dirty="0">
                <a:solidFill>
                  <a:srgbClr val="0070C0"/>
                </a:solidFill>
                <a:latin typeface="+mn-lt"/>
              </a:rPr>
              <a:t>NEKROZ, PERFORASİYA</a:t>
            </a:r>
            <a:endParaRPr kumimoji="0" lang="en-US" altLang="en-US" sz="2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178" name="Text Box 1034"/>
          <p:cNvSpPr txBox="1">
            <a:spLocks noChangeArrowheads="1"/>
          </p:cNvSpPr>
          <p:nvPr/>
        </p:nvSpPr>
        <p:spPr bwMode="auto">
          <a:xfrm>
            <a:off x="1139463" y="6279704"/>
            <a:ext cx="9024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tr-TR" altLang="en-US" b="1" dirty="0">
                <a:solidFill>
                  <a:srgbClr val="0070C0"/>
                </a:solidFill>
                <a:latin typeface="+mn-lt"/>
              </a:rPr>
              <a:t>İnfiltrat</a:t>
            </a:r>
            <a:endParaRPr kumimoji="0" lang="en-US" altLang="en-US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179" name="Text Box 1035"/>
          <p:cNvSpPr txBox="1">
            <a:spLocks noChangeArrowheads="1"/>
          </p:cNvSpPr>
          <p:nvPr/>
        </p:nvSpPr>
        <p:spPr bwMode="auto">
          <a:xfrm>
            <a:off x="4196213" y="6279704"/>
            <a:ext cx="83593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tr-TR" altLang="en-US" b="1" dirty="0">
                <a:solidFill>
                  <a:srgbClr val="0070C0"/>
                </a:solidFill>
                <a:latin typeface="+mn-lt"/>
              </a:rPr>
              <a:t>Absess</a:t>
            </a:r>
            <a:endParaRPr kumimoji="0" lang="en-US" altLang="en-US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180" name="Text Box 1036"/>
          <p:cNvSpPr txBox="1">
            <a:spLocks noChangeArrowheads="1"/>
          </p:cNvSpPr>
          <p:nvPr/>
        </p:nvSpPr>
        <p:spPr bwMode="auto">
          <a:xfrm>
            <a:off x="7095098" y="6317874"/>
            <a:ext cx="10186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tr-TR" altLang="en-US" b="1" dirty="0">
                <a:solidFill>
                  <a:srgbClr val="0070C0"/>
                </a:solidFill>
                <a:latin typeface="+mn-lt"/>
              </a:rPr>
              <a:t>Peritonit</a:t>
            </a:r>
            <a:endParaRPr kumimoji="0" lang="en-US" altLang="en-US" b="1" dirty="0">
              <a:solidFill>
                <a:srgbClr val="0070C0"/>
              </a:solidFill>
              <a:latin typeface="+mn-lt"/>
            </a:endParaRPr>
          </a:p>
        </p:txBody>
      </p:sp>
      <p:cxnSp>
        <p:nvCxnSpPr>
          <p:cNvPr id="7181" name="AutoShape 1037"/>
          <p:cNvCxnSpPr>
            <a:cxnSpLocks noChangeShapeType="1"/>
            <a:stCxn id="44" idx="2"/>
            <a:endCxn id="7173" idx="0"/>
          </p:cNvCxnSpPr>
          <p:nvPr/>
        </p:nvCxnSpPr>
        <p:spPr bwMode="auto">
          <a:xfrm>
            <a:off x="4614178" y="2475476"/>
            <a:ext cx="0" cy="348425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82" name="AutoShape 1038"/>
          <p:cNvCxnSpPr>
            <a:cxnSpLocks noChangeShapeType="1"/>
            <a:stCxn id="7173" idx="2"/>
            <a:endCxn id="7174" idx="0"/>
          </p:cNvCxnSpPr>
          <p:nvPr/>
        </p:nvCxnSpPr>
        <p:spPr bwMode="auto">
          <a:xfrm>
            <a:off x="4614178" y="3224011"/>
            <a:ext cx="0" cy="348425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83" name="AutoShape 1039"/>
          <p:cNvCxnSpPr>
            <a:cxnSpLocks noChangeShapeType="1"/>
            <a:stCxn id="7174" idx="2"/>
            <a:endCxn id="7175" idx="0"/>
          </p:cNvCxnSpPr>
          <p:nvPr/>
        </p:nvCxnSpPr>
        <p:spPr bwMode="auto">
          <a:xfrm>
            <a:off x="4614178" y="3972546"/>
            <a:ext cx="1" cy="348425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84" name="AutoShape 1040"/>
          <p:cNvCxnSpPr>
            <a:cxnSpLocks noChangeShapeType="1"/>
            <a:stCxn id="7175" idx="2"/>
            <a:endCxn id="7177" idx="0"/>
          </p:cNvCxnSpPr>
          <p:nvPr/>
        </p:nvCxnSpPr>
        <p:spPr bwMode="auto">
          <a:xfrm>
            <a:off x="4614179" y="5182745"/>
            <a:ext cx="1" cy="348425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85" name="AutoShape 1041"/>
          <p:cNvCxnSpPr>
            <a:cxnSpLocks noChangeShapeType="1"/>
            <a:stCxn id="7177" idx="2"/>
            <a:endCxn id="7178" idx="0"/>
          </p:cNvCxnSpPr>
          <p:nvPr/>
        </p:nvCxnSpPr>
        <p:spPr bwMode="auto">
          <a:xfrm flipH="1">
            <a:off x="1590677" y="5931280"/>
            <a:ext cx="3023503" cy="348424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86" name="AutoShape 1042"/>
          <p:cNvCxnSpPr>
            <a:cxnSpLocks noChangeShapeType="1"/>
            <a:stCxn id="7177" idx="2"/>
            <a:endCxn id="7179" idx="0"/>
          </p:cNvCxnSpPr>
          <p:nvPr/>
        </p:nvCxnSpPr>
        <p:spPr bwMode="auto">
          <a:xfrm>
            <a:off x="4614180" y="5931280"/>
            <a:ext cx="0" cy="348424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87" name="AutoShape 1043"/>
          <p:cNvCxnSpPr>
            <a:cxnSpLocks noChangeShapeType="1"/>
            <a:stCxn id="7177" idx="2"/>
            <a:endCxn id="7180" idx="0"/>
          </p:cNvCxnSpPr>
          <p:nvPr/>
        </p:nvCxnSpPr>
        <p:spPr bwMode="auto">
          <a:xfrm>
            <a:off x="4614180" y="5931280"/>
            <a:ext cx="2990256" cy="386594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07" name="Text Box 1063"/>
          <p:cNvSpPr txBox="1">
            <a:spLocks noChangeArrowheads="1"/>
          </p:cNvSpPr>
          <p:nvPr/>
        </p:nvSpPr>
        <p:spPr bwMode="auto">
          <a:xfrm flipH="1">
            <a:off x="10081850" y="2010490"/>
            <a:ext cx="1259512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az-Latn-AZ" altLang="en-US" sz="1600" b="1" dirty="0" err="1">
                <a:latin typeface="+mn-lt"/>
              </a:rPr>
              <a:t>Hipertenziya</a:t>
            </a:r>
            <a:endParaRPr kumimoji="0" lang="tr-TR" altLang="en-US" sz="1600" b="1" dirty="0">
              <a:latin typeface="+mn-lt"/>
            </a:endParaRPr>
          </a:p>
        </p:txBody>
      </p:sp>
      <p:sp>
        <p:nvSpPr>
          <p:cNvPr id="7208" name="Text Box 1064"/>
          <p:cNvSpPr txBox="1">
            <a:spLocks noChangeArrowheads="1"/>
          </p:cNvSpPr>
          <p:nvPr/>
        </p:nvSpPr>
        <p:spPr bwMode="auto">
          <a:xfrm flipH="1">
            <a:off x="10444441" y="2760783"/>
            <a:ext cx="953594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az-Latn-AZ" altLang="en-US" sz="1400" b="1" dirty="0">
                <a:latin typeface="+mn-lt"/>
              </a:rPr>
              <a:t>Venoz </a:t>
            </a:r>
          </a:p>
          <a:p>
            <a:pPr algn="ctr"/>
            <a:r>
              <a:rPr kumimoji="0" lang="az-Latn-AZ" altLang="en-US" sz="1400" b="1" dirty="0" err="1">
                <a:latin typeface="+mn-lt"/>
              </a:rPr>
              <a:t>durgunluq</a:t>
            </a:r>
            <a:endParaRPr kumimoji="0" lang="en-US" altLang="en-US" sz="1400" b="1" dirty="0">
              <a:latin typeface="+mn-lt"/>
            </a:endParaRPr>
          </a:p>
        </p:txBody>
      </p:sp>
      <p:sp>
        <p:nvSpPr>
          <p:cNvPr id="7209" name="Text Box 1065"/>
          <p:cNvSpPr txBox="1">
            <a:spLocks noChangeArrowheads="1"/>
          </p:cNvSpPr>
          <p:nvPr/>
        </p:nvSpPr>
        <p:spPr bwMode="auto">
          <a:xfrm flipH="1">
            <a:off x="8605285" y="2869817"/>
            <a:ext cx="1167499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az-Latn-AZ" altLang="en-US" sz="1400" b="1" i="1" dirty="0" err="1">
                <a:latin typeface="+mn-lt"/>
              </a:rPr>
              <a:t>Transudasiya</a:t>
            </a:r>
            <a:endParaRPr kumimoji="0" lang="en-US" altLang="en-US" sz="1400" b="1" i="1" dirty="0">
              <a:latin typeface="+mn-lt"/>
            </a:endParaRPr>
          </a:p>
        </p:txBody>
      </p:sp>
      <p:sp>
        <p:nvSpPr>
          <p:cNvPr id="7210" name="Text Box 1066"/>
          <p:cNvSpPr txBox="1">
            <a:spLocks noChangeArrowheads="1"/>
          </p:cNvSpPr>
          <p:nvPr/>
        </p:nvSpPr>
        <p:spPr bwMode="auto">
          <a:xfrm flipH="1">
            <a:off x="10543314" y="3564297"/>
            <a:ext cx="755848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az-Latn-AZ" altLang="en-US" sz="1400" b="1" dirty="0">
                <a:latin typeface="+mn-lt"/>
              </a:rPr>
              <a:t>İşemiya</a:t>
            </a:r>
            <a:endParaRPr kumimoji="0" lang="en-US" altLang="en-US" sz="1400" b="1" dirty="0">
              <a:latin typeface="+mn-lt"/>
            </a:endParaRPr>
          </a:p>
        </p:txBody>
      </p:sp>
      <p:sp>
        <p:nvSpPr>
          <p:cNvPr id="7211" name="Text Box 1067"/>
          <p:cNvSpPr txBox="1">
            <a:spLocks noChangeArrowheads="1"/>
          </p:cNvSpPr>
          <p:nvPr/>
        </p:nvSpPr>
        <p:spPr bwMode="auto">
          <a:xfrm flipH="1">
            <a:off x="8304246" y="3564297"/>
            <a:ext cx="918649" cy="3051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az-Latn-AZ" altLang="en-US" sz="1400" b="1" i="1" dirty="0" err="1">
                <a:latin typeface="+mn-lt"/>
              </a:rPr>
              <a:t>Ödem</a:t>
            </a:r>
            <a:endParaRPr kumimoji="0" lang="en-US" altLang="en-US" sz="1400" b="1" i="1" dirty="0">
              <a:latin typeface="+mn-lt"/>
            </a:endParaRPr>
          </a:p>
        </p:txBody>
      </p:sp>
      <p:sp>
        <p:nvSpPr>
          <p:cNvPr id="7212" name="Text Box 1068"/>
          <p:cNvSpPr txBox="1">
            <a:spLocks noChangeArrowheads="1"/>
          </p:cNvSpPr>
          <p:nvPr/>
        </p:nvSpPr>
        <p:spPr bwMode="auto">
          <a:xfrm flipH="1">
            <a:off x="10528697" y="4132304"/>
            <a:ext cx="785087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az-Latn-AZ" altLang="en-US" sz="1400" b="1" dirty="0">
                <a:latin typeface="+mn-lt"/>
              </a:rPr>
              <a:t>Aseptik </a:t>
            </a:r>
          </a:p>
          <a:p>
            <a:pPr algn="ctr"/>
            <a:r>
              <a:rPr kumimoji="0" lang="az-Latn-AZ" altLang="en-US" sz="1400" b="1" dirty="0">
                <a:latin typeface="+mn-lt"/>
              </a:rPr>
              <a:t>iltihab</a:t>
            </a:r>
            <a:endParaRPr kumimoji="0" lang="en-US" altLang="en-US" sz="1400" b="1" dirty="0">
              <a:latin typeface="+mn-lt"/>
            </a:endParaRPr>
          </a:p>
        </p:txBody>
      </p:sp>
      <p:sp>
        <p:nvSpPr>
          <p:cNvPr id="7213" name="Text Box 1069"/>
          <p:cNvSpPr txBox="1">
            <a:spLocks noChangeArrowheads="1"/>
          </p:cNvSpPr>
          <p:nvPr/>
        </p:nvSpPr>
        <p:spPr bwMode="auto">
          <a:xfrm flipH="1">
            <a:off x="8394133" y="4239827"/>
            <a:ext cx="1007134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az-Latn-AZ" altLang="en-US" sz="1400" b="1" i="1" dirty="0">
                <a:latin typeface="+mn-lt"/>
              </a:rPr>
              <a:t>Eksudasiya</a:t>
            </a:r>
            <a:endParaRPr kumimoji="0" lang="en-US" altLang="en-US" sz="1400" b="1" i="1" dirty="0">
              <a:latin typeface="+mn-lt"/>
            </a:endParaRPr>
          </a:p>
        </p:txBody>
      </p:sp>
      <p:cxnSp>
        <p:nvCxnSpPr>
          <p:cNvPr id="7216" name="AutoShape 1072"/>
          <p:cNvCxnSpPr>
            <a:cxnSpLocks noChangeShapeType="1"/>
            <a:stCxn id="7210" idx="3"/>
            <a:endCxn id="7211" idx="1"/>
          </p:cNvCxnSpPr>
          <p:nvPr/>
        </p:nvCxnSpPr>
        <p:spPr bwMode="auto">
          <a:xfrm flipH="1" flipV="1">
            <a:off x="9222895" y="3716875"/>
            <a:ext cx="1320419" cy="1311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217" name="AutoShape 1073"/>
          <p:cNvCxnSpPr>
            <a:cxnSpLocks noChangeShapeType="1"/>
            <a:stCxn id="7212" idx="3"/>
            <a:endCxn id="7213" idx="1"/>
          </p:cNvCxnSpPr>
          <p:nvPr/>
        </p:nvCxnSpPr>
        <p:spPr bwMode="auto">
          <a:xfrm flipH="1" flipV="1">
            <a:off x="9401267" y="4393716"/>
            <a:ext cx="1127430" cy="198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" name="Straight Arrow Connector 3"/>
          <p:cNvCxnSpPr>
            <a:stCxn id="7171" idx="2"/>
            <a:endCxn id="7172" idx="0"/>
          </p:cNvCxnSpPr>
          <p:nvPr/>
        </p:nvCxnSpPr>
        <p:spPr>
          <a:xfrm flipH="1">
            <a:off x="4624996" y="1188589"/>
            <a:ext cx="10818" cy="2633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4" name="Text Box 1028"/>
          <p:cNvSpPr txBox="1">
            <a:spLocks noChangeArrowheads="1"/>
          </p:cNvSpPr>
          <p:nvPr/>
        </p:nvSpPr>
        <p:spPr bwMode="auto">
          <a:xfrm>
            <a:off x="2750719" y="2106144"/>
            <a:ext cx="372691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az-Latn-AZ" altLang="en-US" sz="1800" b="1" dirty="0">
                <a:latin typeface="+mn-lt"/>
              </a:rPr>
              <a:t>Sekresiya və bakteriyaların çoxalması</a:t>
            </a:r>
            <a:endParaRPr kumimoji="0" lang="en-US" altLang="en-US" sz="1800" b="1" dirty="0">
              <a:latin typeface="+mn-lt"/>
            </a:endParaRPr>
          </a:p>
        </p:txBody>
      </p:sp>
      <p:cxnSp>
        <p:nvCxnSpPr>
          <p:cNvPr id="7" name="Straight Arrow Connector 6"/>
          <p:cNvCxnSpPr>
            <a:stCxn id="7172" idx="2"/>
            <a:endCxn id="44" idx="0"/>
          </p:cNvCxnSpPr>
          <p:nvPr/>
        </p:nvCxnSpPr>
        <p:spPr>
          <a:xfrm flipH="1">
            <a:off x="4614178" y="1821302"/>
            <a:ext cx="10818" cy="2848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C2C81D9-C53F-4D50-8A98-9E33231686A2}"/>
              </a:ext>
            </a:extLst>
          </p:cNvPr>
          <p:cNvCxnSpPr>
            <a:stCxn id="7208" idx="2"/>
            <a:endCxn id="7210" idx="0"/>
          </p:cNvCxnSpPr>
          <p:nvPr/>
        </p:nvCxnSpPr>
        <p:spPr>
          <a:xfrm>
            <a:off x="10921238" y="3284003"/>
            <a:ext cx="0" cy="280294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DFEE4C5-8494-4E5C-A944-F35AF72F815F}"/>
              </a:ext>
            </a:extLst>
          </p:cNvPr>
          <p:cNvCxnSpPr>
            <a:stCxn id="7210" idx="2"/>
            <a:endCxn id="7212" idx="0"/>
          </p:cNvCxnSpPr>
          <p:nvPr/>
        </p:nvCxnSpPr>
        <p:spPr>
          <a:xfrm>
            <a:off x="10921238" y="3872074"/>
            <a:ext cx="2" cy="26023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Elbow 20">
            <a:extLst>
              <a:ext uri="{FF2B5EF4-FFF2-40B4-BE49-F238E27FC236}">
                <a16:creationId xmlns:a16="http://schemas.microsoft.com/office/drawing/2014/main" id="{13807E62-AF59-4C88-ACCB-1277B18B654D}"/>
              </a:ext>
            </a:extLst>
          </p:cNvPr>
          <p:cNvCxnSpPr>
            <a:cxnSpLocks/>
            <a:stCxn id="7213" idx="3"/>
            <a:endCxn id="22" idx="2"/>
          </p:cNvCxnSpPr>
          <p:nvPr/>
        </p:nvCxnSpPr>
        <p:spPr>
          <a:xfrm rot="10800000" flipH="1">
            <a:off x="8394132" y="2106808"/>
            <a:ext cx="1638305" cy="2286909"/>
          </a:xfrm>
          <a:prstGeom prst="bentConnector3">
            <a:avLst>
              <a:gd name="adj1" fmla="val -13953"/>
            </a:avLst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EA8E7A5-E172-4AFE-A570-4904A9E72EF5}"/>
              </a:ext>
            </a:extLst>
          </p:cNvPr>
          <p:cNvGrpSpPr/>
          <p:nvPr/>
        </p:nvGrpSpPr>
        <p:grpSpPr>
          <a:xfrm>
            <a:off x="10032438" y="2069932"/>
            <a:ext cx="60959" cy="219506"/>
            <a:chOff x="6666753" y="762963"/>
            <a:chExt cx="45719" cy="219506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DC528C70-FA31-4C06-91A3-EBA11A1CB46B}"/>
                </a:ext>
              </a:extLst>
            </p:cNvPr>
            <p:cNvSpPr/>
            <p:nvPr/>
          </p:nvSpPr>
          <p:spPr>
            <a:xfrm>
              <a:off x="6666753" y="762963"/>
              <a:ext cx="45719" cy="73749"/>
            </a:xfrm>
            <a:prstGeom prst="ellipse">
              <a:avLst/>
            </a:prstGeom>
            <a:no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F5EF1BDB-502C-44B2-B448-4774D8B1A1C6}"/>
                </a:ext>
              </a:extLst>
            </p:cNvPr>
            <p:cNvSpPr/>
            <p:nvPr/>
          </p:nvSpPr>
          <p:spPr>
            <a:xfrm>
              <a:off x="6666753" y="836712"/>
              <a:ext cx="45719" cy="73749"/>
            </a:xfrm>
            <a:prstGeom prst="ellipse">
              <a:avLst/>
            </a:prstGeom>
            <a:no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704C7FE-4D46-46E2-B52B-392FF9EF4D64}"/>
                </a:ext>
              </a:extLst>
            </p:cNvPr>
            <p:cNvSpPr/>
            <p:nvPr/>
          </p:nvSpPr>
          <p:spPr>
            <a:xfrm>
              <a:off x="6666753" y="908720"/>
              <a:ext cx="45719" cy="73749"/>
            </a:xfrm>
            <a:prstGeom prst="ellipse">
              <a:avLst/>
            </a:prstGeom>
            <a:no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</p:grpSp>
      <p:cxnSp>
        <p:nvCxnSpPr>
          <p:cNvPr id="27" name="Connector: Elbow 26">
            <a:extLst>
              <a:ext uri="{FF2B5EF4-FFF2-40B4-BE49-F238E27FC236}">
                <a16:creationId xmlns:a16="http://schemas.microsoft.com/office/drawing/2014/main" id="{8A8C8B07-FA6E-4B64-9844-7EAECAC21F9D}"/>
              </a:ext>
            </a:extLst>
          </p:cNvPr>
          <p:cNvCxnSpPr>
            <a:stCxn id="7211" idx="3"/>
            <a:endCxn id="58" idx="2"/>
          </p:cNvCxnSpPr>
          <p:nvPr/>
        </p:nvCxnSpPr>
        <p:spPr>
          <a:xfrm rot="10800000" flipH="1">
            <a:off x="8304245" y="2180556"/>
            <a:ext cx="1728192" cy="1536318"/>
          </a:xfrm>
          <a:prstGeom prst="bentConnector3">
            <a:avLst>
              <a:gd name="adj1" fmla="val -1764"/>
            </a:avLst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or: Elbow 28">
            <a:extLst>
              <a:ext uri="{FF2B5EF4-FFF2-40B4-BE49-F238E27FC236}">
                <a16:creationId xmlns:a16="http://schemas.microsoft.com/office/drawing/2014/main" id="{D7FDB84A-9CB7-41A5-A37B-F50775CDEEFB}"/>
              </a:ext>
            </a:extLst>
          </p:cNvPr>
          <p:cNvCxnSpPr>
            <a:stCxn id="7209" idx="3"/>
            <a:endCxn id="59" idx="2"/>
          </p:cNvCxnSpPr>
          <p:nvPr/>
        </p:nvCxnSpPr>
        <p:spPr>
          <a:xfrm rot="10800000" flipH="1">
            <a:off x="8605284" y="2252564"/>
            <a:ext cx="1427153" cy="771142"/>
          </a:xfrm>
          <a:prstGeom prst="bentConnector3">
            <a:avLst>
              <a:gd name="adj1" fmla="val -16018"/>
            </a:avLst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949B059C-06FB-427D-BD25-53329D613BE0}"/>
              </a:ext>
            </a:extLst>
          </p:cNvPr>
          <p:cNvCxnSpPr>
            <a:stCxn id="7208" idx="3"/>
            <a:endCxn id="7209" idx="1"/>
          </p:cNvCxnSpPr>
          <p:nvPr/>
        </p:nvCxnSpPr>
        <p:spPr>
          <a:xfrm flipH="1">
            <a:off x="9772784" y="3022393"/>
            <a:ext cx="671657" cy="131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6" name="Straight Arrow Connector 7175">
            <a:extLst>
              <a:ext uri="{FF2B5EF4-FFF2-40B4-BE49-F238E27FC236}">
                <a16:creationId xmlns:a16="http://schemas.microsoft.com/office/drawing/2014/main" id="{64F0609B-8D7B-4CD5-BC39-3FC08293EE35}"/>
              </a:ext>
            </a:extLst>
          </p:cNvPr>
          <p:cNvCxnSpPr/>
          <p:nvPr/>
        </p:nvCxnSpPr>
        <p:spPr>
          <a:xfrm>
            <a:off x="10899887" y="2351143"/>
            <a:ext cx="0" cy="41173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4007768" y="0"/>
            <a:ext cx="4464496" cy="542258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3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Footer Placeholder 3"/>
          <p:cNvSpPr txBox="1">
            <a:spLocks/>
          </p:cNvSpPr>
          <p:nvPr/>
        </p:nvSpPr>
        <p:spPr>
          <a:xfrm>
            <a:off x="9466059" y="618929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altLang="en-US" sz="1200">
                <a:solidFill>
                  <a:schemeClr val="bg1">
                    <a:lumMod val="50000"/>
                  </a:schemeClr>
                </a:solidFill>
              </a:rPr>
              <a:t>Prof.Dr.  Nuru Yusifoğlu Bayramov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Patogenezi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10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3" grpId="0" animBg="1"/>
      <p:bldP spid="7171" grpId="0"/>
      <p:bldP spid="7172" grpId="0"/>
      <p:bldP spid="7173" grpId="0"/>
      <p:bldP spid="7174" grpId="0"/>
      <p:bldP spid="7175" grpId="0"/>
      <p:bldP spid="7177" grpId="0"/>
      <p:bldP spid="7178" grpId="0"/>
      <p:bldP spid="7179" grpId="0"/>
      <p:bldP spid="7180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Patogenezi</a:t>
            </a:r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424" y="1288061"/>
            <a:ext cx="2071688" cy="20716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3752" y="1988840"/>
            <a:ext cx="2071688" cy="20716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048" y="2880668"/>
            <a:ext cx="2071688" cy="20716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6360" y="3860464"/>
            <a:ext cx="2071688" cy="207168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Gedişi</a:t>
            </a:r>
          </a:p>
        </p:txBody>
      </p:sp>
      <p:sp>
        <p:nvSpPr>
          <p:cNvPr id="9" name="Прямоугольник 2"/>
          <p:cNvSpPr>
            <a:spLocks noGrp="1"/>
          </p:cNvSpPr>
          <p:nvPr>
            <p:ph sz="half" idx="1"/>
          </p:nvPr>
        </p:nvSpPr>
        <p:spPr>
          <a:xfrm>
            <a:off x="839416" y="1395433"/>
            <a:ext cx="5181600" cy="4791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en-US" dirty="0" err="1"/>
              <a:t>appendisit</a:t>
            </a:r>
            <a:r>
              <a:rPr lang="en-US" dirty="0"/>
              <a:t> </a:t>
            </a:r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spontan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konservativ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geriyə</a:t>
            </a:r>
            <a:r>
              <a:rPr lang="en-US" dirty="0"/>
              <a:t> </a:t>
            </a:r>
            <a:r>
              <a:rPr lang="en-US" dirty="0" err="1"/>
              <a:t>dönməyən</a:t>
            </a:r>
            <a:r>
              <a:rPr lang="en-US" dirty="0"/>
              <a:t> </a:t>
            </a:r>
            <a:r>
              <a:rPr lang="en-US" dirty="0" err="1"/>
              <a:t>proqressiv</a:t>
            </a:r>
            <a:r>
              <a:rPr lang="en-US" dirty="0"/>
              <a:t> </a:t>
            </a:r>
            <a:r>
              <a:rPr lang="en-US" dirty="0" err="1"/>
              <a:t>iltihabi-destruktiv</a:t>
            </a:r>
            <a:r>
              <a:rPr lang="en-US" dirty="0"/>
              <a:t> </a:t>
            </a:r>
            <a:r>
              <a:rPr lang="en-US" dirty="0" err="1"/>
              <a:t>xəstəlik</a:t>
            </a:r>
            <a:r>
              <a:rPr lang="en-US" dirty="0"/>
              <a:t> </a:t>
            </a:r>
            <a:r>
              <a:rPr lang="en-US" dirty="0" err="1"/>
              <a:t>kimi</a:t>
            </a:r>
            <a:r>
              <a:rPr lang="en-US" dirty="0"/>
              <a:t> </a:t>
            </a:r>
            <a:r>
              <a:rPr lang="en-US" dirty="0" err="1"/>
              <a:t>qəbul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 </a:t>
            </a:r>
            <a:r>
              <a:rPr lang="en-US" dirty="0" err="1"/>
              <a:t>Vaxtında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en-US" dirty="0" err="1"/>
              <a:t>olunmazsa</a:t>
            </a:r>
            <a:r>
              <a:rPr lang="en-US" dirty="0"/>
              <a:t> </a:t>
            </a:r>
            <a:r>
              <a:rPr lang="en-US" dirty="0" err="1"/>
              <a:t>divarın</a:t>
            </a:r>
            <a:r>
              <a:rPr lang="en-US" dirty="0"/>
              <a:t> </a:t>
            </a:r>
            <a:r>
              <a:rPr lang="en-US" dirty="0" err="1"/>
              <a:t>destruksiyası</a:t>
            </a:r>
            <a:r>
              <a:rPr lang="en-US" dirty="0"/>
              <a:t> (</a:t>
            </a:r>
            <a:r>
              <a:rPr lang="en-US" dirty="0" err="1"/>
              <a:t>perforasiya</a:t>
            </a:r>
            <a:r>
              <a:rPr lang="en-US" dirty="0"/>
              <a:t>)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iltihab</a:t>
            </a:r>
            <a:r>
              <a:rPr lang="en-US" dirty="0"/>
              <a:t> </a:t>
            </a:r>
            <a:r>
              <a:rPr lang="en-US" dirty="0" err="1"/>
              <a:t>ətrafa</a:t>
            </a:r>
            <a:r>
              <a:rPr lang="en-US" dirty="0"/>
              <a:t> </a:t>
            </a:r>
            <a:r>
              <a:rPr lang="en-US" dirty="0" err="1"/>
              <a:t>yayılaraq</a:t>
            </a:r>
            <a:r>
              <a:rPr lang="en-US" dirty="0"/>
              <a:t> </a:t>
            </a:r>
            <a:r>
              <a:rPr lang="en-US" b="1" dirty="0" err="1"/>
              <a:t>letallığı</a:t>
            </a:r>
            <a:r>
              <a:rPr lang="en-US" b="1" dirty="0"/>
              <a:t> </a:t>
            </a:r>
            <a:r>
              <a:rPr lang="en-US" b="1" dirty="0" err="1"/>
              <a:t>yüksək</a:t>
            </a:r>
            <a:r>
              <a:rPr lang="en-US" b="1" dirty="0"/>
              <a:t> </a:t>
            </a:r>
            <a:r>
              <a:rPr lang="en-US" b="1" dirty="0" err="1"/>
              <a:t>olan</a:t>
            </a:r>
            <a:r>
              <a:rPr lang="en-US" b="1" dirty="0"/>
              <a:t> </a:t>
            </a:r>
            <a:r>
              <a:rPr lang="en-US" dirty="0" err="1"/>
              <a:t>ağırlaşmalar</a:t>
            </a:r>
            <a:r>
              <a:rPr lang="en-US" dirty="0"/>
              <a:t> </a:t>
            </a:r>
            <a:r>
              <a:rPr lang="en-US" dirty="0" err="1"/>
              <a:t>törədir</a:t>
            </a:r>
            <a:r>
              <a:rPr lang="en-US" dirty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2" descr="https://s-media-cache-ak0.pinimg.com/736x/84/45/83/844583f4bda8c9915aa41bb431d376d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4072" y="1395433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Ağırlaşmaları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432" y="1556792"/>
            <a:ext cx="10515600" cy="4351338"/>
          </a:xfrm>
        </p:spPr>
        <p:txBody>
          <a:bodyPr/>
          <a:lstStyle/>
          <a:p>
            <a:r>
              <a:rPr lang="en-US" dirty="0" err="1"/>
              <a:t>Absess</a:t>
            </a:r>
            <a:endParaRPr lang="en-US" dirty="0"/>
          </a:p>
          <a:p>
            <a:r>
              <a:rPr lang="en-US" dirty="0" err="1"/>
              <a:t>Diffuz</a:t>
            </a:r>
            <a:r>
              <a:rPr lang="en-US" dirty="0"/>
              <a:t> </a:t>
            </a:r>
            <a:r>
              <a:rPr lang="en-US" dirty="0" err="1"/>
              <a:t>peritonit</a:t>
            </a:r>
            <a:endParaRPr lang="en-US" dirty="0"/>
          </a:p>
          <a:p>
            <a:r>
              <a:rPr lang="en-US" dirty="0" err="1"/>
              <a:t>Appendikulyar</a:t>
            </a:r>
            <a:r>
              <a:rPr lang="en-US" dirty="0"/>
              <a:t> </a:t>
            </a:r>
            <a:r>
              <a:rPr lang="en-US" dirty="0" err="1"/>
              <a:t>infiltrat</a:t>
            </a:r>
            <a:endParaRPr lang="en-US" dirty="0"/>
          </a:p>
          <a:p>
            <a:r>
              <a:rPr lang="en-US" dirty="0" err="1"/>
              <a:t>Tiflit</a:t>
            </a:r>
            <a:endParaRPr lang="en-US" dirty="0"/>
          </a:p>
          <a:p>
            <a:r>
              <a:rPr lang="en-US" dirty="0" err="1"/>
              <a:t>Pilefilebit</a:t>
            </a:r>
            <a:endParaRPr lang="en-US" dirty="0"/>
          </a:p>
          <a:p>
            <a:r>
              <a:rPr lang="en-US" dirty="0" err="1"/>
              <a:t>Entero-kutanoz</a:t>
            </a:r>
            <a:r>
              <a:rPr lang="en-US" dirty="0"/>
              <a:t> fistula</a:t>
            </a:r>
          </a:p>
          <a:p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keçməzliyi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543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Klinikası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9416" y="1597942"/>
            <a:ext cx="51816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3600" b="1" i="1" dirty="0" err="1"/>
              <a:t>Şikayətləri</a:t>
            </a:r>
            <a:endParaRPr lang="en-US" sz="3600" b="1" i="1" dirty="0"/>
          </a:p>
          <a:p>
            <a:endParaRPr lang="en-US" sz="2200" dirty="0"/>
          </a:p>
          <a:p>
            <a:r>
              <a:rPr lang="en-US" dirty="0" err="1"/>
              <a:t>Ağrı</a:t>
            </a:r>
            <a:r>
              <a:rPr lang="en-US" dirty="0"/>
              <a:t> (100%)</a:t>
            </a:r>
          </a:p>
          <a:p>
            <a:r>
              <a:rPr lang="en-US" dirty="0" err="1"/>
              <a:t>Anoreksiya</a:t>
            </a:r>
            <a:r>
              <a:rPr lang="en-US" dirty="0"/>
              <a:t> (90%)</a:t>
            </a:r>
          </a:p>
          <a:p>
            <a:r>
              <a:rPr lang="en-US" dirty="0" err="1"/>
              <a:t>Bulantı</a:t>
            </a:r>
            <a:r>
              <a:rPr lang="en-US" dirty="0"/>
              <a:t>, </a:t>
            </a:r>
            <a:r>
              <a:rPr lang="en-US" dirty="0" err="1"/>
              <a:t>qusma</a:t>
            </a:r>
            <a:r>
              <a:rPr lang="en-US" dirty="0"/>
              <a:t> (70%)</a:t>
            </a:r>
          </a:p>
          <a:p>
            <a:r>
              <a:rPr lang="en-US" dirty="0" err="1"/>
              <a:t>Diarreya</a:t>
            </a:r>
            <a:r>
              <a:rPr lang="en-US" dirty="0"/>
              <a:t> (10%)</a:t>
            </a:r>
          </a:p>
          <a:p>
            <a:endParaRPr lang="en-US" dirty="0"/>
          </a:p>
        </p:txBody>
      </p:sp>
      <p:pic>
        <p:nvPicPr>
          <p:cNvPr id="10" name="Picture 6" descr="https://media.istockphoto.com/vectors/man-with-appendicitis-symptoms-vector-id69684247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556792"/>
            <a:ext cx="443712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Klinikası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263352" y="1213693"/>
            <a:ext cx="6264696" cy="5167635"/>
          </a:xfrm>
        </p:spPr>
        <p:txBody>
          <a:bodyPr>
            <a:normAutofit fontScale="25000" lnSpcReduction="20000"/>
          </a:bodyPr>
          <a:lstStyle/>
          <a:p>
            <a:endParaRPr lang="az-Latn-AZ" sz="6400" dirty="0"/>
          </a:p>
          <a:p>
            <a:r>
              <a:rPr lang="en-US" sz="6400" dirty="0" err="1"/>
              <a:t>Sağ</a:t>
            </a:r>
            <a:r>
              <a:rPr lang="en-US" sz="6400" dirty="0"/>
              <a:t> </a:t>
            </a:r>
            <a:r>
              <a:rPr lang="en-US" sz="6400" dirty="0" err="1"/>
              <a:t>qalça</a:t>
            </a:r>
            <a:r>
              <a:rPr lang="en-US" sz="6400" dirty="0"/>
              <a:t> </a:t>
            </a:r>
            <a:r>
              <a:rPr lang="en-US" sz="6400" dirty="0" err="1"/>
              <a:t>çuxurunun</a:t>
            </a:r>
            <a:r>
              <a:rPr lang="en-US" sz="6400" dirty="0"/>
              <a:t> </a:t>
            </a:r>
            <a:r>
              <a:rPr lang="en-US" sz="6400" dirty="0" err="1"/>
              <a:t>hərəkətlə</a:t>
            </a:r>
            <a:r>
              <a:rPr lang="en-US" sz="6400" dirty="0"/>
              <a:t> </a:t>
            </a:r>
            <a:r>
              <a:rPr lang="en-US" sz="6400" dirty="0" err="1"/>
              <a:t>bağlı</a:t>
            </a:r>
            <a:r>
              <a:rPr lang="en-US" sz="6400" dirty="0"/>
              <a:t> </a:t>
            </a:r>
            <a:r>
              <a:rPr lang="en-US" sz="6400" dirty="0" err="1"/>
              <a:t>və</a:t>
            </a:r>
            <a:r>
              <a:rPr lang="en-US" sz="6400" dirty="0"/>
              <a:t> </a:t>
            </a:r>
            <a:r>
              <a:rPr lang="en-US" sz="6400" dirty="0" err="1"/>
              <a:t>ya</a:t>
            </a:r>
            <a:r>
              <a:rPr lang="en-US" sz="6400" dirty="0"/>
              <a:t> </a:t>
            </a:r>
            <a:r>
              <a:rPr lang="en-US" sz="6400" dirty="0" err="1"/>
              <a:t>palpasiya</a:t>
            </a:r>
            <a:r>
              <a:rPr lang="en-US" sz="6400" dirty="0"/>
              <a:t> </a:t>
            </a:r>
            <a:r>
              <a:rPr lang="en-US" sz="6400" dirty="0" err="1"/>
              <a:t>zamanı</a:t>
            </a:r>
            <a:r>
              <a:rPr lang="en-US" sz="6400" dirty="0"/>
              <a:t> </a:t>
            </a:r>
            <a:r>
              <a:rPr lang="en-US" sz="6400" b="1" dirty="0" err="1"/>
              <a:t>ağrılı</a:t>
            </a:r>
            <a:r>
              <a:rPr lang="en-US" sz="6400" b="1" dirty="0"/>
              <a:t> </a:t>
            </a:r>
            <a:r>
              <a:rPr lang="en-US" sz="6400" b="1" dirty="0" err="1"/>
              <a:t>olması</a:t>
            </a:r>
            <a:r>
              <a:rPr lang="en-US" sz="6400" b="1" dirty="0"/>
              <a:t> </a:t>
            </a:r>
            <a:r>
              <a:rPr lang="en-US" sz="6400" b="1" dirty="0" err="1"/>
              <a:t>ən</a:t>
            </a:r>
            <a:r>
              <a:rPr lang="en-US" sz="6400" b="1" dirty="0"/>
              <a:t> </a:t>
            </a:r>
            <a:r>
              <a:rPr lang="en-US" sz="6400" b="1" dirty="0" err="1"/>
              <a:t>vacib</a:t>
            </a:r>
            <a:r>
              <a:rPr lang="en-US" sz="6400" b="1" dirty="0"/>
              <a:t> </a:t>
            </a:r>
            <a:r>
              <a:rPr lang="en-US" sz="6400" b="1" dirty="0" err="1"/>
              <a:t>əlamətdir</a:t>
            </a:r>
            <a:r>
              <a:rPr lang="en-US" sz="6400" b="1" dirty="0"/>
              <a:t>:</a:t>
            </a:r>
            <a:endParaRPr lang="en-US" sz="6400" dirty="0"/>
          </a:p>
          <a:p>
            <a:r>
              <a:rPr lang="en-US" sz="6400" dirty="0" err="1"/>
              <a:t>Qarnı</a:t>
            </a:r>
            <a:r>
              <a:rPr lang="en-US" sz="6400" dirty="0"/>
              <a:t> </a:t>
            </a:r>
            <a:r>
              <a:rPr lang="en-US" sz="6400" dirty="0" err="1"/>
              <a:t>köpürdərkən</a:t>
            </a:r>
            <a:r>
              <a:rPr lang="en-US" sz="6400" dirty="0"/>
              <a:t>, </a:t>
            </a:r>
            <a:r>
              <a:rPr lang="en-US" sz="6400" dirty="0" err="1"/>
              <a:t>öskürərkən</a:t>
            </a:r>
            <a:r>
              <a:rPr lang="en-US" sz="6400" dirty="0"/>
              <a:t>, </a:t>
            </a:r>
            <a:r>
              <a:rPr lang="en-US" sz="6400" dirty="0" err="1"/>
              <a:t>yeriyərkən</a:t>
            </a:r>
            <a:r>
              <a:rPr lang="en-US" sz="6400" dirty="0"/>
              <a:t> </a:t>
            </a:r>
            <a:r>
              <a:rPr lang="en-US" sz="6400" dirty="0" err="1"/>
              <a:t>ağrı</a:t>
            </a:r>
            <a:r>
              <a:rPr lang="en-US" sz="6400" dirty="0"/>
              <a:t> </a:t>
            </a:r>
            <a:r>
              <a:rPr lang="en-US" sz="6400" dirty="0" err="1"/>
              <a:t>və</a:t>
            </a:r>
            <a:r>
              <a:rPr lang="en-US" sz="6400" dirty="0"/>
              <a:t> </a:t>
            </a:r>
            <a:r>
              <a:rPr lang="en-US" sz="6400" dirty="0" err="1"/>
              <a:t>ya</a:t>
            </a:r>
            <a:r>
              <a:rPr lang="en-US" sz="6400" dirty="0"/>
              <a:t> </a:t>
            </a:r>
            <a:r>
              <a:rPr lang="en-US" sz="6400" dirty="0" err="1"/>
              <a:t>ağrının</a:t>
            </a:r>
            <a:r>
              <a:rPr lang="en-US" sz="6400" dirty="0"/>
              <a:t> </a:t>
            </a:r>
            <a:r>
              <a:rPr lang="en-US" sz="6400" dirty="0" err="1"/>
              <a:t>artması</a:t>
            </a:r>
            <a:endParaRPr lang="en-US" sz="6400" dirty="0"/>
          </a:p>
          <a:p>
            <a:r>
              <a:rPr lang="en-US" sz="6400" dirty="0" err="1"/>
              <a:t>Palpasiyada</a:t>
            </a:r>
            <a:r>
              <a:rPr lang="en-US" sz="6400" dirty="0"/>
              <a:t> </a:t>
            </a:r>
            <a:r>
              <a:rPr lang="en-US" sz="6400" dirty="0" err="1"/>
              <a:t>ağrı</a:t>
            </a:r>
            <a:r>
              <a:rPr lang="en-US" sz="6400" dirty="0"/>
              <a:t> </a:t>
            </a:r>
            <a:r>
              <a:rPr lang="en-US" sz="6400" dirty="0" err="1"/>
              <a:t>və</a:t>
            </a:r>
            <a:r>
              <a:rPr lang="en-US" sz="6400" dirty="0"/>
              <a:t> </a:t>
            </a:r>
            <a:r>
              <a:rPr lang="en-US" sz="6400" dirty="0" err="1"/>
              <a:t>ya</a:t>
            </a:r>
            <a:r>
              <a:rPr lang="en-US" sz="6400" dirty="0"/>
              <a:t> </a:t>
            </a:r>
            <a:r>
              <a:rPr lang="en-US" sz="6400" dirty="0" err="1"/>
              <a:t>ağrının</a:t>
            </a:r>
            <a:r>
              <a:rPr lang="en-US" sz="6400" dirty="0"/>
              <a:t> </a:t>
            </a:r>
            <a:r>
              <a:rPr lang="en-US" sz="6400" dirty="0" err="1"/>
              <a:t>artması</a:t>
            </a:r>
            <a:endParaRPr lang="en-US" sz="6400" dirty="0"/>
          </a:p>
          <a:p>
            <a:r>
              <a:rPr lang="en-US" sz="6400" dirty="0"/>
              <a:t>Sola </a:t>
            </a:r>
            <a:r>
              <a:rPr lang="en-US" sz="6400" dirty="0" err="1"/>
              <a:t>çevrilərkən</a:t>
            </a:r>
            <a:r>
              <a:rPr lang="en-US" sz="6400" dirty="0"/>
              <a:t> </a:t>
            </a:r>
            <a:r>
              <a:rPr lang="en-US" sz="6400" dirty="0" err="1"/>
              <a:t>ağrının</a:t>
            </a:r>
            <a:r>
              <a:rPr lang="en-US" sz="6400" dirty="0"/>
              <a:t> </a:t>
            </a:r>
            <a:r>
              <a:rPr lang="en-US" sz="6400" dirty="0" err="1"/>
              <a:t>artması</a:t>
            </a:r>
            <a:r>
              <a:rPr lang="en-US" sz="6400" dirty="0"/>
              <a:t> (</a:t>
            </a:r>
            <a:r>
              <a:rPr lang="en-US" sz="6400" b="1" dirty="0" err="1"/>
              <a:t>Sitkovski</a:t>
            </a:r>
            <a:r>
              <a:rPr lang="en-US" sz="6400" b="1" dirty="0"/>
              <a:t> </a:t>
            </a:r>
            <a:r>
              <a:rPr lang="en-US" sz="6400" b="1" dirty="0" err="1"/>
              <a:t>simptomu</a:t>
            </a:r>
            <a:r>
              <a:rPr lang="en-US" sz="6400" b="1" dirty="0"/>
              <a:t>)</a:t>
            </a:r>
          </a:p>
          <a:p>
            <a:r>
              <a:rPr lang="en-US" sz="6400" dirty="0"/>
              <a:t>Sol </a:t>
            </a:r>
            <a:r>
              <a:rPr lang="en-US" sz="6400" dirty="0" err="1"/>
              <a:t>yan</a:t>
            </a:r>
            <a:r>
              <a:rPr lang="en-US" sz="6400" dirty="0"/>
              <a:t> </a:t>
            </a:r>
            <a:r>
              <a:rPr lang="en-US" sz="6400" dirty="0" err="1"/>
              <a:t>vəziyyətdə</a:t>
            </a:r>
            <a:r>
              <a:rPr lang="en-US" sz="6400" dirty="0"/>
              <a:t> </a:t>
            </a:r>
            <a:r>
              <a:rPr lang="en-US" sz="6400" dirty="0" err="1"/>
              <a:t>palpator</a:t>
            </a:r>
            <a:r>
              <a:rPr lang="en-US" sz="6400" dirty="0"/>
              <a:t> </a:t>
            </a:r>
            <a:r>
              <a:rPr lang="en-US" sz="6400" dirty="0" err="1"/>
              <a:t>ağrı</a:t>
            </a:r>
            <a:r>
              <a:rPr lang="en-US" sz="6400" dirty="0"/>
              <a:t> (</a:t>
            </a:r>
            <a:r>
              <a:rPr lang="en-US" sz="6400" b="1" dirty="0" err="1"/>
              <a:t>Bartomye-Mixelson</a:t>
            </a:r>
            <a:r>
              <a:rPr lang="en-US" sz="6400" b="1" dirty="0"/>
              <a:t>)</a:t>
            </a:r>
          </a:p>
          <a:p>
            <a:r>
              <a:rPr lang="en-US" sz="6400" dirty="0"/>
              <a:t>Sol </a:t>
            </a:r>
            <a:r>
              <a:rPr lang="en-US" sz="6400" dirty="0" err="1"/>
              <a:t>qalça</a:t>
            </a:r>
            <a:r>
              <a:rPr lang="en-US" sz="6400" dirty="0"/>
              <a:t> </a:t>
            </a:r>
            <a:r>
              <a:rPr lang="en-US" sz="6400" dirty="0" err="1"/>
              <a:t>çuxurunu</a:t>
            </a:r>
            <a:r>
              <a:rPr lang="en-US" sz="6400" dirty="0"/>
              <a:t> </a:t>
            </a:r>
            <a:r>
              <a:rPr lang="en-US" sz="6400" dirty="0" err="1"/>
              <a:t>perkusiya</a:t>
            </a:r>
            <a:r>
              <a:rPr lang="en-US" sz="6400" dirty="0"/>
              <a:t> </a:t>
            </a:r>
            <a:r>
              <a:rPr lang="en-US" sz="6400" dirty="0" err="1"/>
              <a:t>edərkən</a:t>
            </a:r>
            <a:r>
              <a:rPr lang="en-US" sz="6400" dirty="0"/>
              <a:t> </a:t>
            </a:r>
            <a:r>
              <a:rPr lang="en-US" sz="6400" dirty="0" err="1"/>
              <a:t>sağda</a:t>
            </a:r>
            <a:r>
              <a:rPr lang="en-US" sz="6400" dirty="0"/>
              <a:t> </a:t>
            </a:r>
            <a:r>
              <a:rPr lang="en-US" sz="6400" dirty="0" err="1"/>
              <a:t>ağrı</a:t>
            </a:r>
            <a:r>
              <a:rPr lang="en-US" sz="6400" dirty="0"/>
              <a:t> (</a:t>
            </a:r>
            <a:r>
              <a:rPr lang="en-US" sz="6400" b="1" dirty="0" err="1"/>
              <a:t>Rovsing</a:t>
            </a:r>
            <a:r>
              <a:rPr lang="en-US" sz="6400" b="1" dirty="0"/>
              <a:t> </a:t>
            </a:r>
            <a:r>
              <a:rPr lang="en-US" sz="6400" b="1" dirty="0" err="1"/>
              <a:t>simptomu</a:t>
            </a:r>
            <a:r>
              <a:rPr lang="en-US" sz="6400" dirty="0"/>
              <a:t>)</a:t>
            </a:r>
          </a:p>
          <a:p>
            <a:r>
              <a:rPr lang="en-US" sz="6400" dirty="0" err="1"/>
              <a:t>Sağ</a:t>
            </a:r>
            <a:r>
              <a:rPr lang="en-US" sz="6400" dirty="0"/>
              <a:t> </a:t>
            </a:r>
            <a:r>
              <a:rPr lang="en-US" sz="6400" dirty="0" err="1"/>
              <a:t>ayağı</a:t>
            </a:r>
            <a:r>
              <a:rPr lang="en-US" sz="6400" dirty="0"/>
              <a:t> </a:t>
            </a:r>
            <a:r>
              <a:rPr lang="en-US" sz="6400" dirty="0" err="1"/>
              <a:t>düz</a:t>
            </a:r>
            <a:r>
              <a:rPr lang="en-US" sz="6400" dirty="0"/>
              <a:t> </a:t>
            </a:r>
            <a:r>
              <a:rPr lang="en-US" sz="6400" dirty="0" err="1"/>
              <a:t>qaldırarkən</a:t>
            </a:r>
            <a:r>
              <a:rPr lang="en-US" sz="6400" dirty="0"/>
              <a:t> </a:t>
            </a:r>
            <a:r>
              <a:rPr lang="en-US" sz="6400" dirty="0" err="1"/>
              <a:t>ağrı</a:t>
            </a:r>
            <a:r>
              <a:rPr lang="en-US" sz="6400" dirty="0"/>
              <a:t> </a:t>
            </a:r>
            <a:r>
              <a:rPr lang="en-US" sz="6400" dirty="0" err="1"/>
              <a:t>və</a:t>
            </a:r>
            <a:r>
              <a:rPr lang="en-US" sz="6400" dirty="0"/>
              <a:t> </a:t>
            </a:r>
            <a:r>
              <a:rPr lang="en-US" sz="6400" dirty="0" err="1"/>
              <a:t>bu</a:t>
            </a:r>
            <a:r>
              <a:rPr lang="en-US" sz="6400" dirty="0"/>
              <a:t> </a:t>
            </a:r>
            <a:r>
              <a:rPr lang="en-US" sz="6400" dirty="0" err="1"/>
              <a:t>vəziyyətdə</a:t>
            </a:r>
            <a:r>
              <a:rPr lang="en-US" sz="6400" dirty="0"/>
              <a:t> </a:t>
            </a:r>
            <a:r>
              <a:rPr lang="en-US" sz="6400" dirty="0" err="1"/>
              <a:t>palpator</a:t>
            </a:r>
            <a:r>
              <a:rPr lang="en-US" sz="6400" dirty="0"/>
              <a:t> </a:t>
            </a:r>
            <a:r>
              <a:rPr lang="en-US" sz="6400" dirty="0" err="1"/>
              <a:t>ağrı</a:t>
            </a:r>
            <a:r>
              <a:rPr lang="en-US" sz="6400" dirty="0"/>
              <a:t> (</a:t>
            </a:r>
            <a:r>
              <a:rPr lang="en-US" sz="6400" b="1" dirty="0"/>
              <a:t>psoas </a:t>
            </a:r>
            <a:r>
              <a:rPr lang="en-US" sz="6400" b="1" dirty="0" err="1"/>
              <a:t>simptomu</a:t>
            </a:r>
            <a:r>
              <a:rPr lang="en-US" sz="6400" dirty="0"/>
              <a:t>)</a:t>
            </a:r>
          </a:p>
          <a:p>
            <a:r>
              <a:rPr lang="en-US" sz="6400" dirty="0" err="1"/>
              <a:t>Pelvik</a:t>
            </a:r>
            <a:r>
              <a:rPr lang="en-US" sz="6400" dirty="0"/>
              <a:t> </a:t>
            </a:r>
            <a:r>
              <a:rPr lang="en-US" sz="6400" dirty="0" err="1"/>
              <a:t>və</a:t>
            </a:r>
            <a:r>
              <a:rPr lang="en-US" sz="6400" dirty="0"/>
              <a:t> </a:t>
            </a:r>
            <a:r>
              <a:rPr lang="en-US" sz="6400" dirty="0" err="1"/>
              <a:t>rektal</a:t>
            </a:r>
            <a:r>
              <a:rPr lang="en-US" sz="6400" dirty="0"/>
              <a:t> </a:t>
            </a:r>
            <a:r>
              <a:rPr lang="en-US" sz="6400" dirty="0" err="1"/>
              <a:t>müayinələrdə</a:t>
            </a:r>
            <a:r>
              <a:rPr lang="en-US" sz="6400" dirty="0"/>
              <a:t> </a:t>
            </a:r>
            <a:r>
              <a:rPr lang="en-US" sz="6400" dirty="0" err="1"/>
              <a:t>ağrı</a:t>
            </a:r>
            <a:endParaRPr lang="en-US" sz="6400" dirty="0"/>
          </a:p>
          <a:p>
            <a:r>
              <a:rPr lang="en-US" sz="6400" dirty="0" err="1"/>
              <a:t>Sağ</a:t>
            </a:r>
            <a:r>
              <a:rPr lang="en-US" sz="6400" dirty="0"/>
              <a:t> </a:t>
            </a:r>
            <a:r>
              <a:rPr lang="en-US" sz="6400" dirty="0" err="1"/>
              <a:t>qalça</a:t>
            </a:r>
            <a:r>
              <a:rPr lang="en-US" sz="6400" dirty="0"/>
              <a:t> </a:t>
            </a:r>
            <a:r>
              <a:rPr lang="en-US" sz="6400" dirty="0" err="1"/>
              <a:t>çuxurunda</a:t>
            </a:r>
            <a:r>
              <a:rPr lang="en-US" sz="6400" dirty="0"/>
              <a:t> </a:t>
            </a:r>
            <a:r>
              <a:rPr lang="en-US" sz="6400" dirty="0" err="1"/>
              <a:t>əzələ</a:t>
            </a:r>
            <a:r>
              <a:rPr lang="en-US" sz="6400" dirty="0"/>
              <a:t> </a:t>
            </a:r>
            <a:r>
              <a:rPr lang="en-US" sz="6400" b="1" dirty="0" err="1"/>
              <a:t>gərginliyi</a:t>
            </a:r>
            <a:r>
              <a:rPr lang="en-US" sz="6400" b="1" dirty="0"/>
              <a:t> </a:t>
            </a:r>
            <a:r>
              <a:rPr lang="en-US" sz="6400" dirty="0"/>
              <a:t>(50% </a:t>
            </a:r>
            <a:r>
              <a:rPr lang="en-US" sz="6400" dirty="0" err="1"/>
              <a:t>halda</a:t>
            </a:r>
            <a:r>
              <a:rPr lang="en-US" sz="6400" dirty="0"/>
              <a:t> </a:t>
            </a:r>
            <a:r>
              <a:rPr lang="en-US" sz="6400" dirty="0" err="1"/>
              <a:t>rast</a:t>
            </a:r>
            <a:r>
              <a:rPr lang="en-US" sz="6400" dirty="0"/>
              <a:t> </a:t>
            </a:r>
            <a:r>
              <a:rPr lang="en-US" sz="6400" dirty="0" err="1"/>
              <a:t>gəlir</a:t>
            </a:r>
            <a:r>
              <a:rPr lang="en-US" sz="6400" dirty="0"/>
              <a:t>)</a:t>
            </a:r>
          </a:p>
          <a:p>
            <a:r>
              <a:rPr lang="en-US" sz="6400" dirty="0" err="1"/>
              <a:t>Sağ</a:t>
            </a:r>
            <a:r>
              <a:rPr lang="en-US" sz="6400" dirty="0"/>
              <a:t> </a:t>
            </a:r>
            <a:r>
              <a:rPr lang="en-US" sz="6400" dirty="0" err="1"/>
              <a:t>qalça</a:t>
            </a:r>
            <a:r>
              <a:rPr lang="en-US" sz="6400" dirty="0"/>
              <a:t> </a:t>
            </a:r>
            <a:r>
              <a:rPr lang="en-US" sz="6400" dirty="0" err="1"/>
              <a:t>çuxurunda</a:t>
            </a:r>
            <a:r>
              <a:rPr lang="en-US" sz="6400" dirty="0"/>
              <a:t> </a:t>
            </a:r>
            <a:r>
              <a:rPr lang="en-US" sz="6400" dirty="0" err="1"/>
              <a:t>ağrılı</a:t>
            </a:r>
            <a:r>
              <a:rPr lang="en-US" sz="6400" b="1" dirty="0"/>
              <a:t> </a:t>
            </a:r>
            <a:r>
              <a:rPr lang="en-US" sz="6400" b="1" dirty="0" err="1"/>
              <a:t>törəmə</a:t>
            </a:r>
            <a:r>
              <a:rPr lang="en-US" sz="6400" b="1" dirty="0"/>
              <a:t> (</a:t>
            </a:r>
            <a:r>
              <a:rPr lang="en-US" sz="6400" b="1" dirty="0" err="1"/>
              <a:t>infiltrat</a:t>
            </a:r>
            <a:r>
              <a:rPr lang="en-US" sz="6400" b="1" dirty="0"/>
              <a:t>, </a:t>
            </a:r>
            <a:r>
              <a:rPr lang="en-US" sz="6400" b="1" dirty="0" err="1"/>
              <a:t>abses</a:t>
            </a:r>
            <a:r>
              <a:rPr lang="en-US" sz="6400" b="1" dirty="0"/>
              <a:t>)</a:t>
            </a:r>
            <a:endParaRPr lang="en-US" sz="6400" dirty="0"/>
          </a:p>
          <a:p>
            <a:r>
              <a:rPr lang="en-US" sz="6400" dirty="0" err="1"/>
              <a:t>Hərarətin</a:t>
            </a:r>
            <a:r>
              <a:rPr lang="en-US" sz="6400" dirty="0"/>
              <a:t> </a:t>
            </a:r>
            <a:r>
              <a:rPr lang="en-US" sz="6400" dirty="0" err="1"/>
              <a:t>yüksəlməsi</a:t>
            </a:r>
            <a:r>
              <a:rPr lang="en-US" sz="6400" dirty="0"/>
              <a:t>, </a:t>
            </a:r>
            <a:r>
              <a:rPr lang="en-US" sz="6400" dirty="0" err="1"/>
              <a:t>taxikardiya</a:t>
            </a:r>
            <a:r>
              <a:rPr lang="en-US" sz="6400" dirty="0"/>
              <a:t> </a:t>
            </a:r>
            <a:r>
              <a:rPr lang="en-US" sz="6400" dirty="0" err="1"/>
              <a:t>və</a:t>
            </a:r>
            <a:r>
              <a:rPr lang="en-US" sz="6400" dirty="0"/>
              <a:t> </a:t>
            </a:r>
            <a:r>
              <a:rPr lang="en-US" sz="6400" dirty="0" err="1"/>
              <a:t>digər</a:t>
            </a:r>
            <a:r>
              <a:rPr lang="en-US" sz="6400" dirty="0"/>
              <a:t> </a:t>
            </a:r>
            <a:r>
              <a:rPr lang="en-US" sz="6400" dirty="0" err="1"/>
              <a:t>septik</a:t>
            </a:r>
            <a:r>
              <a:rPr lang="en-US" sz="6400" dirty="0"/>
              <a:t> </a:t>
            </a:r>
            <a:r>
              <a:rPr lang="en-US" sz="6400" dirty="0" err="1"/>
              <a:t>əlamətlər</a:t>
            </a:r>
            <a:r>
              <a:rPr lang="en-US" sz="6400" dirty="0"/>
              <a:t> </a:t>
            </a:r>
            <a:r>
              <a:rPr lang="en-US" sz="6400" dirty="0" err="1"/>
              <a:t>ola</a:t>
            </a:r>
            <a:r>
              <a:rPr lang="en-US" sz="6400" dirty="0"/>
              <a:t> </a:t>
            </a:r>
            <a:r>
              <a:rPr lang="en-US" sz="6400" dirty="0" err="1"/>
              <a:t>bilər</a:t>
            </a:r>
            <a:r>
              <a:rPr lang="en-US" sz="6400" b="1" dirty="0"/>
              <a:t>.</a:t>
            </a:r>
            <a:endParaRPr lang="en-US" sz="6400" dirty="0"/>
          </a:p>
          <a:p>
            <a:endParaRPr lang="en-US" dirty="0"/>
          </a:p>
        </p:txBody>
      </p:sp>
      <p:pic>
        <p:nvPicPr>
          <p:cNvPr id="11" name="Picture 2" descr="APPENDICITIS Symptoms and Treatments - YouTub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628800"/>
            <a:ext cx="5100049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010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Klinikası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az-Latn-AZ" b="1" i="1" dirty="0"/>
              <a:t>Labarotor müayinə</a:t>
            </a:r>
          </a:p>
          <a:p>
            <a:r>
              <a:rPr lang="en-US" dirty="0" err="1"/>
              <a:t>Qanın</a:t>
            </a:r>
            <a:r>
              <a:rPr lang="en-US" dirty="0"/>
              <a:t> </a:t>
            </a:r>
            <a:r>
              <a:rPr lang="en-US" dirty="0" err="1"/>
              <a:t>ümumi</a:t>
            </a:r>
            <a:r>
              <a:rPr lang="en-US" dirty="0"/>
              <a:t> </a:t>
            </a:r>
            <a:r>
              <a:rPr lang="en-US" dirty="0" err="1"/>
              <a:t>analizində</a:t>
            </a:r>
            <a:r>
              <a:rPr lang="en-US" dirty="0"/>
              <a:t> - </a:t>
            </a:r>
            <a:r>
              <a:rPr lang="en-US" b="1" dirty="0" err="1"/>
              <a:t>leykositoz</a:t>
            </a:r>
            <a:r>
              <a:rPr lang="en-US" dirty="0"/>
              <a:t> (&gt; 12x10</a:t>
            </a:r>
            <a:r>
              <a:rPr lang="en-US" baseline="30000" dirty="0"/>
              <a:t>9</a:t>
            </a:r>
            <a:r>
              <a:rPr lang="en-US" dirty="0"/>
              <a:t>/L)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qranulositoz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en-US" dirty="0"/>
              <a:t> (77% </a:t>
            </a:r>
            <a:r>
              <a:rPr lang="en-US" dirty="0" err="1"/>
              <a:t>həssas</a:t>
            </a:r>
            <a:r>
              <a:rPr lang="en-US" dirty="0"/>
              <a:t>, 63% </a:t>
            </a:r>
            <a:r>
              <a:rPr lang="en-US" dirty="0" err="1"/>
              <a:t>spesifik</a:t>
            </a:r>
            <a:r>
              <a:rPr lang="en-US" dirty="0"/>
              <a:t>)</a:t>
            </a:r>
          </a:p>
          <a:p>
            <a:r>
              <a:rPr lang="en-US" b="1" dirty="0"/>
              <a:t>CRP</a:t>
            </a:r>
            <a:r>
              <a:rPr lang="en-US" dirty="0"/>
              <a:t> </a:t>
            </a:r>
            <a:r>
              <a:rPr lang="en-US" dirty="0" err="1"/>
              <a:t>arta</a:t>
            </a:r>
            <a:r>
              <a:rPr lang="en-US" dirty="0"/>
              <a:t> </a:t>
            </a:r>
            <a:r>
              <a:rPr lang="en-US" dirty="0" err="1"/>
              <a:t>bilər</a:t>
            </a:r>
            <a:r>
              <a:rPr lang="en-US" dirty="0"/>
              <a:t> (&gt; 3 </a:t>
            </a:r>
            <a:r>
              <a:rPr lang="en-US" dirty="0" err="1"/>
              <a:t>mq</a:t>
            </a:r>
            <a:r>
              <a:rPr lang="en-US" dirty="0"/>
              <a:t>/dl)</a:t>
            </a:r>
          </a:p>
          <a:p>
            <a:r>
              <a:rPr lang="en-US" dirty="0" err="1"/>
              <a:t>Sidik</a:t>
            </a:r>
            <a:r>
              <a:rPr lang="en-US" dirty="0"/>
              <a:t> </a:t>
            </a:r>
            <a:r>
              <a:rPr lang="en-US" dirty="0" err="1"/>
              <a:t>analizində</a:t>
            </a:r>
            <a:r>
              <a:rPr lang="en-US" dirty="0"/>
              <a:t> </a:t>
            </a:r>
            <a:r>
              <a:rPr lang="en-US" dirty="0" err="1"/>
              <a:t>dəyişiklik</a:t>
            </a:r>
            <a:r>
              <a:rPr lang="en-US" dirty="0"/>
              <a:t> 25-40% </a:t>
            </a:r>
            <a:r>
              <a:rPr lang="en-US" dirty="0" err="1"/>
              <a:t>halda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, </a:t>
            </a:r>
            <a:r>
              <a:rPr lang="en-US" dirty="0" err="1"/>
              <a:t>lakin</a:t>
            </a:r>
            <a:r>
              <a:rPr lang="en-US" dirty="0"/>
              <a:t> </a:t>
            </a:r>
            <a:r>
              <a:rPr lang="en-US" b="1" dirty="0" err="1"/>
              <a:t>appendisit</a:t>
            </a:r>
            <a:r>
              <a:rPr lang="en-US" b="1" dirty="0"/>
              <a:t> </a:t>
            </a:r>
            <a:r>
              <a:rPr lang="en-US" b="1" dirty="0" err="1"/>
              <a:t>üçün</a:t>
            </a:r>
            <a:r>
              <a:rPr lang="en-US" b="1" dirty="0"/>
              <a:t> </a:t>
            </a:r>
            <a:r>
              <a:rPr lang="en-US" b="1" dirty="0" err="1"/>
              <a:t>spesifik</a:t>
            </a:r>
            <a:r>
              <a:rPr lang="en-US" b="1" dirty="0"/>
              <a:t> </a:t>
            </a:r>
            <a:r>
              <a:rPr lang="en-US" b="1" dirty="0" err="1"/>
              <a:t>deyil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görmə</a:t>
            </a:r>
            <a:r>
              <a:rPr lang="en-US" dirty="0"/>
              <a:t> </a:t>
            </a:r>
            <a:r>
              <a:rPr lang="en-US" dirty="0" err="1"/>
              <a:t>sahəsində</a:t>
            </a:r>
            <a:r>
              <a:rPr lang="en-US" dirty="0"/>
              <a:t> 20 </a:t>
            </a:r>
            <a:r>
              <a:rPr lang="en-US" dirty="0" err="1"/>
              <a:t>dən</a:t>
            </a:r>
            <a:r>
              <a:rPr lang="en-US" dirty="0"/>
              <a:t> </a:t>
            </a:r>
            <a:r>
              <a:rPr lang="en-US" dirty="0" err="1"/>
              <a:t>artıq</a:t>
            </a:r>
            <a:r>
              <a:rPr lang="en-US" dirty="0"/>
              <a:t> </a:t>
            </a:r>
            <a:r>
              <a:rPr lang="en-US" dirty="0" err="1"/>
              <a:t>leykosit</a:t>
            </a:r>
            <a:r>
              <a:rPr lang="en-US" dirty="0"/>
              <a:t>, 30-dan </a:t>
            </a:r>
            <a:r>
              <a:rPr lang="en-US" dirty="0" err="1"/>
              <a:t>artıq</a:t>
            </a:r>
            <a:r>
              <a:rPr lang="en-US" dirty="0"/>
              <a:t> </a:t>
            </a:r>
            <a:r>
              <a:rPr lang="en-US" dirty="0" err="1"/>
              <a:t>eritrosit</a:t>
            </a:r>
            <a:r>
              <a:rPr lang="en-US" dirty="0"/>
              <a:t> </a:t>
            </a:r>
            <a:r>
              <a:rPr lang="en-US" dirty="0" err="1"/>
              <a:t>görünməsi</a:t>
            </a:r>
            <a:r>
              <a:rPr lang="en-US" dirty="0"/>
              <a:t> </a:t>
            </a:r>
            <a:r>
              <a:rPr lang="en-US" dirty="0" err="1"/>
              <a:t>sidik</a:t>
            </a:r>
            <a:r>
              <a:rPr lang="en-US" dirty="0"/>
              <a:t> </a:t>
            </a:r>
            <a:r>
              <a:rPr lang="en-US" dirty="0" err="1"/>
              <a:t>yolları</a:t>
            </a:r>
            <a:r>
              <a:rPr lang="en-US" dirty="0"/>
              <a:t> </a:t>
            </a:r>
            <a:r>
              <a:rPr lang="en-US" dirty="0" err="1"/>
              <a:t>patologiyasını</a:t>
            </a:r>
            <a:r>
              <a:rPr lang="en-US" dirty="0"/>
              <a:t> </a:t>
            </a:r>
            <a:r>
              <a:rPr lang="en-US" dirty="0" err="1"/>
              <a:t>göstərir</a:t>
            </a:r>
            <a:r>
              <a:rPr lang="en-US" dirty="0"/>
              <a:t>)</a:t>
            </a:r>
          </a:p>
          <a:p>
            <a:r>
              <a:rPr lang="en-US" b="1" dirty="0"/>
              <a:t> </a:t>
            </a:r>
            <a:endParaRPr lang="en-US" dirty="0"/>
          </a:p>
        </p:txBody>
      </p:sp>
      <p:pic>
        <p:nvPicPr>
          <p:cNvPr id="8" name="Picture 2" descr="https://tse1.mm.bing.net/th?id=OIP.A-KqOdRhgh6w0S6lS87DAgHaEj&amp;pid=Api&amp;P=0&amp;w=276&amp;h=17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1556792"/>
            <a:ext cx="5166264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982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Görünütüləmə</a:t>
            </a:r>
            <a:endParaRPr lang="ru-RU" dirty="0"/>
          </a:p>
        </p:txBody>
      </p:sp>
      <p:pic>
        <p:nvPicPr>
          <p:cNvPr id="7170" name="Picture 2" descr="https://tse2.mm.bing.net/th?id=OIP.dd2E2OC68WqRfW-WhkxH8wHaFN&amp;pid=Api&amp;P=0&amp;w=221&amp;h=156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54" y="3505118"/>
            <a:ext cx="2592388" cy="252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tse2.mm.bing.net/th?id=OIP.r_9qrdzG6lna5PCDIuwPDgHaHa&amp;pid=Api&amp;P=0&amp;w=300&amp;h=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901" y="3505118"/>
            <a:ext cx="2857500" cy="252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tse2.mm.bing.net/th?id=OIP.sYD9Z69-9QivOFawm_jlJAHaFj&amp;pid=Api&amp;P=0&amp;w=239&amp;h=18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3505117"/>
            <a:ext cx="2663476" cy="243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95552" y="6009718"/>
            <a:ext cx="1044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/>
              <a:t>USM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943100" y="6009718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KT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610600" y="6026068"/>
            <a:ext cx="256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Diaqnostik Laparoskopiya</a:t>
            </a: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895754" y="943068"/>
            <a:ext cx="100262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USM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differensiasiyada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istifadə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edilir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genişlənmiş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(&gt;6 mm),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aperistaltik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kompressiya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olunmayan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appendiks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periappendikulyar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maye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appendisit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əlamətləridir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(80%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həssaslıq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spesifiklik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yüksək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həssaslıq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spesifiklik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(95%)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göstərir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diaqnostik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çətinlikdə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istifadə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edilir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Genişlənmiş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diametri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mm-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dən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çox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divarı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qalınlaşmış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appendiks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ətrafında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ödem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abses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fleqmona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kimi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əlamətlər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appendisitə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xarakterikdir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Şəkil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MRT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nəticələri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KT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eynidir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hamilə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qadınlarda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diaqnostik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çətinlik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olarsa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istifadə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edilir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Diaqnostik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laparoskopiya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son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həlledici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diaqnostik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vasitədir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gənc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ovulyator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qadınlarda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ilk </a:t>
            </a:r>
            <a:r>
              <a:rPr lang="en-US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seçimdir</a:t>
            </a:r>
            <a:r>
              <a:rPr lang="en-US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b="0" i="0" dirty="0">
              <a:solidFill>
                <a:srgbClr val="25252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683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141277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az-Latn-AZ" sz="3200" b="1" i="1" dirty="0">
                <a:solidFill>
                  <a:srgbClr val="990033"/>
                </a:solidFill>
              </a:rPr>
              <a:t>Şübhə</a:t>
            </a:r>
          </a:p>
          <a:p>
            <a:pPr>
              <a:lnSpc>
                <a:spcPct val="150000"/>
              </a:lnSpc>
            </a:pPr>
            <a:r>
              <a:rPr lang="en-US" sz="2200" dirty="0" err="1"/>
              <a:t>Kəskin</a:t>
            </a:r>
            <a:r>
              <a:rPr lang="en-US" sz="2200" dirty="0"/>
              <a:t> </a:t>
            </a:r>
            <a:r>
              <a:rPr lang="en-US" sz="2200" dirty="0" err="1"/>
              <a:t>qarın</a:t>
            </a:r>
            <a:r>
              <a:rPr lang="en-US" sz="2200" dirty="0"/>
              <a:t> </a:t>
            </a:r>
            <a:r>
              <a:rPr lang="en-US" sz="2200" dirty="0" err="1"/>
              <a:t>əlamətləri</a:t>
            </a:r>
            <a:r>
              <a:rPr lang="en-US" sz="2200" dirty="0"/>
              <a:t> </a:t>
            </a:r>
            <a:r>
              <a:rPr lang="en-US" sz="2200" dirty="0" err="1"/>
              <a:t>ilə</a:t>
            </a:r>
            <a:r>
              <a:rPr lang="en-US" sz="2200" dirty="0"/>
              <a:t> </a:t>
            </a:r>
            <a:r>
              <a:rPr lang="en-US" sz="2200" dirty="0" err="1"/>
              <a:t>daxil</a:t>
            </a:r>
            <a:r>
              <a:rPr lang="en-US" sz="2200" dirty="0"/>
              <a:t> </a:t>
            </a:r>
            <a:r>
              <a:rPr lang="en-US" sz="2200" dirty="0" err="1"/>
              <a:t>olan</a:t>
            </a:r>
            <a:r>
              <a:rPr lang="en-US" sz="2200" dirty="0"/>
              <a:t> </a:t>
            </a:r>
            <a:r>
              <a:rPr lang="en-US" sz="2200" dirty="0" err="1"/>
              <a:t>bütün</a:t>
            </a:r>
            <a:r>
              <a:rPr lang="en-US" sz="2200" dirty="0"/>
              <a:t> </a:t>
            </a:r>
            <a:r>
              <a:rPr lang="en-US" sz="2200" dirty="0" err="1"/>
              <a:t>xəstələrdə</a:t>
            </a:r>
            <a:r>
              <a:rPr lang="en-US" sz="2200" dirty="0"/>
              <a:t> </a:t>
            </a:r>
            <a:r>
              <a:rPr lang="en-US" sz="2200" dirty="0" err="1"/>
              <a:t>kəskin</a:t>
            </a:r>
            <a:r>
              <a:rPr lang="en-US" sz="2200" dirty="0"/>
              <a:t> </a:t>
            </a:r>
            <a:r>
              <a:rPr lang="en-US" sz="2200" dirty="0" err="1"/>
              <a:t>appendisitdən</a:t>
            </a:r>
            <a:r>
              <a:rPr lang="en-US" sz="2200" dirty="0"/>
              <a:t> </a:t>
            </a:r>
            <a:r>
              <a:rPr lang="en-US" sz="2200" dirty="0" err="1"/>
              <a:t>şübhələnmək</a:t>
            </a:r>
            <a:r>
              <a:rPr lang="en-US" sz="2200" dirty="0"/>
              <a:t> </a:t>
            </a:r>
            <a:r>
              <a:rPr lang="en-US" sz="2200" dirty="0" err="1"/>
              <a:t>lazımdır</a:t>
            </a:r>
            <a:r>
              <a:rPr lang="en-US" sz="2200" dirty="0"/>
              <a:t>. </a:t>
            </a:r>
            <a:r>
              <a:rPr lang="en-US" sz="2200" dirty="0" err="1"/>
              <a:t>Aşağıdakı</a:t>
            </a:r>
            <a:r>
              <a:rPr lang="en-US" sz="2200" dirty="0"/>
              <a:t> </a:t>
            </a:r>
            <a:r>
              <a:rPr lang="en-US" sz="2200" dirty="0" err="1"/>
              <a:t>hallar</a:t>
            </a:r>
            <a:r>
              <a:rPr lang="en-US" sz="2200" dirty="0"/>
              <a:t> </a:t>
            </a:r>
            <a:r>
              <a:rPr lang="en-US" sz="2200" dirty="0" err="1"/>
              <a:t>kəskin</a:t>
            </a:r>
            <a:r>
              <a:rPr lang="en-US" sz="2200" dirty="0"/>
              <a:t> </a:t>
            </a:r>
            <a:r>
              <a:rPr lang="en-US" sz="2200" dirty="0" err="1"/>
              <a:t>appendisitə</a:t>
            </a:r>
            <a:r>
              <a:rPr lang="en-US" sz="2200" dirty="0"/>
              <a:t> </a:t>
            </a:r>
            <a:r>
              <a:rPr lang="en-US" sz="2200" dirty="0" err="1"/>
              <a:t>yüksək</a:t>
            </a:r>
            <a:r>
              <a:rPr lang="en-US" sz="2200" dirty="0"/>
              <a:t> </a:t>
            </a:r>
            <a:r>
              <a:rPr lang="en-US" sz="2200" dirty="0" err="1"/>
              <a:t>şübhə</a:t>
            </a:r>
            <a:r>
              <a:rPr lang="en-US" sz="2200" dirty="0"/>
              <a:t> </a:t>
            </a:r>
            <a:r>
              <a:rPr lang="en-US" sz="2200" dirty="0" err="1"/>
              <a:t>əlamətləri</a:t>
            </a:r>
            <a:r>
              <a:rPr lang="en-US" sz="2200" dirty="0"/>
              <a:t> </a:t>
            </a:r>
            <a:r>
              <a:rPr lang="en-US" sz="2200" dirty="0" err="1"/>
              <a:t>sayılır</a:t>
            </a:r>
            <a:r>
              <a:rPr lang="en-US" sz="2200" dirty="0"/>
              <a:t>:</a:t>
            </a:r>
          </a:p>
          <a:p>
            <a:endParaRPr lang="en-US" sz="2200" dirty="0"/>
          </a:p>
          <a:p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neçə</a:t>
            </a:r>
            <a:r>
              <a:rPr lang="en-US" sz="2200" dirty="0"/>
              <a:t> </a:t>
            </a:r>
            <a:r>
              <a:rPr lang="en-US" sz="2200" dirty="0" err="1"/>
              <a:t>saat</a:t>
            </a:r>
            <a:r>
              <a:rPr lang="en-US" sz="2200" dirty="0"/>
              <a:t> </a:t>
            </a:r>
            <a:r>
              <a:rPr lang="en-US" sz="2200" dirty="0" err="1"/>
              <a:t>əvvəl</a:t>
            </a:r>
            <a:r>
              <a:rPr lang="en-US" sz="2200" dirty="0"/>
              <a:t> </a:t>
            </a:r>
            <a:r>
              <a:rPr lang="en-US" sz="2200" dirty="0" err="1"/>
              <a:t>başlayan</a:t>
            </a:r>
            <a:r>
              <a:rPr lang="en-US" sz="2200" dirty="0"/>
              <a:t>, </a:t>
            </a:r>
            <a:r>
              <a:rPr lang="en-US" sz="2200" dirty="0" err="1"/>
              <a:t>hazırda</a:t>
            </a:r>
            <a:r>
              <a:rPr lang="en-US" sz="2200" dirty="0"/>
              <a:t> </a:t>
            </a:r>
            <a:r>
              <a:rPr lang="en-US" sz="2200" dirty="0" err="1"/>
              <a:t>davam</a:t>
            </a:r>
            <a:r>
              <a:rPr lang="en-US" sz="2200" dirty="0"/>
              <a:t> </a:t>
            </a:r>
            <a:r>
              <a:rPr lang="en-US" sz="2200" dirty="0" err="1"/>
              <a:t>edən</a:t>
            </a:r>
            <a:r>
              <a:rPr lang="en-US" sz="2200" dirty="0"/>
              <a:t> </a:t>
            </a:r>
            <a:r>
              <a:rPr lang="en-US" sz="2200" dirty="0" err="1"/>
              <a:t>sağ</a:t>
            </a:r>
            <a:r>
              <a:rPr lang="en-US" sz="2200" dirty="0"/>
              <a:t> </a:t>
            </a:r>
            <a:r>
              <a:rPr lang="en-US" sz="2200" dirty="0" err="1"/>
              <a:t>qalça</a:t>
            </a:r>
            <a:r>
              <a:rPr lang="en-US" sz="2200" dirty="0"/>
              <a:t> </a:t>
            </a:r>
            <a:r>
              <a:rPr lang="en-US" sz="2200" dirty="0" err="1"/>
              <a:t>çuxurunda</a:t>
            </a:r>
            <a:r>
              <a:rPr lang="en-US" sz="2200" dirty="0"/>
              <a:t> </a:t>
            </a:r>
            <a:r>
              <a:rPr lang="en-US" sz="2200" dirty="0" err="1"/>
              <a:t>ağrı</a:t>
            </a:r>
            <a:endParaRPr lang="en-US" sz="2200" dirty="0"/>
          </a:p>
          <a:p>
            <a:endParaRPr lang="en-US" sz="2200" dirty="0"/>
          </a:p>
          <a:p>
            <a:r>
              <a:rPr lang="en-US" sz="2200" dirty="0" err="1"/>
              <a:t>Qarının</a:t>
            </a:r>
            <a:r>
              <a:rPr lang="en-US" sz="2200" dirty="0"/>
              <a:t> </a:t>
            </a:r>
            <a:r>
              <a:rPr lang="en-US" sz="2200" dirty="0" err="1"/>
              <a:t>sağ</a:t>
            </a:r>
            <a:r>
              <a:rPr lang="en-US" sz="2200" dirty="0"/>
              <a:t> </a:t>
            </a:r>
            <a:r>
              <a:rPr lang="en-US" sz="2200" dirty="0" err="1"/>
              <a:t>aşağı</a:t>
            </a:r>
            <a:r>
              <a:rPr lang="en-US" sz="2200" dirty="0"/>
              <a:t> </a:t>
            </a:r>
            <a:r>
              <a:rPr lang="en-US" sz="2200" dirty="0" err="1"/>
              <a:t>hissəsində</a:t>
            </a:r>
            <a:r>
              <a:rPr lang="en-US" sz="2200" dirty="0"/>
              <a:t> </a:t>
            </a:r>
            <a:r>
              <a:rPr lang="en-US" sz="2200" dirty="0" err="1"/>
              <a:t>palpator</a:t>
            </a:r>
            <a:r>
              <a:rPr lang="en-US" sz="2200" dirty="0"/>
              <a:t> </a:t>
            </a:r>
            <a:r>
              <a:rPr lang="en-US" sz="2200" dirty="0" err="1"/>
              <a:t>ağrı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gərginlik</a:t>
            </a:r>
            <a:endParaRPr lang="en-US" sz="2200" dirty="0"/>
          </a:p>
          <a:p>
            <a:endParaRPr lang="en-US" sz="2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09467" y="669260"/>
            <a:ext cx="55579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latin typeface="+mn-lt"/>
              </a:rPr>
              <a:t>Kəskin appendisitə şübhə (kəskin qarın əlamətləri)</a:t>
            </a:r>
            <a:endParaRPr lang="en-US" sz="2000" b="1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7075" y="1340271"/>
            <a:ext cx="4302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dirty="0">
                <a:latin typeface="+mn-lt"/>
              </a:rPr>
              <a:t>İlkin müayinələr (klinik, laborator, USM)</a:t>
            </a:r>
            <a:endParaRPr lang="en-US" sz="2000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357" y="2348880"/>
            <a:ext cx="2496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 b="1" dirty="0">
                <a:latin typeface="+mn-lt"/>
              </a:rPr>
              <a:t>A – tipik variant</a:t>
            </a:r>
          </a:p>
          <a:p>
            <a:pPr algn="ctr"/>
            <a:r>
              <a:rPr lang="az-Latn-AZ" sz="1600" dirty="0">
                <a:latin typeface="+mn-lt"/>
              </a:rPr>
              <a:t>Klinik, laborator və USM –də KA əlamətləri</a:t>
            </a:r>
            <a:endParaRPr lang="en-US" sz="1600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07703" y="2348880"/>
            <a:ext cx="24962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 b="1" dirty="0">
                <a:latin typeface="+mn-lt"/>
              </a:rPr>
              <a:t>B – klinik  variant</a:t>
            </a:r>
          </a:p>
          <a:p>
            <a:pPr algn="ctr"/>
            <a:r>
              <a:rPr lang="az-Latn-AZ" sz="1600" dirty="0">
                <a:latin typeface="+mn-lt"/>
              </a:rPr>
              <a:t>Klinik  KA əlamətləri var, laborator və ya USM –də yoxdur. Peritonit  və sepsis yoxdur</a:t>
            </a:r>
            <a:endParaRPr lang="en-US" sz="1600" dirty="0"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80045" y="2348881"/>
            <a:ext cx="24962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 b="1" dirty="0">
                <a:latin typeface="+mn-lt"/>
              </a:rPr>
              <a:t>C – atipik  variant</a:t>
            </a:r>
          </a:p>
          <a:p>
            <a:pPr algn="ctr"/>
            <a:r>
              <a:rPr lang="az-Latn-AZ" sz="1600" dirty="0">
                <a:latin typeface="+mn-lt"/>
              </a:rPr>
              <a:t>Klinik  kəskin qarın var əlamətləri var, laborator və USM –də yoxdur</a:t>
            </a:r>
            <a:endParaRPr lang="en-US" sz="16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69164" y="2348881"/>
            <a:ext cx="2679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 b="1" dirty="0">
                <a:latin typeface="+mn-lt"/>
              </a:rPr>
              <a:t>D – ağırlaşmış variant</a:t>
            </a:r>
          </a:p>
          <a:p>
            <a:pPr algn="ctr"/>
            <a:r>
              <a:rPr lang="az-Latn-AZ" sz="1600" dirty="0">
                <a:latin typeface="+mn-lt"/>
              </a:rPr>
              <a:t>Kəskin peritonit əlamətləri var </a:t>
            </a:r>
            <a:endParaRPr lang="en-US" sz="1600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3339" y="5581689"/>
            <a:ext cx="2784309" cy="78319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2000" b="1" dirty="0">
                <a:latin typeface="+mn-lt"/>
              </a:rPr>
              <a:t>Laparoskopik və ya açıq appendektomiya</a:t>
            </a:r>
            <a:endParaRPr lang="en-US" sz="2000" b="1" dirty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67091" y="4869160"/>
            <a:ext cx="3781304" cy="4426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2000" b="1" dirty="0">
                <a:latin typeface="+mn-lt"/>
              </a:rPr>
              <a:t>Kontrastlı KT və ya MRT</a:t>
            </a:r>
            <a:endParaRPr lang="en-US" sz="2000" b="1" dirty="0"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03979" y="5856178"/>
            <a:ext cx="3781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 dirty="0">
                <a:latin typeface="+mn-lt"/>
              </a:rPr>
              <a:t>Böyümüş appendiks, ətrafında ödem, maye</a:t>
            </a:r>
            <a:endParaRPr lang="en-US" sz="1600" dirty="0">
              <a:latin typeface="+mn-lt"/>
            </a:endParaRPr>
          </a:p>
        </p:txBody>
      </p:sp>
      <p:cxnSp>
        <p:nvCxnSpPr>
          <p:cNvPr id="15" name="Straight Arrow Connector 14"/>
          <p:cNvCxnSpPr>
            <a:stCxn id="7" idx="2"/>
          </p:cNvCxnSpPr>
          <p:nvPr/>
        </p:nvCxnSpPr>
        <p:spPr>
          <a:xfrm>
            <a:off x="7728183" y="3426099"/>
            <a:ext cx="29560" cy="1443062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5" idx="2"/>
          </p:cNvCxnSpPr>
          <p:nvPr/>
        </p:nvCxnSpPr>
        <p:spPr>
          <a:xfrm>
            <a:off x="1535495" y="3179877"/>
            <a:ext cx="0" cy="2401813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4" idx="2"/>
            <a:endCxn id="5" idx="0"/>
          </p:cNvCxnSpPr>
          <p:nvPr/>
        </p:nvCxnSpPr>
        <p:spPr>
          <a:xfrm flipH="1">
            <a:off x="1535495" y="1740381"/>
            <a:ext cx="4852938" cy="608499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4" idx="2"/>
            <a:endCxn id="6" idx="0"/>
          </p:cNvCxnSpPr>
          <p:nvPr/>
        </p:nvCxnSpPr>
        <p:spPr>
          <a:xfrm flipH="1">
            <a:off x="4655841" y="1740381"/>
            <a:ext cx="1732592" cy="608499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4" idx="2"/>
            <a:endCxn id="7" idx="0"/>
          </p:cNvCxnSpPr>
          <p:nvPr/>
        </p:nvCxnSpPr>
        <p:spPr>
          <a:xfrm>
            <a:off x="6388433" y="1740381"/>
            <a:ext cx="1339750" cy="608500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388433" y="1757551"/>
            <a:ext cx="4320481" cy="608500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6"/>
          <p:cNvCxnSpPr>
            <a:cxnSpLocks/>
            <a:stCxn id="8" idx="2"/>
            <a:endCxn id="12" idx="3"/>
          </p:cNvCxnSpPr>
          <p:nvPr/>
        </p:nvCxnSpPr>
        <p:spPr>
          <a:xfrm rot="5400000">
            <a:off x="9100235" y="3481817"/>
            <a:ext cx="2156841" cy="1060519"/>
          </a:xfrm>
          <a:prstGeom prst="bentConnector2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cxnSpLocks/>
            <a:stCxn id="6" idx="2"/>
            <a:endCxn id="12" idx="1"/>
          </p:cNvCxnSpPr>
          <p:nvPr/>
        </p:nvCxnSpPr>
        <p:spPr>
          <a:xfrm rot="16200000" flipH="1">
            <a:off x="4552377" y="3775783"/>
            <a:ext cx="1418178" cy="1211250"/>
          </a:xfrm>
          <a:prstGeom prst="bentConnector2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13" idx="1"/>
          </p:cNvCxnSpPr>
          <p:nvPr/>
        </p:nvCxnSpPr>
        <p:spPr>
          <a:xfrm flipH="1">
            <a:off x="3029749" y="6025455"/>
            <a:ext cx="2874230" cy="7200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3" idx="2"/>
            <a:endCxn id="4" idx="0"/>
          </p:cNvCxnSpPr>
          <p:nvPr/>
        </p:nvCxnSpPr>
        <p:spPr>
          <a:xfrm>
            <a:off x="6388433" y="1069370"/>
            <a:ext cx="0" cy="270901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endCxn id="13" idx="0"/>
          </p:cNvCxnSpPr>
          <p:nvPr/>
        </p:nvCxnSpPr>
        <p:spPr>
          <a:xfrm>
            <a:off x="7794631" y="5316853"/>
            <a:ext cx="0" cy="539325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 txBox="1">
            <a:spLocks/>
          </p:cNvSpPr>
          <p:nvPr/>
        </p:nvSpPr>
        <p:spPr>
          <a:xfrm>
            <a:off x="2999656" y="0"/>
            <a:ext cx="6076051" cy="611546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Footer Placeholder 3"/>
          <p:cNvSpPr txBox="1">
            <a:spLocks/>
          </p:cNvSpPr>
          <p:nvPr/>
        </p:nvSpPr>
        <p:spPr>
          <a:xfrm>
            <a:off x="9466059" y="618929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altLang="en-US" sz="1200">
                <a:solidFill>
                  <a:schemeClr val="bg1">
                    <a:lumMod val="50000"/>
                  </a:schemeClr>
                </a:solidFill>
              </a:rPr>
              <a:t>Prof.Dr.  Nuru Yusifoğlu Bayramov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7880" y="-87233"/>
            <a:ext cx="6400515" cy="612259"/>
          </a:xfrm>
        </p:spPr>
        <p:txBody>
          <a:bodyPr>
            <a:normAutofit/>
          </a:bodyPr>
          <a:lstStyle/>
          <a:p>
            <a:r>
              <a:rPr lang="az-Latn-AZ" dirty="0"/>
              <a:t>Şübhə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705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Differensial</a:t>
            </a:r>
            <a:r>
              <a:rPr lang="en-US" dirty="0"/>
              <a:t> </a:t>
            </a:r>
            <a:r>
              <a:rPr lang="en-US" dirty="0" err="1"/>
              <a:t>diaqnostika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lnSpc>
                <a:spcPct val="150000"/>
              </a:lnSpc>
            </a:pPr>
            <a:r>
              <a:rPr lang="en-US" b="1" dirty="0" err="1"/>
              <a:t>Qarın</a:t>
            </a:r>
            <a:r>
              <a:rPr lang="en-US" b="1" dirty="0"/>
              <a:t> </a:t>
            </a:r>
            <a:r>
              <a:rPr lang="en-US" b="1" dirty="0" err="1"/>
              <a:t>boşluğunun</a:t>
            </a:r>
            <a:r>
              <a:rPr lang="en-US" b="1" dirty="0"/>
              <a:t> </a:t>
            </a:r>
            <a:r>
              <a:rPr lang="en-US" b="1" dirty="0" err="1"/>
              <a:t>kəskin</a:t>
            </a:r>
            <a:r>
              <a:rPr lang="en-US" b="1" dirty="0"/>
              <a:t> </a:t>
            </a:r>
            <a:r>
              <a:rPr lang="en-US" b="1" dirty="0" err="1"/>
              <a:t>cərrahi</a:t>
            </a:r>
            <a:r>
              <a:rPr lang="en-US" b="1" dirty="0"/>
              <a:t> </a:t>
            </a:r>
            <a:r>
              <a:rPr lang="en-US" b="1" dirty="0" err="1"/>
              <a:t>xəstəlikləri</a:t>
            </a:r>
            <a:endParaRPr lang="en-US" dirty="0"/>
          </a:p>
          <a:p>
            <a:pPr marL="342900" indent="-342900">
              <a:lnSpc>
                <a:spcPct val="150000"/>
              </a:lnSpc>
            </a:pPr>
            <a:r>
              <a:rPr lang="en-US" b="1" dirty="0" err="1"/>
              <a:t>Ginekoloji</a:t>
            </a:r>
            <a:r>
              <a:rPr lang="en-US" b="1" dirty="0"/>
              <a:t> </a:t>
            </a:r>
            <a:r>
              <a:rPr lang="en-US" b="1" dirty="0" err="1"/>
              <a:t>xəstəliklər</a:t>
            </a:r>
            <a:endParaRPr lang="en-US" b="1" dirty="0"/>
          </a:p>
          <a:p>
            <a:pPr marL="342900" indent="-342900">
              <a:lnSpc>
                <a:spcPct val="150000"/>
              </a:lnSpc>
            </a:pPr>
            <a:r>
              <a:rPr lang="en-US" b="1" dirty="0" err="1"/>
              <a:t>Uroloji</a:t>
            </a:r>
            <a:r>
              <a:rPr lang="en-US" b="1" dirty="0"/>
              <a:t> </a:t>
            </a:r>
            <a:r>
              <a:rPr lang="en-US" b="1" dirty="0" err="1"/>
              <a:t>xəstəliklər</a:t>
            </a:r>
            <a:endParaRPr lang="en-US" dirty="0"/>
          </a:p>
          <a:p>
            <a:pPr marL="342900" indent="-342900">
              <a:lnSpc>
                <a:spcPct val="150000"/>
              </a:lnSpc>
            </a:pPr>
            <a:r>
              <a:rPr lang="en-US" b="1" dirty="0" err="1"/>
              <a:t>Diğər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dirty="0"/>
              <a:t>Müalicə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D4D6CA-53AA-4409-868F-96D5118564FB}"/>
              </a:ext>
            </a:extLst>
          </p:cNvPr>
          <p:cNvSpPr txBox="1"/>
          <p:nvPr/>
        </p:nvSpPr>
        <p:spPr>
          <a:xfrm>
            <a:off x="35496" y="3217967"/>
            <a:ext cx="1812032" cy="715089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1800" b="1" dirty="0">
                <a:latin typeface="+mn-lt"/>
              </a:rPr>
              <a:t>KƏSKİN APPENDİSİT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63DD22-D475-4E1E-A54E-ACD9713720FE}"/>
              </a:ext>
            </a:extLst>
          </p:cNvPr>
          <p:cNvSpPr txBox="1"/>
          <p:nvPr/>
        </p:nvSpPr>
        <p:spPr>
          <a:xfrm>
            <a:off x="2843808" y="881860"/>
            <a:ext cx="418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dirty="0" err="1">
                <a:latin typeface="+mn-lt"/>
              </a:rPr>
              <a:t>Ağırlaşmamamış</a:t>
            </a:r>
            <a:r>
              <a:rPr lang="az-Latn-AZ" sz="1800" b="1" dirty="0">
                <a:latin typeface="+mn-lt"/>
              </a:rPr>
              <a:t> </a:t>
            </a:r>
            <a:r>
              <a:rPr lang="az-Latn-AZ" sz="1800" b="1" dirty="0" err="1">
                <a:latin typeface="+mn-lt"/>
              </a:rPr>
              <a:t>appendisit</a:t>
            </a:r>
            <a:endParaRPr lang="az-Latn-AZ" sz="1800" b="1" dirty="0"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5CFABA-BD60-4194-98A3-DE8ED2795A70}"/>
              </a:ext>
            </a:extLst>
          </p:cNvPr>
          <p:cNvSpPr txBox="1"/>
          <p:nvPr/>
        </p:nvSpPr>
        <p:spPr>
          <a:xfrm>
            <a:off x="2843808" y="3252346"/>
            <a:ext cx="4188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dirty="0" err="1">
                <a:latin typeface="+mn-lt"/>
              </a:rPr>
              <a:t>Ağırlaşmamamış</a:t>
            </a:r>
            <a:r>
              <a:rPr lang="az-Latn-AZ" sz="1800" b="1" dirty="0">
                <a:latin typeface="+mn-lt"/>
              </a:rPr>
              <a:t> apendisit, əməliyyat </a:t>
            </a:r>
            <a:r>
              <a:rPr lang="az-Latn-AZ" sz="1800" b="1" dirty="0" err="1">
                <a:latin typeface="+mn-lt"/>
              </a:rPr>
              <a:t>risqi</a:t>
            </a:r>
            <a:r>
              <a:rPr lang="az-Latn-AZ" sz="1800" b="1" dirty="0">
                <a:latin typeface="+mn-lt"/>
              </a:rPr>
              <a:t> yüksəkdir və ya xəstə əməliyyat istəmir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3E6637-6F89-4C87-B179-1F1842D11D2D}"/>
              </a:ext>
            </a:extLst>
          </p:cNvPr>
          <p:cNvSpPr txBox="1"/>
          <p:nvPr/>
        </p:nvSpPr>
        <p:spPr>
          <a:xfrm>
            <a:off x="7875489" y="3252346"/>
            <a:ext cx="3765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dirty="0" err="1">
                <a:latin typeface="+mn-lt"/>
              </a:rPr>
              <a:t>Antibiotikoterapiya</a:t>
            </a:r>
            <a:r>
              <a:rPr lang="az-Latn-AZ" sz="1800" b="1" dirty="0">
                <a:latin typeface="+mn-lt"/>
              </a:rPr>
              <a:t>, fayda vermirsə  təcili </a:t>
            </a:r>
            <a:r>
              <a:rPr lang="az-Latn-AZ" sz="1800" b="1" dirty="0" err="1">
                <a:latin typeface="+mn-lt"/>
              </a:rPr>
              <a:t>appendektomiya</a:t>
            </a:r>
            <a:endParaRPr lang="az-Latn-AZ" sz="1800" b="1" dirty="0">
              <a:latin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369C5D-B0DC-4E4F-9FC0-97B1F9569943}"/>
              </a:ext>
            </a:extLst>
          </p:cNvPr>
          <p:cNvSpPr txBox="1"/>
          <p:nvPr/>
        </p:nvSpPr>
        <p:spPr>
          <a:xfrm>
            <a:off x="7875489" y="1403482"/>
            <a:ext cx="3765127" cy="408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1800" b="1" dirty="0">
                <a:solidFill>
                  <a:srgbClr val="990000"/>
                </a:solidFill>
                <a:latin typeface="+mn-lt"/>
              </a:rPr>
              <a:t>TƏCİLİ APPENDEKTOMİYA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9C1618-3D7D-41DF-9E78-A654694C2D84}"/>
              </a:ext>
            </a:extLst>
          </p:cNvPr>
          <p:cNvSpPr txBox="1"/>
          <p:nvPr/>
        </p:nvSpPr>
        <p:spPr>
          <a:xfrm>
            <a:off x="7875489" y="4581128"/>
            <a:ext cx="3765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dirty="0">
                <a:latin typeface="+mn-lt"/>
              </a:rPr>
              <a:t>Antibiotik və </a:t>
            </a:r>
            <a:r>
              <a:rPr lang="az-Latn-AZ" sz="1800" b="1" dirty="0" err="1">
                <a:latin typeface="+mn-lt"/>
              </a:rPr>
              <a:t>perkutan</a:t>
            </a:r>
            <a:r>
              <a:rPr lang="az-Latn-AZ" sz="1800" b="1" dirty="0">
                <a:latin typeface="+mn-lt"/>
              </a:rPr>
              <a:t> drenaj, fayda vermirsə və ya </a:t>
            </a:r>
            <a:r>
              <a:rPr lang="az-Latn-AZ" sz="1800" b="1" dirty="0" err="1">
                <a:latin typeface="+mn-lt"/>
              </a:rPr>
              <a:t>mümükün</a:t>
            </a:r>
            <a:r>
              <a:rPr lang="az-Latn-AZ" sz="1800" b="1" dirty="0">
                <a:latin typeface="+mn-lt"/>
              </a:rPr>
              <a:t> deyilsə təcili əməliyyat</a:t>
            </a:r>
          </a:p>
        </p:txBody>
      </p:sp>
      <p:cxnSp>
        <p:nvCxnSpPr>
          <p:cNvPr id="13" name="Straight Arrow Connector 19">
            <a:extLst>
              <a:ext uri="{FF2B5EF4-FFF2-40B4-BE49-F238E27FC236}">
                <a16:creationId xmlns:a16="http://schemas.microsoft.com/office/drawing/2014/main" id="{56729202-6C2D-4D39-B337-05D6F3957B85}"/>
              </a:ext>
            </a:extLst>
          </p:cNvPr>
          <p:cNvCxnSpPr>
            <a:cxnSpLocks/>
            <a:stCxn id="6" idx="3"/>
            <a:endCxn id="7" idx="1"/>
          </p:cNvCxnSpPr>
          <p:nvPr/>
        </p:nvCxnSpPr>
        <p:spPr>
          <a:xfrm flipV="1">
            <a:off x="1847528" y="1066526"/>
            <a:ext cx="996280" cy="25089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21">
            <a:extLst>
              <a:ext uri="{FF2B5EF4-FFF2-40B4-BE49-F238E27FC236}">
                <a16:creationId xmlns:a16="http://schemas.microsoft.com/office/drawing/2014/main" id="{4FD21568-79FD-404A-8A7A-603782FADA3A}"/>
              </a:ext>
            </a:extLst>
          </p:cNvPr>
          <p:cNvCxnSpPr>
            <a:cxnSpLocks/>
            <a:stCxn id="6" idx="3"/>
            <a:endCxn id="9" idx="1"/>
          </p:cNvCxnSpPr>
          <p:nvPr/>
        </p:nvCxnSpPr>
        <p:spPr>
          <a:xfrm>
            <a:off x="1847528" y="3575512"/>
            <a:ext cx="99628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23">
            <a:extLst>
              <a:ext uri="{FF2B5EF4-FFF2-40B4-BE49-F238E27FC236}">
                <a16:creationId xmlns:a16="http://schemas.microsoft.com/office/drawing/2014/main" id="{CA66FA15-3C01-4C59-A657-7DADDF2AF8CD}"/>
              </a:ext>
            </a:extLst>
          </p:cNvPr>
          <p:cNvCxnSpPr>
            <a:cxnSpLocks/>
            <a:stCxn id="6" idx="3"/>
            <a:endCxn id="18" idx="1"/>
          </p:cNvCxnSpPr>
          <p:nvPr/>
        </p:nvCxnSpPr>
        <p:spPr>
          <a:xfrm>
            <a:off x="1847528" y="3575512"/>
            <a:ext cx="996280" cy="146728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27">
            <a:extLst>
              <a:ext uri="{FF2B5EF4-FFF2-40B4-BE49-F238E27FC236}">
                <a16:creationId xmlns:a16="http://schemas.microsoft.com/office/drawing/2014/main" id="{4B5AD70A-ED3E-446A-A0F1-B2C92B61AAA0}"/>
              </a:ext>
            </a:extLst>
          </p:cNvPr>
          <p:cNvCxnSpPr>
            <a:cxnSpLocks/>
            <a:stCxn id="9" idx="3"/>
            <a:endCxn id="10" idx="1"/>
          </p:cNvCxnSpPr>
          <p:nvPr/>
        </p:nvCxnSpPr>
        <p:spPr>
          <a:xfrm>
            <a:off x="7032104" y="3575512"/>
            <a:ext cx="843385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9">
            <a:extLst>
              <a:ext uri="{FF2B5EF4-FFF2-40B4-BE49-F238E27FC236}">
                <a16:creationId xmlns:a16="http://schemas.microsoft.com/office/drawing/2014/main" id="{265DAD9F-BCF5-4717-A5F5-0DDC02754790}"/>
              </a:ext>
            </a:extLst>
          </p:cNvPr>
          <p:cNvCxnSpPr>
            <a:cxnSpLocks/>
            <a:stCxn id="18" idx="3"/>
            <a:endCxn id="12" idx="1"/>
          </p:cNvCxnSpPr>
          <p:nvPr/>
        </p:nvCxnSpPr>
        <p:spPr>
          <a:xfrm>
            <a:off x="7032104" y="5042793"/>
            <a:ext cx="843385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AC2E3C7-1918-4797-914F-C4A1115C928A}"/>
              </a:ext>
            </a:extLst>
          </p:cNvPr>
          <p:cNvSpPr txBox="1"/>
          <p:nvPr/>
        </p:nvSpPr>
        <p:spPr>
          <a:xfrm>
            <a:off x="2843808" y="4858127"/>
            <a:ext cx="418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dirty="0">
                <a:latin typeface="+mn-lt"/>
              </a:rPr>
              <a:t>Abses </a:t>
            </a:r>
          </a:p>
        </p:txBody>
      </p:sp>
      <p:cxnSp>
        <p:nvCxnSpPr>
          <p:cNvPr id="19" name="Straight Arrow Connector 58">
            <a:extLst>
              <a:ext uri="{FF2B5EF4-FFF2-40B4-BE49-F238E27FC236}">
                <a16:creationId xmlns:a16="http://schemas.microsoft.com/office/drawing/2014/main" id="{9034BABA-EACA-4240-AA07-87D7D44D1A37}"/>
              </a:ext>
            </a:extLst>
          </p:cNvPr>
          <p:cNvCxnSpPr>
            <a:cxnSpLocks/>
            <a:stCxn id="6" idx="3"/>
            <a:endCxn id="20" idx="1"/>
          </p:cNvCxnSpPr>
          <p:nvPr/>
        </p:nvCxnSpPr>
        <p:spPr>
          <a:xfrm flipV="1">
            <a:off x="1847528" y="2236222"/>
            <a:ext cx="996280" cy="133929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A1401320-83D4-40BA-83D3-EBEAB7595E6D}"/>
              </a:ext>
            </a:extLst>
          </p:cNvPr>
          <p:cNvSpPr txBox="1"/>
          <p:nvPr/>
        </p:nvSpPr>
        <p:spPr>
          <a:xfrm>
            <a:off x="2843808" y="2051556"/>
            <a:ext cx="418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dirty="0">
                <a:latin typeface="+mn-lt"/>
              </a:rPr>
              <a:t>Sepsis, peritonit, keçməzlik, </a:t>
            </a:r>
            <a:r>
              <a:rPr lang="az-Latn-AZ" sz="1800" b="1" dirty="0" err="1">
                <a:latin typeface="+mn-lt"/>
              </a:rPr>
              <a:t>pilefilebit</a:t>
            </a:r>
            <a:endParaRPr lang="az-Latn-AZ" sz="1800" b="1" dirty="0">
              <a:latin typeface="+mn-lt"/>
            </a:endParaRPr>
          </a:p>
        </p:txBody>
      </p:sp>
      <p:cxnSp>
        <p:nvCxnSpPr>
          <p:cNvPr id="21" name="Straight Arrow Connector 34">
            <a:extLst>
              <a:ext uri="{FF2B5EF4-FFF2-40B4-BE49-F238E27FC236}">
                <a16:creationId xmlns:a16="http://schemas.microsoft.com/office/drawing/2014/main" id="{9C815C5B-7293-427D-A518-D8D554585E32}"/>
              </a:ext>
            </a:extLst>
          </p:cNvPr>
          <p:cNvCxnSpPr>
            <a:cxnSpLocks/>
            <a:stCxn id="6" idx="3"/>
            <a:endCxn id="22" idx="1"/>
          </p:cNvCxnSpPr>
          <p:nvPr/>
        </p:nvCxnSpPr>
        <p:spPr>
          <a:xfrm>
            <a:off x="1847528" y="3575512"/>
            <a:ext cx="996280" cy="257875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13AF08C-C24F-4B3A-B58A-D3A9F5DCE836}"/>
              </a:ext>
            </a:extLst>
          </p:cNvPr>
          <p:cNvSpPr txBox="1"/>
          <p:nvPr/>
        </p:nvSpPr>
        <p:spPr>
          <a:xfrm>
            <a:off x="2843808" y="5969605"/>
            <a:ext cx="418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dirty="0">
                <a:latin typeface="+mn-lt"/>
              </a:rPr>
              <a:t>İnfiltrat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AA53E1-F805-4889-B5D1-D5A671F1C0F4}"/>
              </a:ext>
            </a:extLst>
          </p:cNvPr>
          <p:cNvSpPr txBox="1"/>
          <p:nvPr/>
        </p:nvSpPr>
        <p:spPr>
          <a:xfrm>
            <a:off x="7875489" y="5692606"/>
            <a:ext cx="3765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dirty="0" err="1">
                <a:latin typeface="+mn-lt"/>
              </a:rPr>
              <a:t>Antibiotikoterapiya</a:t>
            </a:r>
            <a:r>
              <a:rPr lang="az-Latn-AZ" sz="1800" b="1" dirty="0">
                <a:latin typeface="+mn-lt"/>
              </a:rPr>
              <a:t>, fayda vermirsə təcili əməliyyat, fayda verərsə 6-8 həftə sonra </a:t>
            </a:r>
            <a:r>
              <a:rPr lang="az-Latn-AZ" sz="1800" b="1" dirty="0" err="1">
                <a:latin typeface="+mn-lt"/>
              </a:rPr>
              <a:t>appendektomiya</a:t>
            </a:r>
            <a:endParaRPr lang="az-Latn-AZ" sz="1800" b="1" dirty="0">
              <a:latin typeface="+mn-lt"/>
            </a:endParaRPr>
          </a:p>
        </p:txBody>
      </p:sp>
      <p:cxnSp>
        <p:nvCxnSpPr>
          <p:cNvPr id="24" name="Straight Arrow Connector 37">
            <a:extLst>
              <a:ext uri="{FF2B5EF4-FFF2-40B4-BE49-F238E27FC236}">
                <a16:creationId xmlns:a16="http://schemas.microsoft.com/office/drawing/2014/main" id="{93A27A0E-F8A3-4A60-85E7-E55BAB0DC94C}"/>
              </a:ext>
            </a:extLst>
          </p:cNvPr>
          <p:cNvCxnSpPr>
            <a:cxnSpLocks/>
            <a:stCxn id="22" idx="3"/>
            <a:endCxn id="23" idx="1"/>
          </p:cNvCxnSpPr>
          <p:nvPr/>
        </p:nvCxnSpPr>
        <p:spPr>
          <a:xfrm>
            <a:off x="7032104" y="6154271"/>
            <a:ext cx="843385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or: Elbow 131">
            <a:extLst>
              <a:ext uri="{FF2B5EF4-FFF2-40B4-BE49-F238E27FC236}">
                <a16:creationId xmlns:a16="http://schemas.microsoft.com/office/drawing/2014/main" id="{0D50124D-9098-44D5-BB4E-1F07482F7472}"/>
              </a:ext>
            </a:extLst>
          </p:cNvPr>
          <p:cNvCxnSpPr>
            <a:cxnSpLocks/>
            <a:stCxn id="20" idx="3"/>
            <a:endCxn id="11" idx="2"/>
          </p:cNvCxnSpPr>
          <p:nvPr/>
        </p:nvCxnSpPr>
        <p:spPr>
          <a:xfrm flipV="1">
            <a:off x="7032104" y="1812105"/>
            <a:ext cx="2725949" cy="424117"/>
          </a:xfrm>
          <a:prstGeom prst="bentConnector2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138">
            <a:extLst>
              <a:ext uri="{FF2B5EF4-FFF2-40B4-BE49-F238E27FC236}">
                <a16:creationId xmlns:a16="http://schemas.microsoft.com/office/drawing/2014/main" id="{15BAB332-AE19-4D99-8DB5-EDE9553E5032}"/>
              </a:ext>
            </a:extLst>
          </p:cNvPr>
          <p:cNvCxnSpPr>
            <a:cxnSpLocks/>
            <a:stCxn id="7" idx="3"/>
            <a:endCxn id="11" idx="0"/>
          </p:cNvCxnSpPr>
          <p:nvPr/>
        </p:nvCxnSpPr>
        <p:spPr>
          <a:xfrm>
            <a:off x="7032104" y="1066526"/>
            <a:ext cx="2725949" cy="336956"/>
          </a:xfrm>
          <a:prstGeom prst="bentConnector2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ooter Placeholder 3"/>
          <p:cNvSpPr txBox="1">
            <a:spLocks/>
          </p:cNvSpPr>
          <p:nvPr/>
        </p:nvSpPr>
        <p:spPr>
          <a:xfrm>
            <a:off x="168896" y="6154271"/>
            <a:ext cx="1462608" cy="3693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altLang="en-US" sz="1200" i="1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9656" y="2780928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6233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92576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2360</TotalTime>
  <Words>887</Words>
  <Application>Microsoft Office PowerPoint</Application>
  <PresentationFormat>Widescreen</PresentationFormat>
  <Paragraphs>187</Paragraphs>
  <Slides>19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Praktiki dərs şablonu 7</vt:lpstr>
      <vt:lpstr>Kəskin appendisit</vt:lpstr>
      <vt:lpstr>Tərifi</vt:lpstr>
      <vt:lpstr>Rastgəlmə tezliyi</vt:lpstr>
      <vt:lpstr>Təsnifatı</vt:lpstr>
      <vt:lpstr>Etiologiyası</vt:lpstr>
      <vt:lpstr>Patogenezi</vt:lpstr>
      <vt:lpstr>Patogenezi</vt:lpstr>
      <vt:lpstr>Gedişi</vt:lpstr>
      <vt:lpstr>Ağırlaşmaları</vt:lpstr>
      <vt:lpstr>Klinikası</vt:lpstr>
      <vt:lpstr>Klinikası</vt:lpstr>
      <vt:lpstr>Klinikası</vt:lpstr>
      <vt:lpstr>Görünütüləmə</vt:lpstr>
      <vt:lpstr>Diaqnostikası</vt:lpstr>
      <vt:lpstr>Şübhə</vt:lpstr>
      <vt:lpstr>Differensial diaqnostika</vt:lpstr>
      <vt:lpstr>Müalicə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203</cp:revision>
  <dcterms:created xsi:type="dcterms:W3CDTF">2001-04-16T20:54:45Z</dcterms:created>
  <dcterms:modified xsi:type="dcterms:W3CDTF">2021-07-31T13:32:44Z</dcterms:modified>
</cp:coreProperties>
</file>