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22"/>
  </p:notesMasterIdLst>
  <p:handoutMasterIdLst>
    <p:handoutMasterId r:id="rId23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6" r:id="rId14"/>
    <p:sldId id="277" r:id="rId15"/>
    <p:sldId id="269" r:id="rId16"/>
    <p:sldId id="271" r:id="rId17"/>
    <p:sldId id="272" r:id="rId18"/>
    <p:sldId id="273" r:id="rId19"/>
    <p:sldId id="274" r:id="rId20"/>
    <p:sldId id="25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291" y="2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Qida borusunun cərrahi xəstəlikləri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E5F49A-F3F3-4A5E-99B9-F43D637D0553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Prof. Dr. Adil Qeybulla, Dr. Sənəm Məmmədova, Dr. Nuranə Süleymanova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A2199F-9A9A-422E-B87C-AE70ED5A83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07351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/>
              <a:t>Qida borusunun cərrahi xəstəlikləri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85811-3204-4BF3-A778-E0D2DF03FC35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Prof. Dr. Adil Qeybulla, Dr. Sənəm Məmmədova, Dr. Nuranə Süleymanova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46F44-BD26-4831-B852-E5B6DCF16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8549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5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39598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                                                                                                                                                                                    </a:t>
            </a:r>
            <a:endParaRPr lang="en-US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5564" y="6534912"/>
            <a:ext cx="12176436" cy="32308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84576" y="6548438"/>
            <a:ext cx="5449824" cy="309562"/>
          </a:xfrm>
          <a:prstGeom prst="rect">
            <a:avLst/>
          </a:prstGeom>
        </p:spPr>
        <p:txBody>
          <a:bodyPr/>
          <a:lstStyle>
            <a:lvl1pPr>
              <a:defRPr sz="120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az-Latn-AZ" dirty="0"/>
              <a:t>Prof. Dr. Adil Qeybulla, Dr. Sənəm Məmmədova, Dr. Nuranə Süleymanova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352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7536" y="6583680"/>
            <a:ext cx="12094464" cy="274320"/>
          </a:xfrm>
          <a:prstGeom prst="rect">
            <a:avLst/>
          </a:prstGeom>
        </p:spPr>
        <p:txBody>
          <a:bodyPr/>
          <a:lstStyle>
            <a:lvl1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az-Latn-AZ" dirty="0"/>
              <a:t>                                                                                </a:t>
            </a:r>
            <a:r>
              <a:rPr lang="en-US" dirty="0"/>
              <a:t>Prof. Dr. </a:t>
            </a:r>
            <a:r>
              <a:rPr lang="en-US" dirty="0" err="1"/>
              <a:t>Adil</a:t>
            </a:r>
            <a:r>
              <a:rPr lang="en-US" dirty="0"/>
              <a:t> </a:t>
            </a:r>
            <a:r>
              <a:rPr lang="en-US" dirty="0" err="1"/>
              <a:t>Qeybulla</a:t>
            </a:r>
            <a:r>
              <a:rPr lang="en-US" dirty="0"/>
              <a:t>, Dr. </a:t>
            </a:r>
            <a:r>
              <a:rPr lang="en-US" dirty="0" err="1"/>
              <a:t>Sənəm</a:t>
            </a:r>
            <a:r>
              <a:rPr lang="en-US" dirty="0"/>
              <a:t> </a:t>
            </a:r>
            <a:r>
              <a:rPr lang="en-US" dirty="0" err="1"/>
              <a:t>Məmmədova</a:t>
            </a:r>
            <a:r>
              <a:rPr lang="en-US" dirty="0"/>
              <a:t>, Dr. </a:t>
            </a:r>
            <a:r>
              <a:rPr lang="en-US" dirty="0" err="1"/>
              <a:t>Nuranə</a:t>
            </a:r>
            <a:r>
              <a:rPr lang="en-US" dirty="0"/>
              <a:t> </a:t>
            </a:r>
            <a:r>
              <a:rPr lang="en-US" dirty="0" err="1"/>
              <a:t>Süleymanova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607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Dr. Adil Qeybulla, Dr. Sənəm Məmmədova, Dr. Nuranə Süleymanova</a:t>
            </a:r>
          </a:p>
        </p:txBody>
      </p:sp>
    </p:spTree>
    <p:extLst>
      <p:ext uri="{BB962C8B-B14F-4D97-AF65-F5344CB8AC3E}">
        <p14:creationId xmlns:p14="http://schemas.microsoft.com/office/powerpoint/2010/main" val="239808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Dr. Adil Qeybulla, Dr. Sənəm Məmmədova, Dr. Nuranə Süleymanova</a:t>
            </a:r>
          </a:p>
        </p:txBody>
      </p:sp>
    </p:spTree>
    <p:extLst>
      <p:ext uri="{BB962C8B-B14F-4D97-AF65-F5344CB8AC3E}">
        <p14:creationId xmlns:p14="http://schemas.microsoft.com/office/powerpoint/2010/main" val="3327203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Dr. Adil Qeybulla, Dr. Sənəm Məmmədova, Dr. Nuranə Süleymanova</a:t>
            </a:r>
          </a:p>
        </p:txBody>
      </p:sp>
    </p:spTree>
    <p:extLst>
      <p:ext uri="{BB962C8B-B14F-4D97-AF65-F5344CB8AC3E}">
        <p14:creationId xmlns:p14="http://schemas.microsoft.com/office/powerpoint/2010/main" val="218952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Dr. Adil Qeybulla, Dr. Sənəm Məmmədova, Dr. Nuranə Süleymanova</a:t>
            </a:r>
          </a:p>
        </p:txBody>
      </p:sp>
    </p:spTree>
    <p:extLst>
      <p:ext uri="{BB962C8B-B14F-4D97-AF65-F5344CB8AC3E}">
        <p14:creationId xmlns:p14="http://schemas.microsoft.com/office/powerpoint/2010/main" val="946471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Dr. Adil Qeybulla, Dr. Sənəm Məmmədova, Dr. Nuranə Süleymanova</a:t>
            </a:r>
          </a:p>
        </p:txBody>
      </p:sp>
    </p:spTree>
    <p:extLst>
      <p:ext uri="{BB962C8B-B14F-4D97-AF65-F5344CB8AC3E}">
        <p14:creationId xmlns:p14="http://schemas.microsoft.com/office/powerpoint/2010/main" val="2412952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Dr. Adil Qeybulla, Dr. Sənəm Məmmədova, Dr. Nuranə Süleymanova</a:t>
            </a:r>
          </a:p>
        </p:txBody>
      </p:sp>
    </p:spTree>
    <p:extLst>
      <p:ext uri="{BB962C8B-B14F-4D97-AF65-F5344CB8AC3E}">
        <p14:creationId xmlns:p14="http://schemas.microsoft.com/office/powerpoint/2010/main" val="42130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Dr. Adil Qeybulla, Dr. Sənəm Məmmədova, Dr. Nuranə Süleymanova</a:t>
            </a:r>
          </a:p>
        </p:txBody>
      </p:sp>
    </p:spTree>
    <p:extLst>
      <p:ext uri="{BB962C8B-B14F-4D97-AF65-F5344CB8AC3E}">
        <p14:creationId xmlns:p14="http://schemas.microsoft.com/office/powerpoint/2010/main" val="268915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Dr. Adil Qeybulla, Dr. Sənəm Məmmədova, Dr. Nuranə Süleymanova</a:t>
            </a:r>
          </a:p>
        </p:txBody>
      </p:sp>
    </p:spTree>
    <p:extLst>
      <p:ext uri="{BB962C8B-B14F-4D97-AF65-F5344CB8AC3E}">
        <p14:creationId xmlns:p14="http://schemas.microsoft.com/office/powerpoint/2010/main" val="1548415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Prof. Dr. Adil Qeybulla, Dr. Sənəm Məmmədova, Dr. Nuranə Süleymanova</a:t>
            </a:r>
          </a:p>
        </p:txBody>
      </p:sp>
    </p:spTree>
    <p:extLst>
      <p:ext uri="{BB962C8B-B14F-4D97-AF65-F5344CB8AC3E}">
        <p14:creationId xmlns:p14="http://schemas.microsoft.com/office/powerpoint/2010/main" val="3796110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595873"/>
            <a:ext cx="12176436" cy="262128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</a:t>
            </a:r>
            <a:r>
              <a:rPr lang="az-Latn-AZ" sz="1400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A.Qeybulla,  Dr. S. Məmmədova, Dr. N. Süleymanova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9374" y="2996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Qida borusunun </a:t>
            </a:r>
          </a:p>
          <a:p>
            <a:pPr algn="r"/>
            <a:r>
              <a:rPr lang="az-Latn-AZ" sz="1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 xəstəlikləri</a:t>
            </a:r>
            <a:endParaRPr lang="en-US" sz="1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30629" y="-111712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62832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7CFFC-522D-4D84-8582-5772883709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1782" y="677404"/>
            <a:ext cx="9144000" cy="2387600"/>
          </a:xfrm>
        </p:spPr>
        <p:txBody>
          <a:bodyPr>
            <a:normAutofit/>
          </a:bodyPr>
          <a:lstStyle/>
          <a:p>
            <a:r>
              <a:rPr lang="az-Latn-AZ" altLang="en-US" sz="4000" dirty="0">
                <a:cs typeface="Times New Roman" pitchFamily="18" charset="0"/>
              </a:rPr>
              <a:t>Qida borusunun cərrahi xəstəlikləri</a:t>
            </a:r>
            <a:endParaRPr lang="en-US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85BADA-DAD1-451C-AA90-03B0119E65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49976"/>
            <a:ext cx="9144000" cy="2007824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dirty="0">
                <a:cs typeface="Times New Roman" pitchFamily="18" charset="0"/>
              </a:rPr>
              <a:t>M.D., Professor Adil Əbülfət oğlu Qeybulla</a:t>
            </a:r>
            <a:r>
              <a:rPr lang="en-US" altLang="en-US" dirty="0">
                <a:cs typeface="Times New Roman" pitchFamily="18" charset="0"/>
              </a:rPr>
              <a:t> </a:t>
            </a:r>
            <a:endParaRPr lang="az-Latn-AZ" altLang="en-US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az-Latn-AZ" altLang="en-US" dirty="0" err="1">
                <a:cs typeface="Times New Roman" pitchFamily="18" charset="0"/>
              </a:rPr>
              <a:t>D</a:t>
            </a:r>
            <a:r>
              <a:rPr lang="en-US" altLang="en-US" dirty="0" err="1">
                <a:cs typeface="Times New Roman" pitchFamily="18" charset="0"/>
              </a:rPr>
              <a:t>oktorant</a:t>
            </a:r>
            <a:r>
              <a:rPr lang="en-US" altLang="en-US" dirty="0">
                <a:cs typeface="Times New Roman" pitchFamily="18" charset="0"/>
              </a:rPr>
              <a:t> S</a:t>
            </a:r>
            <a:r>
              <a:rPr lang="az-Latn-AZ" altLang="en-US" dirty="0">
                <a:cs typeface="Times New Roman" pitchFamily="18" charset="0"/>
              </a:rPr>
              <a:t>ənəm Məmmədova Yolçu </a:t>
            </a:r>
          </a:p>
          <a:p>
            <a:pPr>
              <a:lnSpc>
                <a:spcPct val="80000"/>
              </a:lnSpc>
            </a:pPr>
            <a:r>
              <a:rPr lang="az-Latn-AZ" dirty="0"/>
              <a:t>Dr.</a:t>
            </a:r>
            <a:r>
              <a:rPr lang="en-US" dirty="0"/>
              <a:t> </a:t>
            </a:r>
            <a:r>
              <a:rPr lang="en-US" dirty="0" err="1"/>
              <a:t>Nuranə</a:t>
            </a:r>
            <a:r>
              <a:rPr lang="en-US" dirty="0"/>
              <a:t> </a:t>
            </a:r>
            <a:r>
              <a:rPr lang="en-US" dirty="0" err="1"/>
              <a:t>Süleymanova</a:t>
            </a:r>
            <a:endParaRPr lang="az-Latn-AZ" altLang="en-US" dirty="0"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az-Latn-AZ" altLang="en-US" dirty="0">
                <a:cs typeface="Times New Roman" pitchFamily="18" charset="0"/>
              </a:rPr>
              <a:t>ATU, I cərrahi xəstəliklər kafedrası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D41E19-BC53-46E9-9BC2-20712933E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dirty="0"/>
              <a:t>Prof. Dr. Adil Qeybulla, Dr. Sənəm Məmmədova, Dr. Nuranə Süleymanova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225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         Anatomiyası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3116855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sz="20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err="1">
                <a:cs typeface="Times New Roman" pitchFamily="18" charset="0"/>
              </a:rPr>
              <a:t>Qida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borusu</a:t>
            </a:r>
            <a:r>
              <a:rPr lang="en-US" sz="2400" dirty="0">
                <a:cs typeface="Times New Roman" pitchFamily="18" charset="0"/>
              </a:rPr>
              <a:t> (QB) </a:t>
            </a:r>
            <a:r>
              <a:rPr lang="en-US" sz="2400" dirty="0" err="1">
                <a:cs typeface="Times New Roman" pitchFamily="18" charset="0"/>
              </a:rPr>
              <a:t>udlaqla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mədəni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birləşdirən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boru-şəklilli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əzələli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orqan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olub</a:t>
            </a:r>
            <a:r>
              <a:rPr lang="en-US" sz="2400" dirty="0">
                <a:cs typeface="Times New Roman" pitchFamily="18" charset="0"/>
              </a:rPr>
              <a:t> c</a:t>
            </a:r>
            <a:r>
              <a:rPr lang="en-US" sz="2400" baseline="-25000" dirty="0">
                <a:cs typeface="Times New Roman" pitchFamily="18" charset="0"/>
              </a:rPr>
              <a:t>6</a:t>
            </a:r>
            <a:r>
              <a:rPr lang="en-US" sz="2400" dirty="0">
                <a:cs typeface="Times New Roman" pitchFamily="18" charset="0"/>
              </a:rPr>
              <a:t>-th</a:t>
            </a:r>
            <a:r>
              <a:rPr lang="en-US" sz="2400" baseline="-25000" dirty="0">
                <a:cs typeface="Times New Roman" pitchFamily="18" charset="0"/>
              </a:rPr>
              <a:t>11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fəqərələri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səviyyəsində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yerləşir</a:t>
            </a:r>
            <a:r>
              <a:rPr lang="en-US" sz="2400" dirty="0">
                <a:cs typeface="Times New Roman" pitchFamily="18" charset="0"/>
              </a:rPr>
              <a:t>,  </a:t>
            </a:r>
            <a:r>
              <a:rPr lang="en-US" sz="2400" dirty="0" err="1">
                <a:cs typeface="Times New Roman" pitchFamily="18" charset="0"/>
              </a:rPr>
              <a:t>diafraqmanın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özünəməxsus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dəliyindən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keçdikdən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sonra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qarın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boşluğuna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daxil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olur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və</a:t>
            </a:r>
            <a:r>
              <a:rPr lang="en-US" sz="2400" dirty="0">
                <a:cs typeface="Times New Roman" pitchFamily="18" charset="0"/>
              </a:rPr>
              <a:t> 2-4 </a:t>
            </a:r>
            <a:r>
              <a:rPr lang="en-US" sz="2400" dirty="0" err="1">
                <a:cs typeface="Times New Roman" pitchFamily="18" charset="0"/>
              </a:rPr>
              <a:t>sm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sonra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mədənin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kardiyasında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tamamlanır</a:t>
            </a:r>
            <a:r>
              <a:rPr lang="en-US" sz="2400" dirty="0">
                <a:cs typeface="Times New Roman" pitchFamily="18" charset="0"/>
              </a:rPr>
              <a:t>.</a:t>
            </a:r>
            <a:endParaRPr lang="en-US" sz="2400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19D441A-F38A-B846-BFB9-22DD0D3C632C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3002" y="1825625"/>
            <a:ext cx="4583017" cy="4351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5359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         Anatomiyası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err="1">
                <a:solidFill>
                  <a:srgbClr val="7030A0"/>
                </a:solidFill>
                <a:cs typeface="Times New Roman" pitchFamily="18" charset="0"/>
              </a:rPr>
              <a:t>Ölçülər</a:t>
            </a:r>
            <a:r>
              <a:rPr lang="az-Latn-AZ" dirty="0">
                <a:solidFill>
                  <a:srgbClr val="7030A0"/>
                </a:solidFill>
                <a:cs typeface="Times New Roman" pitchFamily="18" charset="0"/>
              </a:rPr>
              <a:t>i </a:t>
            </a:r>
            <a:r>
              <a:rPr lang="az-Latn-AZ" dirty="0">
                <a:cs typeface="Times New Roman" pitchFamily="18" charset="0"/>
              </a:rPr>
              <a:t>- </a:t>
            </a:r>
            <a:r>
              <a:rPr lang="en-US" sz="2200" dirty="0" err="1">
                <a:cs typeface="Times New Roman" pitchFamily="18" charset="0"/>
              </a:rPr>
              <a:t>Kəsici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dişlərdən</a:t>
            </a:r>
            <a:r>
              <a:rPr lang="en-US" sz="2200" dirty="0">
                <a:cs typeface="Times New Roman" pitchFamily="18" charset="0"/>
              </a:rPr>
              <a:t> QB-nun </a:t>
            </a:r>
            <a:r>
              <a:rPr lang="en-US" sz="2200" dirty="0" err="1">
                <a:cs typeface="Times New Roman" pitchFamily="18" charset="0"/>
              </a:rPr>
              <a:t>yuxarı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sfinkterinə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qədər</a:t>
            </a:r>
            <a:r>
              <a:rPr lang="en-US" sz="2200" dirty="0">
                <a:cs typeface="Times New Roman" pitchFamily="18" charset="0"/>
              </a:rPr>
              <a:t> 15-20 </a:t>
            </a:r>
            <a:r>
              <a:rPr lang="en-US" sz="2200" dirty="0" err="1">
                <a:cs typeface="Times New Roman" pitchFamily="18" charset="0"/>
              </a:rPr>
              <a:t>sm</a:t>
            </a:r>
            <a:r>
              <a:rPr lang="en-US" sz="2200" dirty="0">
                <a:cs typeface="Times New Roman" pitchFamily="18" charset="0"/>
              </a:rPr>
              <a:t>, </a:t>
            </a:r>
            <a:r>
              <a:rPr lang="en-US" sz="2200" dirty="0" err="1">
                <a:cs typeface="Times New Roman" pitchFamily="18" charset="0"/>
              </a:rPr>
              <a:t>qastroezofageal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birləşməyə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qədər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isə</a:t>
            </a:r>
            <a:r>
              <a:rPr lang="en-US" sz="2200" dirty="0">
                <a:cs typeface="Times New Roman" pitchFamily="18" charset="0"/>
              </a:rPr>
              <a:t> 40-45 </a:t>
            </a:r>
            <a:r>
              <a:rPr lang="en-US" sz="2200" dirty="0" err="1">
                <a:cs typeface="Times New Roman" pitchFamily="18" charset="0"/>
              </a:rPr>
              <a:t>sm</a:t>
            </a:r>
            <a:r>
              <a:rPr lang="en-US" sz="2200" dirty="0">
                <a:cs typeface="Times New Roman" pitchFamily="18" charset="0"/>
              </a:rPr>
              <a:t>-dir</a:t>
            </a:r>
            <a:r>
              <a:rPr lang="en-US" sz="2600" dirty="0">
                <a:cs typeface="Times New Roman" pitchFamily="18" charset="0"/>
              </a:rPr>
              <a:t>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dirty="0">
              <a:cs typeface="Times New Roman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endParaRPr lang="en-US" dirty="0"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err="1">
                <a:solidFill>
                  <a:srgbClr val="7030A0"/>
                </a:solidFill>
                <a:cs typeface="Times New Roman" pitchFamily="18" charset="0"/>
              </a:rPr>
              <a:t>Hissələr</a:t>
            </a:r>
            <a:r>
              <a:rPr lang="az-Latn-AZ" dirty="0">
                <a:solidFill>
                  <a:srgbClr val="7030A0"/>
                </a:solidFill>
                <a:cs typeface="Times New Roman" pitchFamily="18" charset="0"/>
              </a:rPr>
              <a:t>i </a:t>
            </a:r>
            <a:r>
              <a:rPr lang="az-Latn-AZ" dirty="0">
                <a:cs typeface="Times New Roman" pitchFamily="18" charset="0"/>
              </a:rPr>
              <a:t>– </a:t>
            </a:r>
            <a:r>
              <a:rPr lang="en-US" sz="2200" dirty="0">
                <a:cs typeface="Times New Roman" pitchFamily="18" charset="0"/>
              </a:rPr>
              <a:t>3 </a:t>
            </a:r>
            <a:r>
              <a:rPr lang="en-US" sz="2200" dirty="0" err="1">
                <a:cs typeface="Times New Roman" pitchFamily="18" charset="0"/>
              </a:rPr>
              <a:t>anatomik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şöbəyə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ayrılır</a:t>
            </a:r>
            <a:r>
              <a:rPr lang="en-US" sz="2200" dirty="0">
                <a:cs typeface="Times New Roman" pitchFamily="18" charset="0"/>
              </a:rPr>
              <a:t>: </a:t>
            </a:r>
          </a:p>
          <a:p>
            <a:pPr algn="just"/>
            <a:r>
              <a:rPr lang="en-US" sz="2200" dirty="0">
                <a:cs typeface="Times New Roman" pitchFamily="18" charset="0"/>
              </a:rPr>
              <a:t> </a:t>
            </a:r>
            <a:r>
              <a:rPr lang="en-US" sz="2200" i="1" dirty="0" err="1">
                <a:cs typeface="Times New Roman" pitchFamily="18" charset="0"/>
              </a:rPr>
              <a:t>Boyun</a:t>
            </a:r>
            <a:r>
              <a:rPr lang="en-US" sz="2200" i="1" dirty="0">
                <a:cs typeface="Times New Roman" pitchFamily="18" charset="0"/>
              </a:rPr>
              <a:t> </a:t>
            </a:r>
            <a:r>
              <a:rPr lang="en-US" sz="2200" i="1" dirty="0" err="1">
                <a:cs typeface="Times New Roman" pitchFamily="18" charset="0"/>
              </a:rPr>
              <a:t>şöbəsi</a:t>
            </a:r>
            <a:r>
              <a:rPr lang="en-US" sz="2200" i="1" dirty="0">
                <a:cs typeface="Times New Roman" pitchFamily="18" charset="0"/>
              </a:rPr>
              <a:t> </a:t>
            </a:r>
            <a:r>
              <a:rPr lang="en-US" sz="2200" dirty="0">
                <a:cs typeface="Times New Roman" pitchFamily="18" charset="0"/>
              </a:rPr>
              <a:t> </a:t>
            </a:r>
          </a:p>
          <a:p>
            <a:pPr algn="just"/>
            <a:r>
              <a:rPr lang="en-US" sz="2200" i="1" dirty="0" err="1">
                <a:cs typeface="Times New Roman" pitchFamily="18" charset="0"/>
              </a:rPr>
              <a:t>Döş</a:t>
            </a:r>
            <a:r>
              <a:rPr lang="en-US" sz="2200" i="1" dirty="0">
                <a:cs typeface="Times New Roman" pitchFamily="18" charset="0"/>
              </a:rPr>
              <a:t> </a:t>
            </a:r>
            <a:r>
              <a:rPr lang="en-US" sz="2200" i="1" dirty="0" err="1">
                <a:cs typeface="Times New Roman" pitchFamily="18" charset="0"/>
              </a:rPr>
              <a:t>şöbəsi</a:t>
            </a:r>
            <a:r>
              <a:rPr lang="en-US" sz="2200" i="1" dirty="0">
                <a:cs typeface="Times New Roman" pitchFamily="18" charset="0"/>
              </a:rPr>
              <a:t> </a:t>
            </a:r>
            <a:endParaRPr lang="en-US" sz="2200" dirty="0">
              <a:cs typeface="Times New Roman" pitchFamily="18" charset="0"/>
            </a:endParaRPr>
          </a:p>
          <a:p>
            <a:pPr algn="just"/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i="1" dirty="0" err="1">
                <a:cs typeface="Times New Roman" pitchFamily="18" charset="0"/>
              </a:rPr>
              <a:t>Qarın</a:t>
            </a:r>
            <a:r>
              <a:rPr lang="en-US" sz="2200" i="1" dirty="0">
                <a:cs typeface="Times New Roman" pitchFamily="18" charset="0"/>
              </a:rPr>
              <a:t> </a:t>
            </a:r>
            <a:r>
              <a:rPr lang="en-US" sz="2200" i="1" dirty="0" err="1">
                <a:cs typeface="Times New Roman" pitchFamily="18" charset="0"/>
              </a:rPr>
              <a:t>şöbəsi</a:t>
            </a:r>
            <a:r>
              <a:rPr lang="en-US" sz="2200" dirty="0">
                <a:cs typeface="Times New Roman" pitchFamily="18" charset="0"/>
              </a:rPr>
              <a:t> </a:t>
            </a:r>
          </a:p>
          <a:p>
            <a:endParaRPr lang="en-US" dirty="0"/>
          </a:p>
        </p:txBody>
      </p:sp>
      <p:pic>
        <p:nvPicPr>
          <p:cNvPr id="8" name="Рисунок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318" y="1825625"/>
            <a:ext cx="3833870" cy="4465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499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        Anatomiyası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2850" y="1784049"/>
            <a:ext cx="8184614" cy="38896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cs typeface="Times New Roman" pitchFamily="18" charset="0"/>
              </a:rPr>
              <a:t>QB-nun 3 </a:t>
            </a:r>
            <a:r>
              <a:rPr lang="en-US" b="1" dirty="0" err="1">
                <a:cs typeface="Times New Roman" pitchFamily="18" charset="0"/>
              </a:rPr>
              <a:t>fizioloji</a:t>
            </a:r>
            <a:r>
              <a:rPr lang="en-US" b="1" dirty="0">
                <a:cs typeface="Times New Roman" pitchFamily="18" charset="0"/>
              </a:rPr>
              <a:t> </a:t>
            </a:r>
            <a:r>
              <a:rPr lang="en-US" b="1" dirty="0" err="1">
                <a:cs typeface="Times New Roman" pitchFamily="18" charset="0"/>
              </a:rPr>
              <a:t>darlığı</a:t>
            </a:r>
            <a:r>
              <a:rPr lang="en-US" b="1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var</a:t>
            </a:r>
            <a:r>
              <a:rPr lang="en-US" dirty="0">
                <a:cs typeface="Times New Roman" pitchFamily="18" charset="0"/>
              </a:rPr>
              <a:t>: </a:t>
            </a:r>
            <a:endParaRPr lang="az-Latn-AZ" dirty="0">
              <a:cs typeface="Times New Roman" pitchFamily="18" charset="0"/>
            </a:endParaRPr>
          </a:p>
          <a:p>
            <a:pPr marL="0" indent="0">
              <a:buNone/>
            </a:pPr>
            <a:endParaRPr lang="en-US" dirty="0"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000" i="1" u="sng" dirty="0" err="1">
                <a:cs typeface="Times New Roman" pitchFamily="18" charset="0"/>
              </a:rPr>
              <a:t>Yuxarı</a:t>
            </a:r>
            <a:r>
              <a:rPr lang="en-US" sz="2000" i="1" dirty="0">
                <a:cs typeface="Times New Roman" pitchFamily="18" charset="0"/>
              </a:rPr>
              <a:t> </a:t>
            </a:r>
            <a:r>
              <a:rPr lang="en-US" sz="2000" dirty="0">
                <a:cs typeface="Times New Roman" pitchFamily="18" charset="0"/>
              </a:rPr>
              <a:t>- </a:t>
            </a:r>
            <a:r>
              <a:rPr lang="en-US" sz="2000" dirty="0" err="1">
                <a:cs typeface="Times New Roman" pitchFamily="18" charset="0"/>
              </a:rPr>
              <a:t>ezofaqusun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girişində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kriko-faringeal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əzələnin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üst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ezofageal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sfinkterin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yaratdığı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darlıq</a:t>
            </a:r>
            <a:r>
              <a:rPr lang="en-US" sz="2000" dirty="0">
                <a:cs typeface="Times New Roman" pitchFamily="18" charset="0"/>
              </a:rPr>
              <a:t> (d ~ 1,5 </a:t>
            </a:r>
            <a:r>
              <a:rPr lang="en-US" sz="2000" dirty="0" err="1">
                <a:cs typeface="Times New Roman" pitchFamily="18" charset="0"/>
              </a:rPr>
              <a:t>sm</a:t>
            </a:r>
            <a:r>
              <a:rPr lang="en-US" sz="2000" dirty="0">
                <a:cs typeface="Times New Roman" pitchFamily="18" charset="0"/>
              </a:rPr>
              <a:t>);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i="1" u="sng" dirty="0" err="1">
                <a:cs typeface="Times New Roman" pitchFamily="18" charset="0"/>
              </a:rPr>
              <a:t>Orta</a:t>
            </a:r>
            <a:r>
              <a:rPr lang="en-US" sz="2000" i="1" dirty="0">
                <a:cs typeface="Times New Roman" pitchFamily="18" charset="0"/>
              </a:rPr>
              <a:t> </a:t>
            </a:r>
            <a:r>
              <a:rPr lang="en-US" sz="2000" dirty="0">
                <a:cs typeface="Times New Roman" pitchFamily="18" charset="0"/>
              </a:rPr>
              <a:t>- </a:t>
            </a:r>
            <a:r>
              <a:rPr lang="en-US" sz="2000" dirty="0" err="1">
                <a:cs typeface="Times New Roman" pitchFamily="18" charset="0"/>
              </a:rPr>
              <a:t>traxeyanın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bifurkasiyasının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və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aortanın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səbəb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olduğu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darlıq</a:t>
            </a:r>
            <a:r>
              <a:rPr lang="en-US" sz="2000" dirty="0">
                <a:cs typeface="Times New Roman" pitchFamily="18" charset="0"/>
              </a:rPr>
              <a:t> (d ~ 1,6);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i="1" u="sng" dirty="0" err="1">
                <a:cs typeface="Times New Roman" pitchFamily="18" charset="0"/>
              </a:rPr>
              <a:t>Aşağı</a:t>
            </a:r>
            <a:r>
              <a:rPr lang="en-US" sz="2000" i="1" dirty="0">
                <a:cs typeface="Times New Roman" pitchFamily="18" charset="0"/>
              </a:rPr>
              <a:t> </a:t>
            </a:r>
            <a:r>
              <a:rPr lang="en-US" sz="2000" dirty="0">
                <a:cs typeface="Times New Roman" pitchFamily="18" charset="0"/>
              </a:rPr>
              <a:t>- </a:t>
            </a:r>
            <a:r>
              <a:rPr lang="en-US" sz="2000" dirty="0" err="1">
                <a:cs typeface="Times New Roman" pitchFamily="18" charset="0"/>
              </a:rPr>
              <a:t>ezofaqusun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diafraqmadan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keçdiyi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nahiyədə</a:t>
            </a:r>
            <a:r>
              <a:rPr lang="en-US" sz="2000" dirty="0">
                <a:cs typeface="Times New Roman" pitchFamily="18" charset="0"/>
              </a:rPr>
              <a:t>, </a:t>
            </a:r>
            <a:r>
              <a:rPr lang="en-US" sz="2000" dirty="0" err="1">
                <a:cs typeface="Times New Roman" pitchFamily="18" charset="0"/>
              </a:rPr>
              <a:t>aşağı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ezofageal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sfinkterin</a:t>
            </a:r>
            <a:r>
              <a:rPr lang="en-US" sz="2000" dirty="0">
                <a:cs typeface="Times New Roman" pitchFamily="18" charset="0"/>
              </a:rPr>
              <a:t> </a:t>
            </a:r>
            <a:r>
              <a:rPr lang="en-US" sz="2000" dirty="0" err="1">
                <a:cs typeface="Times New Roman" pitchFamily="18" charset="0"/>
              </a:rPr>
              <a:t>yaratdığı</a:t>
            </a:r>
            <a:r>
              <a:rPr lang="en-US" sz="2000" dirty="0">
                <a:cs typeface="Times New Roman" pitchFamily="18" charset="0"/>
              </a:rPr>
              <a:t> (</a:t>
            </a:r>
            <a:r>
              <a:rPr lang="en-US" sz="2000" dirty="0" err="1">
                <a:cs typeface="Times New Roman" pitchFamily="18" charset="0"/>
              </a:rPr>
              <a:t>Uzunluğu</a:t>
            </a:r>
            <a:r>
              <a:rPr lang="en-US" sz="2000" dirty="0">
                <a:cs typeface="Times New Roman" pitchFamily="18" charset="0"/>
              </a:rPr>
              <a:t> 2-4 </a:t>
            </a:r>
            <a:r>
              <a:rPr lang="en-US" sz="2000" dirty="0" err="1">
                <a:cs typeface="Times New Roman" pitchFamily="18" charset="0"/>
              </a:rPr>
              <a:t>sm</a:t>
            </a:r>
            <a:r>
              <a:rPr lang="en-US" sz="2000" dirty="0">
                <a:cs typeface="Times New Roman" pitchFamily="18" charset="0"/>
              </a:rPr>
              <a:t>, </a:t>
            </a:r>
            <a:r>
              <a:rPr lang="en-US" sz="2000" dirty="0" err="1">
                <a:cs typeface="Times New Roman" pitchFamily="18" charset="0"/>
              </a:rPr>
              <a:t>diametri</a:t>
            </a:r>
            <a:r>
              <a:rPr lang="en-US" sz="2000" dirty="0">
                <a:cs typeface="Times New Roman" pitchFamily="18" charset="0"/>
              </a:rPr>
              <a:t> 1,6-1,9 </a:t>
            </a:r>
            <a:r>
              <a:rPr lang="en-US" sz="2000" dirty="0" err="1">
                <a:cs typeface="Times New Roman" pitchFamily="18" charset="0"/>
              </a:rPr>
              <a:t>sm</a:t>
            </a:r>
            <a:r>
              <a:rPr lang="en-US" sz="2000" dirty="0">
                <a:cs typeface="Times New Roman" pitchFamily="18" charset="0"/>
              </a:rPr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875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          </a:t>
            </a:r>
            <a:r>
              <a:rPr lang="en-US" dirty="0" err="1"/>
              <a:t>Morfoloji</a:t>
            </a:r>
            <a:r>
              <a:rPr lang="en-US" dirty="0"/>
              <a:t> </a:t>
            </a:r>
            <a:r>
              <a:rPr lang="en-US" dirty="0" err="1"/>
              <a:t>qatları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dirty="0" err="1">
                <a:cs typeface="Times New Roman" pitchFamily="18" charset="0"/>
              </a:rPr>
              <a:t>Mukoza</a:t>
            </a:r>
            <a:r>
              <a:rPr lang="en-US" dirty="0">
                <a:cs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dirty="0" err="1">
                <a:cs typeface="Times New Roman" pitchFamily="18" charset="0"/>
              </a:rPr>
              <a:t>Submukoza</a:t>
            </a:r>
            <a:r>
              <a:rPr lang="en-US" dirty="0">
                <a:cs typeface="Times New Roman" pitchFamily="18" charset="0"/>
              </a:rPr>
              <a:t> 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dirty="0" err="1">
                <a:cs typeface="Times New Roman" pitchFamily="18" charset="0"/>
              </a:rPr>
              <a:t>Sirkulyar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əzələ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qatı</a:t>
            </a:r>
            <a:r>
              <a:rPr lang="en-US" dirty="0">
                <a:cs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dirty="0" err="1">
                <a:cs typeface="Times New Roman" pitchFamily="18" charset="0"/>
              </a:rPr>
              <a:t>Boylama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əzələ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qatı</a:t>
            </a:r>
            <a:r>
              <a:rPr lang="en-US" dirty="0">
                <a:cs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en-US" dirty="0" err="1">
                <a:cs typeface="Times New Roman" pitchFamily="18" charset="0"/>
              </a:rPr>
              <a:t>Xarici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qat</a:t>
            </a:r>
            <a:r>
              <a:rPr lang="en-US" dirty="0">
                <a:cs typeface="Times New Roman" pitchFamily="18" charset="0"/>
              </a:rPr>
              <a:t> - </a:t>
            </a:r>
            <a:r>
              <a:rPr lang="az-Latn-AZ" dirty="0">
                <a:cs typeface="Times New Roman" pitchFamily="18" charset="0"/>
              </a:rPr>
              <a:t>b</a:t>
            </a:r>
            <a:r>
              <a:rPr lang="en-US" dirty="0" err="1">
                <a:cs typeface="Times New Roman" pitchFamily="18" charset="0"/>
              </a:rPr>
              <a:t>irləşdirici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toxumadan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ibarətdir</a:t>
            </a:r>
            <a:r>
              <a:rPr lang="en-US" dirty="0">
                <a:cs typeface="Times New Roman" pitchFamily="18" charset="0"/>
              </a:rPr>
              <a:t>. </a:t>
            </a:r>
            <a:endParaRPr lang="ru-RU" dirty="0"/>
          </a:p>
          <a:p>
            <a:endParaRPr lang="en-US" dirty="0"/>
          </a:p>
        </p:txBody>
      </p:sp>
      <p:pic>
        <p:nvPicPr>
          <p:cNvPr id="8" name="Рисунок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520328"/>
            <a:ext cx="5181600" cy="431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126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az-Latn-AZ" dirty="0">
                <a:cs typeface="Times New Roman" pitchFamily="18" charset="0"/>
              </a:rPr>
              <a:t>          </a:t>
            </a:r>
            <a:r>
              <a:rPr lang="en-US" dirty="0">
                <a:cs typeface="Times New Roman" pitchFamily="18" charset="0"/>
              </a:rPr>
              <a:t>Arterial </a:t>
            </a:r>
            <a:r>
              <a:rPr lang="en-US" dirty="0" err="1">
                <a:cs typeface="Times New Roman" pitchFamily="18" charset="0"/>
              </a:rPr>
              <a:t>qan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təchizi</a:t>
            </a:r>
            <a:endParaRPr lang="en-US" dirty="0">
              <a:cs typeface="Times New Roman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3987188" cy="4351338"/>
          </a:xfrm>
        </p:spPr>
        <p:txBody>
          <a:bodyPr/>
          <a:lstStyle/>
          <a:p>
            <a:pPr algn="just"/>
            <a:r>
              <a:rPr lang="en-US" sz="2400" dirty="0" err="1">
                <a:cs typeface="Times New Roman" pitchFamily="18" charset="0"/>
              </a:rPr>
              <a:t>Boyun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şöbəsi</a:t>
            </a:r>
            <a:r>
              <a:rPr lang="en-US" sz="2400" dirty="0">
                <a:cs typeface="Times New Roman" pitchFamily="18" charset="0"/>
              </a:rPr>
              <a:t> - </a:t>
            </a:r>
            <a:r>
              <a:rPr lang="en-US" sz="2400" b="1" dirty="0" err="1">
                <a:cs typeface="Times New Roman" pitchFamily="18" charset="0"/>
              </a:rPr>
              <a:t>aşağı</a:t>
            </a:r>
            <a:r>
              <a:rPr lang="en-US" sz="2400" b="1" dirty="0">
                <a:cs typeface="Times New Roman" pitchFamily="18" charset="0"/>
              </a:rPr>
              <a:t> </a:t>
            </a:r>
            <a:r>
              <a:rPr lang="en-US" sz="2400" b="1" dirty="0" err="1">
                <a:cs typeface="Times New Roman" pitchFamily="18" charset="0"/>
              </a:rPr>
              <a:t>tiroid</a:t>
            </a:r>
            <a:r>
              <a:rPr lang="en-US" sz="2400" b="1" dirty="0">
                <a:cs typeface="Times New Roman" pitchFamily="18" charset="0"/>
              </a:rPr>
              <a:t> </a:t>
            </a:r>
            <a:r>
              <a:rPr lang="en-US" sz="2400" b="1" dirty="0" err="1">
                <a:cs typeface="Times New Roman" pitchFamily="18" charset="0"/>
              </a:rPr>
              <a:t>arteriyaları</a:t>
            </a:r>
            <a:r>
              <a:rPr lang="en-US" sz="2400" b="1" dirty="0">
                <a:cs typeface="Times New Roman" pitchFamily="18" charset="0"/>
              </a:rPr>
              <a:t> </a:t>
            </a:r>
          </a:p>
          <a:p>
            <a:pPr algn="just"/>
            <a:r>
              <a:rPr lang="en-US" sz="2400" dirty="0" err="1">
                <a:cs typeface="Times New Roman" pitchFamily="18" charset="0"/>
              </a:rPr>
              <a:t>Döş</a:t>
            </a:r>
            <a:r>
              <a:rPr lang="en-US" sz="2400" dirty="0">
                <a:cs typeface="Times New Roman" pitchFamily="18" charset="0"/>
              </a:rPr>
              <a:t> </a:t>
            </a:r>
            <a:r>
              <a:rPr lang="en-US" sz="2400" dirty="0" err="1">
                <a:cs typeface="Times New Roman" pitchFamily="18" charset="0"/>
              </a:rPr>
              <a:t>şöbəsi</a:t>
            </a:r>
            <a:r>
              <a:rPr lang="en-US" sz="2400" dirty="0">
                <a:cs typeface="Times New Roman" pitchFamily="18" charset="0"/>
              </a:rPr>
              <a:t> - </a:t>
            </a:r>
            <a:r>
              <a:rPr lang="en-US" sz="2400" b="1" dirty="0" err="1">
                <a:cs typeface="Times New Roman" pitchFamily="18" charset="0"/>
              </a:rPr>
              <a:t>bronxial</a:t>
            </a:r>
            <a:r>
              <a:rPr lang="en-US" sz="2400" b="1" dirty="0">
                <a:cs typeface="Times New Roman" pitchFamily="18" charset="0"/>
              </a:rPr>
              <a:t> </a:t>
            </a:r>
            <a:r>
              <a:rPr lang="en-US" sz="2400" b="1" dirty="0" err="1">
                <a:cs typeface="Times New Roman" pitchFamily="18" charset="0"/>
              </a:rPr>
              <a:t>və</a:t>
            </a:r>
            <a:r>
              <a:rPr lang="en-US" sz="2400" b="1" dirty="0">
                <a:cs typeface="Times New Roman" pitchFamily="18" charset="0"/>
              </a:rPr>
              <a:t> QB </a:t>
            </a:r>
            <a:r>
              <a:rPr lang="en-US" sz="2400" b="1" dirty="0" err="1">
                <a:cs typeface="Times New Roman" pitchFamily="18" charset="0"/>
              </a:rPr>
              <a:t>arteriyaları</a:t>
            </a:r>
            <a:endParaRPr lang="en-US" sz="2400" b="1" dirty="0">
              <a:cs typeface="Times New Roman" pitchFamily="18" charset="0"/>
            </a:endParaRPr>
          </a:p>
          <a:p>
            <a:pPr algn="just"/>
            <a:r>
              <a:rPr lang="en-US" sz="2400" dirty="0">
                <a:cs typeface="Times New Roman" pitchFamily="18" charset="0"/>
              </a:rPr>
              <a:t>Abdominal </a:t>
            </a:r>
            <a:r>
              <a:rPr lang="en-US" sz="2400" dirty="0" err="1">
                <a:cs typeface="Times New Roman" pitchFamily="18" charset="0"/>
              </a:rPr>
              <a:t>şöbə</a:t>
            </a:r>
            <a:r>
              <a:rPr lang="en-US" sz="2400" dirty="0">
                <a:cs typeface="Times New Roman" pitchFamily="18" charset="0"/>
              </a:rPr>
              <a:t> - </a:t>
            </a:r>
            <a:r>
              <a:rPr lang="en-US" sz="2400" b="1" dirty="0">
                <a:cs typeface="Times New Roman" pitchFamily="18" charset="0"/>
              </a:rPr>
              <a:t>sol </a:t>
            </a:r>
            <a:r>
              <a:rPr lang="en-US" sz="2400" b="1" dirty="0" err="1">
                <a:cs typeface="Times New Roman" pitchFamily="18" charset="0"/>
              </a:rPr>
              <a:t>mədə</a:t>
            </a:r>
            <a:r>
              <a:rPr lang="en-US" sz="2400" b="1" dirty="0">
                <a:cs typeface="Times New Roman" pitchFamily="18" charset="0"/>
              </a:rPr>
              <a:t> </a:t>
            </a:r>
            <a:r>
              <a:rPr lang="en-US" sz="2400" b="1" dirty="0" err="1">
                <a:cs typeface="Times New Roman" pitchFamily="18" charset="0"/>
              </a:rPr>
              <a:t>və</a:t>
            </a:r>
            <a:r>
              <a:rPr lang="en-US" sz="2400" b="1" dirty="0">
                <a:cs typeface="Times New Roman" pitchFamily="18" charset="0"/>
              </a:rPr>
              <a:t> </a:t>
            </a:r>
            <a:r>
              <a:rPr lang="en-US" sz="2400" b="1" dirty="0" err="1">
                <a:cs typeface="Times New Roman" pitchFamily="18" charset="0"/>
              </a:rPr>
              <a:t>aşağı</a:t>
            </a:r>
            <a:r>
              <a:rPr lang="en-US" sz="2400" b="1" dirty="0">
                <a:cs typeface="Times New Roman" pitchFamily="18" charset="0"/>
              </a:rPr>
              <a:t> </a:t>
            </a:r>
            <a:r>
              <a:rPr lang="en-US" sz="2400" b="1" dirty="0" err="1">
                <a:cs typeface="Times New Roman" pitchFamily="18" charset="0"/>
              </a:rPr>
              <a:t>diafraqma</a:t>
            </a:r>
            <a:r>
              <a:rPr lang="en-US" sz="2400" b="1" dirty="0">
                <a:cs typeface="Times New Roman" pitchFamily="18" charset="0"/>
              </a:rPr>
              <a:t> </a:t>
            </a:r>
            <a:r>
              <a:rPr lang="en-US" sz="2400" b="1" dirty="0" err="1">
                <a:cs typeface="Times New Roman" pitchFamily="18" charset="0"/>
              </a:rPr>
              <a:t>arteriyaları</a:t>
            </a:r>
            <a:endParaRPr lang="en-US" sz="2400" b="1" dirty="0">
              <a:cs typeface="Times New Roman" pitchFamily="18" charset="0"/>
            </a:endParaRPr>
          </a:p>
          <a:p>
            <a:endParaRPr lang="en-US" dirty="0"/>
          </a:p>
        </p:txBody>
      </p:sp>
      <p:pic>
        <p:nvPicPr>
          <p:cNvPr id="11" name="Рисунок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173" y="1344058"/>
            <a:ext cx="5844469" cy="4832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6782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dirty="0">
                <a:solidFill>
                  <a:schemeClr val="tx1"/>
                </a:solidFill>
                <a:cs typeface="Times New Roman" pitchFamily="18" charset="0"/>
              </a:rPr>
              <a:t>          </a:t>
            </a:r>
            <a:r>
              <a:rPr lang="en-US" altLang="en-US" dirty="0" err="1">
                <a:cs typeface="Times New Roman" pitchFamily="18" charset="0"/>
              </a:rPr>
              <a:t>Venoz</a:t>
            </a:r>
            <a:r>
              <a:rPr lang="en-US" altLang="en-US" dirty="0">
                <a:cs typeface="Times New Roman" pitchFamily="18" charset="0"/>
              </a:rPr>
              <a:t> </a:t>
            </a:r>
            <a:r>
              <a:rPr lang="az-Latn-AZ" altLang="en-US" dirty="0">
                <a:cs typeface="Times New Roman" pitchFamily="18" charset="0"/>
              </a:rPr>
              <a:t>və limfa sistemi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1082" y="1825625"/>
            <a:ext cx="4758369" cy="4351338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n-US" b="1" i="1" dirty="0" err="1">
                <a:cs typeface="Times New Roman" pitchFamily="18" charset="0"/>
              </a:rPr>
              <a:t>Veno</a:t>
            </a:r>
            <a:r>
              <a:rPr lang="az-Latn-AZ" b="1" i="1" dirty="0">
                <a:cs typeface="Times New Roman" pitchFamily="18" charset="0"/>
              </a:rPr>
              <a:t>z sistem</a:t>
            </a:r>
          </a:p>
          <a:p>
            <a:pPr algn="just">
              <a:lnSpc>
                <a:spcPct val="120000"/>
              </a:lnSpc>
            </a:pPr>
            <a:r>
              <a:rPr lang="en-US" dirty="0" err="1">
                <a:cs typeface="Times New Roman" pitchFamily="18" charset="0"/>
              </a:rPr>
              <a:t>Boyun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şöbəsi</a:t>
            </a:r>
            <a:r>
              <a:rPr lang="en-US" dirty="0">
                <a:cs typeface="Times New Roman" pitchFamily="18" charset="0"/>
              </a:rPr>
              <a:t> - </a:t>
            </a:r>
            <a:r>
              <a:rPr lang="en-US" b="1" dirty="0" err="1">
                <a:cs typeface="Times New Roman" pitchFamily="18" charset="0"/>
              </a:rPr>
              <a:t>aşağı</a:t>
            </a:r>
            <a:r>
              <a:rPr lang="en-US" b="1" dirty="0">
                <a:cs typeface="Times New Roman" pitchFamily="18" charset="0"/>
              </a:rPr>
              <a:t> </a:t>
            </a:r>
            <a:r>
              <a:rPr lang="en-US" b="1" dirty="0" err="1">
                <a:cs typeface="Times New Roman" pitchFamily="18" charset="0"/>
              </a:rPr>
              <a:t>tiroid</a:t>
            </a:r>
            <a:r>
              <a:rPr lang="en-US" b="1" dirty="0">
                <a:cs typeface="Times New Roman" pitchFamily="18" charset="0"/>
              </a:rPr>
              <a:t> </a:t>
            </a:r>
            <a:r>
              <a:rPr lang="en-US" b="1" dirty="0" err="1">
                <a:cs typeface="Times New Roman" pitchFamily="18" charset="0"/>
              </a:rPr>
              <a:t>venaları</a:t>
            </a:r>
            <a:endParaRPr lang="en-US" b="1" dirty="0">
              <a:cs typeface="Times New Roman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dirty="0" err="1">
                <a:cs typeface="Times New Roman" pitchFamily="18" charset="0"/>
              </a:rPr>
              <a:t>Döş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şöbəsi</a:t>
            </a:r>
            <a:r>
              <a:rPr lang="en-US" dirty="0">
                <a:cs typeface="Times New Roman" pitchFamily="18" charset="0"/>
              </a:rPr>
              <a:t> - </a:t>
            </a:r>
            <a:r>
              <a:rPr lang="en-US" dirty="0" err="1">
                <a:cs typeface="Times New Roman" pitchFamily="18" charset="0"/>
              </a:rPr>
              <a:t>bronxial</a:t>
            </a:r>
            <a:r>
              <a:rPr lang="en-US" dirty="0">
                <a:cs typeface="Times New Roman" pitchFamily="18" charset="0"/>
              </a:rPr>
              <a:t>, </a:t>
            </a:r>
            <a:r>
              <a:rPr lang="en-US" dirty="0" err="1">
                <a:cs typeface="Times New Roman" pitchFamily="18" charset="0"/>
              </a:rPr>
              <a:t>tək</a:t>
            </a:r>
            <a:r>
              <a:rPr lang="en-US" dirty="0">
                <a:cs typeface="Times New Roman" pitchFamily="18" charset="0"/>
              </a:rPr>
              <a:t> (v. </a:t>
            </a:r>
            <a:r>
              <a:rPr lang="en-US" b="1" dirty="0" err="1">
                <a:cs typeface="Times New Roman" pitchFamily="18" charset="0"/>
              </a:rPr>
              <a:t>azigos</a:t>
            </a:r>
            <a:r>
              <a:rPr lang="en-US" dirty="0">
                <a:cs typeface="Times New Roman" pitchFamily="18" charset="0"/>
              </a:rPr>
              <a:t>) </a:t>
            </a:r>
            <a:r>
              <a:rPr lang="en-US" dirty="0" err="1">
                <a:cs typeface="Times New Roman" pitchFamily="18" charset="0"/>
              </a:rPr>
              <a:t>və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yarımtək</a:t>
            </a:r>
            <a:r>
              <a:rPr lang="en-US" dirty="0">
                <a:cs typeface="Times New Roman" pitchFamily="18" charset="0"/>
              </a:rPr>
              <a:t> (v. </a:t>
            </a:r>
            <a:r>
              <a:rPr lang="en-US" b="1" dirty="0" err="1">
                <a:cs typeface="Times New Roman" pitchFamily="18" charset="0"/>
              </a:rPr>
              <a:t>hemiazi</a:t>
            </a:r>
            <a:r>
              <a:rPr lang="az-Latn-AZ" b="1" dirty="0">
                <a:cs typeface="Times New Roman" pitchFamily="18" charset="0"/>
              </a:rPr>
              <a:t>-</a:t>
            </a:r>
            <a:r>
              <a:rPr lang="en-US" b="1" dirty="0" err="1">
                <a:cs typeface="Times New Roman" pitchFamily="18" charset="0"/>
              </a:rPr>
              <a:t>gos</a:t>
            </a:r>
            <a:r>
              <a:rPr lang="en-US" dirty="0">
                <a:cs typeface="Times New Roman" pitchFamily="18" charset="0"/>
              </a:rPr>
              <a:t>) </a:t>
            </a:r>
            <a:r>
              <a:rPr lang="en-US" dirty="0" err="1">
                <a:cs typeface="Times New Roman" pitchFamily="18" charset="0"/>
              </a:rPr>
              <a:t>venaları</a:t>
            </a:r>
            <a:r>
              <a:rPr lang="en-US" dirty="0">
                <a:cs typeface="Times New Roman" pitchFamily="18" charset="0"/>
              </a:rPr>
              <a:t>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dirty="0">
                <a:cs typeface="Times New Roman" pitchFamily="18" charset="0"/>
              </a:rPr>
              <a:t>Abdominal </a:t>
            </a:r>
            <a:r>
              <a:rPr lang="en-US" dirty="0" err="1">
                <a:cs typeface="Times New Roman" pitchFamily="18" charset="0"/>
              </a:rPr>
              <a:t>şöbəsi</a:t>
            </a:r>
            <a:r>
              <a:rPr lang="en-US" dirty="0">
                <a:cs typeface="Times New Roman" pitchFamily="18" charset="0"/>
              </a:rPr>
              <a:t> - sol </a:t>
            </a:r>
            <a:r>
              <a:rPr lang="en-US" dirty="0" err="1">
                <a:cs typeface="Times New Roman" pitchFamily="18" charset="0"/>
              </a:rPr>
              <a:t>mədə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venaları</a:t>
            </a:r>
            <a:r>
              <a:rPr lang="en-US" dirty="0">
                <a:cs typeface="Times New Roman" pitchFamily="18" charset="0"/>
              </a:rPr>
              <a:t> (</a:t>
            </a:r>
            <a:r>
              <a:rPr lang="en-US" dirty="0" err="1">
                <a:cs typeface="Times New Roman" pitchFamily="18" charset="0"/>
              </a:rPr>
              <a:t>koronar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venalar</a:t>
            </a:r>
            <a:r>
              <a:rPr lang="en-US" dirty="0">
                <a:cs typeface="Times New Roman" pitchFamily="18" charset="0"/>
              </a:rPr>
              <a:t>).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i="1" dirty="0">
                <a:cs typeface="Times New Roman" pitchFamily="18" charset="0"/>
              </a:rPr>
              <a:t>     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i="1" dirty="0">
                <a:cs typeface="Times New Roman" pitchFamily="18" charset="0"/>
              </a:rPr>
              <a:t>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b="1" i="1" dirty="0">
                <a:cs typeface="Times New Roman" pitchFamily="18" charset="0"/>
              </a:rPr>
              <a:t>                                    </a:t>
            </a:r>
            <a:r>
              <a:rPr lang="en-US" b="1" i="1" dirty="0" err="1">
                <a:cs typeface="Times New Roman" pitchFamily="18" charset="0"/>
              </a:rPr>
              <a:t>Limfa</a:t>
            </a:r>
            <a:r>
              <a:rPr lang="en-US" b="1" i="1" dirty="0">
                <a:cs typeface="Times New Roman" pitchFamily="18" charset="0"/>
              </a:rPr>
              <a:t> </a:t>
            </a:r>
            <a:r>
              <a:rPr lang="en-US" b="1" i="1" dirty="0" err="1">
                <a:cs typeface="Times New Roman" pitchFamily="18" charset="0"/>
              </a:rPr>
              <a:t>drenajı</a:t>
            </a:r>
            <a:endParaRPr lang="en-US" b="1" i="1" dirty="0">
              <a:cs typeface="Times New Roman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dirty="0" err="1">
                <a:cs typeface="Times New Roman" pitchFamily="18" charset="0"/>
              </a:rPr>
              <a:t>Boyun</a:t>
            </a:r>
            <a:r>
              <a:rPr lang="en-US" i="1" dirty="0">
                <a:cs typeface="Times New Roman" pitchFamily="18" charset="0"/>
              </a:rPr>
              <a:t> </a:t>
            </a:r>
            <a:r>
              <a:rPr lang="en-US" i="1" dirty="0" err="1">
                <a:cs typeface="Times New Roman" pitchFamily="18" charset="0"/>
              </a:rPr>
              <a:t>şöbəsi</a:t>
            </a:r>
            <a:r>
              <a:rPr lang="en-US" i="1" dirty="0">
                <a:cs typeface="Times New Roman" pitchFamily="18" charset="0"/>
              </a:rPr>
              <a:t> </a:t>
            </a:r>
            <a:r>
              <a:rPr lang="en-US" dirty="0">
                <a:cs typeface="Times New Roman" pitchFamily="18" charset="0"/>
              </a:rPr>
              <a:t>- </a:t>
            </a:r>
            <a:r>
              <a:rPr lang="en-US" dirty="0" err="1">
                <a:cs typeface="Times New Roman" pitchFamily="18" charset="0"/>
              </a:rPr>
              <a:t>paratraxeal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və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dərin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servikal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limfa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düyünlərinə</a:t>
            </a:r>
            <a:r>
              <a:rPr lang="en-US" dirty="0">
                <a:cs typeface="Times New Roman" pitchFamily="18" charset="0"/>
              </a:rPr>
              <a:t>, </a:t>
            </a:r>
          </a:p>
          <a:p>
            <a:pPr algn="just">
              <a:lnSpc>
                <a:spcPct val="120000"/>
              </a:lnSpc>
            </a:pPr>
            <a:r>
              <a:rPr lang="en-US" i="1" dirty="0" err="1">
                <a:cs typeface="Times New Roman" pitchFamily="18" charset="0"/>
              </a:rPr>
              <a:t>Yuxarı</a:t>
            </a:r>
            <a:r>
              <a:rPr lang="en-US" i="1" dirty="0">
                <a:cs typeface="Times New Roman" pitchFamily="18" charset="0"/>
              </a:rPr>
              <a:t> </a:t>
            </a:r>
            <a:r>
              <a:rPr lang="en-US" i="1" dirty="0" err="1">
                <a:cs typeface="Times New Roman" pitchFamily="18" charset="0"/>
              </a:rPr>
              <a:t>döş</a:t>
            </a:r>
            <a:r>
              <a:rPr lang="en-US" i="1" dirty="0">
                <a:cs typeface="Times New Roman" pitchFamily="18" charset="0"/>
              </a:rPr>
              <a:t> </a:t>
            </a:r>
            <a:r>
              <a:rPr lang="en-US" i="1" dirty="0" err="1">
                <a:cs typeface="Times New Roman" pitchFamily="18" charset="0"/>
              </a:rPr>
              <a:t>şöbəsi</a:t>
            </a:r>
            <a:r>
              <a:rPr lang="en-US" i="1" dirty="0">
                <a:cs typeface="Times New Roman" pitchFamily="18" charset="0"/>
              </a:rPr>
              <a:t> </a:t>
            </a:r>
            <a:r>
              <a:rPr lang="en-US" dirty="0">
                <a:cs typeface="Times New Roman" pitchFamily="18" charset="0"/>
              </a:rPr>
              <a:t>- </a:t>
            </a:r>
            <a:r>
              <a:rPr lang="en-US" dirty="0" err="1">
                <a:cs typeface="Times New Roman" pitchFamily="18" charset="0"/>
              </a:rPr>
              <a:t>paratraxeal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limfa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düyünlərinə</a:t>
            </a:r>
            <a:r>
              <a:rPr lang="en-US" dirty="0">
                <a:cs typeface="Times New Roman" pitchFamily="18" charset="0"/>
              </a:rPr>
              <a:t>, </a:t>
            </a:r>
          </a:p>
          <a:p>
            <a:pPr algn="just">
              <a:lnSpc>
                <a:spcPct val="120000"/>
              </a:lnSpc>
            </a:pPr>
            <a:r>
              <a:rPr lang="en-US" i="1" dirty="0" err="1">
                <a:cs typeface="Times New Roman" pitchFamily="18" charset="0"/>
              </a:rPr>
              <a:t>Aşağı</a:t>
            </a:r>
            <a:r>
              <a:rPr lang="en-US" i="1" dirty="0">
                <a:cs typeface="Times New Roman" pitchFamily="18" charset="0"/>
              </a:rPr>
              <a:t> </a:t>
            </a:r>
            <a:r>
              <a:rPr lang="en-US" i="1" dirty="0" err="1">
                <a:cs typeface="Times New Roman" pitchFamily="18" charset="0"/>
              </a:rPr>
              <a:t>döş</a:t>
            </a:r>
            <a:r>
              <a:rPr lang="en-US" i="1" dirty="0">
                <a:cs typeface="Times New Roman" pitchFamily="18" charset="0"/>
              </a:rPr>
              <a:t> </a:t>
            </a:r>
            <a:r>
              <a:rPr lang="en-US" i="1" dirty="0" err="1">
                <a:cs typeface="Times New Roman" pitchFamily="18" charset="0"/>
              </a:rPr>
              <a:t>şöbəsi</a:t>
            </a:r>
            <a:r>
              <a:rPr lang="en-US" i="1" dirty="0">
                <a:cs typeface="Times New Roman" pitchFamily="18" charset="0"/>
              </a:rPr>
              <a:t> </a:t>
            </a:r>
            <a:r>
              <a:rPr lang="en-US" dirty="0">
                <a:cs typeface="Times New Roman" pitchFamily="18" charset="0"/>
              </a:rPr>
              <a:t>- </a:t>
            </a:r>
            <a:r>
              <a:rPr lang="en-US" dirty="0" err="1">
                <a:cs typeface="Times New Roman" pitchFamily="18" charset="0"/>
              </a:rPr>
              <a:t>bifurkasiyaətrafı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limfa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düyünlərinə</a:t>
            </a:r>
            <a:r>
              <a:rPr lang="en-US" dirty="0">
                <a:cs typeface="Times New Roman" pitchFamily="18" charset="0"/>
              </a:rPr>
              <a:t>,</a:t>
            </a:r>
          </a:p>
          <a:p>
            <a:pPr algn="just">
              <a:lnSpc>
                <a:spcPct val="120000"/>
              </a:lnSpc>
            </a:pPr>
            <a:r>
              <a:rPr lang="en-US" i="1" dirty="0">
                <a:cs typeface="Times New Roman" pitchFamily="18" charset="0"/>
              </a:rPr>
              <a:t>Abdominal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i="1" dirty="0" err="1">
                <a:cs typeface="Times New Roman" pitchFamily="18" charset="0"/>
              </a:rPr>
              <a:t>şöbə</a:t>
            </a:r>
            <a:r>
              <a:rPr lang="en-US" dirty="0">
                <a:cs typeface="Times New Roman" pitchFamily="18" charset="0"/>
              </a:rPr>
              <a:t> - </a:t>
            </a:r>
            <a:r>
              <a:rPr lang="en-US" dirty="0" err="1">
                <a:cs typeface="Times New Roman" pitchFamily="18" charset="0"/>
              </a:rPr>
              <a:t>yuxarı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mədə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limfa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düyünlərinə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axır</a:t>
            </a:r>
            <a:r>
              <a:rPr lang="en-US" dirty="0"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872" y="1454227"/>
            <a:ext cx="5916058" cy="4722736"/>
          </a:xfrm>
        </p:spPr>
      </p:pic>
    </p:spTree>
    <p:extLst>
      <p:ext uri="{BB962C8B-B14F-4D97-AF65-F5344CB8AC3E}">
        <p14:creationId xmlns:p14="http://schemas.microsoft.com/office/powerpoint/2010/main" val="37196434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FİZİOLOGİYASI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322943" y="1836642"/>
            <a:ext cx="8272749" cy="309891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QB-nun 3 </a:t>
            </a:r>
            <a:r>
              <a:rPr lang="en-US" dirty="0" err="1"/>
              <a:t>əsas</a:t>
            </a:r>
            <a:r>
              <a:rPr lang="en-US" dirty="0"/>
              <a:t> </a:t>
            </a:r>
            <a:r>
              <a:rPr lang="en-US" b="1" dirty="0" err="1"/>
              <a:t>funksiyası</a:t>
            </a:r>
            <a:r>
              <a:rPr lang="en-US" dirty="0"/>
              <a:t> </a:t>
            </a:r>
            <a:r>
              <a:rPr lang="en-US" dirty="0" err="1"/>
              <a:t>var</a:t>
            </a:r>
            <a:r>
              <a:rPr lang="en-US" dirty="0"/>
              <a:t>:</a:t>
            </a:r>
            <a:endParaRPr lang="az-Latn-AZ" dirty="0"/>
          </a:p>
          <a:p>
            <a:pPr marL="0" indent="0"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 err="1"/>
              <a:t>Udma</a:t>
            </a: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Anti-</a:t>
            </a:r>
            <a:r>
              <a:rPr lang="en-US" dirty="0" err="1"/>
              <a:t>reflüks</a:t>
            </a: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 err="1"/>
              <a:t>Sekresiya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904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FİZİOLOGİYASI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6969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>
                <a:cs typeface="Times New Roman" panose="02020603050405020304" pitchFamily="18" charset="0"/>
              </a:rPr>
              <a:t>Udma</a:t>
            </a:r>
            <a:r>
              <a:rPr lang="en-US" sz="2400" dirty="0">
                <a:cs typeface="Times New Roman" panose="02020603050405020304" pitchFamily="18" charset="0"/>
              </a:rPr>
              <a:t> ‒ QB-nun </a:t>
            </a:r>
            <a:r>
              <a:rPr lang="en-US" sz="2400" dirty="0" err="1">
                <a:cs typeface="Times New Roman" panose="02020603050405020304" pitchFamily="18" charset="0"/>
              </a:rPr>
              <a:t>əsas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funksiyasıdır</a:t>
            </a:r>
            <a:r>
              <a:rPr lang="en-US" sz="2400" dirty="0">
                <a:cs typeface="Times New Roman" panose="02020603050405020304" pitchFamily="18" charset="0"/>
              </a:rPr>
              <a:t>. </a:t>
            </a:r>
            <a:r>
              <a:rPr lang="en-US" sz="2400" i="1" dirty="0" err="1">
                <a:cs typeface="Times New Roman" panose="02020603050405020304" pitchFamily="18" charset="0"/>
              </a:rPr>
              <a:t>Udma</a:t>
            </a:r>
            <a:r>
              <a:rPr lang="en-US" sz="2400" i="1" dirty="0">
                <a:cs typeface="Times New Roman" panose="02020603050405020304" pitchFamily="18" charset="0"/>
              </a:rPr>
              <a:t> 5 </a:t>
            </a:r>
            <a:r>
              <a:rPr lang="en-US" sz="2400" i="1" dirty="0" err="1">
                <a:cs typeface="Times New Roman" panose="02020603050405020304" pitchFamily="18" charset="0"/>
              </a:rPr>
              <a:t>prosesin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koordinasiyası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nəticəsində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baş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verir</a:t>
            </a:r>
            <a:r>
              <a:rPr lang="en-US" sz="2400" i="1" dirty="0">
                <a:cs typeface="Times New Roman" panose="02020603050405020304" pitchFamily="18" charset="0"/>
              </a:rPr>
              <a:t>: </a:t>
            </a:r>
          </a:p>
          <a:p>
            <a:pPr marL="0" indent="0">
              <a:buNone/>
            </a:pPr>
            <a:endParaRPr lang="en-US" sz="2400" i="1" u="sng" dirty="0">
              <a:cs typeface="Times New Roman" panose="02020603050405020304" pitchFamily="18" charset="0"/>
            </a:endParaRPr>
          </a:p>
          <a:p>
            <a:r>
              <a:rPr lang="en-US" sz="2400" i="1" dirty="0" err="1">
                <a:cs typeface="Times New Roman" panose="02020603050405020304" pitchFamily="18" charset="0"/>
              </a:rPr>
              <a:t>Baş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beyindən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impulsun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gəlməsi</a:t>
            </a:r>
            <a:r>
              <a:rPr lang="en-US" sz="2400" dirty="0">
                <a:cs typeface="Times New Roman" panose="02020603050405020304" pitchFamily="18" charset="0"/>
              </a:rPr>
              <a:t>	</a:t>
            </a:r>
          </a:p>
          <a:p>
            <a:r>
              <a:rPr lang="en-US" sz="2400" i="1" dirty="0" err="1">
                <a:cs typeface="Times New Roman" panose="02020603050405020304" pitchFamily="18" charset="0"/>
              </a:rPr>
              <a:t>Udlağın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yığılması</a:t>
            </a:r>
            <a:endParaRPr lang="en-US" sz="2400" dirty="0">
              <a:cs typeface="Times New Roman" panose="02020603050405020304" pitchFamily="18" charset="0"/>
            </a:endParaRPr>
          </a:p>
          <a:p>
            <a:r>
              <a:rPr lang="en-US" sz="2400" i="1" dirty="0" err="1">
                <a:cs typeface="Times New Roman" panose="02020603050405020304" pitchFamily="18" charset="0"/>
              </a:rPr>
              <a:t>Yuxarı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ezofageal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sfinkterin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boşalması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endParaRPr lang="en-US" sz="2400" dirty="0">
              <a:cs typeface="Times New Roman" panose="02020603050405020304" pitchFamily="18" charset="0"/>
            </a:endParaRPr>
          </a:p>
          <a:p>
            <a:r>
              <a:rPr lang="en-US" sz="2400" i="1" dirty="0">
                <a:cs typeface="Times New Roman" panose="02020603050405020304" pitchFamily="18" charset="0"/>
              </a:rPr>
              <a:t>QB-nun </a:t>
            </a:r>
            <a:r>
              <a:rPr lang="en-US" sz="2400" i="1" dirty="0" err="1">
                <a:cs typeface="Times New Roman" panose="02020603050405020304" pitchFamily="18" charset="0"/>
              </a:rPr>
              <a:t>peristaltikası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endParaRPr lang="en-US" sz="2400" dirty="0">
              <a:cs typeface="Times New Roman" panose="02020603050405020304" pitchFamily="18" charset="0"/>
            </a:endParaRPr>
          </a:p>
          <a:p>
            <a:r>
              <a:rPr lang="en-US" sz="2400" i="1" dirty="0" err="1">
                <a:cs typeface="Times New Roman" panose="02020603050405020304" pitchFamily="18" charset="0"/>
              </a:rPr>
              <a:t>Aşağı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ezofageal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sfinkterin</a:t>
            </a:r>
            <a:r>
              <a:rPr lang="en-US" sz="2400" i="1" dirty="0"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cs typeface="Times New Roman" panose="02020603050405020304" pitchFamily="18" charset="0"/>
              </a:rPr>
              <a:t>boşalması</a:t>
            </a:r>
            <a:endParaRPr lang="en-US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794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FİZİOLOGİYASI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9070" y="1339080"/>
            <a:ext cx="4097357" cy="5054462"/>
          </a:xfrm>
        </p:spPr>
        <p:txBody>
          <a:bodyPr>
            <a:normAutofit/>
          </a:bodyPr>
          <a:lstStyle/>
          <a:p>
            <a:pPr marL="0" lvl="0" indent="0">
              <a:spcAft>
                <a:spcPts val="600"/>
              </a:spcAft>
              <a:buNone/>
            </a:pPr>
            <a:r>
              <a:rPr lang="en-US" sz="2400" b="1" dirty="0" err="1">
                <a:cs typeface="Times New Roman" panose="02020603050405020304" pitchFamily="18" charset="0"/>
              </a:rPr>
              <a:t>Antirefl</a:t>
            </a:r>
            <a:r>
              <a:rPr lang="az-Latn-AZ" sz="2400" b="1" dirty="0">
                <a:cs typeface="Times New Roman" panose="02020603050405020304" pitchFamily="18" charset="0"/>
              </a:rPr>
              <a:t>ü</a:t>
            </a:r>
            <a:r>
              <a:rPr lang="en-US" sz="2400" b="1" dirty="0" err="1">
                <a:cs typeface="Times New Roman" panose="02020603050405020304" pitchFamily="18" charset="0"/>
              </a:rPr>
              <a:t>ks</a:t>
            </a:r>
            <a:r>
              <a:rPr lang="en-US" sz="2400" b="1" dirty="0"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cs typeface="Times New Roman" panose="02020603050405020304" pitchFamily="18" charset="0"/>
              </a:rPr>
              <a:t>mexanizml</a:t>
            </a:r>
            <a:r>
              <a:rPr lang="az-Latn-AZ" sz="2400" b="1" dirty="0">
                <a:cs typeface="Times New Roman" panose="02020603050405020304" pitchFamily="18" charset="0"/>
              </a:rPr>
              <a:t>ər</a:t>
            </a:r>
          </a:p>
          <a:p>
            <a:pPr marL="0" lvl="0" indent="0">
              <a:spcAft>
                <a:spcPts val="600"/>
              </a:spcAft>
              <a:buNone/>
            </a:pPr>
            <a:endParaRPr lang="en-US" sz="2400" b="1" dirty="0">
              <a:cs typeface="Times New Roman" panose="02020603050405020304" pitchFamily="18" charset="0"/>
            </a:endParaRPr>
          </a:p>
          <a:p>
            <a:pPr lvl="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 err="1">
                <a:cs typeface="Times New Roman" panose="02020603050405020304" pitchFamily="18" charset="0"/>
              </a:rPr>
              <a:t>Aşağı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ezofageal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sfinkter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</a:p>
          <a:p>
            <a:pPr lvl="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cs typeface="Times New Roman" panose="02020603050405020304" pitchFamily="18" charset="0"/>
              </a:rPr>
              <a:t>Hiss </a:t>
            </a:r>
            <a:r>
              <a:rPr lang="en-US" sz="2400" dirty="0" err="1">
                <a:cs typeface="Times New Roman" panose="02020603050405020304" pitchFamily="18" charset="0"/>
              </a:rPr>
              <a:t>bucağı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</a:p>
          <a:p>
            <a:pPr lvl="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 err="1">
                <a:cs typeface="Times New Roman" panose="02020603050405020304" pitchFamily="18" charset="0"/>
              </a:rPr>
              <a:t>Diafraqmanın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ayaqcıqları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</a:p>
          <a:p>
            <a:pPr lvl="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>
                <a:cs typeface="Times New Roman" panose="02020603050405020304" pitchFamily="18" charset="0"/>
              </a:rPr>
              <a:t>QB-nun </a:t>
            </a:r>
            <a:r>
              <a:rPr lang="en-US" sz="2400" dirty="0" err="1">
                <a:cs typeface="Times New Roman" panose="02020603050405020304" pitchFamily="18" charset="0"/>
              </a:rPr>
              <a:t>peristaltikası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</a:p>
          <a:p>
            <a:pPr lvl="0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400" dirty="0" err="1">
                <a:cs typeface="Times New Roman" panose="02020603050405020304" pitchFamily="18" charset="0"/>
              </a:rPr>
              <a:t>Yuxarı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qastroezofageal</a:t>
            </a:r>
            <a:r>
              <a:rPr lang="en-US" sz="2400" dirty="0"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cs typeface="Times New Roman" panose="02020603050405020304" pitchFamily="18" charset="0"/>
              </a:rPr>
              <a:t>sfinkter</a:t>
            </a:r>
            <a:endParaRPr lang="en-US" sz="1800" dirty="0">
              <a:cs typeface="Times New Roman" panose="02020603050405020304" pitchFamily="18" charset="0"/>
            </a:endParaRPr>
          </a:p>
        </p:txBody>
      </p:sp>
      <p:pic>
        <p:nvPicPr>
          <p:cNvPr id="8" name="Рисунок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825625"/>
            <a:ext cx="518160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9597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50" y="0"/>
            <a:ext cx="5823374" cy="1101687"/>
          </a:xfrm>
        </p:spPr>
        <p:txBody>
          <a:bodyPr>
            <a:noAutofit/>
          </a:bodyPr>
          <a:lstStyle/>
          <a:p>
            <a:br>
              <a:rPr lang="az-Latn-AZ" sz="2000" dirty="0"/>
            </a:br>
            <a:r>
              <a:rPr lang="en-US" sz="2000" dirty="0"/>
              <a:t>FİZİOLOGİYAS</a:t>
            </a:r>
            <a:r>
              <a:rPr lang="az-Latn-AZ" sz="2000" dirty="0"/>
              <a:t>I</a:t>
            </a:r>
            <a:br>
              <a:rPr lang="az-Latn-AZ" sz="2000" dirty="0"/>
            </a:br>
            <a:br>
              <a:rPr lang="az-Latn-AZ" sz="2000" dirty="0"/>
            </a:br>
            <a:r>
              <a:rPr lang="en-US" sz="2000" i="1" dirty="0" err="1">
                <a:solidFill>
                  <a:schemeClr val="tx1"/>
                </a:solidFill>
              </a:rPr>
              <a:t>Aşağı</a:t>
            </a:r>
            <a:r>
              <a:rPr lang="en-US" sz="2000" i="1" dirty="0">
                <a:solidFill>
                  <a:schemeClr val="tx1"/>
                </a:solidFill>
              </a:rPr>
              <a:t> </a:t>
            </a:r>
            <a:r>
              <a:rPr lang="en-US" sz="2000" i="1" dirty="0" err="1">
                <a:solidFill>
                  <a:schemeClr val="tx1"/>
                </a:solidFill>
              </a:rPr>
              <a:t>ezofageal</a:t>
            </a:r>
            <a:r>
              <a:rPr lang="en-US" sz="2000" i="1" dirty="0">
                <a:solidFill>
                  <a:schemeClr val="tx1"/>
                </a:solidFill>
              </a:rPr>
              <a:t> </a:t>
            </a:r>
            <a:r>
              <a:rPr lang="en-US" sz="2000" i="1" dirty="0" err="1">
                <a:solidFill>
                  <a:schemeClr val="tx1"/>
                </a:solidFill>
              </a:rPr>
              <a:t>sfinkterin</a:t>
            </a:r>
            <a:r>
              <a:rPr lang="en-US" sz="2000" i="1" dirty="0">
                <a:solidFill>
                  <a:schemeClr val="tx1"/>
                </a:solidFill>
              </a:rPr>
              <a:t> </a:t>
            </a:r>
            <a:r>
              <a:rPr lang="en-US" sz="2000" i="1" dirty="0" err="1">
                <a:solidFill>
                  <a:schemeClr val="tx1"/>
                </a:solidFill>
              </a:rPr>
              <a:t>tonusuna</a:t>
            </a:r>
            <a:r>
              <a:rPr lang="en-US" sz="2000" i="1" dirty="0">
                <a:solidFill>
                  <a:schemeClr val="tx1"/>
                </a:solidFill>
              </a:rPr>
              <a:t> </a:t>
            </a:r>
            <a:r>
              <a:rPr lang="en-US" sz="2000" i="1" dirty="0" err="1">
                <a:solidFill>
                  <a:schemeClr val="tx1"/>
                </a:solidFill>
              </a:rPr>
              <a:t>təsir</a:t>
            </a:r>
            <a:r>
              <a:rPr lang="en-US" sz="2000" i="1" dirty="0">
                <a:solidFill>
                  <a:schemeClr val="tx1"/>
                </a:solidFill>
              </a:rPr>
              <a:t> </a:t>
            </a:r>
            <a:r>
              <a:rPr lang="en-US" sz="2000" i="1" dirty="0" err="1">
                <a:solidFill>
                  <a:schemeClr val="tx1"/>
                </a:solidFill>
              </a:rPr>
              <a:t>edən</a:t>
            </a:r>
            <a:r>
              <a:rPr lang="en-US" sz="2000" i="1" dirty="0">
                <a:solidFill>
                  <a:schemeClr val="tx1"/>
                </a:solidFill>
              </a:rPr>
              <a:t> </a:t>
            </a:r>
            <a:r>
              <a:rPr lang="en-US" sz="2000" i="1" dirty="0" err="1">
                <a:solidFill>
                  <a:schemeClr val="tx1"/>
                </a:solidFill>
              </a:rPr>
              <a:t>amillər</a:t>
            </a:r>
            <a:r>
              <a:rPr lang="en-US" sz="2000" i="1" dirty="0">
                <a:solidFill>
                  <a:schemeClr val="tx1"/>
                </a:solidFill>
              </a:rPr>
              <a:t>;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C46E378-C16E-44C1-8E61-DD4BEEE2B07F}"/>
              </a:ext>
            </a:extLst>
          </p:cNvPr>
          <p:cNvSpPr txBox="1">
            <a:spLocks/>
          </p:cNvSpPr>
          <p:nvPr/>
        </p:nvSpPr>
        <p:spPr>
          <a:xfrm>
            <a:off x="2795808" y="987861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graphicFrame>
        <p:nvGraphicFramePr>
          <p:cNvPr id="13" name="Content Placeholder 1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7905410"/>
              </p:ext>
            </p:extLst>
          </p:nvPr>
        </p:nvGraphicFramePr>
        <p:xfrm>
          <a:off x="1211853" y="1688099"/>
          <a:ext cx="9760946" cy="48955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80473">
                  <a:extLst>
                    <a:ext uri="{9D8B030D-6E8A-4147-A177-3AD203B41FA5}">
                      <a16:colId xmlns:a16="http://schemas.microsoft.com/office/drawing/2014/main" val="4164842941"/>
                    </a:ext>
                  </a:extLst>
                </a:gridCol>
                <a:gridCol w="4880473">
                  <a:extLst>
                    <a:ext uri="{9D8B030D-6E8A-4147-A177-3AD203B41FA5}">
                      <a16:colId xmlns:a16="http://schemas.microsoft.com/office/drawing/2014/main" val="3314744730"/>
                    </a:ext>
                  </a:extLst>
                </a:gridCol>
              </a:tblGrid>
              <a:tr h="343254"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AES </a:t>
                      </a:r>
                      <a:r>
                        <a:rPr lang="en-US" sz="1800" b="0" i="0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tonusunu</a:t>
                      </a:r>
                      <a:r>
                        <a:rPr lang="en-US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artıran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AES </a:t>
                      </a:r>
                      <a:r>
                        <a:rPr lang="en-US" sz="1800" b="0" i="0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tonusunu</a:t>
                      </a:r>
                      <a:r>
                        <a:rPr lang="en-US" sz="1800" b="0" i="0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azaldan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115721"/>
                  </a:ext>
                </a:extLst>
              </a:tr>
              <a:tr h="3432541">
                <a:tc>
                  <a:txBody>
                    <a:bodyPr/>
                    <a:lstStyle/>
                    <a:p>
                      <a:r>
                        <a:rPr lang="el-GR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α- </a:t>
                      </a:r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mimetiklər</a:t>
                      </a: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l-GR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β- </a:t>
                      </a:r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blokatorlar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Gastrin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Enkefalinlər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Antasidlər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Domperidon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Metoklopramid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Xolinergiklər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l-GR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β- </a:t>
                      </a:r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mimetiklər</a:t>
                      </a: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l-GR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α- </a:t>
                      </a:r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blokatorlar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Estrogenlər</a:t>
                      </a: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Progesteron</a:t>
                      </a: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Somatostatin,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Qlükaqon</a:t>
                      </a: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Sekretin</a:t>
                      </a: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Kofein</a:t>
                      </a: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Barbituratlar</a:t>
                      </a: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 </a:t>
                      </a:r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ionları</a:t>
                      </a: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blokatorları</a:t>
                      </a: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Dopamin</a:t>
                      </a:r>
                      <a:r>
                        <a:rPr lang="az-Latn-AZ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meperidin</a:t>
                      </a:r>
                      <a:endParaRPr lang="en-US" sz="1800" b="1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800" b="1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Antixolinergiklər</a:t>
                      </a: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709185"/>
                  </a:ext>
                </a:extLst>
              </a:tr>
              <a:tr h="34325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4818556"/>
                  </a:ext>
                </a:extLst>
              </a:tr>
              <a:tr h="34325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7742392"/>
                  </a:ext>
                </a:extLst>
              </a:tr>
              <a:tr h="34325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18832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79000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/>
              <a:t>QİDA BORUSUNUN CƏRRAHİ MÜAYİNƏLƏRİ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z-Latn-AZ" sz="3200" dirty="0">
                <a:cs typeface="Times New Roman" pitchFamily="18" charset="0"/>
              </a:rPr>
              <a:t>Klinik müayinələr </a:t>
            </a:r>
          </a:p>
          <a:p>
            <a:pPr marL="0" indent="0">
              <a:lnSpc>
                <a:spcPct val="150000"/>
              </a:lnSpc>
              <a:buNone/>
            </a:pPr>
            <a:endParaRPr lang="az-Latn-AZ" sz="3200" dirty="0">
              <a:cs typeface="Times New Roman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3200" dirty="0" err="1"/>
              <a:t>Görüntüləmə</a:t>
            </a:r>
            <a:r>
              <a:rPr lang="en-US" sz="3200" dirty="0"/>
              <a:t> </a:t>
            </a:r>
            <a:r>
              <a:rPr lang="en-US" sz="3200" dirty="0" err="1"/>
              <a:t>müayinələr</a:t>
            </a:r>
            <a:r>
              <a:rPr lang="az-Latn-AZ" sz="3200" dirty="0"/>
              <a:t>i</a:t>
            </a:r>
          </a:p>
          <a:p>
            <a:pPr marL="0" indent="0">
              <a:lnSpc>
                <a:spcPct val="150000"/>
              </a:lnSpc>
              <a:buNone/>
            </a:pPr>
            <a:endParaRPr lang="az-Latn-AZ" sz="3200" dirty="0">
              <a:cs typeface="Times New Roman" pitchFamily="18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az-Latn-AZ" sz="3200" dirty="0">
                <a:cs typeface="Times New Roman" pitchFamily="18" charset="0"/>
              </a:rPr>
              <a:t> </a:t>
            </a:r>
            <a:r>
              <a:rPr lang="en-US" sz="3200" dirty="0" err="1"/>
              <a:t>Funksional</a:t>
            </a:r>
            <a:r>
              <a:rPr lang="en-US" sz="3200" dirty="0"/>
              <a:t> </a:t>
            </a:r>
            <a:r>
              <a:rPr lang="en-US" sz="3200" dirty="0" err="1"/>
              <a:t>müayinələr</a:t>
            </a:r>
            <a:endParaRPr lang="en-US" sz="3200" dirty="0"/>
          </a:p>
          <a:p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C46E378-C16E-44C1-8E61-DD4BEEE2B07F}"/>
              </a:ext>
            </a:extLst>
          </p:cNvPr>
          <p:cNvSpPr txBox="1">
            <a:spLocks/>
          </p:cNvSpPr>
          <p:nvPr/>
        </p:nvSpPr>
        <p:spPr>
          <a:xfrm>
            <a:off x="2795808" y="987861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4138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/>
              <a:t>QİDA BORUSUNUN CƏRRAHİ MÜAYİNƏLƏRİ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554" y="1460843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endParaRPr lang="az-Latn-AZ" b="1" dirty="0"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600" b="1" dirty="0" err="1"/>
              <a:t>Klinik</a:t>
            </a:r>
            <a:r>
              <a:rPr lang="en-US" sz="2600" b="1" dirty="0"/>
              <a:t> </a:t>
            </a:r>
            <a:r>
              <a:rPr lang="en-US" sz="2600" b="1" dirty="0" err="1"/>
              <a:t>müayinə</a:t>
            </a:r>
            <a:r>
              <a:rPr lang="en-US" sz="2600" b="1" dirty="0"/>
              <a:t> (</a:t>
            </a:r>
            <a:r>
              <a:rPr lang="en-US" sz="2600" b="1" dirty="0" err="1"/>
              <a:t>əlamətlər</a:t>
            </a:r>
            <a:r>
              <a:rPr lang="en-US" sz="2600" b="1" dirty="0"/>
              <a:t>)</a:t>
            </a:r>
            <a:endParaRPr lang="az-Latn-AZ" sz="2600" b="1" dirty="0"/>
          </a:p>
          <a:p>
            <a:pPr marL="0" indent="0">
              <a:buNone/>
            </a:pPr>
            <a:endParaRPr lang="en-US" sz="2600" b="1" dirty="0"/>
          </a:p>
          <a:p>
            <a:r>
              <a:rPr lang="en-US" dirty="0" err="1">
                <a:cs typeface="Times New Roman" pitchFamily="18" charset="0"/>
              </a:rPr>
              <a:t>Disfaqiya</a:t>
            </a:r>
            <a:endParaRPr lang="en-US" dirty="0"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cs typeface="Times New Roman" pitchFamily="18" charset="0"/>
              </a:rPr>
              <a:t>Odinofaqiya</a:t>
            </a:r>
            <a:endParaRPr lang="en-US" dirty="0"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cs typeface="Times New Roman" pitchFamily="18" charset="0"/>
              </a:rPr>
              <a:t>Qıcqırma</a:t>
            </a:r>
            <a:endParaRPr lang="en-US" dirty="0"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cs typeface="Times New Roman" pitchFamily="18" charset="0"/>
              </a:rPr>
              <a:t>Requrqitasiya</a:t>
            </a:r>
            <a:endParaRPr lang="en-US" dirty="0"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cs typeface="Times New Roman" pitchFamily="18" charset="0"/>
              </a:rPr>
              <a:t>Qanqusma</a:t>
            </a:r>
            <a:endParaRPr lang="en-US" dirty="0"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cs typeface="Times New Roman" pitchFamily="18" charset="0"/>
              </a:rPr>
              <a:t>Atipik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əlamətlər</a:t>
            </a:r>
            <a:r>
              <a:rPr lang="en-US" dirty="0">
                <a:cs typeface="Times New Roman" pitchFamily="18" charset="0"/>
              </a:rPr>
              <a:t> (</a:t>
            </a:r>
            <a:r>
              <a:rPr lang="en-US" i="1" dirty="0" err="1">
                <a:cs typeface="Times New Roman" pitchFamily="18" charset="0"/>
              </a:rPr>
              <a:t>öskürək</a:t>
            </a:r>
            <a:r>
              <a:rPr lang="en-US" i="1" dirty="0">
                <a:cs typeface="Times New Roman" pitchFamily="18" charset="0"/>
              </a:rPr>
              <a:t>, </a:t>
            </a:r>
            <a:r>
              <a:rPr lang="en-US" i="1" dirty="0" err="1">
                <a:cs typeface="Times New Roman" pitchFamily="18" charset="0"/>
              </a:rPr>
              <a:t>döş</a:t>
            </a:r>
            <a:r>
              <a:rPr lang="en-US" i="1" dirty="0">
                <a:cs typeface="Times New Roman" pitchFamily="18" charset="0"/>
              </a:rPr>
              <a:t> </a:t>
            </a:r>
            <a:r>
              <a:rPr lang="en-US" i="1" dirty="0" err="1">
                <a:cs typeface="Times New Roman" pitchFamily="18" charset="0"/>
              </a:rPr>
              <a:t>ağrıları</a:t>
            </a:r>
            <a:r>
              <a:rPr lang="en-US" i="1" dirty="0">
                <a:cs typeface="Times New Roman" pitchFamily="18" charset="0"/>
              </a:rPr>
              <a:t>, </a:t>
            </a:r>
            <a:r>
              <a:rPr lang="en-US" i="1" dirty="0" err="1">
                <a:cs typeface="Times New Roman" pitchFamily="18" charset="0"/>
              </a:rPr>
              <a:t>səsin</a:t>
            </a:r>
            <a:r>
              <a:rPr lang="en-US" i="1" dirty="0">
                <a:cs typeface="Times New Roman" pitchFamily="18" charset="0"/>
              </a:rPr>
              <a:t> </a:t>
            </a:r>
            <a:r>
              <a:rPr lang="en-US" i="1" dirty="0" err="1">
                <a:cs typeface="Times New Roman" pitchFamily="18" charset="0"/>
              </a:rPr>
              <a:t>dəyişməsi</a:t>
            </a:r>
            <a:r>
              <a:rPr lang="en-US" dirty="0">
                <a:cs typeface="Times New Roman" pitchFamily="18" charset="0"/>
              </a:rPr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91370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/>
              <a:t>QİDA BORUSUNUN CƏRRAHİ MÜAYİNƏLƏRİ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33041"/>
            <a:ext cx="9143082" cy="48439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Görüntüləmə</a:t>
            </a:r>
            <a:r>
              <a:rPr lang="en-US" b="1" dirty="0"/>
              <a:t> </a:t>
            </a:r>
            <a:r>
              <a:rPr lang="en-US" b="1" dirty="0" err="1"/>
              <a:t>müayinələri</a:t>
            </a:r>
            <a:endParaRPr lang="az-Latn-AZ" dirty="0">
              <a:cs typeface="Times New Roman" pitchFamily="18" charset="0"/>
            </a:endParaRPr>
          </a:p>
          <a:p>
            <a:r>
              <a:rPr lang="en-US" sz="2200" dirty="0" err="1">
                <a:cs typeface="Times New Roman" pitchFamily="18" charset="0"/>
              </a:rPr>
              <a:t>Kontrastlı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rentgenoqrafiya</a:t>
            </a:r>
            <a:endParaRPr lang="en-US" sz="2200" dirty="0">
              <a:cs typeface="Times New Roman" pitchFamily="18" charset="0"/>
            </a:endParaRPr>
          </a:p>
          <a:p>
            <a:r>
              <a:rPr lang="en-US" sz="2200" dirty="0" err="1">
                <a:cs typeface="Times New Roman" pitchFamily="18" charset="0"/>
              </a:rPr>
              <a:t>Endoskopiya</a:t>
            </a:r>
            <a:endParaRPr lang="en-US" sz="2200" dirty="0">
              <a:cs typeface="Times New Roman" pitchFamily="18" charset="0"/>
            </a:endParaRPr>
          </a:p>
          <a:p>
            <a:r>
              <a:rPr lang="en-US" sz="2200" dirty="0" err="1">
                <a:cs typeface="Times New Roman" pitchFamily="18" charset="0"/>
              </a:rPr>
              <a:t>Endoskopik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ultrasonoqrafiya</a:t>
            </a:r>
            <a:endParaRPr lang="en-US" sz="2200" dirty="0">
              <a:cs typeface="Times New Roman" pitchFamily="18" charset="0"/>
            </a:endParaRPr>
          </a:p>
          <a:p>
            <a:r>
              <a:rPr lang="en-US" sz="2200" dirty="0" err="1">
                <a:cs typeface="Times New Roman" pitchFamily="18" charset="0"/>
              </a:rPr>
              <a:t>Kompüter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tomoqrafiyası</a:t>
            </a:r>
            <a:endParaRPr lang="en-US" sz="2200" dirty="0">
              <a:cs typeface="Times New Roman" pitchFamily="18" charset="0"/>
            </a:endParaRPr>
          </a:p>
          <a:p>
            <a:r>
              <a:rPr lang="en-US" sz="2200" dirty="0" err="1">
                <a:cs typeface="Times New Roman" pitchFamily="18" charset="0"/>
              </a:rPr>
              <a:t>Maqnit-rezonans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tomoqrafiyası</a:t>
            </a:r>
            <a:endParaRPr lang="en-US" sz="2200" dirty="0">
              <a:cs typeface="Times New Roman" pitchFamily="18" charset="0"/>
            </a:endParaRPr>
          </a:p>
          <a:p>
            <a:r>
              <a:rPr lang="en-US" sz="2200" dirty="0">
                <a:cs typeface="Times New Roman" pitchFamily="18" charset="0"/>
              </a:rPr>
              <a:t>PET</a:t>
            </a:r>
          </a:p>
          <a:p>
            <a:r>
              <a:rPr lang="en-US" sz="2200" dirty="0" err="1">
                <a:cs typeface="Times New Roman" pitchFamily="18" charset="0"/>
              </a:rPr>
              <a:t>Laparoskopiya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və</a:t>
            </a:r>
            <a:r>
              <a:rPr lang="en-US" sz="2200" dirty="0">
                <a:cs typeface="Times New Roman" pitchFamily="18" charset="0"/>
              </a:rPr>
              <a:t> </a:t>
            </a:r>
            <a:r>
              <a:rPr lang="en-US" sz="2200" dirty="0" err="1">
                <a:cs typeface="Times New Roman" pitchFamily="18" charset="0"/>
              </a:rPr>
              <a:t>torakoskopiya</a:t>
            </a:r>
            <a:endParaRPr lang="az-Latn-AZ" sz="2200" dirty="0">
              <a:cs typeface="Times New Roman" pitchFamily="18" charset="0"/>
            </a:endParaRPr>
          </a:p>
          <a:p>
            <a:pPr marL="0" indent="0">
              <a:buNone/>
            </a:pPr>
            <a:endParaRPr lang="en-US" sz="2200" dirty="0"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err="1">
                <a:cs typeface="Times New Roman" pitchFamily="18" charset="0"/>
              </a:rPr>
              <a:t>Funksional</a:t>
            </a:r>
            <a:r>
              <a:rPr lang="en-US" b="1" dirty="0">
                <a:cs typeface="Times New Roman" pitchFamily="18" charset="0"/>
              </a:rPr>
              <a:t> </a:t>
            </a:r>
            <a:r>
              <a:rPr lang="en-US" b="1" dirty="0" err="1">
                <a:cs typeface="Times New Roman" pitchFamily="18" charset="0"/>
              </a:rPr>
              <a:t>müayinələ</a:t>
            </a:r>
            <a:r>
              <a:rPr lang="az-Latn-AZ" b="1" dirty="0">
                <a:cs typeface="Times New Roman" pitchFamily="18" charset="0"/>
              </a:rPr>
              <a:t>r</a:t>
            </a:r>
            <a:r>
              <a:rPr lang="en-US" b="1" dirty="0">
                <a:cs typeface="Times New Roman" pitchFamily="18" charset="0"/>
              </a:rPr>
              <a:t> </a:t>
            </a:r>
            <a:r>
              <a:rPr lang="az-Latn-AZ" dirty="0">
                <a:cs typeface="Times New Roman" pitchFamily="18" charset="0"/>
              </a:rPr>
              <a:t>-</a:t>
            </a:r>
            <a:r>
              <a:rPr lang="en-US" dirty="0">
                <a:cs typeface="Times New Roman" pitchFamily="18" charset="0"/>
              </a:rPr>
              <a:t>(</a:t>
            </a:r>
            <a:r>
              <a:rPr lang="en-US" dirty="0" err="1">
                <a:cs typeface="Times New Roman" pitchFamily="18" charset="0"/>
              </a:rPr>
              <a:t>manometriya</a:t>
            </a:r>
            <a:r>
              <a:rPr lang="en-US" dirty="0">
                <a:cs typeface="Times New Roman" pitchFamily="18" charset="0"/>
              </a:rPr>
              <a:t>,  pH-</a:t>
            </a:r>
            <a:r>
              <a:rPr lang="en-US" dirty="0" err="1">
                <a:cs typeface="Times New Roman" pitchFamily="18" charset="0"/>
              </a:rPr>
              <a:t>metriya</a:t>
            </a:r>
            <a:r>
              <a:rPr lang="en-US" dirty="0">
                <a:cs typeface="Times New Roman" pitchFamily="18" charset="0"/>
              </a:rPr>
              <a:t>, </a:t>
            </a:r>
            <a:r>
              <a:rPr lang="en-US" dirty="0" err="1">
                <a:cs typeface="Times New Roman" pitchFamily="18" charset="0"/>
              </a:rPr>
              <a:t>impedansometriya</a:t>
            </a:r>
            <a:r>
              <a:rPr lang="en-US" dirty="0">
                <a:cs typeface="Times New Roman" pitchFamily="18" charset="0"/>
              </a:rPr>
              <a:t>, </a:t>
            </a:r>
            <a:r>
              <a:rPr lang="en-US" dirty="0" err="1">
                <a:cs typeface="Times New Roman" pitchFamily="18" charset="0"/>
              </a:rPr>
              <a:t>biopsiya</a:t>
            </a:r>
            <a:r>
              <a:rPr lang="en-US" dirty="0">
                <a:cs typeface="Times New Roman" pitchFamily="18" charset="0"/>
              </a:rPr>
              <a:t>, </a:t>
            </a:r>
            <a:r>
              <a:rPr lang="en-US" dirty="0" err="1">
                <a:cs typeface="Times New Roman" pitchFamily="18" charset="0"/>
              </a:rPr>
              <a:t>digər</a:t>
            </a:r>
            <a:r>
              <a:rPr lang="en-US" dirty="0">
                <a:cs typeface="Times New Roman" pitchFamily="18" charset="0"/>
              </a:rPr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4980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0969" y="-201619"/>
            <a:ext cx="6928149" cy="835878"/>
          </a:xfrm>
        </p:spPr>
        <p:txBody>
          <a:bodyPr>
            <a:noAutofit/>
          </a:bodyPr>
          <a:lstStyle/>
          <a:p>
            <a:br>
              <a:rPr lang="az-Latn-AZ" sz="1800" dirty="0"/>
            </a:br>
            <a:br>
              <a:rPr lang="az-Latn-AZ" sz="1800" dirty="0"/>
            </a:br>
            <a:r>
              <a:rPr lang="az-Latn-AZ" sz="1800" dirty="0"/>
              <a:t>   </a:t>
            </a:r>
            <a:r>
              <a:rPr lang="en-US" sz="1600" dirty="0"/>
              <a:t>QİDA BORUSU XƏSTƏLİKLƏRİNƏ DİAQNOSTİK YANAŞMA</a:t>
            </a:r>
            <a:br>
              <a:rPr lang="en-US" sz="2800" dirty="0"/>
            </a:br>
            <a:r>
              <a:rPr lang="en-US" sz="2800" dirty="0"/>
              <a:t> </a:t>
            </a:r>
            <a:endParaRPr lang="en-US" sz="2800" b="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i="1" dirty="0" err="1"/>
              <a:t>Prinsip</a:t>
            </a:r>
            <a:endParaRPr lang="en-US" dirty="0"/>
          </a:p>
          <a:p>
            <a:r>
              <a:rPr lang="en-US" dirty="0"/>
              <a:t>QB-nun </a:t>
            </a:r>
            <a:r>
              <a:rPr lang="en-US" dirty="0" err="1"/>
              <a:t>xəstəliklərinə</a:t>
            </a:r>
            <a:r>
              <a:rPr lang="en-US" dirty="0"/>
              <a:t> </a:t>
            </a:r>
            <a:r>
              <a:rPr lang="en-US" dirty="0" err="1"/>
              <a:t>şübhə</a:t>
            </a:r>
            <a:r>
              <a:rPr lang="en-US" dirty="0"/>
              <a:t> </a:t>
            </a:r>
            <a:r>
              <a:rPr lang="en-US" dirty="0" err="1"/>
              <a:t>yarandıqda</a:t>
            </a:r>
            <a:r>
              <a:rPr lang="en-US" dirty="0"/>
              <a:t> ilk </a:t>
            </a:r>
            <a:r>
              <a:rPr lang="en-US" dirty="0" err="1"/>
              <a:t>növbədə</a:t>
            </a:r>
            <a:r>
              <a:rPr lang="en-US" dirty="0"/>
              <a:t> </a:t>
            </a:r>
            <a:r>
              <a:rPr lang="en-US" dirty="0" err="1"/>
              <a:t>üzvi</a:t>
            </a:r>
            <a:r>
              <a:rPr lang="en-US" dirty="0"/>
              <a:t>, </a:t>
            </a:r>
            <a:r>
              <a:rPr lang="en-US" dirty="0" err="1"/>
              <a:t>sonra</a:t>
            </a:r>
            <a:r>
              <a:rPr lang="en-US" dirty="0"/>
              <a:t> </a:t>
            </a:r>
            <a:r>
              <a:rPr lang="en-US" dirty="0" err="1"/>
              <a:t>funksional</a:t>
            </a:r>
            <a:r>
              <a:rPr lang="en-US" dirty="0"/>
              <a:t> </a:t>
            </a:r>
            <a:r>
              <a:rPr lang="en-US" dirty="0" err="1"/>
              <a:t>xəstəlikləri</a:t>
            </a:r>
            <a:r>
              <a:rPr lang="en-US" dirty="0"/>
              <a:t> </a:t>
            </a:r>
            <a:r>
              <a:rPr lang="en-US" dirty="0" err="1"/>
              <a:t>araşdırmaq</a:t>
            </a:r>
            <a:r>
              <a:rPr lang="en-US" dirty="0"/>
              <a:t> </a:t>
            </a:r>
            <a:r>
              <a:rPr lang="en-US" dirty="0" err="1"/>
              <a:t>lazımdır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b="1" dirty="0"/>
              <a:t> </a:t>
            </a:r>
            <a:endParaRPr lang="en-US" dirty="0"/>
          </a:p>
          <a:p>
            <a:pPr marL="0" indent="0">
              <a:buNone/>
            </a:pPr>
            <a:r>
              <a:rPr lang="en-US" b="1" i="1" dirty="0" err="1"/>
              <a:t>Şübhə</a:t>
            </a:r>
            <a:endParaRPr lang="en-US" dirty="0"/>
          </a:p>
          <a:p>
            <a:r>
              <a:rPr lang="en-US" dirty="0" err="1"/>
              <a:t>Disfagiya</a:t>
            </a:r>
            <a:r>
              <a:rPr lang="en-US" dirty="0"/>
              <a:t>, </a:t>
            </a:r>
            <a:r>
              <a:rPr lang="en-US" dirty="0" err="1"/>
              <a:t>requrgitasiya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qıcqırma</a:t>
            </a:r>
            <a:r>
              <a:rPr lang="en-US" dirty="0"/>
              <a:t> </a:t>
            </a:r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gələn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şübhə</a:t>
            </a:r>
            <a:r>
              <a:rPr lang="en-US" dirty="0"/>
              <a:t> </a:t>
            </a:r>
            <a:r>
              <a:rPr lang="en-US" dirty="0" err="1"/>
              <a:t>yaradan</a:t>
            </a:r>
            <a:r>
              <a:rPr lang="en-US" dirty="0"/>
              <a:t> </a:t>
            </a:r>
            <a:r>
              <a:rPr lang="en-US" dirty="0" err="1"/>
              <a:t>əlamətlərdir</a:t>
            </a:r>
            <a:r>
              <a:rPr lang="en-US" dirty="0"/>
              <a:t>. QB-nun </a:t>
            </a:r>
            <a:r>
              <a:rPr lang="en-US" dirty="0" err="1"/>
              <a:t>xəsəliklərində</a:t>
            </a:r>
            <a:r>
              <a:rPr lang="en-US" dirty="0"/>
              <a:t> </a:t>
            </a:r>
            <a:r>
              <a:rPr lang="en-US" dirty="0" err="1"/>
              <a:t>həmçinin</a:t>
            </a:r>
            <a:r>
              <a:rPr lang="en-US" dirty="0"/>
              <a:t> </a:t>
            </a:r>
            <a:r>
              <a:rPr lang="en-US" dirty="0" err="1"/>
              <a:t>odinofagiya</a:t>
            </a:r>
            <a:r>
              <a:rPr lang="en-US" dirty="0"/>
              <a:t>, </a:t>
            </a:r>
            <a:r>
              <a:rPr lang="en-US" dirty="0" err="1"/>
              <a:t>qanqusma</a:t>
            </a:r>
            <a:r>
              <a:rPr lang="en-US" dirty="0"/>
              <a:t>, </a:t>
            </a:r>
            <a:r>
              <a:rPr lang="en-US" dirty="0" err="1"/>
              <a:t>öskürək</a:t>
            </a:r>
            <a:r>
              <a:rPr lang="en-US" dirty="0"/>
              <a:t>, </a:t>
            </a:r>
            <a:r>
              <a:rPr lang="en-US" dirty="0" err="1"/>
              <a:t>döş</a:t>
            </a:r>
            <a:r>
              <a:rPr lang="en-US" dirty="0"/>
              <a:t> </a:t>
            </a:r>
            <a:r>
              <a:rPr lang="en-US" dirty="0" err="1"/>
              <a:t>qəfəsində</a:t>
            </a:r>
            <a:r>
              <a:rPr lang="en-US" dirty="0"/>
              <a:t> </a:t>
            </a:r>
            <a:r>
              <a:rPr lang="en-US" dirty="0" err="1"/>
              <a:t>ağrılar</a:t>
            </a:r>
            <a:r>
              <a:rPr lang="en-US" dirty="0"/>
              <a:t>, </a:t>
            </a:r>
            <a:r>
              <a:rPr lang="en-US" dirty="0" err="1"/>
              <a:t>təngnəfəslik</a:t>
            </a:r>
            <a:r>
              <a:rPr lang="en-US" dirty="0"/>
              <a:t> </a:t>
            </a:r>
            <a:r>
              <a:rPr lang="en-US" dirty="0" err="1"/>
              <a:t>əlamətləri</a:t>
            </a:r>
            <a:r>
              <a:rPr lang="en-US" dirty="0"/>
              <a:t> </a:t>
            </a:r>
            <a:r>
              <a:rPr lang="en-US" dirty="0" err="1"/>
              <a:t>də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gələ</a:t>
            </a:r>
            <a:r>
              <a:rPr lang="en-US" dirty="0"/>
              <a:t> </a:t>
            </a:r>
            <a:r>
              <a:rPr lang="en-US" dirty="0" err="1"/>
              <a:t>bilər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645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7917" y="0"/>
            <a:ext cx="6944109" cy="415263"/>
          </a:xfrm>
        </p:spPr>
        <p:txBody>
          <a:bodyPr>
            <a:noAutofit/>
          </a:bodyPr>
          <a:lstStyle/>
          <a:p>
            <a:br>
              <a:rPr lang="az-Latn-AZ" sz="1800" dirty="0"/>
            </a:br>
            <a:r>
              <a:rPr lang="en-US" sz="1800" dirty="0"/>
              <a:t>QİDA BORUSU XƏSTƏLİKLƏRİNƏ DİAQNOSTİK YANAŞMA</a:t>
            </a:r>
          </a:p>
        </p:txBody>
      </p:sp>
      <p:pic>
        <p:nvPicPr>
          <p:cNvPr id="3" name="Content Placeholder 2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143" y="1333042"/>
            <a:ext cx="9617724" cy="4726814"/>
          </a:xfrm>
        </p:spPr>
      </p:pic>
    </p:spTree>
    <p:extLst>
      <p:ext uri="{BB962C8B-B14F-4D97-AF65-F5344CB8AC3E}">
        <p14:creationId xmlns:p14="http://schemas.microsoft.com/office/powerpoint/2010/main" val="8315127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4867" y="-129315"/>
            <a:ext cx="5862851" cy="627961"/>
          </a:xfrm>
        </p:spPr>
        <p:txBody>
          <a:bodyPr>
            <a:noAutofit/>
          </a:bodyPr>
          <a:lstStyle/>
          <a:p>
            <a:br>
              <a:rPr lang="az-Latn-AZ" sz="1800" dirty="0"/>
            </a:br>
            <a:r>
              <a:rPr lang="en-US" sz="1800" dirty="0"/>
              <a:t>QİDA BORUSU XƏSTƏLİKLƏRİNƏ DİAQNOSTİK YANAŞMA</a:t>
            </a:r>
          </a:p>
        </p:txBody>
      </p:sp>
      <p:pic>
        <p:nvPicPr>
          <p:cNvPr id="6" name="Content Placeholder 5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429" y="1156771"/>
            <a:ext cx="8956713" cy="5020192"/>
          </a:xfrm>
        </p:spPr>
      </p:pic>
    </p:spTree>
    <p:extLst>
      <p:ext uri="{BB962C8B-B14F-4D97-AF65-F5344CB8AC3E}">
        <p14:creationId xmlns:p14="http://schemas.microsoft.com/office/powerpoint/2010/main" val="29252240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959" y="1296465"/>
            <a:ext cx="8393935" cy="51083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/>
              <a:t>QİDA BORUSUNDA APARILAN CƏRRAHİ ƏMƏLİYYATLAR</a:t>
            </a:r>
            <a:endParaRPr lang="az-Latn-AZ" sz="2000" b="1" dirty="0"/>
          </a:p>
          <a:p>
            <a:pPr marL="0" indent="0">
              <a:buNone/>
            </a:pPr>
            <a:endParaRPr lang="en-US" sz="2000" b="1" dirty="0"/>
          </a:p>
          <a:p>
            <a:r>
              <a:rPr lang="en-US" sz="1800" dirty="0" err="1"/>
              <a:t>Ezofaqomiotomiya</a:t>
            </a:r>
            <a:endParaRPr lang="az-Latn-AZ" sz="1800" dirty="0"/>
          </a:p>
          <a:p>
            <a:r>
              <a:rPr lang="en-US" sz="1800" dirty="0" err="1">
                <a:cs typeface="Times New Roman" pitchFamily="18" charset="0"/>
              </a:rPr>
              <a:t>Fundoplikasiya</a:t>
            </a:r>
            <a:endParaRPr lang="en-US" sz="1800" dirty="0">
              <a:cs typeface="Times New Roman" pitchFamily="18" charset="0"/>
            </a:endParaRPr>
          </a:p>
          <a:p>
            <a:r>
              <a:rPr lang="en-US" sz="1800" dirty="0" err="1">
                <a:cs typeface="Times New Roman" pitchFamily="18" charset="0"/>
              </a:rPr>
              <a:t>Endoskopik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mukozektomiya</a:t>
            </a:r>
            <a:endParaRPr lang="en-US" sz="1800" dirty="0">
              <a:cs typeface="Times New Roman" pitchFamily="18" charset="0"/>
            </a:endParaRPr>
          </a:p>
          <a:p>
            <a:r>
              <a:rPr lang="en-US" sz="1800" dirty="0" err="1">
                <a:cs typeface="Times New Roman" pitchFamily="18" charset="0"/>
              </a:rPr>
              <a:t>Endoskopik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plikasiya</a:t>
            </a:r>
            <a:endParaRPr lang="en-US" sz="1800" dirty="0">
              <a:cs typeface="Times New Roman" pitchFamily="18" charset="0"/>
            </a:endParaRPr>
          </a:p>
          <a:p>
            <a:r>
              <a:rPr lang="en-US" sz="1800" dirty="0"/>
              <a:t>QB-nun </a:t>
            </a:r>
            <a:r>
              <a:rPr lang="en-US" sz="1800" dirty="0" err="1"/>
              <a:t>rezeksiyası</a:t>
            </a:r>
            <a:r>
              <a:rPr lang="en-US" sz="1800" dirty="0">
                <a:cs typeface="Times New Roman" pitchFamily="18" charset="0"/>
              </a:rPr>
              <a:t> </a:t>
            </a:r>
          </a:p>
          <a:p>
            <a:r>
              <a:rPr lang="en-US" sz="1800" dirty="0">
                <a:cs typeface="Times New Roman" pitchFamily="18" charset="0"/>
              </a:rPr>
              <a:t>Total </a:t>
            </a:r>
            <a:r>
              <a:rPr lang="en-US" sz="1800" dirty="0" err="1">
                <a:cs typeface="Times New Roman" pitchFamily="18" charset="0"/>
              </a:rPr>
              <a:t>ezofaqoektomiya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və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plastika</a:t>
            </a:r>
            <a:r>
              <a:rPr lang="en-US" sz="1800" dirty="0">
                <a:cs typeface="Times New Roman" pitchFamily="18" charset="0"/>
              </a:rPr>
              <a:t> (</a:t>
            </a:r>
            <a:r>
              <a:rPr lang="en-US" sz="1800" dirty="0" err="1">
                <a:cs typeface="Times New Roman" pitchFamily="18" charset="0"/>
              </a:rPr>
              <a:t>Lüis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və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Herlok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operasiyaları</a:t>
            </a:r>
            <a:r>
              <a:rPr lang="en-US" sz="1800" dirty="0">
                <a:cs typeface="Times New Roman" pitchFamily="18" charset="0"/>
              </a:rPr>
              <a:t>)</a:t>
            </a:r>
          </a:p>
          <a:p>
            <a:r>
              <a:rPr lang="en-US" sz="1800" dirty="0" err="1">
                <a:cs typeface="Times New Roman" pitchFamily="18" charset="0"/>
              </a:rPr>
              <a:t>Divertikulektomiya</a:t>
            </a:r>
            <a:endParaRPr lang="en-US" sz="1800" dirty="0">
              <a:cs typeface="Times New Roman" pitchFamily="18" charset="0"/>
            </a:endParaRPr>
          </a:p>
          <a:p>
            <a:r>
              <a:rPr lang="en-US" sz="1800" dirty="0" err="1">
                <a:cs typeface="Times New Roman" pitchFamily="18" charset="0"/>
              </a:rPr>
              <a:t>Stentləmə</a:t>
            </a:r>
            <a:endParaRPr lang="en-US" sz="1800" dirty="0">
              <a:cs typeface="Times New Roman" pitchFamily="18" charset="0"/>
            </a:endParaRPr>
          </a:p>
          <a:p>
            <a:r>
              <a:rPr lang="en-US" sz="1800" dirty="0" err="1">
                <a:cs typeface="Times New Roman" pitchFamily="18" charset="0"/>
              </a:rPr>
              <a:t>Qanayan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venoz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damarların</a:t>
            </a:r>
            <a:r>
              <a:rPr lang="en-US" sz="1800" dirty="0">
                <a:cs typeface="Times New Roman" pitchFamily="18" charset="0"/>
              </a:rPr>
              <a:t> </a:t>
            </a:r>
            <a:r>
              <a:rPr lang="en-US" sz="1800" dirty="0" err="1">
                <a:cs typeface="Times New Roman" pitchFamily="18" charset="0"/>
              </a:rPr>
              <a:t>bant</a:t>
            </a:r>
            <a:r>
              <a:rPr lang="az-Latn-AZ" sz="1800" dirty="0">
                <a:cs typeface="Times New Roman" pitchFamily="18" charset="0"/>
              </a:rPr>
              <a:t> liqasiyası</a:t>
            </a:r>
            <a:endParaRPr lang="en-US" sz="1800" dirty="0"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75326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2833" y="2905138"/>
            <a:ext cx="5862851" cy="835878"/>
          </a:xfrm>
        </p:spPr>
        <p:txBody>
          <a:bodyPr/>
          <a:lstStyle/>
          <a:p>
            <a:r>
              <a:rPr lang="az-Latn-AZ" dirty="0">
                <a:solidFill>
                  <a:schemeClr val="accent6">
                    <a:lumMod val="50000"/>
                  </a:schemeClr>
                </a:solidFill>
              </a:rPr>
              <a:t>Diqqətinizə görə təşəkkür.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93368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89113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193</TotalTime>
  <Words>619</Words>
  <Application>Microsoft Office PowerPoint</Application>
  <PresentationFormat>Widescreen</PresentationFormat>
  <Paragraphs>138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Wingdings</vt:lpstr>
      <vt:lpstr>Praktiki dərs şablonu 7</vt:lpstr>
      <vt:lpstr>Qida borusunun cərrahi xəstəlikləri</vt:lpstr>
      <vt:lpstr>         Anatomiyası</vt:lpstr>
      <vt:lpstr>         Anatomiyası</vt:lpstr>
      <vt:lpstr>        Anatomiyası</vt:lpstr>
      <vt:lpstr>          Morfoloji qatları</vt:lpstr>
      <vt:lpstr>          Arterial qan təchizi</vt:lpstr>
      <vt:lpstr>          Venoz və limfa sistemi</vt:lpstr>
      <vt:lpstr>FİZİOLOGİYASI</vt:lpstr>
      <vt:lpstr>FİZİOLOGİYASI</vt:lpstr>
      <vt:lpstr>FİZİOLOGİYASI</vt:lpstr>
      <vt:lpstr> FİZİOLOGİYASI  Aşağı ezofageal sfinkterin tonusuna təsir edən amillər;</vt:lpstr>
      <vt:lpstr>QİDA BORUSUNUN CƏRRAHİ MÜAYİNƏLƏRİ</vt:lpstr>
      <vt:lpstr>QİDA BORUSUNUN CƏRRAHİ MÜAYİNƏLƏRİ</vt:lpstr>
      <vt:lpstr>QİDA BORUSUNUN CƏRRAHİ MÜAYİNƏLƏRİ</vt:lpstr>
      <vt:lpstr>     QİDA BORUSU XƏSTƏLİKLƏRİNƏ DİAQNOSTİK YANAŞMA  </vt:lpstr>
      <vt:lpstr> QİDA BORUSU XƏSTƏLİKLƏRİNƏ DİAQNOSTİK YANAŞMA</vt:lpstr>
      <vt:lpstr> QİDA BORUSU XƏSTƏLİKLƏRİNƏ DİAQNOSTİK YANAŞMA</vt:lpstr>
      <vt:lpstr>Müalicə</vt:lpstr>
      <vt:lpstr>Diqqətinizə görə təşəkkür.</vt:lpstr>
      <vt:lpstr>      www.bck.az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Xəstəliyin adı</dc:title>
  <dc:creator>Nuru Bayramov</dc:creator>
  <cp:lastModifiedBy>Nuru Bayramov</cp:lastModifiedBy>
  <cp:revision>27</cp:revision>
  <dcterms:created xsi:type="dcterms:W3CDTF">2019-06-22T12:56:24Z</dcterms:created>
  <dcterms:modified xsi:type="dcterms:W3CDTF">2021-07-31T13:30:46Z</dcterms:modified>
</cp:coreProperties>
</file>