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2"/>
  </p:notesMasterIdLst>
  <p:handoutMasterIdLst>
    <p:handoutMasterId r:id="rId23"/>
  </p:handoutMasterIdLst>
  <p:sldIdLst>
    <p:sldId id="284" r:id="rId2"/>
    <p:sldId id="290" r:id="rId3"/>
    <p:sldId id="344" r:id="rId4"/>
    <p:sldId id="352" r:id="rId5"/>
    <p:sldId id="396" r:id="rId6"/>
    <p:sldId id="395" r:id="rId7"/>
    <p:sldId id="397" r:id="rId8"/>
    <p:sldId id="394" r:id="rId9"/>
    <p:sldId id="398" r:id="rId10"/>
    <p:sldId id="371" r:id="rId11"/>
    <p:sldId id="399" r:id="rId12"/>
    <p:sldId id="400" r:id="rId13"/>
    <p:sldId id="402" r:id="rId14"/>
    <p:sldId id="372" r:id="rId15"/>
    <p:sldId id="403" r:id="rId16"/>
    <p:sldId id="404" r:id="rId17"/>
    <p:sldId id="407" r:id="rId18"/>
    <p:sldId id="413" r:id="rId19"/>
    <p:sldId id="414" r:id="rId20"/>
    <p:sldId id="410" r:id="rId21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F155B4E-81FF-B449-A7B4-2009799C956D}">
          <p14:sldIdLst>
            <p14:sldId id="284"/>
            <p14:sldId id="290"/>
            <p14:sldId id="344"/>
            <p14:sldId id="352"/>
            <p14:sldId id="396"/>
            <p14:sldId id="395"/>
            <p14:sldId id="397"/>
            <p14:sldId id="394"/>
            <p14:sldId id="398"/>
            <p14:sldId id="371"/>
            <p14:sldId id="399"/>
            <p14:sldId id="400"/>
            <p14:sldId id="402"/>
            <p14:sldId id="372"/>
            <p14:sldId id="403"/>
            <p14:sldId id="404"/>
            <p14:sldId id="407"/>
            <p14:sldId id="413"/>
            <p14:sldId id="414"/>
            <p14:sldId id="410"/>
          </p14:sldIdLst>
        </p14:section>
        <p14:section name="Untitled Section" id="{322C324E-CFC9-3D4D-A044-4FDB5E8EC59E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6" autoAdjust="0"/>
    <p:restoredTop sz="94660"/>
  </p:normalViewPr>
  <p:slideViewPr>
    <p:cSldViewPr>
      <p:cViewPr varScale="1">
        <p:scale>
          <a:sx n="64" d="100"/>
          <a:sy n="64" d="100"/>
        </p:scale>
        <p:origin x="518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B6880C-9649-4ABF-9CB2-D00B39B2C66A}" type="doc">
      <dgm:prSet loTypeId="urn:microsoft.com/office/officeart/2005/8/layout/default#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4DF5C2-C5EF-43F1-BD98-D7F7BEB3BA46}">
      <dgm:prSet phldrT="[Текст]"/>
      <dgm:spPr/>
      <dgm:t>
        <a:bodyPr/>
        <a:lstStyle/>
        <a:p>
          <a:r>
            <a:rPr lang="az-Latn-AZ" dirty="0">
              <a:latin typeface="Times New Roman" panose="02020603050405020304" pitchFamily="18" charset="0"/>
              <a:cs typeface="Times New Roman" panose="02020603050405020304" pitchFamily="18" charset="0"/>
            </a:rPr>
            <a:t>1. Yatrogen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357A8CA6-12E8-474B-B8AE-F2936F365647}" type="parTrans" cxnId="{CF2F1DE7-C96D-4010-9F88-5DC132825BE4}">
      <dgm:prSet/>
      <dgm:spPr/>
      <dgm:t>
        <a:bodyPr/>
        <a:lstStyle/>
        <a:p>
          <a:endParaRPr lang="ru-RU"/>
        </a:p>
      </dgm:t>
    </dgm:pt>
    <dgm:pt modelId="{5AF21084-809F-4823-A7D2-F8794DC02904}" type="sibTrans" cxnId="{CF2F1DE7-C96D-4010-9F88-5DC132825BE4}">
      <dgm:prSet/>
      <dgm:spPr/>
      <dgm:t>
        <a:bodyPr/>
        <a:lstStyle/>
        <a:p>
          <a:endParaRPr lang="ru-RU"/>
        </a:p>
      </dgm:t>
    </dgm:pt>
    <dgm:pt modelId="{95C52994-3AD9-4609-9E2C-1663B9899FF9}">
      <dgm:prSet phldrT="[Текст]"/>
      <dgm:spPr/>
      <dgm:t>
        <a:bodyPr/>
        <a:lstStyle/>
        <a:p>
          <a:r>
            <a:rPr lang="az-Latn-AZ" dirty="0">
              <a:latin typeface="+mn-lt"/>
              <a:cs typeface="Times New Roman" panose="02020603050405020304" pitchFamily="18" charset="0"/>
            </a:rPr>
            <a:t>3</a:t>
          </a:r>
          <a:r>
            <a:rPr lang="en-US" dirty="0">
              <a:latin typeface="+mn-lt"/>
              <a:cs typeface="Times New Roman" panose="02020603050405020304" pitchFamily="18" charset="0"/>
            </a:rPr>
            <a:t>. </a:t>
          </a:r>
          <a:r>
            <a:rPr lang="az-Latn-AZ" dirty="0">
              <a:latin typeface="+mn-lt"/>
              <a:cs typeface="Times New Roman" panose="02020603050405020304" pitchFamily="18" charset="0"/>
            </a:rPr>
            <a:t>Yad cisim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BE7CBFD7-7C25-4CCC-B393-02CEC73013DF}" type="parTrans" cxnId="{C2414C0E-9D86-425F-B974-4ED9F719E87C}">
      <dgm:prSet/>
      <dgm:spPr/>
      <dgm:t>
        <a:bodyPr/>
        <a:lstStyle/>
        <a:p>
          <a:endParaRPr lang="ru-RU"/>
        </a:p>
      </dgm:t>
    </dgm:pt>
    <dgm:pt modelId="{AC551B2B-756E-4C9D-803A-ABD1C5F7B582}" type="sibTrans" cxnId="{C2414C0E-9D86-425F-B974-4ED9F719E87C}">
      <dgm:prSet/>
      <dgm:spPr/>
      <dgm:t>
        <a:bodyPr/>
        <a:lstStyle/>
        <a:p>
          <a:endParaRPr lang="ru-RU"/>
        </a:p>
      </dgm:t>
    </dgm:pt>
    <dgm:pt modelId="{E12FC502-B4DE-48DF-B8D1-1A2E30AAB32B}">
      <dgm:prSet phldrT="[Текст]"/>
      <dgm:spPr/>
      <dgm:t>
        <a:bodyPr/>
        <a:lstStyle/>
        <a:p>
          <a:r>
            <a:rPr lang="az-Latn-AZ" dirty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az-Latn-AZ" dirty="0">
              <a:latin typeface="+mn-lt"/>
              <a:cs typeface="Times New Roman" panose="02020603050405020304" pitchFamily="18" charset="0"/>
            </a:rPr>
            <a:t>Postravmatik</a:t>
          </a:r>
          <a:r>
            <a:rPr lang="az-Latn-AZ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A27D9C-E862-4420-B0A6-B3C9216548C2}" type="parTrans" cxnId="{CA5066B0-2ABD-4346-B182-956F8A60799D}">
      <dgm:prSet/>
      <dgm:spPr/>
      <dgm:t>
        <a:bodyPr/>
        <a:lstStyle/>
        <a:p>
          <a:endParaRPr lang="ru-RU"/>
        </a:p>
      </dgm:t>
    </dgm:pt>
    <dgm:pt modelId="{610BC3AC-0CE0-46CB-9F8B-AB9293982B63}" type="sibTrans" cxnId="{CA5066B0-2ABD-4346-B182-956F8A60799D}">
      <dgm:prSet/>
      <dgm:spPr/>
      <dgm:t>
        <a:bodyPr/>
        <a:lstStyle/>
        <a:p>
          <a:endParaRPr lang="ru-RU"/>
        </a:p>
      </dgm:t>
    </dgm:pt>
    <dgm:pt modelId="{AE9EC326-C275-444B-AAAF-A097837C6F73}">
      <dgm:prSet phldrT="[Текст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az-Latn-AZ" dirty="0">
              <a:latin typeface="Times New Roman" panose="02020603050405020304" pitchFamily="18" charset="0"/>
              <a:cs typeface="Times New Roman" panose="02020603050405020304" pitchFamily="18" charset="0"/>
            </a:rPr>
            <a:t>2.QB-nun xəstəliyi ilə </a:t>
          </a:r>
          <a:r>
            <a:rPr lang="az-Latn-AZ" dirty="0">
              <a:latin typeface="+mn-lt"/>
              <a:cs typeface="Times New Roman" panose="02020603050405020304" pitchFamily="18" charset="0"/>
            </a:rPr>
            <a:t>bağlı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AFB0C074-26D3-467D-85F5-1C432538C3C4}" type="parTrans" cxnId="{F50638F9-3948-4B4F-98F5-54A83307CF5C}">
      <dgm:prSet/>
      <dgm:spPr/>
      <dgm:t>
        <a:bodyPr/>
        <a:lstStyle/>
        <a:p>
          <a:endParaRPr lang="en-US"/>
        </a:p>
      </dgm:t>
    </dgm:pt>
    <dgm:pt modelId="{311DE5E9-C406-48DD-A19F-335F83E00989}" type="sibTrans" cxnId="{F50638F9-3948-4B4F-98F5-54A83307CF5C}">
      <dgm:prSet/>
      <dgm:spPr/>
      <dgm:t>
        <a:bodyPr/>
        <a:lstStyle/>
        <a:p>
          <a:endParaRPr lang="en-US"/>
        </a:p>
      </dgm:t>
    </dgm:pt>
    <dgm:pt modelId="{FD6210FF-8507-4FE0-97D3-E09D37456BD8}">
      <dgm:prSet phldrT="[Текст]"/>
      <dgm:spPr/>
      <dgm:t>
        <a:bodyPr/>
        <a:lstStyle/>
        <a:p>
          <a:r>
            <a:rPr lang="az-Latn-AZ" dirty="0">
              <a:latin typeface="Times New Roman" panose="02020603050405020304" pitchFamily="18" charset="0"/>
              <a:cs typeface="Times New Roman" panose="02020603050405020304" pitchFamily="18" charset="0"/>
            </a:rPr>
            <a:t>5.Barotravma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D3C3E9-DD07-474F-82AF-B2FA438A7E41}" type="parTrans" cxnId="{3C7E6BC8-C893-4212-8BAD-FA4C7A1494D2}">
      <dgm:prSet/>
      <dgm:spPr/>
      <dgm:t>
        <a:bodyPr/>
        <a:lstStyle/>
        <a:p>
          <a:endParaRPr lang="en-US"/>
        </a:p>
      </dgm:t>
    </dgm:pt>
    <dgm:pt modelId="{9168DE8D-E9AC-41F5-A963-A2D0C4AD3ECB}" type="sibTrans" cxnId="{3C7E6BC8-C893-4212-8BAD-FA4C7A1494D2}">
      <dgm:prSet/>
      <dgm:spPr/>
      <dgm:t>
        <a:bodyPr/>
        <a:lstStyle/>
        <a:p>
          <a:endParaRPr lang="en-US"/>
        </a:p>
      </dgm:t>
    </dgm:pt>
    <dgm:pt modelId="{33AAF645-28C4-4847-A096-7FC40FC5A918}" type="pres">
      <dgm:prSet presAssocID="{55B6880C-9649-4ABF-9CB2-D00B39B2C66A}" presName="diagram" presStyleCnt="0">
        <dgm:presLayoutVars>
          <dgm:dir/>
          <dgm:resizeHandles val="exact"/>
        </dgm:presLayoutVars>
      </dgm:prSet>
      <dgm:spPr/>
    </dgm:pt>
    <dgm:pt modelId="{F1406835-E9D7-4A06-9F64-E20343431045}" type="pres">
      <dgm:prSet presAssocID="{6D4DF5C2-C5EF-43F1-BD98-D7F7BEB3BA46}" presName="node" presStyleLbl="node1" presStyleIdx="0" presStyleCnt="5">
        <dgm:presLayoutVars>
          <dgm:bulletEnabled val="1"/>
        </dgm:presLayoutVars>
      </dgm:prSet>
      <dgm:spPr/>
    </dgm:pt>
    <dgm:pt modelId="{0E8F69AC-24E0-4FBB-A093-0A6C7CEA6D22}" type="pres">
      <dgm:prSet presAssocID="{5AF21084-809F-4823-A7D2-F8794DC02904}" presName="sibTrans" presStyleCnt="0"/>
      <dgm:spPr/>
    </dgm:pt>
    <dgm:pt modelId="{3975E19D-C60E-4962-8E93-6FD834E7D10F}" type="pres">
      <dgm:prSet presAssocID="{AE9EC326-C275-444B-AAAF-A097837C6F73}" presName="node" presStyleLbl="node1" presStyleIdx="1" presStyleCnt="5">
        <dgm:presLayoutVars>
          <dgm:bulletEnabled val="1"/>
        </dgm:presLayoutVars>
      </dgm:prSet>
      <dgm:spPr/>
    </dgm:pt>
    <dgm:pt modelId="{7A4E7E75-3427-42D5-8206-115C1A644D77}" type="pres">
      <dgm:prSet presAssocID="{311DE5E9-C406-48DD-A19F-335F83E00989}" presName="sibTrans" presStyleCnt="0"/>
      <dgm:spPr/>
    </dgm:pt>
    <dgm:pt modelId="{E2321503-D6A6-47F1-B64A-E771CD14D695}" type="pres">
      <dgm:prSet presAssocID="{95C52994-3AD9-4609-9E2C-1663B9899FF9}" presName="node" presStyleLbl="node1" presStyleIdx="2" presStyleCnt="5">
        <dgm:presLayoutVars>
          <dgm:bulletEnabled val="1"/>
        </dgm:presLayoutVars>
      </dgm:prSet>
      <dgm:spPr/>
    </dgm:pt>
    <dgm:pt modelId="{6B8E108E-9B8E-464B-8F26-C817686AA343}" type="pres">
      <dgm:prSet presAssocID="{AC551B2B-756E-4C9D-803A-ABD1C5F7B582}" presName="sibTrans" presStyleCnt="0"/>
      <dgm:spPr/>
    </dgm:pt>
    <dgm:pt modelId="{2EC28D46-2EFC-43B4-B681-3BFCE7E69C9C}" type="pres">
      <dgm:prSet presAssocID="{E12FC502-B4DE-48DF-B8D1-1A2E30AAB32B}" presName="node" presStyleLbl="node1" presStyleIdx="3" presStyleCnt="5">
        <dgm:presLayoutVars>
          <dgm:bulletEnabled val="1"/>
        </dgm:presLayoutVars>
      </dgm:prSet>
      <dgm:spPr/>
    </dgm:pt>
    <dgm:pt modelId="{B5E014C5-5AF7-4967-8A5D-09BF865F1642}" type="pres">
      <dgm:prSet presAssocID="{610BC3AC-0CE0-46CB-9F8B-AB9293982B63}" presName="sibTrans" presStyleCnt="0"/>
      <dgm:spPr/>
    </dgm:pt>
    <dgm:pt modelId="{D27860FC-4497-4A54-B100-829048FADA76}" type="pres">
      <dgm:prSet presAssocID="{FD6210FF-8507-4FE0-97D3-E09D37456BD8}" presName="node" presStyleLbl="node1" presStyleIdx="4" presStyleCnt="5">
        <dgm:presLayoutVars>
          <dgm:bulletEnabled val="1"/>
        </dgm:presLayoutVars>
      </dgm:prSet>
      <dgm:spPr/>
    </dgm:pt>
  </dgm:ptLst>
  <dgm:cxnLst>
    <dgm:cxn modelId="{C2414C0E-9D86-425F-B974-4ED9F719E87C}" srcId="{55B6880C-9649-4ABF-9CB2-D00B39B2C66A}" destId="{95C52994-3AD9-4609-9E2C-1663B9899FF9}" srcOrd="2" destOrd="0" parTransId="{BE7CBFD7-7C25-4CCC-B393-02CEC73013DF}" sibTransId="{AC551B2B-756E-4C9D-803A-ABD1C5F7B582}"/>
    <dgm:cxn modelId="{E76A782A-0004-49C1-B5FA-10BE2EA4A707}" type="presOf" srcId="{FD6210FF-8507-4FE0-97D3-E09D37456BD8}" destId="{D27860FC-4497-4A54-B100-829048FADA76}" srcOrd="0" destOrd="0" presId="urn:microsoft.com/office/officeart/2005/8/layout/default#1"/>
    <dgm:cxn modelId="{01FEB857-5599-45A7-8E14-AC7F7812C057}" type="presOf" srcId="{AE9EC326-C275-444B-AAAF-A097837C6F73}" destId="{3975E19D-C60E-4962-8E93-6FD834E7D10F}" srcOrd="0" destOrd="0" presId="urn:microsoft.com/office/officeart/2005/8/layout/default#1"/>
    <dgm:cxn modelId="{6FE42AA8-F657-4877-9E18-59FF6537DBDF}" type="presOf" srcId="{6D4DF5C2-C5EF-43F1-BD98-D7F7BEB3BA46}" destId="{F1406835-E9D7-4A06-9F64-E20343431045}" srcOrd="0" destOrd="0" presId="urn:microsoft.com/office/officeart/2005/8/layout/default#1"/>
    <dgm:cxn modelId="{CA5066B0-2ABD-4346-B182-956F8A60799D}" srcId="{55B6880C-9649-4ABF-9CB2-D00B39B2C66A}" destId="{E12FC502-B4DE-48DF-B8D1-1A2E30AAB32B}" srcOrd="3" destOrd="0" parTransId="{39A27D9C-E862-4420-B0A6-B3C9216548C2}" sibTransId="{610BC3AC-0CE0-46CB-9F8B-AB9293982B63}"/>
    <dgm:cxn modelId="{7C73E8B9-CF9C-49AA-9AD7-D1F9F7CC3F30}" type="presOf" srcId="{95C52994-3AD9-4609-9E2C-1663B9899FF9}" destId="{E2321503-D6A6-47F1-B64A-E771CD14D695}" srcOrd="0" destOrd="0" presId="urn:microsoft.com/office/officeart/2005/8/layout/default#1"/>
    <dgm:cxn modelId="{3C7E6BC8-C893-4212-8BAD-FA4C7A1494D2}" srcId="{55B6880C-9649-4ABF-9CB2-D00B39B2C66A}" destId="{FD6210FF-8507-4FE0-97D3-E09D37456BD8}" srcOrd="4" destOrd="0" parTransId="{0FD3C3E9-DD07-474F-82AF-B2FA438A7E41}" sibTransId="{9168DE8D-E9AC-41F5-A963-A2D0C4AD3ECB}"/>
    <dgm:cxn modelId="{CF2F1DE7-C96D-4010-9F88-5DC132825BE4}" srcId="{55B6880C-9649-4ABF-9CB2-D00B39B2C66A}" destId="{6D4DF5C2-C5EF-43F1-BD98-D7F7BEB3BA46}" srcOrd="0" destOrd="0" parTransId="{357A8CA6-12E8-474B-B8AE-F2936F365647}" sibTransId="{5AF21084-809F-4823-A7D2-F8794DC02904}"/>
    <dgm:cxn modelId="{547292E7-6335-4E0E-BF5E-66F293874A5F}" type="presOf" srcId="{55B6880C-9649-4ABF-9CB2-D00B39B2C66A}" destId="{33AAF645-28C4-4847-A096-7FC40FC5A918}" srcOrd="0" destOrd="0" presId="urn:microsoft.com/office/officeart/2005/8/layout/default#1"/>
    <dgm:cxn modelId="{1F69CFE8-FE02-41F5-AC0A-C36F02288547}" type="presOf" srcId="{E12FC502-B4DE-48DF-B8D1-1A2E30AAB32B}" destId="{2EC28D46-2EFC-43B4-B681-3BFCE7E69C9C}" srcOrd="0" destOrd="0" presId="urn:microsoft.com/office/officeart/2005/8/layout/default#1"/>
    <dgm:cxn modelId="{F50638F9-3948-4B4F-98F5-54A83307CF5C}" srcId="{55B6880C-9649-4ABF-9CB2-D00B39B2C66A}" destId="{AE9EC326-C275-444B-AAAF-A097837C6F73}" srcOrd="1" destOrd="0" parTransId="{AFB0C074-26D3-467D-85F5-1C432538C3C4}" sibTransId="{311DE5E9-C406-48DD-A19F-335F83E00989}"/>
    <dgm:cxn modelId="{F17B1764-9239-458A-B93A-A9FE681A15F6}" type="presParOf" srcId="{33AAF645-28C4-4847-A096-7FC40FC5A918}" destId="{F1406835-E9D7-4A06-9F64-E20343431045}" srcOrd="0" destOrd="0" presId="urn:microsoft.com/office/officeart/2005/8/layout/default#1"/>
    <dgm:cxn modelId="{7FEA7C48-B078-4B6B-97EB-AD4735EA3014}" type="presParOf" srcId="{33AAF645-28C4-4847-A096-7FC40FC5A918}" destId="{0E8F69AC-24E0-4FBB-A093-0A6C7CEA6D22}" srcOrd="1" destOrd="0" presId="urn:microsoft.com/office/officeart/2005/8/layout/default#1"/>
    <dgm:cxn modelId="{B1EAD4C3-DE42-4DBA-BB22-E62295BAC5EB}" type="presParOf" srcId="{33AAF645-28C4-4847-A096-7FC40FC5A918}" destId="{3975E19D-C60E-4962-8E93-6FD834E7D10F}" srcOrd="2" destOrd="0" presId="urn:microsoft.com/office/officeart/2005/8/layout/default#1"/>
    <dgm:cxn modelId="{FA33357A-2BFA-47B2-B805-9B6D7C832774}" type="presParOf" srcId="{33AAF645-28C4-4847-A096-7FC40FC5A918}" destId="{7A4E7E75-3427-42D5-8206-115C1A644D77}" srcOrd="3" destOrd="0" presId="urn:microsoft.com/office/officeart/2005/8/layout/default#1"/>
    <dgm:cxn modelId="{EDE15230-1746-4FFD-9AA7-F7FC3A697063}" type="presParOf" srcId="{33AAF645-28C4-4847-A096-7FC40FC5A918}" destId="{E2321503-D6A6-47F1-B64A-E771CD14D695}" srcOrd="4" destOrd="0" presId="urn:microsoft.com/office/officeart/2005/8/layout/default#1"/>
    <dgm:cxn modelId="{8F429CFD-809C-4166-B1F1-0129BBBCE33D}" type="presParOf" srcId="{33AAF645-28C4-4847-A096-7FC40FC5A918}" destId="{6B8E108E-9B8E-464B-8F26-C817686AA343}" srcOrd="5" destOrd="0" presId="urn:microsoft.com/office/officeart/2005/8/layout/default#1"/>
    <dgm:cxn modelId="{095FF3F0-A79B-46CA-AF01-8E0A5BB7460B}" type="presParOf" srcId="{33AAF645-28C4-4847-A096-7FC40FC5A918}" destId="{2EC28D46-2EFC-43B4-B681-3BFCE7E69C9C}" srcOrd="6" destOrd="0" presId="urn:microsoft.com/office/officeart/2005/8/layout/default#1"/>
    <dgm:cxn modelId="{2588991F-0CFC-4963-BD7B-56B4018FF9C1}" type="presParOf" srcId="{33AAF645-28C4-4847-A096-7FC40FC5A918}" destId="{B5E014C5-5AF7-4967-8A5D-09BF865F1642}" srcOrd="7" destOrd="0" presId="urn:microsoft.com/office/officeart/2005/8/layout/default#1"/>
    <dgm:cxn modelId="{BBF83BFD-BC13-4310-9D20-05043433C5F8}" type="presParOf" srcId="{33AAF645-28C4-4847-A096-7FC40FC5A918}" destId="{D27860FC-4497-4A54-B100-829048FADA76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C73597-FE01-4058-990E-7D1839ACA602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A9023B-B6C1-4FE0-A1F3-413B09020729}">
      <dgm:prSet phldrT="[Текст]"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QB-nun tibbi –diaqnostik müdaxilələrdən sonra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9D8E2B-DFC7-4304-A5D6-911C13C4AB91}" type="parTrans" cxnId="{52CB585E-09D3-45F8-B530-B0B8C81B83DF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DA71FA1F-12B1-4A9B-AB56-42B00162BF20}" type="sibTrans" cxnId="{52CB585E-09D3-45F8-B530-B0B8C81B83DF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9CFC82A3-8EAF-4766-9012-6D5624AB8300}">
      <dgm:prSet phldrT="[Текст]"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Qarındaxili təzyiqi artıran amillər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39FCC6-5C83-4DE3-B84D-54954801E6B8}" type="parTrans" cxnId="{362B1FBD-A323-49F9-877C-558017EA3D01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68B3C05C-B5C7-4AFB-8C70-7117EF059F73}" type="sibTrans" cxnId="{362B1FBD-A323-49F9-877C-558017EA3D01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652873CD-DC80-4C54-90EC-4CF04CCF036F}">
      <dgm:prSet phldrT="[Текст]"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Boyun, döş və ya qarın nahiyyəsində ağrı 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9A05E0-8A6A-4F35-987C-14E684FDDB99}" type="parTrans" cxnId="{F3417B66-ACF4-4E57-9F13-B13C7F4995DA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1AFA652E-74CD-4022-B940-1353EF0C83AB}" type="sibTrans" cxnId="{F3417B66-ACF4-4E57-9F13-B13C7F4995DA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86258C59-608C-411A-8B07-10A1FDE0DBE0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Udqunmadan sonra ağrının artması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B1CCAE-7767-40D2-9FA3-84EEF310CD53}" type="parTrans" cxnId="{FC4623F2-E442-4B2A-B7C4-243CEF4A32E2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9B989ED4-EE14-4E2E-B570-EC7D563643C0}" type="sibTrans" cxnId="{FC4623F2-E442-4B2A-B7C4-243CEF4A32E2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DF6FAFF2-F9A2-4FB1-ACD5-BE396EE305E3}" type="pres">
      <dgm:prSet presAssocID="{F6C73597-FE01-4058-990E-7D1839ACA602}" presName="compositeShape" presStyleCnt="0">
        <dgm:presLayoutVars>
          <dgm:dir/>
          <dgm:resizeHandles/>
        </dgm:presLayoutVars>
      </dgm:prSet>
      <dgm:spPr/>
    </dgm:pt>
    <dgm:pt modelId="{FBAC1FD8-55CB-4CCC-B022-01EDF5D28682}" type="pres">
      <dgm:prSet presAssocID="{F6C73597-FE01-4058-990E-7D1839ACA602}" presName="pyramid" presStyleLbl="node1" presStyleIdx="0" presStyleCnt="1" custLinFactNeighborX="846" custLinFactNeighborY="1895"/>
      <dgm:spPr/>
    </dgm:pt>
    <dgm:pt modelId="{4A8FBD96-25D7-480A-B8E5-8DF33BA2A831}" type="pres">
      <dgm:prSet presAssocID="{F6C73597-FE01-4058-990E-7D1839ACA602}" presName="theList" presStyleCnt="0"/>
      <dgm:spPr/>
    </dgm:pt>
    <dgm:pt modelId="{E323F156-58CE-49DA-9E8D-D441F6024124}" type="pres">
      <dgm:prSet presAssocID="{B3A9023B-B6C1-4FE0-A1F3-413B09020729}" presName="aNode" presStyleLbl="fgAcc1" presStyleIdx="0" presStyleCnt="4">
        <dgm:presLayoutVars>
          <dgm:bulletEnabled val="1"/>
        </dgm:presLayoutVars>
      </dgm:prSet>
      <dgm:spPr/>
    </dgm:pt>
    <dgm:pt modelId="{C9B480CC-AA7C-476A-9D5E-F499087DBEAA}" type="pres">
      <dgm:prSet presAssocID="{B3A9023B-B6C1-4FE0-A1F3-413B09020729}" presName="aSpace" presStyleCnt="0"/>
      <dgm:spPr/>
    </dgm:pt>
    <dgm:pt modelId="{37F72C9F-334F-48E1-8DE4-FFA8564FFF95}" type="pres">
      <dgm:prSet presAssocID="{9CFC82A3-8EAF-4766-9012-6D5624AB8300}" presName="aNode" presStyleLbl="fgAcc1" presStyleIdx="1" presStyleCnt="4">
        <dgm:presLayoutVars>
          <dgm:bulletEnabled val="1"/>
        </dgm:presLayoutVars>
      </dgm:prSet>
      <dgm:spPr/>
    </dgm:pt>
    <dgm:pt modelId="{226FB33D-F059-41A7-B0B0-0DE91CB5319F}" type="pres">
      <dgm:prSet presAssocID="{9CFC82A3-8EAF-4766-9012-6D5624AB8300}" presName="aSpace" presStyleCnt="0"/>
      <dgm:spPr/>
    </dgm:pt>
    <dgm:pt modelId="{E36D3108-CF61-428D-B241-BDA4677F689A}" type="pres">
      <dgm:prSet presAssocID="{652873CD-DC80-4C54-90EC-4CF04CCF036F}" presName="aNode" presStyleLbl="fgAcc1" presStyleIdx="2" presStyleCnt="4">
        <dgm:presLayoutVars>
          <dgm:bulletEnabled val="1"/>
        </dgm:presLayoutVars>
      </dgm:prSet>
      <dgm:spPr/>
    </dgm:pt>
    <dgm:pt modelId="{FAE44D61-5088-427E-85DD-0A9719F472A4}" type="pres">
      <dgm:prSet presAssocID="{652873CD-DC80-4C54-90EC-4CF04CCF036F}" presName="aSpace" presStyleCnt="0"/>
      <dgm:spPr/>
    </dgm:pt>
    <dgm:pt modelId="{42DC4914-ED79-4AB6-802C-56ACCED59329}" type="pres">
      <dgm:prSet presAssocID="{86258C59-608C-411A-8B07-10A1FDE0DBE0}" presName="aNode" presStyleLbl="fgAcc1" presStyleIdx="3" presStyleCnt="4" custLinFactNeighborX="-608" custLinFactNeighborY="11903">
        <dgm:presLayoutVars>
          <dgm:bulletEnabled val="1"/>
        </dgm:presLayoutVars>
      </dgm:prSet>
      <dgm:spPr/>
    </dgm:pt>
    <dgm:pt modelId="{1F33B3BE-1A0D-41C6-B619-476B8234FE0E}" type="pres">
      <dgm:prSet presAssocID="{86258C59-608C-411A-8B07-10A1FDE0DBE0}" presName="aSpace" presStyleCnt="0"/>
      <dgm:spPr/>
    </dgm:pt>
  </dgm:ptLst>
  <dgm:cxnLst>
    <dgm:cxn modelId="{F4619602-E84F-463D-BD43-7D94C9370202}" type="presOf" srcId="{B3A9023B-B6C1-4FE0-A1F3-413B09020729}" destId="{E323F156-58CE-49DA-9E8D-D441F6024124}" srcOrd="0" destOrd="0" presId="urn:microsoft.com/office/officeart/2005/8/layout/pyramid2"/>
    <dgm:cxn modelId="{52CB585E-09D3-45F8-B530-B0B8C81B83DF}" srcId="{F6C73597-FE01-4058-990E-7D1839ACA602}" destId="{B3A9023B-B6C1-4FE0-A1F3-413B09020729}" srcOrd="0" destOrd="0" parTransId="{479D8E2B-DFC7-4304-A5D6-911C13C4AB91}" sibTransId="{DA71FA1F-12B1-4A9B-AB56-42B00162BF20}"/>
    <dgm:cxn modelId="{F3417B66-ACF4-4E57-9F13-B13C7F4995DA}" srcId="{F6C73597-FE01-4058-990E-7D1839ACA602}" destId="{652873CD-DC80-4C54-90EC-4CF04CCF036F}" srcOrd="2" destOrd="0" parTransId="{489A05E0-8A6A-4F35-987C-14E684FDDB99}" sibTransId="{1AFA652E-74CD-4022-B940-1353EF0C83AB}"/>
    <dgm:cxn modelId="{31A1608B-4ECF-48AD-9561-84DDFD501338}" type="presOf" srcId="{86258C59-608C-411A-8B07-10A1FDE0DBE0}" destId="{42DC4914-ED79-4AB6-802C-56ACCED59329}" srcOrd="0" destOrd="0" presId="urn:microsoft.com/office/officeart/2005/8/layout/pyramid2"/>
    <dgm:cxn modelId="{AA7F698B-D6EA-4191-88F7-42C1689D2D8E}" type="presOf" srcId="{9CFC82A3-8EAF-4766-9012-6D5624AB8300}" destId="{37F72C9F-334F-48E1-8DE4-FFA8564FFF95}" srcOrd="0" destOrd="0" presId="urn:microsoft.com/office/officeart/2005/8/layout/pyramid2"/>
    <dgm:cxn modelId="{362B1FBD-A323-49F9-877C-558017EA3D01}" srcId="{F6C73597-FE01-4058-990E-7D1839ACA602}" destId="{9CFC82A3-8EAF-4766-9012-6D5624AB8300}" srcOrd="1" destOrd="0" parTransId="{7439FCC6-5C83-4DE3-B84D-54954801E6B8}" sibTransId="{68B3C05C-B5C7-4AFB-8C70-7117EF059F73}"/>
    <dgm:cxn modelId="{E0B963BF-10C1-42B7-BEC7-4819031FBCAF}" type="presOf" srcId="{652873CD-DC80-4C54-90EC-4CF04CCF036F}" destId="{E36D3108-CF61-428D-B241-BDA4677F689A}" srcOrd="0" destOrd="0" presId="urn:microsoft.com/office/officeart/2005/8/layout/pyramid2"/>
    <dgm:cxn modelId="{A2C8C6C4-4811-4D8A-9075-7D781C9582E1}" type="presOf" srcId="{F6C73597-FE01-4058-990E-7D1839ACA602}" destId="{DF6FAFF2-F9A2-4FB1-ACD5-BE396EE305E3}" srcOrd="0" destOrd="0" presId="urn:microsoft.com/office/officeart/2005/8/layout/pyramid2"/>
    <dgm:cxn modelId="{FC4623F2-E442-4B2A-B7C4-243CEF4A32E2}" srcId="{F6C73597-FE01-4058-990E-7D1839ACA602}" destId="{86258C59-608C-411A-8B07-10A1FDE0DBE0}" srcOrd="3" destOrd="0" parTransId="{AFB1CCAE-7767-40D2-9FA3-84EEF310CD53}" sibTransId="{9B989ED4-EE14-4E2E-B570-EC7D563643C0}"/>
    <dgm:cxn modelId="{BA75869D-89F9-497B-858A-C86C117C67F7}" type="presParOf" srcId="{DF6FAFF2-F9A2-4FB1-ACD5-BE396EE305E3}" destId="{FBAC1FD8-55CB-4CCC-B022-01EDF5D28682}" srcOrd="0" destOrd="0" presId="urn:microsoft.com/office/officeart/2005/8/layout/pyramid2"/>
    <dgm:cxn modelId="{18448106-2C47-4DA1-8F45-8EDDCC8B6F27}" type="presParOf" srcId="{DF6FAFF2-F9A2-4FB1-ACD5-BE396EE305E3}" destId="{4A8FBD96-25D7-480A-B8E5-8DF33BA2A831}" srcOrd="1" destOrd="0" presId="urn:microsoft.com/office/officeart/2005/8/layout/pyramid2"/>
    <dgm:cxn modelId="{01C4ED7E-0ADD-4071-807C-62E13A3C3D07}" type="presParOf" srcId="{4A8FBD96-25D7-480A-B8E5-8DF33BA2A831}" destId="{E323F156-58CE-49DA-9E8D-D441F6024124}" srcOrd="0" destOrd="0" presId="urn:microsoft.com/office/officeart/2005/8/layout/pyramid2"/>
    <dgm:cxn modelId="{3B2DCB54-9D44-4624-80EE-1FF9B548AC7C}" type="presParOf" srcId="{4A8FBD96-25D7-480A-B8E5-8DF33BA2A831}" destId="{C9B480CC-AA7C-476A-9D5E-F499087DBEAA}" srcOrd="1" destOrd="0" presId="urn:microsoft.com/office/officeart/2005/8/layout/pyramid2"/>
    <dgm:cxn modelId="{FF669830-1791-4795-99A8-96C8B12DE399}" type="presParOf" srcId="{4A8FBD96-25D7-480A-B8E5-8DF33BA2A831}" destId="{37F72C9F-334F-48E1-8DE4-FFA8564FFF95}" srcOrd="2" destOrd="0" presId="urn:microsoft.com/office/officeart/2005/8/layout/pyramid2"/>
    <dgm:cxn modelId="{9447EB3A-4665-4ECE-A50D-D697BA1E01E5}" type="presParOf" srcId="{4A8FBD96-25D7-480A-B8E5-8DF33BA2A831}" destId="{226FB33D-F059-41A7-B0B0-0DE91CB5319F}" srcOrd="3" destOrd="0" presId="urn:microsoft.com/office/officeart/2005/8/layout/pyramid2"/>
    <dgm:cxn modelId="{00471CA3-AC2A-4300-918C-126958397FA2}" type="presParOf" srcId="{4A8FBD96-25D7-480A-B8E5-8DF33BA2A831}" destId="{E36D3108-CF61-428D-B241-BDA4677F689A}" srcOrd="4" destOrd="0" presId="urn:microsoft.com/office/officeart/2005/8/layout/pyramid2"/>
    <dgm:cxn modelId="{3BEED737-BDCE-4643-8DB3-F0C41E443713}" type="presParOf" srcId="{4A8FBD96-25D7-480A-B8E5-8DF33BA2A831}" destId="{FAE44D61-5088-427E-85DD-0A9719F472A4}" srcOrd="5" destOrd="0" presId="urn:microsoft.com/office/officeart/2005/8/layout/pyramid2"/>
    <dgm:cxn modelId="{07750638-B127-4198-AFDF-81ECCF9660CE}" type="presParOf" srcId="{4A8FBD96-25D7-480A-B8E5-8DF33BA2A831}" destId="{42DC4914-ED79-4AB6-802C-56ACCED59329}" srcOrd="6" destOrd="0" presId="urn:microsoft.com/office/officeart/2005/8/layout/pyramid2"/>
    <dgm:cxn modelId="{19F3712F-1839-406E-B0C9-5FEC26A1C31A}" type="presParOf" srcId="{4A8FBD96-25D7-480A-B8E5-8DF33BA2A831}" destId="{1F33B3BE-1A0D-41C6-B619-476B8234FE0E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406835-E9D7-4A06-9F64-E20343431045}">
      <dsp:nvSpPr>
        <dsp:cNvPr id="0" name=""/>
        <dsp:cNvSpPr/>
      </dsp:nvSpPr>
      <dsp:spPr>
        <a:xfrm>
          <a:off x="0" y="442173"/>
          <a:ext cx="2587787" cy="15526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1. Yatrogen</a:t>
          </a:r>
          <a:endParaRPr lang="ru-RU" sz="3000" kern="1200" dirty="0">
            <a:latin typeface="+mn-lt"/>
            <a:cs typeface="Times New Roman" panose="02020603050405020304" pitchFamily="18" charset="0"/>
          </a:endParaRPr>
        </a:p>
      </dsp:txBody>
      <dsp:txXfrm>
        <a:off x="0" y="442173"/>
        <a:ext cx="2587787" cy="1552672"/>
      </dsp:txXfrm>
    </dsp:sp>
    <dsp:sp modelId="{3975E19D-C60E-4962-8E93-6FD834E7D10F}">
      <dsp:nvSpPr>
        <dsp:cNvPr id="0" name=""/>
        <dsp:cNvSpPr/>
      </dsp:nvSpPr>
      <dsp:spPr>
        <a:xfrm>
          <a:off x="2846566" y="442173"/>
          <a:ext cx="2587787" cy="15526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az-Latn-AZ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2.QB-nun xəstəliyi ilə </a:t>
          </a:r>
          <a:r>
            <a:rPr lang="az-Latn-AZ" sz="3000" kern="1200" dirty="0">
              <a:latin typeface="+mn-lt"/>
              <a:cs typeface="Times New Roman" panose="02020603050405020304" pitchFamily="18" charset="0"/>
            </a:rPr>
            <a:t>bağlı</a:t>
          </a:r>
          <a:endParaRPr lang="ru-RU" sz="3000" kern="1200" dirty="0">
            <a:latin typeface="+mn-lt"/>
            <a:cs typeface="Times New Roman" panose="02020603050405020304" pitchFamily="18" charset="0"/>
          </a:endParaRPr>
        </a:p>
      </dsp:txBody>
      <dsp:txXfrm>
        <a:off x="2846566" y="442173"/>
        <a:ext cx="2587787" cy="1552672"/>
      </dsp:txXfrm>
    </dsp:sp>
    <dsp:sp modelId="{E2321503-D6A6-47F1-B64A-E771CD14D695}">
      <dsp:nvSpPr>
        <dsp:cNvPr id="0" name=""/>
        <dsp:cNvSpPr/>
      </dsp:nvSpPr>
      <dsp:spPr>
        <a:xfrm>
          <a:off x="5693132" y="442173"/>
          <a:ext cx="2587787" cy="15526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000" kern="1200" dirty="0">
              <a:latin typeface="+mn-lt"/>
              <a:cs typeface="Times New Roman" panose="02020603050405020304" pitchFamily="18" charset="0"/>
            </a:rPr>
            <a:t>3</a:t>
          </a:r>
          <a:r>
            <a:rPr lang="en-US" sz="3000" kern="1200" dirty="0">
              <a:latin typeface="+mn-lt"/>
              <a:cs typeface="Times New Roman" panose="02020603050405020304" pitchFamily="18" charset="0"/>
            </a:rPr>
            <a:t>. </a:t>
          </a:r>
          <a:r>
            <a:rPr lang="az-Latn-AZ" sz="3000" kern="1200" dirty="0">
              <a:latin typeface="+mn-lt"/>
              <a:cs typeface="Times New Roman" panose="02020603050405020304" pitchFamily="18" charset="0"/>
            </a:rPr>
            <a:t>Yad cisim</a:t>
          </a:r>
          <a:endParaRPr lang="ru-RU" sz="3000" kern="1200" dirty="0">
            <a:latin typeface="+mn-lt"/>
            <a:cs typeface="Times New Roman" panose="02020603050405020304" pitchFamily="18" charset="0"/>
          </a:endParaRPr>
        </a:p>
      </dsp:txBody>
      <dsp:txXfrm>
        <a:off x="5693132" y="442173"/>
        <a:ext cx="2587787" cy="1552672"/>
      </dsp:txXfrm>
    </dsp:sp>
    <dsp:sp modelId="{2EC28D46-2EFC-43B4-B681-3BFCE7E69C9C}">
      <dsp:nvSpPr>
        <dsp:cNvPr id="0" name=""/>
        <dsp:cNvSpPr/>
      </dsp:nvSpPr>
      <dsp:spPr>
        <a:xfrm>
          <a:off x="1423283" y="2253624"/>
          <a:ext cx="2587787" cy="15526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az-Latn-AZ" sz="3000" kern="1200" dirty="0">
              <a:latin typeface="+mn-lt"/>
              <a:cs typeface="Times New Roman" panose="02020603050405020304" pitchFamily="18" charset="0"/>
            </a:rPr>
            <a:t>Postravmatik</a:t>
          </a:r>
          <a:r>
            <a:rPr lang="az-Latn-AZ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23283" y="2253624"/>
        <a:ext cx="2587787" cy="1552672"/>
      </dsp:txXfrm>
    </dsp:sp>
    <dsp:sp modelId="{D27860FC-4497-4A54-B100-829048FADA76}">
      <dsp:nvSpPr>
        <dsp:cNvPr id="0" name=""/>
        <dsp:cNvSpPr/>
      </dsp:nvSpPr>
      <dsp:spPr>
        <a:xfrm>
          <a:off x="4269849" y="2253624"/>
          <a:ext cx="2587787" cy="15526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5.Barotravma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69849" y="2253624"/>
        <a:ext cx="2587787" cy="15526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AC1FD8-55CB-4CCC-B022-01EDF5D28682}">
      <dsp:nvSpPr>
        <dsp:cNvPr id="0" name=""/>
        <dsp:cNvSpPr/>
      </dsp:nvSpPr>
      <dsp:spPr>
        <a:xfrm>
          <a:off x="29331" y="0"/>
          <a:ext cx="3467069" cy="4509593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23F156-58CE-49DA-9E8D-D441F6024124}">
      <dsp:nvSpPr>
        <dsp:cNvPr id="0" name=""/>
        <dsp:cNvSpPr/>
      </dsp:nvSpPr>
      <dsp:spPr>
        <a:xfrm>
          <a:off x="1733534" y="451399"/>
          <a:ext cx="2253595" cy="80150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>
              <a:latin typeface="Arial" panose="020B0604020202020204" pitchFamily="34" charset="0"/>
              <a:cs typeface="Arial" panose="020B0604020202020204" pitchFamily="34" charset="0"/>
            </a:rPr>
            <a:t>QB-nun tibbi –diaqnostik müdaxilələrdən sonra</a:t>
          </a:r>
          <a:endParaRPr lang="ru-RU" sz="1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72660" y="490525"/>
        <a:ext cx="2175343" cy="723257"/>
      </dsp:txXfrm>
    </dsp:sp>
    <dsp:sp modelId="{37F72C9F-334F-48E1-8DE4-FFA8564FFF95}">
      <dsp:nvSpPr>
        <dsp:cNvPr id="0" name=""/>
        <dsp:cNvSpPr/>
      </dsp:nvSpPr>
      <dsp:spPr>
        <a:xfrm>
          <a:off x="1733534" y="1353098"/>
          <a:ext cx="2253595" cy="80150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>
              <a:latin typeface="Arial" panose="020B0604020202020204" pitchFamily="34" charset="0"/>
              <a:cs typeface="Arial" panose="020B0604020202020204" pitchFamily="34" charset="0"/>
            </a:rPr>
            <a:t>Qarındaxili təzyiqi artıran amillər</a:t>
          </a:r>
          <a:endParaRPr lang="ru-RU" sz="1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72660" y="1392224"/>
        <a:ext cx="2175343" cy="723257"/>
      </dsp:txXfrm>
    </dsp:sp>
    <dsp:sp modelId="{E36D3108-CF61-428D-B241-BDA4677F689A}">
      <dsp:nvSpPr>
        <dsp:cNvPr id="0" name=""/>
        <dsp:cNvSpPr/>
      </dsp:nvSpPr>
      <dsp:spPr>
        <a:xfrm>
          <a:off x="1733534" y="2254796"/>
          <a:ext cx="2253595" cy="80150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>
              <a:latin typeface="Arial" panose="020B0604020202020204" pitchFamily="34" charset="0"/>
              <a:cs typeface="Arial" panose="020B0604020202020204" pitchFamily="34" charset="0"/>
            </a:rPr>
            <a:t>Boyun, döş və ya qarın nahiyyəsində ağrı </a:t>
          </a:r>
          <a:endParaRPr lang="ru-RU" sz="1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72660" y="2293922"/>
        <a:ext cx="2175343" cy="723257"/>
      </dsp:txXfrm>
    </dsp:sp>
    <dsp:sp modelId="{42DC4914-ED79-4AB6-802C-56ACCED59329}">
      <dsp:nvSpPr>
        <dsp:cNvPr id="0" name=""/>
        <dsp:cNvSpPr/>
      </dsp:nvSpPr>
      <dsp:spPr>
        <a:xfrm>
          <a:off x="1719832" y="3168420"/>
          <a:ext cx="2253595" cy="80150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 dirty="0">
              <a:latin typeface="Arial" panose="020B0604020202020204" pitchFamily="34" charset="0"/>
              <a:cs typeface="Arial" panose="020B0604020202020204" pitchFamily="34" charset="0"/>
            </a:rPr>
            <a:t>Udqunmadan sonra ağrının artması</a:t>
          </a:r>
          <a:endParaRPr lang="ru-RU" sz="1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58958" y="3207546"/>
        <a:ext cx="2175343" cy="7232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A. Qeybulla, Dr. S. Məmmədova,  Dr. N. Süleymanova</a:t>
            </a:r>
          </a:p>
        </p:txBody>
      </p:sp>
    </p:spTree>
    <p:extLst>
      <p:ext uri="{BB962C8B-B14F-4D97-AF65-F5344CB8AC3E}">
        <p14:creationId xmlns:p14="http://schemas.microsoft.com/office/powerpoint/2010/main" val="350340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A. Qeybulla, Dr. S. Məmmədova,  Dr. N. Süleymanova</a:t>
            </a:r>
          </a:p>
        </p:txBody>
      </p:sp>
    </p:spTree>
    <p:extLst>
      <p:ext uri="{BB962C8B-B14F-4D97-AF65-F5344CB8AC3E}">
        <p14:creationId xmlns:p14="http://schemas.microsoft.com/office/powerpoint/2010/main" val="701885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A. Qeybulla, Dr. S. Məmmədova,  Dr. N. Süleymanova</a:t>
            </a:r>
          </a:p>
        </p:txBody>
      </p:sp>
    </p:spTree>
    <p:extLst>
      <p:ext uri="{BB962C8B-B14F-4D97-AF65-F5344CB8AC3E}">
        <p14:creationId xmlns:p14="http://schemas.microsoft.com/office/powerpoint/2010/main" val="3647520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44472" y="-146192"/>
            <a:ext cx="1831964" cy="910896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A. Qeybulla, Dr. S. Məmmədova,  Dr. N. Süleymanova</a:t>
            </a:r>
          </a:p>
        </p:txBody>
      </p:sp>
    </p:spTree>
    <p:extLst>
      <p:ext uri="{BB962C8B-B14F-4D97-AF65-F5344CB8AC3E}">
        <p14:creationId xmlns:p14="http://schemas.microsoft.com/office/powerpoint/2010/main" val="452707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A. Qeybulla, Dr. S. Məmmədova,  Dr. N. Süleymanova</a:t>
            </a:r>
          </a:p>
        </p:txBody>
      </p:sp>
    </p:spTree>
    <p:extLst>
      <p:ext uri="{BB962C8B-B14F-4D97-AF65-F5344CB8AC3E}">
        <p14:creationId xmlns:p14="http://schemas.microsoft.com/office/powerpoint/2010/main" val="3438417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44472" y="-146192"/>
            <a:ext cx="1831964" cy="91089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97352"/>
            <a:ext cx="5729808" cy="260603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A. Qeybulla, Dr. S. Məmmədova,  Dr. N. Süleymanova</a:t>
            </a:r>
          </a:p>
        </p:txBody>
      </p:sp>
    </p:spTree>
    <p:extLst>
      <p:ext uri="{BB962C8B-B14F-4D97-AF65-F5344CB8AC3E}">
        <p14:creationId xmlns:p14="http://schemas.microsoft.com/office/powerpoint/2010/main" val="3435587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A. Qeybulla, Dr. S. Məmmədova,  Dr. N. Süleymanova</a:t>
            </a:r>
          </a:p>
        </p:txBody>
      </p:sp>
    </p:spTree>
    <p:extLst>
      <p:ext uri="{BB962C8B-B14F-4D97-AF65-F5344CB8AC3E}">
        <p14:creationId xmlns:p14="http://schemas.microsoft.com/office/powerpoint/2010/main" val="810348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A. Qeybulla, Dr. S. Məmmədova,  Dr. N. Süleymanova</a:t>
            </a:r>
          </a:p>
        </p:txBody>
      </p:sp>
    </p:spTree>
    <p:extLst>
      <p:ext uri="{BB962C8B-B14F-4D97-AF65-F5344CB8AC3E}">
        <p14:creationId xmlns:p14="http://schemas.microsoft.com/office/powerpoint/2010/main" val="3092330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A. Qeybulla, Dr. S. Məmmədova,  Dr. N. Süleymanova</a:t>
            </a:r>
          </a:p>
        </p:txBody>
      </p:sp>
    </p:spTree>
    <p:extLst>
      <p:ext uri="{BB962C8B-B14F-4D97-AF65-F5344CB8AC3E}">
        <p14:creationId xmlns:p14="http://schemas.microsoft.com/office/powerpoint/2010/main" val="2357563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44472" y="-146192"/>
            <a:ext cx="1831964" cy="910896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A. Qeybulla, Dr. S. Məmmədova,  Dr. N. Süleymanova</a:t>
            </a:r>
          </a:p>
        </p:txBody>
      </p:sp>
    </p:spTree>
    <p:extLst>
      <p:ext uri="{BB962C8B-B14F-4D97-AF65-F5344CB8AC3E}">
        <p14:creationId xmlns:p14="http://schemas.microsoft.com/office/powerpoint/2010/main" val="1048165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A. Qeybulla, Dr. S. Məmmədova,  Dr. N. Süleymanova</a:t>
            </a:r>
          </a:p>
        </p:txBody>
      </p:sp>
    </p:spTree>
    <p:extLst>
      <p:ext uri="{BB962C8B-B14F-4D97-AF65-F5344CB8AC3E}">
        <p14:creationId xmlns:p14="http://schemas.microsoft.com/office/powerpoint/2010/main" val="2757543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5565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Prof.Dr. A.Qeybulla, Dr. S. Məmmədova, Dr.</a:t>
            </a:r>
            <a:r>
              <a:rPr lang="az-Latn-AZ" sz="1400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N.Süleymanova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0" y="0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                      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Qida</a:t>
            </a:r>
            <a:r>
              <a:rPr lang="en-US" sz="1600" b="1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baseline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borusu</a:t>
            </a:r>
            <a:r>
              <a:rPr lang="az-Latn-AZ" sz="1600" b="1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nun</a:t>
            </a:r>
            <a:r>
              <a:rPr lang="en-US" sz="1600" b="1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az-Latn-AZ" sz="1600" b="1" baseline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az-Latn-AZ" sz="1600" b="1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perforasiyası</a:t>
            </a:r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347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1200" b="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87488" y="1556792"/>
            <a:ext cx="9722296" cy="424847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80000"/>
              </a:lnSpc>
              <a:buNone/>
            </a:pPr>
            <a:endParaRPr lang="az-Latn-AZ" alt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80000"/>
              </a:lnSpc>
              <a:buNone/>
            </a:pPr>
            <a:endParaRPr lang="az-Latn-AZ" alt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80000"/>
              </a:lnSpc>
              <a:buNone/>
            </a:pPr>
            <a:endParaRPr lang="az-Latn-AZ" altLang="en-US" sz="3200" b="1" dirty="0">
              <a:solidFill>
                <a:srgbClr val="7030A0"/>
              </a:solidFill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az-Latn-AZ" altLang="en-US" sz="4300" b="1" dirty="0">
                <a:solidFill>
                  <a:srgbClr val="7030A0"/>
                </a:solidFill>
              </a:rPr>
              <a:t>Qida borusunun perforasiyası</a:t>
            </a:r>
          </a:p>
          <a:p>
            <a:pPr marL="0" indent="0" algn="ctr">
              <a:lnSpc>
                <a:spcPct val="80000"/>
              </a:lnSpc>
              <a:buNone/>
            </a:pPr>
            <a:endParaRPr lang="az-Latn-AZ" altLang="en-US" sz="35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80000"/>
              </a:lnSpc>
              <a:buNone/>
            </a:pPr>
            <a:endParaRPr lang="az-Latn-AZ" alt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80000"/>
              </a:lnSpc>
              <a:buNone/>
            </a:pPr>
            <a:endParaRPr lang="az-Latn-AZ" alt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az-Latn-AZ" altLang="en-US" sz="2000" dirty="0"/>
              <a:t>M.D., Professor Adil Əbülfət oğlu QEYBULLA </a:t>
            </a:r>
          </a:p>
          <a:p>
            <a:pPr marL="0" indent="0" algn="ctr">
              <a:lnSpc>
                <a:spcPct val="80000"/>
              </a:lnSpc>
              <a:buNone/>
            </a:pPr>
            <a:r>
              <a:rPr lang="az-Latn-AZ" altLang="en-US" sz="2000" dirty="0"/>
              <a:t>doktorant </a:t>
            </a:r>
            <a:r>
              <a:rPr lang="en-US" altLang="en-US" sz="2000" dirty="0"/>
              <a:t>S</a:t>
            </a:r>
            <a:r>
              <a:rPr lang="az-Latn-AZ" altLang="en-US" sz="2000" dirty="0"/>
              <a:t>ənəm Yolçu qızı Məmmədova</a:t>
            </a:r>
          </a:p>
          <a:p>
            <a:pPr marL="0" indent="0" algn="ctr">
              <a:lnSpc>
                <a:spcPct val="80000"/>
              </a:lnSpc>
              <a:buNone/>
            </a:pPr>
            <a:r>
              <a:rPr lang="az-Latn-AZ" altLang="en-US" sz="2000" dirty="0"/>
              <a:t>Dr. Nuranə Zahid qızı Süleymanova</a:t>
            </a:r>
          </a:p>
          <a:p>
            <a:pPr marL="0" indent="0" algn="ctr">
              <a:lnSpc>
                <a:spcPct val="80000"/>
              </a:lnSpc>
              <a:buNone/>
            </a:pPr>
            <a:r>
              <a:rPr lang="az-Latn-AZ" altLang="en-US" sz="20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83832" y="31395"/>
            <a:ext cx="2448272" cy="661301"/>
          </a:xfrm>
        </p:spPr>
        <p:txBody>
          <a:bodyPr>
            <a:noAutofit/>
          </a:bodyPr>
          <a:lstStyle/>
          <a:p>
            <a:r>
              <a:rPr lang="az-Latn-AZ" sz="3200" b="1" dirty="0">
                <a:solidFill>
                  <a:srgbClr val="7030A0"/>
                </a:solidFill>
                <a:cs typeface="Times New Roman" panose="02020603050405020304" pitchFamily="18" charset="0"/>
              </a:rPr>
              <a:t>Tərifi</a:t>
            </a:r>
            <a:endParaRPr lang="az-Latn-AZ" altLang="en-US" sz="3200" b="1" dirty="0">
              <a:solidFill>
                <a:srgbClr val="7030A0"/>
              </a:solidFill>
              <a:cs typeface="Times New Roman" panose="02020603050405020304" pitchFamily="18" charset="0"/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838200" y="1825625"/>
            <a:ext cx="4465712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az-Latn-A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az-Latn-AZ" dirty="0">
                <a:cs typeface="Times New Roman" panose="02020603050405020304" pitchFamily="18" charset="0"/>
              </a:rPr>
              <a:t>Qida borusunun divarının deşilməsidir. </a:t>
            </a:r>
          </a:p>
          <a:p>
            <a:pPr marL="0" indent="0">
              <a:buNone/>
            </a:pPr>
            <a:endParaRPr lang="az-Latn-AZ" sz="24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az-Latn-AZ" sz="2400" dirty="0">
                <a:cs typeface="Times New Roman" panose="02020603050405020304" pitchFamily="18" charset="0"/>
              </a:rPr>
              <a:t>Adətən ağır gedişlidir, erkən müddətlərdə və yetərli müalicə olunmadıqda </a:t>
            </a:r>
            <a:r>
              <a:rPr lang="az-Latn-AZ" sz="2400" b="1" dirty="0">
                <a:cs typeface="Times New Roman" panose="02020603050405020304" pitchFamily="18" charset="0"/>
              </a:rPr>
              <a:t>ölüm</a:t>
            </a:r>
            <a:r>
              <a:rPr lang="az-Latn-AZ" sz="2400" dirty="0">
                <a:cs typeface="Times New Roman" panose="02020603050405020304" pitchFamily="18" charset="0"/>
              </a:rPr>
              <a:t> ehtimalı artır.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az-Latn-AZ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3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6312024" y="1825625"/>
            <a:ext cx="4752528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711624" y="37432"/>
            <a:ext cx="6076051" cy="61154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az-Latn-AZ" altLang="en-US" sz="3200" b="1" dirty="0">
                <a:solidFill>
                  <a:srgbClr val="7030A0"/>
                </a:solidFill>
                <a:cs typeface="Times New Roman" pitchFamily="18" charset="0"/>
              </a:rPr>
              <a:t>Təsnifatı</a:t>
            </a:r>
            <a:endParaRPr lang="ru-RU" sz="1000" b="1" dirty="0">
              <a:solidFill>
                <a:srgbClr val="7030A0"/>
              </a:solidFill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3B26FE8-CC0D-7C4F-917E-D18927DE9E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4451567"/>
              </p:ext>
            </p:extLst>
          </p:nvPr>
        </p:nvGraphicFramePr>
        <p:xfrm>
          <a:off x="551384" y="1183003"/>
          <a:ext cx="11017224" cy="52326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07521">
                  <a:extLst>
                    <a:ext uri="{9D8B030D-6E8A-4147-A177-3AD203B41FA5}">
                      <a16:colId xmlns:a16="http://schemas.microsoft.com/office/drawing/2014/main" val="2710613517"/>
                    </a:ext>
                  </a:extLst>
                </a:gridCol>
                <a:gridCol w="8509703">
                  <a:extLst>
                    <a:ext uri="{9D8B030D-6E8A-4147-A177-3AD203B41FA5}">
                      <a16:colId xmlns:a16="http://schemas.microsoft.com/office/drawing/2014/main" val="2044643888"/>
                    </a:ext>
                  </a:extLst>
                </a:gridCol>
              </a:tblGrid>
              <a:tr h="28994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az-Latn-AZ" sz="2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Səbəbinə görə</a:t>
                      </a:r>
                      <a:endParaRPr lang="en-US" sz="24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093" marR="68093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Yatrogen (tibbi-endoskopik alətlərlə və ya metal zondla(stentlə) və b. zədələnmə)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Barotravma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QB-nun xəstəliyi ilə bağlı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Yad cisim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Postravmatik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az-Latn-AZ" sz="24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093" marR="68093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0608150"/>
                  </a:ext>
                </a:extLst>
              </a:tr>
              <a:tr h="155544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az-Latn-AZ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Mexanizminə görə</a:t>
                      </a:r>
                      <a:endParaRPr lang="en-US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093" marR="68093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Daxildən (yatrogenik, barotravma, QB-nun xəstəliyi ilə bağlı, yad cisim)</a:t>
                      </a:r>
                      <a:endParaRPr lang="en-US" sz="24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Xaricdən (travma)</a:t>
                      </a:r>
                      <a:endParaRPr lang="en-US" sz="24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az-Latn-AZ" sz="24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093" marR="68093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7141411"/>
                  </a:ext>
                </a:extLst>
              </a:tr>
              <a:tr h="77772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az-Latn-AZ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Müddətinə görə</a:t>
                      </a:r>
                      <a:endParaRPr lang="en-US" sz="24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093" marR="68093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Erkən (ilk 24 saat)</a:t>
                      </a:r>
                      <a:endParaRPr lang="en-US" sz="24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Gec (24 saatdan çox)</a:t>
                      </a:r>
                      <a:endParaRPr lang="en-US" sz="24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093" marR="68093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8791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7577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647728" y="0"/>
            <a:ext cx="3960440" cy="4904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3200" b="1" dirty="0">
                <a:solidFill>
                  <a:srgbClr val="7030A0"/>
                </a:solidFill>
                <a:cs typeface="Times New Roman" pitchFamily="18" charset="0"/>
              </a:rPr>
              <a:t>Yeri</a:t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7634064" cy="4351338"/>
          </a:xfrm>
        </p:spPr>
        <p:txBody>
          <a:bodyPr/>
          <a:lstStyle/>
          <a:p>
            <a:r>
              <a:rPr lang="az-Latn-AZ" dirty="0">
                <a:cs typeface="Times New Roman" panose="02020603050405020304" pitchFamily="18" charset="0"/>
              </a:rPr>
              <a:t>Servikal hissədə - 40-60% </a:t>
            </a:r>
          </a:p>
          <a:p>
            <a:endParaRPr lang="az-Latn-AZ" dirty="0">
              <a:cs typeface="Times New Roman" panose="02020603050405020304" pitchFamily="18" charset="0"/>
            </a:endParaRPr>
          </a:p>
          <a:p>
            <a:r>
              <a:rPr lang="az-Latn-AZ" dirty="0">
                <a:cs typeface="Times New Roman" panose="02020603050405020304" pitchFamily="18" charset="0"/>
              </a:rPr>
              <a:t>Torakal hissədə - 40-50% </a:t>
            </a:r>
          </a:p>
          <a:p>
            <a:endParaRPr lang="az-Latn-AZ" dirty="0">
              <a:cs typeface="Times New Roman" panose="02020603050405020304" pitchFamily="18" charset="0"/>
            </a:endParaRPr>
          </a:p>
          <a:p>
            <a:r>
              <a:rPr lang="az-Latn-AZ" dirty="0">
                <a:cs typeface="Times New Roman" panose="02020603050405020304" pitchFamily="18" charset="0"/>
              </a:rPr>
              <a:t>Abdominal hissədə - 10% rast gəlir.</a:t>
            </a:r>
            <a:endParaRPr lang="en-US" dirty="0"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8945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-146192"/>
            <a:ext cx="12176436" cy="9108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3600" b="1" dirty="0">
                <a:solidFill>
                  <a:srgbClr val="7030A0"/>
                </a:solidFill>
                <a:cs typeface="Times New Roman" pitchFamily="18" charset="0"/>
              </a:rPr>
              <a:t>Səbəbləri</a:t>
            </a:r>
            <a:br>
              <a:rPr lang="en-US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хема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1607285"/>
              </p:ext>
            </p:extLst>
          </p:nvPr>
        </p:nvGraphicFramePr>
        <p:xfrm>
          <a:off x="2207568" y="1700809"/>
          <a:ext cx="8280920" cy="42484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1094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-672752" y="-146192"/>
            <a:ext cx="12849188" cy="9108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b="1" dirty="0">
                <a:solidFill>
                  <a:srgbClr val="7030A0"/>
                </a:solidFill>
              </a:rPr>
              <a:t>Səbəbləri</a:t>
            </a:r>
            <a:br>
              <a:rPr lang="en-US" sz="4000" b="1" dirty="0">
                <a:solidFill>
                  <a:srgbClr val="7030A0"/>
                </a:solidFill>
              </a:rPr>
            </a:b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2276871"/>
            <a:ext cx="9578280" cy="3900091"/>
          </a:xfrm>
        </p:spPr>
        <p:txBody>
          <a:bodyPr>
            <a:normAutofit lnSpcReduction="10000"/>
          </a:bodyPr>
          <a:lstStyle/>
          <a:p>
            <a:pPr marL="514350" indent="-514350" fontAlgn="t">
              <a:buAutoNum type="arabicPeriod"/>
            </a:pPr>
            <a:r>
              <a:rPr lang="az-Latn-AZ" b="1" dirty="0"/>
              <a:t>Yatrogen-  </a:t>
            </a:r>
            <a:r>
              <a:rPr lang="az-Latn-AZ" sz="2400" i="1" dirty="0"/>
              <a:t>ən çox rast gələn səbəbdir</a:t>
            </a:r>
            <a:endParaRPr lang="az-Latn-AZ" i="1" dirty="0"/>
          </a:p>
          <a:p>
            <a:pPr marL="0" indent="0" fontAlgn="t">
              <a:buNone/>
            </a:pPr>
            <a:endParaRPr lang="en-US" dirty="0"/>
          </a:p>
          <a:p>
            <a:pPr fontAlgn="t"/>
            <a:r>
              <a:rPr lang="az-Latn-AZ" sz="2400" dirty="0"/>
              <a:t>Endoskopiya zamanı</a:t>
            </a:r>
            <a:endParaRPr lang="en-US" sz="2400" dirty="0"/>
          </a:p>
          <a:p>
            <a:pPr fontAlgn="t"/>
            <a:r>
              <a:rPr lang="az-Latn-AZ" sz="2400" dirty="0"/>
              <a:t>Dilatasiya zamanı </a:t>
            </a:r>
            <a:endParaRPr lang="en-US" sz="2400" dirty="0"/>
          </a:p>
          <a:p>
            <a:pPr fontAlgn="t"/>
            <a:r>
              <a:rPr lang="az-Latn-AZ" sz="2400" dirty="0"/>
              <a:t>Nazoqastral zondlama</a:t>
            </a:r>
            <a:endParaRPr lang="en-US" sz="2400" dirty="0"/>
          </a:p>
          <a:p>
            <a:pPr fontAlgn="t"/>
            <a:r>
              <a:rPr lang="az-Latn-AZ" sz="2400" dirty="0"/>
              <a:t>Transezofageal exokardioqrafiya</a:t>
            </a:r>
            <a:endParaRPr lang="en-US" sz="2400" dirty="0"/>
          </a:p>
          <a:p>
            <a:pPr fontAlgn="t"/>
            <a:r>
              <a:rPr lang="az-Latn-AZ" sz="2400" dirty="0"/>
              <a:t>İntraoperasion (boyun fəqərələrində əməliyyatlar, tiroid, vaqotomoiya, fundoplikasiya, pnevmonektomiya və b. əməliyyatlar) zədələnmələr </a:t>
            </a:r>
            <a:r>
              <a:rPr lang="az-Latn-AZ" b="1" dirty="0"/>
              <a:t> </a:t>
            </a:r>
            <a:endParaRPr lang="en-US" dirty="0"/>
          </a:p>
          <a:p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79376" y="1440313"/>
            <a:ext cx="111612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800" dirty="0">
                <a:cs typeface="Times New Roman" panose="02020603050405020304" pitchFamily="18" charset="0"/>
              </a:rPr>
              <a:t>Qida borusunun perforasiyası 5 qrup səbəbdən baş verir:</a:t>
            </a:r>
            <a:endParaRPr lang="az-Latn-AZ" sz="4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329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-240704" y="-146192"/>
            <a:ext cx="12417140" cy="9108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3600" b="1" dirty="0">
                <a:solidFill>
                  <a:srgbClr val="7030A0"/>
                </a:solidFill>
                <a:cs typeface="Times New Roman" pitchFamily="18" charset="0"/>
              </a:rPr>
              <a:t>Patogenezi</a:t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8714184" cy="4351338"/>
          </a:xfrm>
        </p:spPr>
        <p:txBody>
          <a:bodyPr/>
          <a:lstStyle/>
          <a:p>
            <a:r>
              <a:rPr lang="az-Latn-AZ" i="1" dirty="0">
                <a:cs typeface="Times New Roman" panose="02020603050405020304" pitchFamily="18" charset="0"/>
              </a:rPr>
              <a:t>QB-nun perforasiyası 2 tərəfdən (daxildən və ya xaricdən) olur.</a:t>
            </a:r>
          </a:p>
          <a:p>
            <a:pPr marL="0" indent="0">
              <a:buNone/>
            </a:pPr>
            <a:endParaRPr lang="en-US" i="1" dirty="0">
              <a:cs typeface="Times New Roman" panose="02020603050405020304" pitchFamily="18" charset="0"/>
            </a:endParaRPr>
          </a:p>
          <a:p>
            <a:pPr marL="571500" lvl="0" indent="-571500">
              <a:buFont typeface="Wingdings" pitchFamily="2" charset="2"/>
              <a:buChar char="ü"/>
            </a:pPr>
            <a:r>
              <a:rPr lang="az-Latn-AZ" b="1" dirty="0">
                <a:cs typeface="Times New Roman" panose="02020603050405020304" pitchFamily="18" charset="0"/>
              </a:rPr>
              <a:t>Daxildən</a:t>
            </a:r>
            <a:r>
              <a:rPr lang="az-Latn-AZ" dirty="0">
                <a:cs typeface="Times New Roman" panose="02020603050405020304" pitchFamily="18" charset="0"/>
              </a:rPr>
              <a:t> (intramural) perforasiyalar</a:t>
            </a:r>
            <a:endParaRPr lang="en-US" dirty="0">
              <a:cs typeface="Times New Roman" panose="02020603050405020304" pitchFamily="18" charset="0"/>
            </a:endParaRPr>
          </a:p>
          <a:p>
            <a:pPr marL="571500" lvl="0" indent="-571500">
              <a:buFont typeface="Wingdings" pitchFamily="2" charset="2"/>
              <a:buChar char="ü"/>
            </a:pPr>
            <a:r>
              <a:rPr lang="az-Latn-AZ" b="1" dirty="0">
                <a:cs typeface="Times New Roman" panose="02020603050405020304" pitchFamily="18" charset="0"/>
              </a:rPr>
              <a:t>Xaricdən</a:t>
            </a:r>
            <a:r>
              <a:rPr lang="az-Latn-AZ" dirty="0">
                <a:cs typeface="Times New Roman" panose="02020603050405020304" pitchFamily="18" charset="0"/>
              </a:rPr>
              <a:t> perforasiyalar</a:t>
            </a:r>
            <a:endParaRPr lang="en-US" dirty="0"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5489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-168696" y="-146192"/>
            <a:ext cx="12345132" cy="9108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2800" b="1" dirty="0">
                <a:solidFill>
                  <a:srgbClr val="7030A0"/>
                </a:solidFill>
                <a:cs typeface="Times New Roman" pitchFamily="18" charset="0"/>
              </a:rPr>
              <a:t>Klinik gedişi və ağırlaşmaları</a:t>
            </a:r>
            <a:br>
              <a:rPr lang="en-US" sz="4000" dirty="0"/>
            </a:b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z-Latn-AZ" b="1" dirty="0">
                <a:cs typeface="Times New Roman" panose="02020603050405020304" pitchFamily="18" charset="0"/>
              </a:rPr>
              <a:t>Proqressiv gedişlidir.</a:t>
            </a:r>
          </a:p>
          <a:p>
            <a:endParaRPr lang="az-Latn-AZ" dirty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az-Latn-AZ" sz="2400" dirty="0">
                <a:cs typeface="Times New Roman" panose="02020603050405020304" pitchFamily="18" charset="0"/>
              </a:rPr>
              <a:t>Boyun nahiyəsinin perforasiyası həmin bölgənin fleqmonasına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az-Latn-AZ" sz="2400" dirty="0">
                <a:cs typeface="Times New Roman" panose="02020603050405020304" pitchFamily="18" charset="0"/>
              </a:rPr>
              <a:t>Döşdaxili perforasiya kəskin mediastinitə, kəskin plevritə və piopnevmotoraksa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az-Latn-AZ" sz="2400" dirty="0">
                <a:cs typeface="Times New Roman" panose="02020603050405020304" pitchFamily="18" charset="0"/>
              </a:rPr>
              <a:t>Abdominal hissənin perforasiyası isə kəskin peritonitə səbəb olur. </a:t>
            </a:r>
          </a:p>
          <a:p>
            <a:endParaRPr lang="az-Latn-AZ" sz="2400" dirty="0">
              <a:cs typeface="Times New Roman" panose="02020603050405020304" pitchFamily="18" charset="0"/>
            </a:endParaRPr>
          </a:p>
          <a:p>
            <a:r>
              <a:rPr lang="az-Latn-AZ" sz="2400" i="1" dirty="0">
                <a:cs typeface="Times New Roman" panose="02020603050405020304" pitchFamily="18" charset="0"/>
              </a:rPr>
              <a:t>Gecikmiş və yetərsiz müalicə iltihab proseslərinin dərinləşməsi, sepsis və ölümlə nəticələnir.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541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79376" y="-146192"/>
            <a:ext cx="11697060" cy="9108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3600" b="1" dirty="0">
                <a:solidFill>
                  <a:srgbClr val="7030A0"/>
                </a:solidFill>
                <a:cs typeface="Times New Roman" pitchFamily="18" charset="0"/>
              </a:rPr>
              <a:t>Klinikası</a:t>
            </a:r>
            <a:br>
              <a:rPr lang="en-US" sz="4000" b="1" dirty="0">
                <a:solidFill>
                  <a:srgbClr val="7030A0"/>
                </a:solidFill>
              </a:rPr>
            </a:b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2430631"/>
              </p:ext>
            </p:extLst>
          </p:nvPr>
        </p:nvGraphicFramePr>
        <p:xfrm>
          <a:off x="784765" y="1350375"/>
          <a:ext cx="10515600" cy="438912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73427374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4941908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US" sz="1800" dirty="0"/>
                        <a:t>A</a:t>
                      </a:r>
                      <a:r>
                        <a:rPr lang="az-Latn-AZ" sz="1800" dirty="0"/>
                        <a:t>ğrılar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1400" dirty="0"/>
                        <a:t>Ən erkən başlayan və davam edən əlamətdir, ekstravazasiya (möhtəviyyatın QB-dan kənara</a:t>
                      </a:r>
                      <a:r>
                        <a:rPr lang="az-Latn-AZ" sz="1400" baseline="0" dirty="0"/>
                        <a:t> çıxması) ilə əlaqədar baş verir.  Lokalizasiyası perforasiya bölgəsinə uyğun olur (boyun, döş, qarın)</a:t>
                      </a:r>
                      <a:endParaRPr 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3716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Disfagiya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dirty="0"/>
                        <a:t>Perforasiya bölgəsinin ödemi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8466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Təngnəfəslik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dirty="0"/>
                        <a:t>Döşdaxili perforasiya (mediastinal emfizema,</a:t>
                      </a:r>
                      <a:r>
                        <a:rPr lang="az-Latn-AZ" baseline="0" dirty="0"/>
                        <a:t> pnevmotoraks, kəskin plevrit və sepsis) zamanı baş verir. Ağciyərlərin kompressiyası və sepsis hesabına meydana gəlir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1833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Yüksək hərarət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dirty="0"/>
                        <a:t>İltihab</a:t>
                      </a:r>
                      <a:r>
                        <a:rPr lang="az-Latn-AZ" baseline="0" dirty="0"/>
                        <a:t> və sepsis nəticəsində baş verir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78208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Obyektiv müayinədə</a:t>
                      </a:r>
                      <a:endParaRPr lang="ru-RU" sz="1800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dirty="0"/>
                        <a:t>Boyun bölgəsinin perforasiyası</a:t>
                      </a:r>
                    </a:p>
                    <a:p>
                      <a:r>
                        <a:rPr lang="az-Latn-AZ" dirty="0"/>
                        <a:t>Döş</a:t>
                      </a:r>
                      <a:r>
                        <a:rPr lang="az-Latn-AZ" baseline="0" dirty="0"/>
                        <a:t> bölgəsinin perforasiyası</a:t>
                      </a:r>
                    </a:p>
                    <a:p>
                      <a:r>
                        <a:rPr lang="az-Latn-AZ" baseline="0" dirty="0"/>
                        <a:t>Qarın bölgəsinin perforasiyası</a:t>
                      </a:r>
                    </a:p>
                    <a:p>
                      <a:r>
                        <a:rPr lang="az-Latn-AZ" baseline="0" dirty="0"/>
                        <a:t>Sepsis əlamətləri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3411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7249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010728" y="907220"/>
            <a:ext cx="1373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ŞÜBHƏ</a:t>
            </a:r>
            <a:endParaRPr lang="ru-RU" sz="2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0" y="0"/>
            <a:ext cx="12176436" cy="764704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D</a:t>
            </a:r>
            <a:r>
              <a:rPr lang="az-Latn-AZ" sz="2800" b="1" dirty="0">
                <a:solidFill>
                  <a:srgbClr val="7030A0"/>
                </a:solidFill>
              </a:rPr>
              <a:t>iaqnostikası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172200" y="2492896"/>
            <a:ext cx="4172272" cy="3384376"/>
          </a:xfrm>
        </p:spPr>
        <p:txBody>
          <a:bodyPr>
            <a:normAutofit/>
          </a:bodyPr>
          <a:lstStyle/>
          <a:p>
            <a:r>
              <a:rPr lang="az-Latn-AZ" sz="2400" i="1" dirty="0">
                <a:cs typeface="Times New Roman" panose="02020603050405020304" pitchFamily="18" charset="0"/>
              </a:rPr>
              <a:t>Bu hadisələrdən sonrakı 24 saat ərzində boyunda şişkinlik, emfizema, kəskin plevrit, kəskin peritonit və sepsis əlamətləri ortaya çıxarsa şübhələr daha da artır. </a:t>
            </a:r>
            <a:endParaRPr lang="en-US" sz="2400" i="1" dirty="0"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aphicFrame>
        <p:nvGraphicFramePr>
          <p:cNvPr id="14" name="Схема 2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093004366"/>
              </p:ext>
            </p:extLst>
          </p:nvPr>
        </p:nvGraphicFramePr>
        <p:xfrm>
          <a:off x="1172766" y="1667370"/>
          <a:ext cx="3987130" cy="45095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extBox 14"/>
          <p:cNvSpPr txBox="1"/>
          <p:nvPr/>
        </p:nvSpPr>
        <p:spPr>
          <a:xfrm rot="17833007" flipH="1">
            <a:off x="-900793" y="2369787"/>
            <a:ext cx="632782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Perforasiyaya şübhələr yaradır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29080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76436" cy="6206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az-Latn-AZ" sz="2800" b="1" dirty="0">
                <a:solidFill>
                  <a:srgbClr val="7030A0"/>
                </a:solidFill>
              </a:rPr>
              <a:t>Diaqnostikası 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19" name="Content Placeholder 18"/>
          <p:cNvSpPr>
            <a:spLocks noGrp="1"/>
          </p:cNvSpPr>
          <p:nvPr>
            <p:ph idx="1"/>
          </p:nvPr>
        </p:nvSpPr>
        <p:spPr>
          <a:xfrm>
            <a:off x="838200" y="1196753"/>
            <a:ext cx="10515600" cy="4980210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/>
              <a:t>Kontrastlı</a:t>
            </a:r>
            <a:r>
              <a:rPr lang="en-US" b="1" dirty="0"/>
              <a:t> Rh-</a:t>
            </a:r>
            <a:r>
              <a:rPr lang="en-US" b="1" dirty="0" err="1"/>
              <a:t>qrafiya</a:t>
            </a:r>
            <a:r>
              <a:rPr lang="az-Latn-AZ" b="1" dirty="0"/>
              <a:t>-</a:t>
            </a:r>
            <a:r>
              <a:rPr lang="en-US" dirty="0"/>
              <a:t> </a:t>
            </a:r>
            <a:r>
              <a:rPr lang="en-US" sz="2400" i="1" dirty="0"/>
              <a:t>İlk </a:t>
            </a:r>
            <a:r>
              <a:rPr lang="en-US" sz="2400" i="1" dirty="0" err="1"/>
              <a:t>və</a:t>
            </a:r>
            <a:r>
              <a:rPr lang="en-US" sz="2400" i="1" dirty="0"/>
              <a:t> </a:t>
            </a:r>
            <a:r>
              <a:rPr lang="en-US" sz="2400" i="1" dirty="0" err="1"/>
              <a:t>təcili</a:t>
            </a:r>
            <a:r>
              <a:rPr lang="en-US" sz="2400" i="1" dirty="0"/>
              <a:t> </a:t>
            </a:r>
            <a:r>
              <a:rPr lang="en-US" sz="2400" dirty="0" err="1"/>
              <a:t>müayinədir</a:t>
            </a:r>
            <a:endParaRPr lang="az-Latn-AZ" sz="2400" dirty="0"/>
          </a:p>
          <a:p>
            <a:pPr marL="0" indent="0">
              <a:buNone/>
            </a:pPr>
            <a:endParaRPr lang="az-Latn-AZ" sz="2400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QB-nun </a:t>
            </a:r>
            <a:r>
              <a:rPr lang="en-US" dirty="0" err="1"/>
              <a:t>ətrafında</a:t>
            </a:r>
            <a:r>
              <a:rPr lang="en-US" dirty="0"/>
              <a:t> </a:t>
            </a:r>
            <a:r>
              <a:rPr lang="en-US" dirty="0" err="1"/>
              <a:t>sərbəst</a:t>
            </a:r>
            <a:r>
              <a:rPr lang="en-US" dirty="0"/>
              <a:t> </a:t>
            </a:r>
            <a:r>
              <a:rPr lang="en-US" dirty="0" err="1"/>
              <a:t>hava</a:t>
            </a:r>
            <a:r>
              <a:rPr lang="en-US" dirty="0"/>
              <a:t> (</a:t>
            </a:r>
            <a:r>
              <a:rPr lang="en-US" dirty="0" err="1"/>
              <a:t>pnevmoserviks</a:t>
            </a:r>
            <a:r>
              <a:rPr lang="en-US" dirty="0"/>
              <a:t>, </a:t>
            </a:r>
            <a:r>
              <a:rPr lang="en-US" dirty="0" err="1"/>
              <a:t>pnevmomediastinum</a:t>
            </a:r>
            <a:r>
              <a:rPr lang="en-US" dirty="0"/>
              <a:t>, </a:t>
            </a:r>
            <a:r>
              <a:rPr lang="en-US" dirty="0" err="1"/>
              <a:t>pnevmotoraks</a:t>
            </a:r>
            <a:r>
              <a:rPr lang="en-US" dirty="0"/>
              <a:t>, </a:t>
            </a:r>
            <a:r>
              <a:rPr lang="en-US" dirty="0" err="1"/>
              <a:t>pnevmoperitoneum</a:t>
            </a:r>
            <a:r>
              <a:rPr lang="en-US" dirty="0"/>
              <a:t>) 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maye</a:t>
            </a:r>
            <a:r>
              <a:rPr lang="en-US" dirty="0"/>
              <a:t> (mediastinal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plevral</a:t>
            </a:r>
            <a:r>
              <a:rPr lang="en-US" dirty="0"/>
              <a:t> </a:t>
            </a:r>
            <a:r>
              <a:rPr lang="en-US" dirty="0" err="1"/>
              <a:t>maye</a:t>
            </a:r>
            <a:r>
              <a:rPr lang="en-US" dirty="0"/>
              <a:t>) </a:t>
            </a:r>
            <a:r>
              <a:rPr lang="en-US" dirty="0" err="1"/>
              <a:t>görünməsi</a:t>
            </a:r>
            <a:r>
              <a:rPr lang="en-US" dirty="0"/>
              <a:t>,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 </a:t>
            </a:r>
            <a:r>
              <a:rPr lang="en-US" dirty="0" err="1"/>
              <a:t>kontrast</a:t>
            </a:r>
            <a:r>
              <a:rPr lang="en-US" dirty="0"/>
              <a:t> </a:t>
            </a:r>
            <a:r>
              <a:rPr lang="en-US" dirty="0" err="1"/>
              <a:t>məhlulun</a:t>
            </a:r>
            <a:r>
              <a:rPr lang="en-US" dirty="0"/>
              <a:t> </a:t>
            </a:r>
            <a:r>
              <a:rPr lang="en-US" dirty="0" err="1"/>
              <a:t>ekstravazasiyası</a:t>
            </a:r>
            <a:r>
              <a:rPr lang="en-US" dirty="0"/>
              <a:t> </a:t>
            </a:r>
            <a:r>
              <a:rPr lang="en-US" dirty="0" err="1"/>
              <a:t>patoqnomik</a:t>
            </a:r>
            <a:r>
              <a:rPr lang="en-US" dirty="0"/>
              <a:t> </a:t>
            </a:r>
            <a:r>
              <a:rPr lang="en-US" dirty="0" err="1"/>
              <a:t>əlamətlərdir</a:t>
            </a:r>
            <a:r>
              <a:rPr lang="en-US" dirty="0"/>
              <a:t>.</a:t>
            </a:r>
            <a:endParaRPr lang="az-Latn-AZ" dirty="0"/>
          </a:p>
          <a:p>
            <a:pPr marL="0" indent="0">
              <a:buNone/>
            </a:pPr>
            <a:r>
              <a:rPr lang="en-US" dirty="0"/>
              <a:t> </a:t>
            </a:r>
            <a:endParaRPr lang="az-Latn-AZ" dirty="0"/>
          </a:p>
          <a:p>
            <a:pPr marL="0" indent="0">
              <a:buNone/>
            </a:pPr>
            <a:r>
              <a:rPr lang="en-US" sz="2400" i="1" dirty="0" err="1"/>
              <a:t>Perforasiyanın</a:t>
            </a:r>
            <a:r>
              <a:rPr lang="en-US" sz="2400" i="1" dirty="0"/>
              <a:t> </a:t>
            </a:r>
            <a:r>
              <a:rPr lang="en-US" sz="2400" i="1" dirty="0" err="1"/>
              <a:t>topik</a:t>
            </a:r>
            <a:r>
              <a:rPr lang="en-US" sz="2400" i="1" dirty="0"/>
              <a:t> </a:t>
            </a:r>
            <a:r>
              <a:rPr lang="en-US" sz="2400" i="1" dirty="0" err="1"/>
              <a:t>diaqnostikasında</a:t>
            </a:r>
            <a:r>
              <a:rPr lang="en-US" sz="2400" i="1" dirty="0"/>
              <a:t> </a:t>
            </a:r>
            <a:r>
              <a:rPr lang="en-US" sz="2400" i="1" dirty="0" err="1"/>
              <a:t>həssaslığı</a:t>
            </a:r>
            <a:r>
              <a:rPr lang="en-US" sz="2400" i="1" dirty="0"/>
              <a:t> 90%-dir</a:t>
            </a:r>
            <a:r>
              <a:rPr lang="en-US" i="1" dirty="0"/>
              <a:t>.</a:t>
            </a:r>
            <a:endParaRPr lang="az-Latn-AZ" b="1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786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76436" cy="76470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az-Latn-AZ" sz="3200" b="1" dirty="0">
                <a:solidFill>
                  <a:srgbClr val="7030A0"/>
                </a:solidFill>
              </a:rPr>
              <a:t>Diaqnostikası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289239" y="1560513"/>
            <a:ext cx="7831097" cy="424847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az-Latn-AZ" dirty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az-Latn-AZ" i="1" dirty="0">
                <a:cs typeface="Times New Roman" panose="02020603050405020304" pitchFamily="18" charset="0"/>
              </a:rPr>
              <a:t>Ezofaqoskopiya</a:t>
            </a:r>
            <a:r>
              <a:rPr lang="az-Latn-AZ" dirty="0">
                <a:cs typeface="Times New Roman" panose="02020603050405020304" pitchFamily="18" charset="0"/>
              </a:rPr>
              <a:t>- </a:t>
            </a:r>
            <a:r>
              <a:rPr lang="az-Latn-AZ" sz="2400" dirty="0">
                <a:cs typeface="Times New Roman" panose="02020603050405020304" pitchFamily="18" charset="0"/>
              </a:rPr>
              <a:t>İkinci müayinədir, perforasiyanın lokalizasiyası, ölçüləri, QB-nun xəstəliklərini, perforasiyaətrafı dəyişiklikləri müəyyən edir.</a:t>
            </a:r>
          </a:p>
          <a:p>
            <a:pPr>
              <a:buFont typeface="Wingdings" panose="05000000000000000000" pitchFamily="2" charset="2"/>
              <a:buChar char="q"/>
            </a:pPr>
            <a:endParaRPr lang="az-Latn-AZ" sz="24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az-Latn-AZ" sz="2400" dirty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az-Latn-AZ" i="1" dirty="0">
                <a:cs typeface="Times New Roman" panose="02020603050405020304" pitchFamily="18" charset="0"/>
              </a:rPr>
              <a:t>KT</a:t>
            </a:r>
            <a:r>
              <a:rPr lang="az-Latn-AZ" dirty="0">
                <a:cs typeface="Times New Roman" panose="02020603050405020304" pitchFamily="18" charset="0"/>
              </a:rPr>
              <a:t>- </a:t>
            </a:r>
            <a:r>
              <a:rPr lang="az-Latn-AZ" sz="2400" dirty="0">
                <a:cs typeface="Times New Roman" panose="02020603050405020304" pitchFamily="18" charset="0"/>
              </a:rPr>
              <a:t>Perforasiya və onun ağırlaşmalarının dəqiq diaqnostikasını təmin edir. </a:t>
            </a:r>
            <a:endParaRPr lang="en-US" sz="2400" dirty="0"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en-US" dirty="0"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en-US" dirty="0"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en-US" dirty="0"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az-Latn-AZ" dirty="0">
                <a:cs typeface="Times New Roman" panose="02020603050405020304" pitchFamily="18" charset="0"/>
              </a:rPr>
              <a:t> </a:t>
            </a:r>
            <a:endParaRPr lang="en-US" dirty="0"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en-US" dirty="0"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4889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0" y="25734"/>
            <a:ext cx="11928648" cy="503358"/>
          </a:xfrm>
        </p:spPr>
        <p:txBody>
          <a:bodyPr>
            <a:normAutofit/>
          </a:bodyPr>
          <a:lstStyle/>
          <a:p>
            <a:r>
              <a:rPr lang="az-Latn-AZ" sz="2400" b="1" dirty="0">
                <a:solidFill>
                  <a:srgbClr val="7030A0"/>
                </a:solidFill>
              </a:rPr>
              <a:t>Dəqiqləşdirmə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9416" y="1484783"/>
            <a:ext cx="4536504" cy="4692179"/>
          </a:xfrm>
        </p:spPr>
        <p:txBody>
          <a:bodyPr/>
          <a:lstStyle/>
          <a:p>
            <a:pPr lvl="0"/>
            <a:r>
              <a:rPr lang="az-Latn-AZ" dirty="0">
                <a:cs typeface="Times New Roman" panose="02020603050405020304" pitchFamily="18" charset="0"/>
              </a:rPr>
              <a:t>Qida borusunun xəstəliyinin təyini üçün  anamnestik məlumatlar və  endoskopik müayinənin nəticələri nəzərə alınır.</a:t>
            </a:r>
            <a:endParaRPr lang="en-US" dirty="0"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11" name="Рисунок 2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4" r="2376"/>
          <a:stretch/>
        </p:blipFill>
        <p:spPr>
          <a:xfrm>
            <a:off x="6338120" y="1484785"/>
            <a:ext cx="4849760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5122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07368" y="-146192"/>
            <a:ext cx="11769068" cy="9108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2800" b="1" dirty="0">
                <a:solidFill>
                  <a:srgbClr val="7030A0"/>
                </a:solidFill>
                <a:cs typeface="Times New Roman" pitchFamily="18" charset="0"/>
              </a:rPr>
              <a:t>Diaqnostik kriteriyalar</a:t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en-US" sz="4000" dirty="0"/>
            </a:b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anose="02020603050405020304" pitchFamily="18" charset="0"/>
              </a:rPr>
              <a:t>Ağrılar, disfagiya, təngnəfəslik, sepsis əlamətləri </a:t>
            </a:r>
          </a:p>
          <a:p>
            <a:pPr lvl="0">
              <a:buFont typeface="Wingdings" panose="05000000000000000000" pitchFamily="2" charset="2"/>
              <a:buChar char="Ø"/>
            </a:pPr>
            <a:endParaRPr lang="en-US" dirty="0"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anose="02020603050405020304" pitchFamily="18" charset="0"/>
              </a:rPr>
              <a:t>Kontrastlı müayinələrdə ekstravazasiya</a:t>
            </a:r>
          </a:p>
          <a:p>
            <a:pPr lvl="0">
              <a:buFont typeface="Wingdings" panose="05000000000000000000" pitchFamily="2" charset="2"/>
              <a:buChar char="Ø"/>
            </a:pPr>
            <a:endParaRPr lang="en-US" dirty="0"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anose="02020603050405020304" pitchFamily="18" charset="0"/>
              </a:rPr>
              <a:t>KT-da ezofagusətrafı maye və ya hava</a:t>
            </a:r>
          </a:p>
          <a:p>
            <a:pPr lvl="0">
              <a:buFont typeface="Wingdings" panose="05000000000000000000" pitchFamily="2" charset="2"/>
              <a:buChar char="Ø"/>
            </a:pPr>
            <a:endParaRPr lang="en-US" dirty="0"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anose="02020603050405020304" pitchFamily="18" charset="0"/>
              </a:rPr>
              <a:t>Endoskopiyada iltihab və perforasiya</a:t>
            </a:r>
            <a:endParaRPr lang="en-US" dirty="0"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50880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46192"/>
            <a:ext cx="12176436" cy="910896"/>
          </a:xfrm>
        </p:spPr>
        <p:txBody>
          <a:bodyPr vert="horz" lIns="91440" tIns="45720" rIns="91440" bIns="45720" rtlCol="0" anchor="ctr">
            <a:noAutofit/>
          </a:bodyPr>
          <a:lstStyle/>
          <a:p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3200" b="1" dirty="0">
                <a:solidFill>
                  <a:srgbClr val="7030A0"/>
                </a:solidFill>
              </a:rPr>
              <a:t>Ağırlaşmaların təyini</a:t>
            </a:r>
            <a:br>
              <a:rPr lang="en-US" sz="3600" b="1" dirty="0">
                <a:solidFill>
                  <a:srgbClr val="7030A0"/>
                </a:solidFill>
              </a:rPr>
            </a:b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en-US" sz="4000" dirty="0"/>
            </a:b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az-Latn-AZ" dirty="0">
                <a:cs typeface="Times New Roman" panose="02020603050405020304" pitchFamily="18" charset="0"/>
              </a:rPr>
              <a:t>Perforasiyanın ağırlaşmaları və sepsisin diaqnostikası üçün perforasiyanın baş verməsindən keçən vaxt, klinik məlumatlar və KT-nın nəticələri nəzərə alınır.</a:t>
            </a:r>
            <a:endParaRPr lang="en-US" dirty="0"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11" name="Рисунок 7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34" t="23674" r="7575"/>
          <a:stretch/>
        </p:blipFill>
        <p:spPr>
          <a:xfrm>
            <a:off x="6350724" y="1700808"/>
            <a:ext cx="5145876" cy="404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0721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46192"/>
            <a:ext cx="12176436" cy="910896"/>
          </a:xfrm>
        </p:spPr>
        <p:txBody>
          <a:bodyPr vert="horz" lIns="91440" tIns="45720" rIns="91440" bIns="45720" rtlCol="0" anchor="ctr">
            <a:noAutofit/>
          </a:bodyPr>
          <a:lstStyle/>
          <a:p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3200" b="1" dirty="0">
                <a:solidFill>
                  <a:srgbClr val="7030A0"/>
                </a:solidFill>
              </a:rPr>
              <a:t>Müalicə üsulları</a:t>
            </a:r>
            <a:br>
              <a:rPr lang="en-US" sz="4000" b="1" dirty="0">
                <a:solidFill>
                  <a:srgbClr val="7030A0"/>
                </a:solidFill>
              </a:rPr>
            </a:br>
            <a:br>
              <a:rPr lang="en-US" sz="4000" b="1" dirty="0">
                <a:solidFill>
                  <a:srgbClr val="7030A0"/>
                </a:solidFill>
              </a:rPr>
            </a:br>
            <a:br>
              <a:rPr lang="en-US" sz="4000" dirty="0"/>
            </a:b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861534" y="1367172"/>
            <a:ext cx="5257800" cy="4620171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az-Latn-AZ" sz="2000" b="1" dirty="0"/>
              <a:t>Perforasiya dəliyinin tikilməsi</a:t>
            </a: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Drenaj</a:t>
            </a:r>
            <a:r>
              <a:rPr lang="en-US" dirty="0"/>
              <a:t>;</a:t>
            </a:r>
            <a:endParaRPr lang="az-Latn-AZ" dirty="0"/>
          </a:p>
          <a:p>
            <a:pPr marL="0" indent="0">
              <a:buNone/>
            </a:pP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Rezeksiya</a:t>
            </a:r>
            <a:r>
              <a:rPr lang="en-US" dirty="0"/>
              <a:t>;</a:t>
            </a:r>
            <a:endParaRPr lang="az-Latn-AZ" dirty="0"/>
          </a:p>
          <a:p>
            <a:pPr marL="0" indent="0">
              <a:buNone/>
            </a:pP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İzolyasiya</a:t>
            </a:r>
            <a:r>
              <a:rPr lang="en-US" dirty="0"/>
              <a:t> (</a:t>
            </a:r>
            <a:r>
              <a:rPr lang="en-US" dirty="0" err="1"/>
              <a:t>diversiya</a:t>
            </a:r>
            <a:r>
              <a:rPr lang="en-US" dirty="0"/>
              <a:t>, </a:t>
            </a:r>
            <a:r>
              <a:rPr lang="en-US" dirty="0" err="1"/>
              <a:t>defunksiya</a:t>
            </a:r>
            <a:r>
              <a:rPr lang="en-US" dirty="0"/>
              <a:t>)</a:t>
            </a: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n-US" sz="2000" dirty="0"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10" name="Рисунок 3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43"/>
          <a:stretch/>
        </p:blipFill>
        <p:spPr>
          <a:xfrm>
            <a:off x="7248128" y="1556792"/>
            <a:ext cx="4464496" cy="462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7484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964862"/>
            <a:ext cx="9217024" cy="5212102"/>
          </a:xfrm>
        </p:spPr>
      </p:pic>
      <p:sp>
        <p:nvSpPr>
          <p:cNvPr id="5" name="Rectangle 4"/>
          <p:cNvSpPr/>
          <p:nvPr/>
        </p:nvSpPr>
        <p:spPr>
          <a:xfrm>
            <a:off x="335360" y="46166"/>
            <a:ext cx="100091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dirty="0">
                <a:cs typeface="Times New Roman" pitchFamily="18" charset="0"/>
              </a:rPr>
              <a:t>                                                   </a:t>
            </a:r>
            <a:r>
              <a:rPr lang="az-Latn-AZ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QB-nun perforasiyasında müalicə taktikası</a:t>
            </a:r>
            <a:endParaRPr lang="en-US" sz="20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874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95400" y="0"/>
            <a:ext cx="10515600" cy="620688"/>
          </a:xfrm>
        </p:spPr>
        <p:txBody>
          <a:bodyPr/>
          <a:lstStyle/>
          <a:p>
            <a:r>
              <a:rPr lang="az-Latn-AZ" sz="3600" b="1" dirty="0">
                <a:solidFill>
                  <a:srgbClr val="7030A0"/>
                </a:solidFill>
              </a:rPr>
              <a:t>Proqnoz</a:t>
            </a:r>
            <a:endParaRPr lang="en-US" sz="3600" b="1" dirty="0">
              <a:solidFill>
                <a:srgbClr val="7030A0"/>
              </a:solidFill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695400" y="2204864"/>
            <a:ext cx="10515600" cy="1500187"/>
          </a:xfrm>
        </p:spPr>
        <p:txBody>
          <a:bodyPr/>
          <a:lstStyle/>
          <a:p>
            <a:r>
              <a:rPr lang="en-US" sz="2800" b="1" dirty="0" err="1">
                <a:solidFill>
                  <a:schemeClr val="tx1"/>
                </a:solidFill>
              </a:rPr>
              <a:t>Cərrahi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əməliyyat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edilməsə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pisdir</a:t>
            </a:r>
            <a:r>
              <a:rPr lang="az-Latn-AZ" sz="2800" b="1" dirty="0">
                <a:solidFill>
                  <a:schemeClr val="tx1"/>
                </a:solidFill>
              </a:rPr>
              <a:t>.</a:t>
            </a:r>
            <a:endParaRPr lang="en-US" sz="2800" b="1" dirty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8526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207568" y="1772816"/>
            <a:ext cx="7416824" cy="2880320"/>
          </a:xfrm>
        </p:spPr>
        <p:txBody>
          <a:bodyPr/>
          <a:lstStyle/>
          <a:p>
            <a:br>
              <a:rPr lang="az-Latn-AZ" sz="4000" b="1" dirty="0">
                <a:solidFill>
                  <a:srgbClr val="7030A0"/>
                </a:solidFill>
              </a:rPr>
            </a:br>
            <a:r>
              <a:rPr lang="az-Latn-AZ" sz="4000" b="1" dirty="0">
                <a:solidFill>
                  <a:srgbClr val="7030A0"/>
                </a:solidFill>
              </a:rPr>
              <a:t>Diqqətinizə görə təşəkkür.</a:t>
            </a:r>
            <a:br>
              <a:rPr lang="en-US" b="1" dirty="0">
                <a:solidFill>
                  <a:srgbClr val="7030A0"/>
                </a:solidFill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64627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414346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3151</TotalTime>
  <Words>619</Words>
  <Application>Microsoft Office PowerPoint</Application>
  <PresentationFormat>Widescreen</PresentationFormat>
  <Paragraphs>132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Courier New</vt:lpstr>
      <vt:lpstr>Symbol</vt:lpstr>
      <vt:lpstr>Times New Roman</vt:lpstr>
      <vt:lpstr>Wingdings</vt:lpstr>
      <vt:lpstr>Praktiki dərs şablonu 7</vt:lpstr>
      <vt:lpstr>PowerPoint Presentation</vt:lpstr>
      <vt:lpstr>Tərifi</vt:lpstr>
      <vt:lpstr>Təsnifatı</vt:lpstr>
      <vt:lpstr> Yeri </vt:lpstr>
      <vt:lpstr> Səbəbləri </vt:lpstr>
      <vt:lpstr> Səbəbləri </vt:lpstr>
      <vt:lpstr> Patogenezi </vt:lpstr>
      <vt:lpstr>  Klinik gedişi və ağırlaşmaları  </vt:lpstr>
      <vt:lpstr>  Klinikası  </vt:lpstr>
      <vt:lpstr>Diaqnostikası</vt:lpstr>
      <vt:lpstr>Diaqnostikası </vt:lpstr>
      <vt:lpstr>Diaqnostikası </vt:lpstr>
      <vt:lpstr>Dəqiqləşdirmə</vt:lpstr>
      <vt:lpstr>   Diaqnostik kriteriyalar   </vt:lpstr>
      <vt:lpstr>    Ağırlaşmaların təyini    </vt:lpstr>
      <vt:lpstr>    Müalicə üsulları    </vt:lpstr>
      <vt:lpstr>PowerPoint Presentation</vt:lpstr>
      <vt:lpstr>Proqnoz</vt:lpstr>
      <vt:lpstr> Diqqətinizə görə təşəkkür. </vt:lpstr>
      <vt:lpstr>      www.bck.az</vt:lpstr>
    </vt:vector>
  </TitlesOfParts>
  <Company>ATU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Nuru Bayramov</cp:lastModifiedBy>
  <cp:revision>319</cp:revision>
  <dcterms:created xsi:type="dcterms:W3CDTF">2001-04-16T20:54:45Z</dcterms:created>
  <dcterms:modified xsi:type="dcterms:W3CDTF">2021-07-31T13:30:11Z</dcterms:modified>
</cp:coreProperties>
</file>