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3"/>
  </p:notesMasterIdLst>
  <p:handoutMasterIdLst>
    <p:handoutMasterId r:id="rId14"/>
  </p:handoutMasterIdLst>
  <p:sldIdLst>
    <p:sldId id="284" r:id="rId2"/>
    <p:sldId id="290" r:id="rId3"/>
    <p:sldId id="349" r:id="rId4"/>
    <p:sldId id="348" r:id="rId5"/>
    <p:sldId id="315" r:id="rId6"/>
    <p:sldId id="351" r:id="rId7"/>
    <p:sldId id="354" r:id="rId8"/>
    <p:sldId id="353" r:id="rId9"/>
    <p:sldId id="355" r:id="rId10"/>
    <p:sldId id="358" r:id="rId11"/>
    <p:sldId id="357" r:id="rId1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4660"/>
  </p:normalViewPr>
  <p:slideViewPr>
    <p:cSldViewPr>
      <p:cViewPr varScale="1">
        <p:scale>
          <a:sx n="51" d="100"/>
          <a:sy n="51" d="100"/>
        </p:scale>
        <p:origin x="55" y="2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58259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4576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35283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66558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25853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44356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1516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9731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69708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156940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1187970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Ass.</a:t>
            </a:r>
            <a:r>
              <a:rPr lang="az-Latn-AZ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</a:t>
            </a:r>
            <a:r>
              <a:rPr lang="az-Latn-AZ" sz="14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 Mahmudov, Dr. N.Süleymanova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Mallory </a:t>
            </a:r>
            <a:r>
              <a:rPr lang="en-US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Weiss</a:t>
            </a:r>
          </a:p>
          <a:p>
            <a:pPr algn="r"/>
            <a:r>
              <a:rPr lang="en-US" sz="1400" b="1" baseline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sindromu</a:t>
            </a:r>
            <a:endPara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3632" y="-64978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6101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312600" y="2132856"/>
            <a:ext cx="9073008" cy="1470025"/>
          </a:xfrm>
        </p:spPr>
        <p:txBody>
          <a:bodyPr/>
          <a:lstStyle/>
          <a:p>
            <a:r>
              <a:rPr lang="en-US" altLang="en-US" sz="4400" dirty="0">
                <a:cs typeface="Times New Roman" pitchFamily="18" charset="0"/>
              </a:rPr>
              <a:t>Mallory Weiss </a:t>
            </a:r>
            <a:r>
              <a:rPr lang="az-Latn-AZ" altLang="en-US" sz="4400" dirty="0">
                <a:cs typeface="Times New Roman" pitchFamily="18" charset="0"/>
              </a:rPr>
              <a:t>sindromu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711624" y="3602881"/>
            <a:ext cx="6408712" cy="273084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>
                <a:cs typeface="Times New Roman" pitchFamily="18" charset="0"/>
              </a:rPr>
              <a:t>Ass. Mahmudov M.G.</a:t>
            </a:r>
          </a:p>
          <a:p>
            <a:pPr>
              <a:lnSpc>
                <a:spcPct val="80000"/>
              </a:lnSpc>
            </a:pPr>
            <a:r>
              <a:rPr lang="az-Latn-AZ" altLang="en-US" dirty="0">
                <a:cs typeface="Times New Roman" pitchFamily="18" charset="0"/>
              </a:rPr>
              <a:t>Dr. N.Z.Süleymanova</a:t>
            </a:r>
            <a:endParaRPr lang="az-Latn-AZ" altLang="en-US" sz="2400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az-Latn-AZ" altLang="en-US" sz="2400" dirty="0">
                <a:cs typeface="Times New Roman" pitchFamily="18" charset="0"/>
              </a:rPr>
              <a:t>Azərbaycan Tibb Universitetinin 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cs typeface="Times New Roman" pitchFamily="18" charset="0"/>
              </a:rPr>
              <a:t>I </a:t>
            </a:r>
            <a:r>
              <a:rPr lang="en-US" altLang="en-US" sz="2400" dirty="0">
                <a:cs typeface="Times New Roman" pitchFamily="18" charset="0"/>
              </a:rPr>
              <a:t>C</a:t>
            </a:r>
            <a:r>
              <a:rPr lang="az-Latn-AZ" altLang="en-US" sz="2400" dirty="0">
                <a:cs typeface="Times New Roman" pitchFamily="18" charset="0"/>
              </a:rPr>
              <a:t>ərrahi </a:t>
            </a:r>
            <a:r>
              <a:rPr lang="en-US" altLang="en-US" sz="2400" dirty="0">
                <a:cs typeface="Times New Roman" pitchFamily="18" charset="0"/>
              </a:rPr>
              <a:t>X</a:t>
            </a:r>
            <a:r>
              <a:rPr lang="az-Latn-AZ" altLang="en-US" sz="2400" dirty="0">
                <a:cs typeface="Times New Roman" pitchFamily="18" charset="0"/>
              </a:rPr>
              <a:t>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dirty="0">
                <a:cs typeface="Times New Roman" pitchFamily="18" charset="0"/>
              </a:rPr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 vert="horz" lIns="91440" tIns="45720" rIns="91440" bIns="45720" rtlCol="0">
            <a:noAutofit/>
          </a:bodyPr>
          <a:lstStyle/>
          <a:p>
            <a:pPr algn="just">
              <a:buNone/>
            </a:pPr>
            <a:r>
              <a:rPr lang="en-US" sz="2800" dirty="0">
                <a:cs typeface="Times New Roman" pitchFamily="18" charset="0"/>
              </a:rPr>
              <a:t>  </a:t>
            </a:r>
            <a:r>
              <a:rPr lang="en-US" sz="2400" dirty="0">
                <a:cs typeface="Times New Roman" pitchFamily="18" charset="0"/>
              </a:rPr>
              <a:t>D</a:t>
            </a:r>
            <a:r>
              <a:rPr lang="az-Latn-AZ" sz="2400" dirty="0">
                <a:cs typeface="Times New Roman" pitchFamily="18" charset="0"/>
              </a:rPr>
              <a:t>avamlı qusmaya bağlı qida borusunun aşağı hissəsinin (qastroezofageal keçid) selikli qişasının boylama cırılması ilə xarakterizə olunan, özünü qanaxma ilə (qanlı qusma və ya melena) biruzə verən sindromdur</a:t>
            </a:r>
            <a:endParaRPr lang="en-US" sz="2400" dirty="0"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az-Latn-A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https://img.medscapestatic.com/pi/meds/ckb/27/1142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675026" y="1825625"/>
            <a:ext cx="4677558" cy="4351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cs typeface="Times New Roman" panose="02020603050405020304" pitchFamily="18" charset="0"/>
              </a:rPr>
              <a:t>Rastgəlmə tezliyi</a:t>
            </a:r>
            <a:endParaRPr lang="ru-RU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az-Latn-AZ" dirty="0">
                <a:cs typeface="Times New Roman" pitchFamily="18" charset="0"/>
              </a:rPr>
              <a:t>Üst Gİ qanaxmaların 1-15% səbəblərindəndir. </a:t>
            </a:r>
          </a:p>
          <a:p>
            <a:pPr algn="just">
              <a:lnSpc>
                <a:spcPct val="150000"/>
              </a:lnSpc>
            </a:pPr>
            <a:r>
              <a:rPr lang="az-Latn-AZ" dirty="0">
                <a:cs typeface="Times New Roman" pitchFamily="18" charset="0"/>
              </a:rPr>
              <a:t>Daha çox 40-50 yaş arası insanlarda müşahidə olunur.</a:t>
            </a:r>
          </a:p>
          <a:p>
            <a:pPr algn="just">
              <a:lnSpc>
                <a:spcPct val="150000"/>
              </a:lnSpc>
            </a:pPr>
            <a:r>
              <a:rPr lang="az-Latn-AZ" dirty="0">
                <a:cs typeface="Times New Roman" pitchFamily="18" charset="0"/>
              </a:rPr>
              <a:t>Kişilərdə (2-4</a:t>
            </a:r>
            <a:r>
              <a:rPr lang="en-US" dirty="0">
                <a:cs typeface="Times New Roman" pitchFamily="18" charset="0"/>
              </a:rPr>
              <a:t>:1 </a:t>
            </a:r>
            <a:r>
              <a:rPr lang="az-Latn-AZ" dirty="0">
                <a:cs typeface="Times New Roman" pitchFamily="18" charset="0"/>
              </a:rPr>
              <a:t>nisbətində) üstünlük təşkil edir. Bu sindromu olan xəstələrin 35-100%-də hiatal yırtıq olur.</a:t>
            </a:r>
          </a:p>
          <a:p>
            <a:endParaRPr lang="en-US" dirty="0"/>
          </a:p>
        </p:txBody>
      </p:sp>
      <p:sp>
        <p:nvSpPr>
          <p:cNvPr id="7170" name="AutoShape 2" descr="Risk Factors for an Iatrogenic Mallory-Weiss Tear Requiring Bleeding  Control during a Screening Upper Endoscop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Risk Factors for an Iatrogenic Mallory-Weiss Tear Requiring Bleeding  Control during a Screening Upper Endoscop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164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200" dirty="0">
                <a:cs typeface="Times New Roman" panose="02020603050405020304" pitchFamily="18" charset="0"/>
              </a:rPr>
              <a:t>Etiopatogenezi</a:t>
            </a:r>
            <a:endParaRPr lang="ru-RU" sz="3200" dirty="0"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700808"/>
            <a:ext cx="5181600" cy="4476155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az-Latn-AZ" dirty="0">
                <a:cs typeface="Times New Roman" pitchFamily="18" charset="0"/>
              </a:rPr>
              <a:t>Mədədaxili təzyiqi qısa müddətdə kəskin yüksəldən istənilən hal bu sindromun səbəbi ola bilər.</a:t>
            </a:r>
          </a:p>
          <a:p>
            <a:pPr algn="just">
              <a:lnSpc>
                <a:spcPct val="150000"/>
              </a:lnSpc>
            </a:pPr>
            <a:r>
              <a:rPr lang="az-Latn-AZ" dirty="0">
                <a:cs typeface="Times New Roman" pitchFamily="18" charset="0"/>
              </a:rPr>
              <a:t>Ən çox sərxoş insanlarda müşahidə olunur (davamlı öyümə və qusmaya bağlı). </a:t>
            </a:r>
          </a:p>
          <a:p>
            <a:pPr algn="just">
              <a:lnSpc>
                <a:spcPct val="150000"/>
              </a:lnSpc>
            </a:pPr>
            <a:r>
              <a:rPr lang="az-Latn-AZ" dirty="0">
                <a:cs typeface="Times New Roman" pitchFamily="18" charset="0"/>
              </a:rPr>
              <a:t>Bəzi müayinələr (transezofageal  exokardioqrafiya, FEQDS 0,07-0,49%),  abdominal travma, CPR zamanı  da bu sindrom yarana bilər.</a:t>
            </a:r>
          </a:p>
          <a:p>
            <a:endParaRPr lang="en-US" dirty="0"/>
          </a:p>
        </p:txBody>
      </p:sp>
      <p:pic>
        <p:nvPicPr>
          <p:cNvPr id="12" name="Picture 2" descr="https://img.medscapestatic.com/pi/meds/ckb/26/1142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34212" y="1790175"/>
            <a:ext cx="4338980" cy="43031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9481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cs typeface="Times New Roman" pitchFamily="18" charset="0"/>
              </a:rPr>
              <a:t>Klinikası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dirty="0"/>
              <a:t>Davamlı öyümə və qusma fonunda hematomezis (80-85%)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dirty="0"/>
              <a:t>Melena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dirty="0"/>
              <a:t>Bayılma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dirty="0"/>
              <a:t>Taxikardiya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dirty="0"/>
              <a:t>Hipotenziya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dirty="0"/>
              <a:t>Şok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477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cs typeface="Times New Roman" pitchFamily="18" charset="0"/>
              </a:rPr>
              <a:t>Diaqnostika </a:t>
            </a:r>
            <a:endParaRPr lang="ru-RU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74987"/>
            <a:ext cx="5185792" cy="4601976"/>
          </a:xfrm>
        </p:spPr>
        <p:txBody>
          <a:bodyPr/>
          <a:lstStyle/>
          <a:p>
            <a:r>
              <a:rPr lang="az-Latn-AZ" b="1" dirty="0">
                <a:cs typeface="Times New Roman" pitchFamily="18" charset="0"/>
              </a:rPr>
              <a:t>Endoskopiya </a:t>
            </a:r>
            <a:r>
              <a:rPr lang="az-Latn-AZ" dirty="0">
                <a:cs typeface="Times New Roman" pitchFamily="18" charset="0"/>
              </a:rPr>
              <a:t>standart və təsdiqedici müayinədir: qastroezofageal bölgədə: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>
                <a:cs typeface="Times New Roman" pitchFamily="18" charset="0"/>
              </a:rPr>
              <a:t> qanaxma,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>
                <a:cs typeface="Times New Roman" pitchFamily="18" charset="0"/>
              </a:rPr>
              <a:t>  laxta,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>
                <a:cs typeface="Times New Roman" pitchFamily="18" charset="0"/>
              </a:rPr>
              <a:t>  selikli qişanın boylama   cırılması </a:t>
            </a:r>
          </a:p>
          <a:p>
            <a:pPr marL="0" indent="0">
              <a:buNone/>
            </a:pPr>
            <a:r>
              <a:rPr lang="az-Latn-AZ" dirty="0">
                <a:cs typeface="Times New Roman" pitchFamily="18" charset="0"/>
              </a:rPr>
              <a:t>  sindromun diaqnostik     əlamətidir.</a:t>
            </a:r>
          </a:p>
          <a:p>
            <a:endParaRPr lang="en-US" dirty="0"/>
          </a:p>
        </p:txBody>
      </p:sp>
      <p:pic>
        <p:nvPicPr>
          <p:cNvPr id="10" name="Picture 2" descr="https://img.medscapestatic.com/pi/meds/ckb/25/114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44072" y="1574987"/>
            <a:ext cx="4392488" cy="44900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18915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 kriteriya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az-Latn-AZ" dirty="0">
                <a:cs typeface="Times New Roman" pitchFamily="18" charset="0"/>
              </a:rPr>
              <a:t>Anamnez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>
                <a:cs typeface="Times New Roman" pitchFamily="18" charset="0"/>
              </a:rPr>
              <a:t>Endoskopik müayinədə qida borusunun aşağı hissəsində 2-3 sm uzunluğunda, 1-3 mm enində cırılmış-yarılmış selikli qişanın (adətən qanayan) görülməsi.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dirty="0">
                <a:cs typeface="Times New Roman" pitchFamily="18" charset="0"/>
              </a:rPr>
              <a:t> 80 % xəstələrdə 1 cırılmış yara olur.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az-Latn-AZ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sz="2400" dirty="0">
                <a:cs typeface="Times New Roman" pitchFamily="18" charset="0"/>
              </a:rPr>
              <a:t>Boerhaave sindromu, ezofagit, Cameron eroziyalarından fərqləndirmək lazımdır</a:t>
            </a:r>
          </a:p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09522" y="1285860"/>
            <a:ext cx="61841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/>
            <a:r>
              <a:rPr lang="az-Latn-AZ" sz="2800" dirty="0">
                <a:cs typeface="Times New Roman" pitchFamily="18" charset="0"/>
              </a:rPr>
              <a:t>       </a:t>
            </a:r>
            <a:endParaRPr lang="en-US" sz="3200" dirty="0">
              <a:cs typeface="Times New Roman" pitchFamily="18" charset="0"/>
            </a:endParaRPr>
          </a:p>
        </p:txBody>
      </p:sp>
      <p:pic>
        <p:nvPicPr>
          <p:cNvPr id="9" name="Picture 2" descr="Mallory-Weiss Syndrome - Gastrointestinal Disorders - Merck Manuals  Professional Editi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629400" y="1556792"/>
            <a:ext cx="4571138" cy="4584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cs typeface="Times New Roman" pitchFamily="18" charset="0"/>
              </a:rPr>
              <a:t>Müalicə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8241"/>
            <a:ext cx="10515600" cy="4868722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az-Latn-AZ" sz="2600" dirty="0">
                <a:cs typeface="Times New Roman" pitchFamily="18" charset="0"/>
              </a:rPr>
              <a:t>Aktiv qanaxmalı xəstələr ən azı 48 saatlıq stasionara qəbul olunmalıdır.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sz="2600" dirty="0">
                <a:cs typeface="Times New Roman" pitchFamily="18" charset="0"/>
              </a:rPr>
              <a:t>Həyati göstəricilər monitorizasiya olunmalı,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sz="2600" dirty="0">
                <a:cs typeface="Times New Roman" pitchFamily="18" charset="0"/>
              </a:rPr>
              <a:t> infuziya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sz="2600" dirty="0">
                <a:cs typeface="Times New Roman" pitchFamily="18" charset="0"/>
              </a:rPr>
              <a:t>6 saatdan bir qan analizi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sz="2600" dirty="0">
                <a:cs typeface="Times New Roman" pitchFamily="18" charset="0"/>
              </a:rPr>
              <a:t>HKB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sz="2600" dirty="0">
                <a:cs typeface="Times New Roman" pitchFamily="18" charset="0"/>
              </a:rPr>
              <a:t>Antiemetik (proxlorperazin)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sz="2600" dirty="0">
                <a:cs typeface="Times New Roman" pitchFamily="18" charset="0"/>
              </a:rPr>
              <a:t>Endoskopiya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sz="3000" dirty="0">
                <a:cs typeface="Times New Roman" pitchFamily="18" charset="0"/>
              </a:rPr>
              <a:t>Invaziv radioloji müdaxilə (damarın embolizasiyası)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sz="3000" dirty="0">
                <a:cs typeface="Times New Roman" pitchFamily="18" charset="0"/>
              </a:rPr>
              <a:t>Cərrahi müdaxilə çox az hallarda (zədələnmiş selikli qişanın tikilməsi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06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Endoskopik müdaxilə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5-35% halda lazım gəlir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kontakt termal müdaxilə</a:t>
            </a:r>
            <a:endParaRPr lang="en-US" dirty="0"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epinefrin inyeksiyası</a:t>
            </a:r>
            <a:endParaRPr lang="en-US" dirty="0"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dirty="0">
                <a:cs typeface="Times New Roman" pitchFamily="18" charset="0"/>
              </a:rPr>
              <a:t>S</a:t>
            </a:r>
            <a:r>
              <a:rPr lang="az-Latn-AZ" dirty="0">
                <a:cs typeface="Times New Roman" pitchFamily="18" charset="0"/>
              </a:rPr>
              <a:t>klero</a:t>
            </a:r>
            <a:r>
              <a:rPr lang="en-US" dirty="0" err="1">
                <a:cs typeface="Times New Roman" pitchFamily="18" charset="0"/>
              </a:rPr>
              <a:t>terapiya</a:t>
            </a:r>
            <a:endParaRPr lang="en-US" dirty="0"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arqon plazma koaqulyasiyası</a:t>
            </a:r>
            <a:endParaRPr lang="en-US" dirty="0"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band liqasiyası</a:t>
            </a:r>
            <a:endParaRPr lang="en-US" dirty="0"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Hemoklip</a:t>
            </a:r>
            <a:endParaRPr lang="en-US" dirty="0"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az-Latn-AZ" dirty="0">
                <a:cs typeface="Times New Roman" pitchFamily="18" charset="0"/>
              </a:rPr>
              <a:t>balon tamponada</a:t>
            </a:r>
          </a:p>
          <a:p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9522" y="1285860"/>
            <a:ext cx="6572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itchFamily="2" charset="2"/>
              <a:buChar char="v"/>
            </a:pPr>
            <a:endParaRPr lang="az-Latn-AZ" sz="2800" b="1" dirty="0">
              <a:cs typeface="Times New Roman" pitchFamily="18" charset="0"/>
            </a:endParaRPr>
          </a:p>
          <a:p>
            <a:pPr marL="571500" indent="-571500" algn="just"/>
            <a:endParaRPr lang="az-Latn-AZ" sz="2800" b="1" dirty="0">
              <a:cs typeface="Times New Roman" pitchFamily="18" charset="0"/>
            </a:endParaRPr>
          </a:p>
        </p:txBody>
      </p:sp>
      <p:pic>
        <p:nvPicPr>
          <p:cNvPr id="9" name="Picture 2" descr="Mallory-Weiss Syndrome • MEDtube.ne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848475" y="1825624"/>
            <a:ext cx="4810614" cy="41956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27648" y="2204864"/>
            <a:ext cx="6048672" cy="1195918"/>
          </a:xfrm>
        </p:spPr>
        <p:txBody>
          <a:bodyPr>
            <a:noAutofit/>
          </a:bodyPr>
          <a:lstStyle/>
          <a:p>
            <a:r>
              <a:rPr lang="az-Latn-AZ" sz="3600" dirty="0"/>
              <a:t>Diqqətinizə görə təşəkkür.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1257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09987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2793</TotalTime>
  <Words>321</Words>
  <Application>Microsoft Office PowerPoint</Application>
  <PresentationFormat>Widescreen</PresentationFormat>
  <Paragraphs>60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Praktiki dərs şablonu 7</vt:lpstr>
      <vt:lpstr>Mallory Weiss sindromu</vt:lpstr>
      <vt:lpstr>Tərifi</vt:lpstr>
      <vt:lpstr>Rastgəlmə tezliyi</vt:lpstr>
      <vt:lpstr>Etiopatogenezi</vt:lpstr>
      <vt:lpstr>Klinikası </vt:lpstr>
      <vt:lpstr>Diaqnostika </vt:lpstr>
      <vt:lpstr>Diaqnostik kriteriya </vt:lpstr>
      <vt:lpstr>Müalicə</vt:lpstr>
      <vt:lpstr>Endoskopik müdaxilə</vt:lpstr>
      <vt:lpstr>Diqqətinizə görə təşəkkür.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267</cp:revision>
  <dcterms:created xsi:type="dcterms:W3CDTF">2001-04-16T20:54:45Z</dcterms:created>
  <dcterms:modified xsi:type="dcterms:W3CDTF">2021-07-31T13:29:35Z</dcterms:modified>
</cp:coreProperties>
</file>