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1" r:id="rId1"/>
  </p:sldMasterIdLst>
  <p:notesMasterIdLst>
    <p:notesMasterId r:id="rId19"/>
  </p:notesMasterIdLst>
  <p:sldIdLst>
    <p:sldId id="257" r:id="rId2"/>
    <p:sldId id="258" r:id="rId3"/>
    <p:sldId id="259" r:id="rId4"/>
    <p:sldId id="276" r:id="rId5"/>
    <p:sldId id="260" r:id="rId6"/>
    <p:sldId id="261" r:id="rId7"/>
    <p:sldId id="262" r:id="rId8"/>
    <p:sldId id="277" r:id="rId9"/>
    <p:sldId id="265" r:id="rId10"/>
    <p:sldId id="266" r:id="rId11"/>
    <p:sldId id="269" r:id="rId12"/>
    <p:sldId id="271" r:id="rId13"/>
    <p:sldId id="273" r:id="rId14"/>
    <p:sldId id="278" r:id="rId15"/>
    <p:sldId id="274" r:id="rId16"/>
    <p:sldId id="275" r:id="rId17"/>
    <p:sldId id="256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775DCB02-9BB8-47FD-8907-85C794F793BA}" styleName="Themed Style 1 - Accent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291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285811-3204-4BF3-A778-E0D2DF03FC35}" type="datetimeFigureOut">
              <a:rPr lang="en-US" smtClean="0"/>
              <a:t>7/31/2021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5946F44-BD26-4831-B852-E5B6DCF16A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1854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235262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506478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76072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08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72032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95223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4713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29529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03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9159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4152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61109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 userDrawn="1"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Prof. Dr. A.Qeybulla,</a:t>
            </a:r>
            <a:r>
              <a:rPr lang="az-Latn-AZ" sz="1400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Dr. S.Məmmədova, Dr. N.Süleymanova</a:t>
            </a:r>
            <a:endParaRPr lang="en-US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9374" y="-14740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Barret</a:t>
            </a:r>
            <a:r>
              <a:rPr lang="az-Latn-AZ" b="1" baseline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ezofaqusu</a:t>
            </a:r>
            <a:endParaRPr lang="en-US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0419" y="-3282"/>
            <a:ext cx="5862851" cy="69822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3628323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77CFFC-522D-4D84-8582-57728837099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az-Latn-AZ" dirty="0"/>
              <a:t>Barret ezofagusu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985BADA-DAD1-451C-AA90-03B0119E65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919030"/>
            <a:ext cx="9144000" cy="1655762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dirty="0"/>
              <a:t>M.D., Professor Adil Əbülfət oğlu QEYBULLA</a:t>
            </a:r>
            <a:r>
              <a:rPr lang="en-US" altLang="en-US" dirty="0"/>
              <a:t> </a:t>
            </a:r>
            <a:endParaRPr lang="az-Latn-AZ" altLang="en-US" dirty="0"/>
          </a:p>
          <a:p>
            <a:pPr>
              <a:lnSpc>
                <a:spcPct val="80000"/>
              </a:lnSpc>
            </a:pPr>
            <a:r>
              <a:rPr lang="en-US" altLang="en-US" dirty="0" err="1"/>
              <a:t>doktorant</a:t>
            </a:r>
            <a:r>
              <a:rPr lang="az-Latn-AZ" altLang="en-US" dirty="0"/>
              <a:t> Sənəm Yolçu qızı Məmmədova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Dr. Nuranə Zahid qızı Süleymanova</a:t>
            </a:r>
          </a:p>
          <a:p>
            <a:pPr>
              <a:lnSpc>
                <a:spcPct val="80000"/>
              </a:lnSpc>
            </a:pPr>
            <a:r>
              <a:rPr lang="az-Latn-AZ" altLang="en-US" dirty="0"/>
              <a:t>ATU, I cərrahi xəstəliklər kafedrası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62252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2800" dirty="0"/>
              <a:t>Tərifi</a:t>
            </a:r>
            <a:endParaRPr lang="en-US" sz="2800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299103" y="1825625"/>
            <a:ext cx="5796897" cy="4351338"/>
          </a:xfrm>
        </p:spPr>
        <p:txBody>
          <a:bodyPr/>
          <a:lstStyle/>
          <a:p>
            <a:r>
              <a:rPr lang="en-US" dirty="0"/>
              <a:t>QB-nun distal </a:t>
            </a:r>
            <a:r>
              <a:rPr lang="en-US" dirty="0" err="1"/>
              <a:t>hissəsində</a:t>
            </a:r>
            <a:r>
              <a:rPr lang="en-US" dirty="0"/>
              <a:t> normal </a:t>
            </a:r>
            <a:r>
              <a:rPr lang="en-US" dirty="0" err="1"/>
              <a:t>yastı</a:t>
            </a:r>
            <a:r>
              <a:rPr lang="en-US" dirty="0"/>
              <a:t> </a:t>
            </a:r>
            <a:r>
              <a:rPr lang="en-US" dirty="0" err="1"/>
              <a:t>epitelinin</a:t>
            </a:r>
            <a:r>
              <a:rPr lang="en-US" dirty="0"/>
              <a:t>  </a:t>
            </a:r>
            <a:r>
              <a:rPr lang="en-US" dirty="0" err="1"/>
              <a:t>sütünşəkilli</a:t>
            </a:r>
            <a:r>
              <a:rPr lang="en-US" dirty="0"/>
              <a:t> </a:t>
            </a:r>
            <a:r>
              <a:rPr lang="en-US" dirty="0" err="1"/>
              <a:t>epitel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əvəz</a:t>
            </a:r>
            <a:r>
              <a:rPr lang="en-US" dirty="0"/>
              <a:t> </a:t>
            </a:r>
            <a:r>
              <a:rPr lang="en-US" dirty="0" err="1"/>
              <a:t>olunmasıdır</a:t>
            </a:r>
            <a:r>
              <a:rPr lang="en-US" dirty="0"/>
              <a:t> (</a:t>
            </a:r>
            <a:r>
              <a:rPr lang="en-US" b="1" dirty="0" err="1"/>
              <a:t>metaplaziyasıdır</a:t>
            </a:r>
            <a:r>
              <a:rPr lang="en-US" b="1" dirty="0"/>
              <a:t>). </a:t>
            </a:r>
            <a:endParaRPr lang="az-Latn-AZ" b="1" dirty="0"/>
          </a:p>
          <a:p>
            <a:r>
              <a:rPr lang="en-US" dirty="0" err="1"/>
              <a:t>Sütunşəkilli</a:t>
            </a:r>
            <a:r>
              <a:rPr lang="en-US" dirty="0"/>
              <a:t> </a:t>
            </a:r>
            <a:r>
              <a:rPr lang="en-US" dirty="0" err="1"/>
              <a:t>epiteli</a:t>
            </a:r>
            <a:r>
              <a:rPr lang="en-US" dirty="0"/>
              <a:t> intestinal </a:t>
            </a:r>
            <a:r>
              <a:rPr lang="en-US" dirty="0" err="1"/>
              <a:t>tipli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, </a:t>
            </a:r>
            <a:r>
              <a:rPr lang="en-US" dirty="0" err="1"/>
              <a:t>yəni</a:t>
            </a:r>
            <a:r>
              <a:rPr lang="en-US" dirty="0"/>
              <a:t> Goblet </a:t>
            </a:r>
            <a:r>
              <a:rPr lang="en-US" dirty="0" err="1"/>
              <a:t>hüceyrələri</a:t>
            </a:r>
            <a:r>
              <a:rPr lang="en-US" dirty="0"/>
              <a:t> </a:t>
            </a:r>
            <a:r>
              <a:rPr lang="en-US" dirty="0" err="1"/>
              <a:t>müəyyən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.</a:t>
            </a: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254809" y="1825625"/>
            <a:ext cx="5937191" cy="3204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31353595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Təsnifatı</a:t>
            </a:r>
            <a:endParaRPr lang="en-US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5419769"/>
              </p:ext>
            </p:extLst>
          </p:nvPr>
        </p:nvGraphicFramePr>
        <p:xfrm>
          <a:off x="838200" y="1825624"/>
          <a:ext cx="10515600" cy="36120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124200">
                  <a:extLst>
                    <a:ext uri="{9D8B030D-6E8A-4147-A177-3AD203B41FA5}">
                      <a16:colId xmlns:a16="http://schemas.microsoft.com/office/drawing/2014/main" val="3110614101"/>
                    </a:ext>
                  </a:extLst>
                </a:gridCol>
                <a:gridCol w="7391400">
                  <a:extLst>
                    <a:ext uri="{9D8B030D-6E8A-4147-A177-3AD203B41FA5}">
                      <a16:colId xmlns:a16="http://schemas.microsoft.com/office/drawing/2014/main" val="3528959656"/>
                    </a:ext>
                  </a:extLst>
                </a:gridCol>
              </a:tblGrid>
              <a:tr h="3612008">
                <a:tc>
                  <a:txBody>
                    <a:bodyPr/>
                    <a:lstStyle/>
                    <a:p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Ağırlıq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dərəcəsi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sz="32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histoloji</a:t>
                      </a:r>
                      <a:r>
                        <a:rPr lang="en-US" sz="32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Metaplaziya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dərəcəli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Yüksək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dərəcəli</a:t>
                      </a:r>
                      <a:r>
                        <a:rPr lang="en-US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2800" b="1" dirty="0" err="1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Adenokarsinom</a:t>
                      </a:r>
                      <a:r>
                        <a:rPr lang="az-Latn-AZ" sz="2800" b="1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872533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44995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Rastgəlmə</a:t>
            </a:r>
            <a:r>
              <a:rPr lang="en-US" dirty="0"/>
              <a:t> </a:t>
            </a:r>
            <a:r>
              <a:rPr lang="en-US" dirty="0" err="1"/>
              <a:t>tezliyi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463040"/>
            <a:ext cx="5181600" cy="4713923"/>
          </a:xfrm>
        </p:spPr>
        <p:txBody>
          <a:bodyPr/>
          <a:lstStyle/>
          <a:p>
            <a:r>
              <a:rPr lang="en-US" dirty="0" err="1"/>
              <a:t>Endoskopiya</a:t>
            </a:r>
            <a:r>
              <a:rPr lang="en-US" dirty="0"/>
              <a:t> </a:t>
            </a:r>
            <a:r>
              <a:rPr lang="en-US" dirty="0" err="1"/>
              <a:t>zamanı</a:t>
            </a:r>
            <a:r>
              <a:rPr lang="en-US" dirty="0"/>
              <a:t> Barrett </a:t>
            </a:r>
            <a:r>
              <a:rPr lang="en-US" dirty="0" err="1"/>
              <a:t>ezofaqusu</a:t>
            </a:r>
            <a:r>
              <a:rPr lang="en-US" dirty="0"/>
              <a:t> 2%, </a:t>
            </a:r>
            <a:endParaRPr lang="az-Latn-AZ" dirty="0"/>
          </a:p>
          <a:p>
            <a:r>
              <a:rPr lang="en-US" dirty="0" err="1"/>
              <a:t>reflüks-ezofagit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en-US" dirty="0" err="1"/>
              <a:t>isə</a:t>
            </a:r>
            <a:r>
              <a:rPr lang="en-US" dirty="0"/>
              <a:t> 10-15%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müəyyən</a:t>
            </a:r>
            <a:r>
              <a:rPr lang="en-US" dirty="0"/>
              <a:t> </a:t>
            </a:r>
            <a:r>
              <a:rPr lang="en-US" dirty="0" err="1"/>
              <a:t>olunur</a:t>
            </a:r>
            <a:r>
              <a:rPr lang="en-US" dirty="0"/>
              <a:t>. </a:t>
            </a:r>
            <a:endParaRPr lang="az-Latn-AZ" dirty="0"/>
          </a:p>
          <a:p>
            <a:endParaRPr lang="az-Latn-AZ" dirty="0"/>
          </a:p>
          <a:p>
            <a:pPr marL="0" indent="0">
              <a:buNone/>
            </a:pPr>
            <a:r>
              <a:rPr lang="en-US" dirty="0" err="1"/>
              <a:t>Uzunmüddətli</a:t>
            </a:r>
            <a:r>
              <a:rPr lang="en-US" dirty="0"/>
              <a:t> </a:t>
            </a:r>
            <a:r>
              <a:rPr lang="en-US" dirty="0" err="1"/>
              <a:t>reflüks</a:t>
            </a:r>
            <a:r>
              <a:rPr lang="en-US" dirty="0"/>
              <a:t> </a:t>
            </a:r>
            <a:r>
              <a:rPr lang="en-US" dirty="0" err="1"/>
              <a:t>xəstəliyi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hiatal </a:t>
            </a:r>
            <a:r>
              <a:rPr lang="en-US" dirty="0" err="1"/>
              <a:t>yırtıq</a:t>
            </a:r>
            <a:r>
              <a:rPr lang="en-US" dirty="0"/>
              <a:t> </a:t>
            </a:r>
            <a:r>
              <a:rPr lang="en-US" dirty="0" err="1"/>
              <a:t>olan</a:t>
            </a:r>
            <a:r>
              <a:rPr lang="en-US" dirty="0"/>
              <a:t> </a:t>
            </a:r>
            <a:r>
              <a:rPr lang="en-US" dirty="0" err="1"/>
              <a:t>insanlar</a:t>
            </a:r>
            <a:r>
              <a:rPr lang="en-US" dirty="0"/>
              <a:t> </a:t>
            </a:r>
            <a:r>
              <a:rPr lang="en-US" dirty="0" err="1"/>
              <a:t>arasında</a:t>
            </a:r>
            <a:r>
              <a:rPr lang="en-US" dirty="0"/>
              <a:t> </a:t>
            </a:r>
            <a:r>
              <a:rPr lang="en-US" dirty="0" err="1"/>
              <a:t>daha</a:t>
            </a:r>
            <a:r>
              <a:rPr lang="en-US" dirty="0"/>
              <a:t> </a:t>
            </a:r>
            <a:r>
              <a:rPr lang="en-US" dirty="0" err="1"/>
              <a:t>çox</a:t>
            </a:r>
            <a:r>
              <a:rPr lang="en-US" dirty="0"/>
              <a:t> </a:t>
            </a:r>
            <a:r>
              <a:rPr lang="en-US" dirty="0" err="1"/>
              <a:t>rast</a:t>
            </a:r>
            <a:r>
              <a:rPr lang="en-US" dirty="0"/>
              <a:t> </a:t>
            </a:r>
            <a:r>
              <a:rPr lang="en-US" dirty="0" err="1"/>
              <a:t>gəlir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pic>
        <p:nvPicPr>
          <p:cNvPr id="5" name="Picture 2" descr="Barrett's esophagus: Cancer risk is highest in first year after diagnosis |  GI and Hepatology News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172200" y="1463040"/>
            <a:ext cx="5181600" cy="447193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974583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Etiologiyası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Reflüks</a:t>
            </a:r>
            <a:r>
              <a:rPr lang="en-US" dirty="0"/>
              <a:t> </a:t>
            </a:r>
            <a:r>
              <a:rPr lang="en-US" dirty="0" err="1"/>
              <a:t>xəstəliyi</a:t>
            </a:r>
            <a:r>
              <a:rPr lang="en-US" dirty="0"/>
              <a:t> </a:t>
            </a:r>
            <a:r>
              <a:rPr lang="en-US" dirty="0" err="1"/>
              <a:t>əsas</a:t>
            </a:r>
            <a:r>
              <a:rPr lang="en-US" dirty="0"/>
              <a:t> </a:t>
            </a:r>
            <a:r>
              <a:rPr lang="en-US" dirty="0" err="1"/>
              <a:t>səbəb</a:t>
            </a:r>
            <a:r>
              <a:rPr lang="en-US" dirty="0"/>
              <a:t> </a:t>
            </a:r>
            <a:r>
              <a:rPr lang="en-US" dirty="0" err="1"/>
              <a:t>hesab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93875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Patogenezi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B83315-C662-48DB-A66D-02ADF29D03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Reflüks</a:t>
            </a:r>
            <a:r>
              <a:rPr lang="en-US" dirty="0"/>
              <a:t> </a:t>
            </a:r>
            <a:r>
              <a:rPr lang="en-US" dirty="0" err="1"/>
              <a:t>nəticəsində</a:t>
            </a:r>
            <a:r>
              <a:rPr lang="en-US" dirty="0"/>
              <a:t> </a:t>
            </a:r>
            <a:r>
              <a:rPr lang="en-US" dirty="0" err="1"/>
              <a:t>mədənin</a:t>
            </a:r>
            <a:r>
              <a:rPr lang="en-US" dirty="0"/>
              <a:t> </a:t>
            </a:r>
            <a:r>
              <a:rPr lang="en-US" dirty="0" err="1"/>
              <a:t>turş</a:t>
            </a:r>
            <a:r>
              <a:rPr lang="en-US" dirty="0"/>
              <a:t> </a:t>
            </a:r>
            <a:r>
              <a:rPr lang="en-US" dirty="0" err="1"/>
              <a:t>şirəsi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öd</a:t>
            </a:r>
            <a:r>
              <a:rPr lang="en-US" dirty="0"/>
              <a:t> QB-nun normal </a:t>
            </a:r>
            <a:r>
              <a:rPr lang="en-US" dirty="0" err="1"/>
              <a:t>yastı</a:t>
            </a:r>
            <a:r>
              <a:rPr lang="en-US" dirty="0"/>
              <a:t> </a:t>
            </a:r>
            <a:r>
              <a:rPr lang="en-US" dirty="0" err="1"/>
              <a:t>epitelini</a:t>
            </a:r>
            <a:r>
              <a:rPr lang="en-US" dirty="0"/>
              <a:t> </a:t>
            </a:r>
            <a:r>
              <a:rPr lang="en-US" dirty="0" err="1"/>
              <a:t>zədələyir</a:t>
            </a:r>
            <a:r>
              <a:rPr lang="en-US" dirty="0"/>
              <a:t>,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/>
              <a:t> </a:t>
            </a:r>
            <a:r>
              <a:rPr lang="az-Latn-AZ" dirty="0" err="1"/>
              <a:t>Q</a:t>
            </a:r>
            <a:r>
              <a:rPr lang="en-US" dirty="0" err="1"/>
              <a:t>oruyucu</a:t>
            </a:r>
            <a:r>
              <a:rPr lang="en-US" dirty="0"/>
              <a:t> </a:t>
            </a:r>
            <a:r>
              <a:rPr lang="en-US" dirty="0" err="1"/>
              <a:t>mexnizm</a:t>
            </a:r>
            <a:r>
              <a:rPr lang="en-US" dirty="0"/>
              <a:t> </a:t>
            </a:r>
            <a:r>
              <a:rPr lang="en-US" dirty="0" err="1"/>
              <a:t>kimi</a:t>
            </a:r>
            <a:r>
              <a:rPr lang="en-US" dirty="0"/>
              <a:t> intestinal </a:t>
            </a:r>
            <a:r>
              <a:rPr lang="en-US" dirty="0" err="1"/>
              <a:t>metaplaziya</a:t>
            </a:r>
            <a:r>
              <a:rPr lang="en-US" dirty="0"/>
              <a:t> </a:t>
            </a:r>
            <a:r>
              <a:rPr lang="en-US" dirty="0" err="1"/>
              <a:t>baş</a:t>
            </a:r>
            <a:r>
              <a:rPr lang="en-US" dirty="0"/>
              <a:t> </a:t>
            </a:r>
            <a:r>
              <a:rPr lang="en-US" dirty="0" err="1"/>
              <a:t>verir</a:t>
            </a:r>
            <a:r>
              <a:rPr lang="en-US" dirty="0"/>
              <a:t>. </a:t>
            </a:r>
            <a:endParaRPr lang="az-Latn-AZ" dirty="0"/>
          </a:p>
          <a:p>
            <a:endParaRPr lang="az-Latn-AZ" dirty="0"/>
          </a:p>
          <a:p>
            <a:pPr marL="0" indent="0">
              <a:buNone/>
            </a:pPr>
            <a:r>
              <a:rPr lang="en-US" i="1" dirty="0"/>
              <a:t>Barrett </a:t>
            </a:r>
            <a:r>
              <a:rPr lang="en-US" i="1" dirty="0" err="1"/>
              <a:t>ezofagusu</a:t>
            </a:r>
            <a:r>
              <a:rPr lang="en-US" i="1" dirty="0"/>
              <a:t> </a:t>
            </a:r>
            <a:r>
              <a:rPr lang="en-US" i="1" dirty="0" err="1"/>
              <a:t>zamanı</a:t>
            </a:r>
            <a:r>
              <a:rPr lang="en-US" i="1" dirty="0"/>
              <a:t> </a:t>
            </a:r>
            <a:r>
              <a:rPr lang="en-US" i="1" dirty="0" err="1"/>
              <a:t>xəstələrdə</a:t>
            </a:r>
            <a:r>
              <a:rPr lang="en-US" i="1" dirty="0"/>
              <a:t> </a:t>
            </a:r>
            <a:r>
              <a:rPr lang="en-US" i="1" dirty="0" err="1"/>
              <a:t>aşağı</a:t>
            </a:r>
            <a:r>
              <a:rPr lang="en-US" i="1" dirty="0"/>
              <a:t> </a:t>
            </a:r>
            <a:r>
              <a:rPr lang="en-US" i="1" dirty="0" err="1"/>
              <a:t>sfinkterin</a:t>
            </a:r>
            <a:r>
              <a:rPr lang="en-US" i="1" dirty="0"/>
              <a:t> </a:t>
            </a:r>
            <a:r>
              <a:rPr lang="en-US" i="1" dirty="0" err="1"/>
              <a:t>tonusu</a:t>
            </a:r>
            <a:r>
              <a:rPr lang="en-US" i="1" dirty="0"/>
              <a:t> </a:t>
            </a:r>
            <a:r>
              <a:rPr lang="en-US" i="1" dirty="0" err="1"/>
              <a:t>və</a:t>
            </a:r>
            <a:r>
              <a:rPr lang="en-US" i="1" dirty="0"/>
              <a:t> QB-nun </a:t>
            </a:r>
            <a:r>
              <a:rPr lang="en-US" i="1" dirty="0" err="1"/>
              <a:t>peristaltikası</a:t>
            </a:r>
            <a:r>
              <a:rPr lang="en-US" i="1" dirty="0"/>
              <a:t> </a:t>
            </a:r>
            <a:r>
              <a:rPr lang="en-US" i="1" dirty="0" err="1"/>
              <a:t>çox</a:t>
            </a:r>
            <a:r>
              <a:rPr lang="en-US" i="1" dirty="0"/>
              <a:t> </a:t>
            </a:r>
            <a:r>
              <a:rPr lang="en-US" i="1" dirty="0" err="1"/>
              <a:t>zəif</a:t>
            </a:r>
            <a:r>
              <a:rPr lang="en-US" i="1" dirty="0"/>
              <a:t> </a:t>
            </a:r>
            <a:r>
              <a:rPr lang="en-US" i="1" dirty="0" err="1"/>
              <a:t>olur</a:t>
            </a:r>
            <a:r>
              <a:rPr lang="en-US" i="1" dirty="0"/>
              <a:t>. </a:t>
            </a:r>
            <a:endParaRPr lang="az-Latn-AZ" i="1" dirty="0"/>
          </a:p>
          <a:p>
            <a:pPr marL="0" indent="0">
              <a:buNone/>
            </a:pPr>
            <a:endParaRPr lang="az-Latn-AZ" i="1" dirty="0"/>
          </a:p>
          <a:p>
            <a:pPr marL="0" indent="0">
              <a:buNone/>
            </a:pPr>
            <a:r>
              <a:rPr lang="en-US" i="1" dirty="0" err="1"/>
              <a:t>Eyni</a:t>
            </a:r>
            <a:r>
              <a:rPr lang="en-US" i="1" dirty="0"/>
              <a:t> </a:t>
            </a:r>
            <a:r>
              <a:rPr lang="en-US" i="1" dirty="0" err="1"/>
              <a:t>zamanda</a:t>
            </a:r>
            <a:r>
              <a:rPr lang="en-US" i="1" dirty="0"/>
              <a:t> hiatal </a:t>
            </a:r>
            <a:r>
              <a:rPr lang="en-US" i="1" dirty="0" err="1"/>
              <a:t>yırtıq</a:t>
            </a:r>
            <a:r>
              <a:rPr lang="en-US" i="1" dirty="0"/>
              <a:t> </a:t>
            </a:r>
            <a:r>
              <a:rPr lang="en-US" i="1" dirty="0" err="1"/>
              <a:t>xeyli</a:t>
            </a:r>
            <a:r>
              <a:rPr lang="en-US" i="1" dirty="0"/>
              <a:t> </a:t>
            </a:r>
            <a:r>
              <a:rPr lang="en-US" i="1" dirty="0" err="1"/>
              <a:t>çox</a:t>
            </a:r>
            <a:r>
              <a:rPr lang="en-US" i="1" dirty="0"/>
              <a:t> (80%) </a:t>
            </a:r>
            <a:r>
              <a:rPr lang="en-US" i="1" dirty="0" err="1"/>
              <a:t>rast</a:t>
            </a:r>
            <a:r>
              <a:rPr lang="en-US" i="1" dirty="0"/>
              <a:t> </a:t>
            </a:r>
            <a:r>
              <a:rPr lang="en-US" i="1" dirty="0" err="1"/>
              <a:t>gəlir</a:t>
            </a:r>
            <a:r>
              <a:rPr lang="en-US" i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97126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Klinik gedişi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half" idx="1"/>
          </p:nvPr>
        </p:nvSpPr>
        <p:spPr>
          <a:xfrm>
            <a:off x="838200" y="1389888"/>
            <a:ext cx="5181600" cy="4787075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sz="2400" dirty="0" err="1"/>
              <a:t>Metaplaziyalı</a:t>
            </a:r>
            <a:r>
              <a:rPr lang="en-US" sz="2400" dirty="0"/>
              <a:t> </a:t>
            </a:r>
            <a:r>
              <a:rPr lang="en-US" sz="2400" dirty="0" err="1"/>
              <a:t>xəstələrin</a:t>
            </a:r>
            <a:r>
              <a:rPr lang="en-US" sz="2400" dirty="0"/>
              <a:t> </a:t>
            </a:r>
            <a:r>
              <a:rPr lang="en-US" sz="2400" dirty="0" err="1"/>
              <a:t>təxminən</a:t>
            </a:r>
            <a:r>
              <a:rPr lang="en-US" sz="2400" dirty="0"/>
              <a:t> ⅓-</a:t>
            </a:r>
            <a:r>
              <a:rPr lang="en-US" sz="2400" dirty="0" err="1"/>
              <a:t>i</a:t>
            </a:r>
            <a:r>
              <a:rPr lang="en-US" sz="2400" dirty="0"/>
              <a:t> </a:t>
            </a:r>
            <a:r>
              <a:rPr lang="en-US" sz="2400" dirty="0" err="1"/>
              <a:t>stabil</a:t>
            </a:r>
            <a:r>
              <a:rPr lang="en-US" sz="2400" dirty="0"/>
              <a:t> </a:t>
            </a:r>
            <a:r>
              <a:rPr lang="en-US" sz="2400" dirty="0" err="1"/>
              <a:t>gedişli</a:t>
            </a:r>
            <a:r>
              <a:rPr lang="en-US" sz="2400" dirty="0"/>
              <a:t> </a:t>
            </a:r>
            <a:r>
              <a:rPr lang="en-US" sz="2400" dirty="0" err="1"/>
              <a:t>olur</a:t>
            </a:r>
            <a:r>
              <a:rPr lang="en-US" sz="2400" dirty="0"/>
              <a:t>. </a:t>
            </a:r>
            <a:endParaRPr lang="az-Latn-AZ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/>
              <a:t>Çox</a:t>
            </a:r>
            <a:r>
              <a:rPr lang="en-US" sz="2400" dirty="0"/>
              <a:t> </a:t>
            </a:r>
            <a:r>
              <a:rPr lang="en-US" sz="2400" dirty="0" err="1"/>
              <a:t>az</a:t>
            </a:r>
            <a:r>
              <a:rPr lang="en-US" sz="2400" dirty="0"/>
              <a:t> </a:t>
            </a:r>
            <a:r>
              <a:rPr lang="en-US" sz="2400" dirty="0" err="1"/>
              <a:t>hallarda</a:t>
            </a:r>
            <a:r>
              <a:rPr lang="en-US" sz="2400" dirty="0"/>
              <a:t> </a:t>
            </a:r>
            <a:r>
              <a:rPr lang="en-US" sz="2400" dirty="0" err="1"/>
              <a:t>səbəb</a:t>
            </a:r>
            <a:r>
              <a:rPr lang="en-US" sz="2400" dirty="0"/>
              <a:t> </a:t>
            </a:r>
            <a:r>
              <a:rPr lang="en-US" sz="2400" dirty="0" err="1"/>
              <a:t>aradan</a:t>
            </a:r>
            <a:r>
              <a:rPr lang="en-US" sz="2400" dirty="0"/>
              <a:t> </a:t>
            </a:r>
            <a:r>
              <a:rPr lang="en-US" sz="2400" dirty="0" err="1"/>
              <a:t>qaldırıldıqdan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 (</a:t>
            </a:r>
            <a:r>
              <a:rPr lang="en-US" sz="2400" dirty="0" err="1"/>
              <a:t>antireflüks</a:t>
            </a:r>
            <a:r>
              <a:rPr lang="en-US" sz="2400" dirty="0"/>
              <a:t> </a:t>
            </a:r>
            <a:r>
              <a:rPr lang="en-US" sz="2400" dirty="0" err="1"/>
              <a:t>əməliyyatından</a:t>
            </a:r>
            <a:r>
              <a:rPr lang="en-US" sz="2400" dirty="0"/>
              <a:t> </a:t>
            </a:r>
            <a:r>
              <a:rPr lang="en-US" sz="2400" dirty="0" err="1"/>
              <a:t>sonra</a:t>
            </a:r>
            <a:r>
              <a:rPr lang="en-US" sz="2400" dirty="0"/>
              <a:t>) </a:t>
            </a:r>
            <a:r>
              <a:rPr lang="en-US" sz="2400" dirty="0" err="1"/>
              <a:t>reqressiya</a:t>
            </a:r>
            <a:r>
              <a:rPr lang="en-US" sz="2400" dirty="0"/>
              <a:t> (10-20%) </a:t>
            </a:r>
            <a:r>
              <a:rPr lang="en-US" sz="2400" dirty="0" err="1"/>
              <a:t>baş</a:t>
            </a:r>
            <a:r>
              <a:rPr lang="en-US" sz="2400" dirty="0"/>
              <a:t> </a:t>
            </a:r>
            <a:r>
              <a:rPr lang="en-US" sz="2400" dirty="0" err="1"/>
              <a:t>verir</a:t>
            </a:r>
            <a:r>
              <a:rPr lang="en-US" sz="2400" dirty="0"/>
              <a:t>. </a:t>
            </a:r>
            <a:endParaRPr lang="az-Latn-AZ" sz="2400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sz="2400" dirty="0" err="1"/>
              <a:t>Əksər</a:t>
            </a:r>
            <a:r>
              <a:rPr lang="en-US" sz="2400" dirty="0"/>
              <a:t> </a:t>
            </a:r>
            <a:r>
              <a:rPr lang="en-US" sz="2400" dirty="0" err="1"/>
              <a:t>hallarda</a:t>
            </a:r>
            <a:r>
              <a:rPr lang="en-US" sz="2400" dirty="0"/>
              <a:t> (&gt; 50%)  </a:t>
            </a:r>
            <a:r>
              <a:rPr lang="en-US" sz="2400" dirty="0" err="1"/>
              <a:t>metaplaziya</a:t>
            </a:r>
            <a:r>
              <a:rPr lang="en-US" sz="2400" dirty="0"/>
              <a:t> </a:t>
            </a:r>
            <a:r>
              <a:rPr lang="en-US" sz="2400" dirty="0" err="1"/>
              <a:t>proqressivləşərək</a:t>
            </a:r>
            <a:r>
              <a:rPr lang="en-US" sz="2400" dirty="0"/>
              <a:t> </a:t>
            </a:r>
            <a:r>
              <a:rPr lang="en-US" sz="2400" dirty="0" err="1"/>
              <a:t>aşağı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  </a:t>
            </a:r>
            <a:r>
              <a:rPr lang="en-US" sz="2400" dirty="0" err="1"/>
              <a:t>yüksək</a:t>
            </a:r>
            <a:r>
              <a:rPr lang="en-US" sz="2400" dirty="0"/>
              <a:t> </a:t>
            </a:r>
            <a:r>
              <a:rPr lang="en-US" sz="2400" dirty="0" err="1"/>
              <a:t>dərəcəli</a:t>
            </a:r>
            <a:r>
              <a:rPr lang="en-US" sz="2400" dirty="0"/>
              <a:t> </a:t>
            </a:r>
            <a:r>
              <a:rPr lang="en-US" sz="2400" dirty="0" err="1"/>
              <a:t>displaziya</a:t>
            </a:r>
            <a:r>
              <a:rPr lang="en-US" sz="2400" dirty="0"/>
              <a:t> </a:t>
            </a:r>
            <a:r>
              <a:rPr lang="en-US" sz="2400" dirty="0" err="1"/>
              <a:t>və</a:t>
            </a:r>
            <a:r>
              <a:rPr lang="en-US" sz="2400" dirty="0"/>
              <a:t> </a:t>
            </a:r>
            <a:r>
              <a:rPr lang="en-US" sz="2400" dirty="0" err="1"/>
              <a:t>adenokarsinom</a:t>
            </a:r>
            <a:r>
              <a:rPr lang="en-US" sz="2400" dirty="0"/>
              <a:t> </a:t>
            </a:r>
            <a:r>
              <a:rPr lang="en-US" sz="2400" dirty="0" err="1"/>
              <a:t>mərhələlərinə</a:t>
            </a:r>
            <a:r>
              <a:rPr lang="en-US" sz="2400" dirty="0"/>
              <a:t> </a:t>
            </a:r>
            <a:r>
              <a:rPr lang="en-US" sz="2400" dirty="0" err="1"/>
              <a:t>keçir</a:t>
            </a:r>
            <a:r>
              <a:rPr lang="en-US" sz="2400" dirty="0"/>
              <a:t>,</a:t>
            </a:r>
          </a:p>
        </p:txBody>
      </p:sp>
      <p:pic>
        <p:nvPicPr>
          <p:cNvPr id="8" name="Picture 2" descr="Barrett's Esophagus - Clinical Gastroenterology and Hepatology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367757" y="1389889"/>
            <a:ext cx="4790485" cy="457372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266782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Ağırlaşmaları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Xoralar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Striktur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Displaziya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az-Latn-AZ" dirty="0"/>
              <a:t>Adenokarsinoma</a:t>
            </a:r>
            <a:endParaRPr lang="ru-RU" dirty="0"/>
          </a:p>
          <a:p>
            <a:endParaRPr lang="en-US" dirty="0"/>
          </a:p>
        </p:txBody>
      </p:sp>
      <p:pic>
        <p:nvPicPr>
          <p:cNvPr id="7" name="Picture 2" descr="What is Barrett's Esophagus? - Canadian Digestive Health Foundation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6019799" y="1633728"/>
            <a:ext cx="5157073" cy="43159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42659429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Klinikası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Bəzən </a:t>
            </a:r>
            <a:r>
              <a:rPr lang="en-US" dirty="0" err="1"/>
              <a:t>asimptomatik</a:t>
            </a:r>
            <a:r>
              <a:rPr lang="en-US" dirty="0"/>
              <a:t> </a:t>
            </a:r>
            <a:r>
              <a:rPr lang="en-US" dirty="0" err="1"/>
              <a:t>gedişli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. </a:t>
            </a:r>
            <a:r>
              <a:rPr lang="en-US" dirty="0" err="1"/>
              <a:t>Digər</a:t>
            </a:r>
            <a:r>
              <a:rPr lang="en-US" dirty="0"/>
              <a:t> </a:t>
            </a:r>
            <a:r>
              <a:rPr lang="en-US" dirty="0" err="1"/>
              <a:t>səbəblərə</a:t>
            </a:r>
            <a:r>
              <a:rPr lang="en-US" dirty="0"/>
              <a:t> </a:t>
            </a:r>
            <a:r>
              <a:rPr lang="en-US" dirty="0" err="1"/>
              <a:t>görə</a:t>
            </a:r>
            <a:r>
              <a:rPr lang="en-US" dirty="0"/>
              <a:t> </a:t>
            </a:r>
            <a:r>
              <a:rPr lang="en-US" dirty="0" err="1"/>
              <a:t>endoskopiya</a:t>
            </a:r>
            <a:r>
              <a:rPr lang="en-US" dirty="0"/>
              <a:t> </a:t>
            </a:r>
            <a:r>
              <a:rPr lang="en-US" dirty="0" err="1"/>
              <a:t>müayinəsi</a:t>
            </a:r>
            <a:r>
              <a:rPr lang="en-US" dirty="0"/>
              <a:t> </a:t>
            </a:r>
            <a:r>
              <a:rPr lang="en-US" dirty="0" err="1"/>
              <a:t>zamanı</a:t>
            </a:r>
            <a:r>
              <a:rPr lang="en-US" dirty="0"/>
              <a:t> </a:t>
            </a:r>
            <a:r>
              <a:rPr lang="en-US" dirty="0" err="1"/>
              <a:t>aşkar</a:t>
            </a:r>
            <a:r>
              <a:rPr lang="en-US" dirty="0"/>
              <a:t> </a:t>
            </a:r>
            <a:r>
              <a:rPr lang="en-US" dirty="0" err="1"/>
              <a:t>edilir</a:t>
            </a:r>
            <a:r>
              <a:rPr lang="en-US" dirty="0"/>
              <a:t>. </a:t>
            </a:r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xəstələrdə</a:t>
            </a:r>
            <a:r>
              <a:rPr lang="en-US" dirty="0"/>
              <a:t> </a:t>
            </a:r>
            <a:r>
              <a:rPr lang="en-US" dirty="0" err="1"/>
              <a:t>uzunmüddətli</a:t>
            </a:r>
            <a:r>
              <a:rPr lang="en-US" dirty="0"/>
              <a:t> </a:t>
            </a:r>
            <a:r>
              <a:rPr lang="en-US" dirty="0" err="1"/>
              <a:t>reflüks</a:t>
            </a:r>
            <a:r>
              <a:rPr lang="en-US" dirty="0"/>
              <a:t> </a:t>
            </a:r>
            <a:r>
              <a:rPr lang="en-US" dirty="0" err="1"/>
              <a:t>anamnezi</a:t>
            </a:r>
            <a:r>
              <a:rPr lang="en-US" dirty="0"/>
              <a:t> </a:t>
            </a:r>
            <a:r>
              <a:rPr lang="en-US" dirty="0" err="1"/>
              <a:t>olur</a:t>
            </a:r>
            <a:r>
              <a:rPr lang="en-US" dirty="0"/>
              <a:t>:</a:t>
            </a:r>
            <a:r>
              <a:rPr lang="az-Latn-AZ" dirty="0"/>
              <a:t> </a:t>
            </a:r>
          </a:p>
          <a:p>
            <a:endParaRPr lang="az-Latn-AZ" dirty="0"/>
          </a:p>
          <a:p>
            <a:pPr lvl="1"/>
            <a:r>
              <a:rPr lang="en-US" b="1" dirty="0" err="1"/>
              <a:t>Tipik</a:t>
            </a:r>
            <a:r>
              <a:rPr lang="en-US" b="1" dirty="0"/>
              <a:t> </a:t>
            </a:r>
            <a:r>
              <a:rPr lang="en-US" b="1" dirty="0" err="1"/>
              <a:t>simptomlar</a:t>
            </a:r>
            <a:r>
              <a:rPr lang="en-US" b="1" dirty="0"/>
              <a:t>: </a:t>
            </a:r>
            <a:r>
              <a:rPr lang="en-US" dirty="0" err="1"/>
              <a:t>qıcqırma</a:t>
            </a:r>
            <a:r>
              <a:rPr lang="en-US" dirty="0"/>
              <a:t>, </a:t>
            </a:r>
            <a:r>
              <a:rPr lang="en-US" dirty="0" err="1"/>
              <a:t>requrgitasiya</a:t>
            </a:r>
            <a:endParaRPr lang="az-Latn-AZ" dirty="0"/>
          </a:p>
          <a:p>
            <a:pPr lvl="1"/>
            <a:endParaRPr lang="en-US" dirty="0"/>
          </a:p>
          <a:p>
            <a:pPr lvl="1"/>
            <a:r>
              <a:rPr lang="en-US" b="1" dirty="0" err="1"/>
              <a:t>Atipik</a:t>
            </a:r>
            <a:r>
              <a:rPr lang="en-US" b="1" dirty="0"/>
              <a:t> </a:t>
            </a:r>
            <a:r>
              <a:rPr lang="en-US" b="1" dirty="0" err="1"/>
              <a:t>simptomlar</a:t>
            </a:r>
            <a:r>
              <a:rPr lang="en-US" dirty="0"/>
              <a:t>: </a:t>
            </a:r>
            <a:r>
              <a:rPr lang="en-US" dirty="0" err="1"/>
              <a:t>ağrılar</a:t>
            </a:r>
            <a:r>
              <a:rPr lang="en-US" dirty="0"/>
              <a:t>, </a:t>
            </a:r>
            <a:r>
              <a:rPr lang="en-US" dirty="0" err="1"/>
              <a:t>disfagiya</a:t>
            </a:r>
            <a:r>
              <a:rPr lang="en-US" dirty="0"/>
              <a:t>, </a:t>
            </a:r>
            <a:r>
              <a:rPr lang="en-US" dirty="0" err="1"/>
              <a:t>qanaxma</a:t>
            </a:r>
            <a:r>
              <a:rPr lang="en-US" dirty="0"/>
              <a:t>, </a:t>
            </a:r>
            <a:r>
              <a:rPr lang="en-US" dirty="0" err="1"/>
              <a:t>arıqlama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b.</a:t>
            </a:r>
          </a:p>
        </p:txBody>
      </p:sp>
    </p:spTree>
    <p:extLst>
      <p:ext uri="{BB962C8B-B14F-4D97-AF65-F5344CB8AC3E}">
        <p14:creationId xmlns:p14="http://schemas.microsoft.com/office/powerpoint/2010/main" val="14807943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/>
              <a:t>Diaqnostikası</a:t>
            </a:r>
            <a:endParaRPr lang="en-US" dirty="0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87424"/>
            <a:ext cx="5721096" cy="4689539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US" b="1" i="1" dirty="0" err="1"/>
              <a:t>Şübhə</a:t>
            </a:r>
            <a:endParaRPr lang="en-US" dirty="0"/>
          </a:p>
          <a:p>
            <a:r>
              <a:rPr lang="en-US" sz="2200" dirty="0"/>
              <a:t>QERX, hiatal </a:t>
            </a:r>
            <a:r>
              <a:rPr lang="en-US" sz="2200" dirty="0" err="1"/>
              <a:t>yırtıq</a:t>
            </a:r>
            <a:r>
              <a:rPr lang="en-US" sz="2200" dirty="0"/>
              <a:t>,</a:t>
            </a:r>
            <a:endParaRPr lang="az-Latn-AZ" sz="2200" dirty="0"/>
          </a:p>
          <a:p>
            <a:r>
              <a:rPr lang="en-US" sz="2200" dirty="0" err="1"/>
              <a:t>striktur</a:t>
            </a:r>
            <a:r>
              <a:rPr lang="en-US" sz="2200" dirty="0"/>
              <a:t> </a:t>
            </a:r>
            <a:r>
              <a:rPr lang="en-US" sz="2200" dirty="0" err="1"/>
              <a:t>və</a:t>
            </a:r>
            <a:r>
              <a:rPr lang="en-US" sz="2200" dirty="0"/>
              <a:t> </a:t>
            </a:r>
            <a:r>
              <a:rPr lang="en-US" sz="2200" dirty="0" err="1"/>
              <a:t>xora</a:t>
            </a:r>
            <a:r>
              <a:rPr lang="en-US" sz="2200" dirty="0"/>
              <a:t> </a:t>
            </a:r>
            <a:r>
              <a:rPr lang="en-US" sz="2200" dirty="0" err="1"/>
              <a:t>olan</a:t>
            </a:r>
            <a:r>
              <a:rPr lang="en-US" sz="2200" dirty="0"/>
              <a:t> </a:t>
            </a:r>
            <a:r>
              <a:rPr lang="en-US" sz="2200" dirty="0" err="1"/>
              <a:t>xəstələrdə</a:t>
            </a:r>
            <a:r>
              <a:rPr lang="en-US" sz="2200" dirty="0"/>
              <a:t> </a:t>
            </a:r>
            <a:endParaRPr lang="az-Latn-AZ" sz="2200" dirty="0"/>
          </a:p>
          <a:p>
            <a:r>
              <a:rPr lang="en-US" sz="2200" dirty="0" err="1"/>
              <a:t>endoskopik</a:t>
            </a:r>
            <a:r>
              <a:rPr lang="en-US" sz="2200" dirty="0"/>
              <a:t> (</a:t>
            </a:r>
            <a:r>
              <a:rPr lang="en-US" sz="2200" i="1" dirty="0"/>
              <a:t>QB-nun </a:t>
            </a:r>
            <a:r>
              <a:rPr lang="en-US" sz="2200" i="1" dirty="0" err="1"/>
              <a:t>ağımtıl</a:t>
            </a:r>
            <a:r>
              <a:rPr lang="en-US" sz="2200" i="1" dirty="0"/>
              <a:t> </a:t>
            </a:r>
            <a:r>
              <a:rPr lang="en-US" sz="2200" i="1" dirty="0" err="1"/>
              <a:t>epitelinin</a:t>
            </a:r>
            <a:r>
              <a:rPr lang="en-US" sz="2200" i="1" dirty="0"/>
              <a:t> </a:t>
            </a:r>
            <a:r>
              <a:rPr lang="en-US" sz="2200" i="1" dirty="0" err="1"/>
              <a:t>qırmızımtıl</a:t>
            </a:r>
            <a:r>
              <a:rPr lang="en-US" sz="2200" i="1" dirty="0"/>
              <a:t> </a:t>
            </a:r>
            <a:r>
              <a:rPr lang="en-US" sz="2200" i="1" dirty="0" err="1"/>
              <a:t>epiteli</a:t>
            </a:r>
            <a:r>
              <a:rPr lang="en-US" sz="2200" i="1" dirty="0"/>
              <a:t> </a:t>
            </a:r>
            <a:r>
              <a:rPr lang="en-US" sz="2200" i="1" dirty="0" err="1"/>
              <a:t>ilə</a:t>
            </a:r>
            <a:r>
              <a:rPr lang="en-US" sz="2200" i="1" dirty="0"/>
              <a:t> </a:t>
            </a:r>
            <a:r>
              <a:rPr lang="en-US" sz="2200" i="1" dirty="0" err="1"/>
              <a:t>əvəzlənməsi</a:t>
            </a:r>
            <a:r>
              <a:rPr lang="en-US" i="1" dirty="0"/>
              <a:t>.</a:t>
            </a:r>
          </a:p>
          <a:p>
            <a:pPr marL="0" indent="0">
              <a:buNone/>
            </a:pPr>
            <a:endParaRPr lang="az-Latn-AZ" b="1" i="1" dirty="0"/>
          </a:p>
          <a:p>
            <a:pPr marL="0" indent="0">
              <a:buNone/>
            </a:pPr>
            <a:r>
              <a:rPr lang="en-US" b="1" i="1" dirty="0" err="1"/>
              <a:t>Dəqiqləşdirmə</a:t>
            </a:r>
            <a:endParaRPr lang="en-US" dirty="0"/>
          </a:p>
          <a:p>
            <a:r>
              <a:rPr lang="en-US" sz="2400" dirty="0" err="1"/>
              <a:t>Diaqnozun</a:t>
            </a:r>
            <a:r>
              <a:rPr lang="en-US" sz="2400" dirty="0"/>
              <a:t> </a:t>
            </a:r>
            <a:r>
              <a:rPr lang="en-US" sz="2400" dirty="0" err="1"/>
              <a:t>dəqiqləşdirilməsi</a:t>
            </a:r>
            <a:r>
              <a:rPr lang="en-US" sz="2400" dirty="0"/>
              <a:t> </a:t>
            </a:r>
            <a:r>
              <a:rPr lang="en-US" sz="2400" dirty="0" err="1"/>
              <a:t>üçün</a:t>
            </a:r>
            <a:r>
              <a:rPr lang="en-US" sz="2400" dirty="0"/>
              <a:t> QB-nun distal </a:t>
            </a:r>
            <a:r>
              <a:rPr lang="en-US" sz="2400" dirty="0" err="1"/>
              <a:t>hissəsindən</a:t>
            </a:r>
            <a:r>
              <a:rPr lang="en-US" sz="2400" dirty="0"/>
              <a:t> </a:t>
            </a:r>
            <a:r>
              <a:rPr lang="en-US" sz="2400" dirty="0" err="1"/>
              <a:t>endoskopik</a:t>
            </a:r>
            <a:r>
              <a:rPr lang="en-US" sz="2400" dirty="0"/>
              <a:t> </a:t>
            </a:r>
            <a:r>
              <a:rPr lang="en-US" sz="2400" dirty="0" err="1"/>
              <a:t>biopsiya</a:t>
            </a:r>
            <a:r>
              <a:rPr lang="en-US" sz="2400" dirty="0"/>
              <a:t> </a:t>
            </a:r>
            <a:r>
              <a:rPr lang="en-US" sz="2400" dirty="0" err="1"/>
              <a:t>materialının</a:t>
            </a:r>
            <a:r>
              <a:rPr lang="en-US" sz="2400" dirty="0"/>
              <a:t> </a:t>
            </a:r>
            <a:r>
              <a:rPr lang="en-US" sz="2400" dirty="0" err="1"/>
              <a:t>götürülməsi</a:t>
            </a:r>
            <a:r>
              <a:rPr lang="en-US" sz="2400" dirty="0"/>
              <a:t> </a:t>
            </a:r>
            <a:r>
              <a:rPr lang="en-US" sz="2400" dirty="0" err="1"/>
              <a:t>mütləqdir</a:t>
            </a:r>
            <a:r>
              <a:rPr lang="en-US" sz="2400" dirty="0"/>
              <a:t>. </a:t>
            </a:r>
            <a:r>
              <a:rPr lang="en-US" sz="2400" dirty="0" err="1"/>
              <a:t>Patohistoloji</a:t>
            </a:r>
            <a:r>
              <a:rPr lang="en-US" sz="2400" dirty="0"/>
              <a:t> </a:t>
            </a:r>
            <a:r>
              <a:rPr lang="en-US" sz="2400" dirty="0" err="1"/>
              <a:t>müayinələrdə</a:t>
            </a:r>
            <a:r>
              <a:rPr lang="en-US" sz="2400" dirty="0"/>
              <a:t> </a:t>
            </a:r>
            <a:r>
              <a:rPr lang="en-US" sz="2400" dirty="0" err="1"/>
              <a:t>intesinal</a:t>
            </a:r>
            <a:r>
              <a:rPr lang="en-US" sz="2400" dirty="0"/>
              <a:t> </a:t>
            </a:r>
            <a:r>
              <a:rPr lang="en-US" sz="2400" dirty="0" err="1"/>
              <a:t>tipli</a:t>
            </a:r>
            <a:r>
              <a:rPr lang="en-US" sz="2400" dirty="0"/>
              <a:t> </a:t>
            </a:r>
            <a:r>
              <a:rPr lang="en-US" sz="2400" dirty="0" err="1"/>
              <a:t>kolumnar</a:t>
            </a:r>
            <a:r>
              <a:rPr lang="en-US" sz="2400" dirty="0"/>
              <a:t> </a:t>
            </a:r>
            <a:r>
              <a:rPr lang="en-US" sz="2400" dirty="0" err="1"/>
              <a:t>epitelinin</a:t>
            </a:r>
            <a:r>
              <a:rPr lang="en-US" sz="2400" dirty="0"/>
              <a:t> </a:t>
            </a:r>
            <a:r>
              <a:rPr lang="en-US" sz="2400" dirty="0" err="1"/>
              <a:t>aşkar</a:t>
            </a:r>
            <a:r>
              <a:rPr lang="en-US" sz="2400" dirty="0"/>
              <a:t> </a:t>
            </a:r>
            <a:r>
              <a:rPr lang="en-US" sz="2400" dirty="0" err="1"/>
              <a:t>edilməsi</a:t>
            </a:r>
            <a:r>
              <a:rPr lang="en-US" sz="2400" dirty="0"/>
              <a:t> </a:t>
            </a:r>
            <a:r>
              <a:rPr lang="en-US" sz="2400" dirty="0" err="1"/>
              <a:t>diaqnozun</a:t>
            </a:r>
            <a:r>
              <a:rPr lang="en-US" sz="2400" dirty="0"/>
              <a:t> </a:t>
            </a:r>
            <a:r>
              <a:rPr lang="en-US" sz="2400" dirty="0" err="1"/>
              <a:t>dəqiqləşdiriilm</a:t>
            </a:r>
            <a:r>
              <a:rPr lang="az-Latn-AZ" sz="2400" dirty="0"/>
              <a:t>ə</a:t>
            </a:r>
            <a:r>
              <a:rPr lang="en-US" sz="2400" dirty="0" err="1"/>
              <a:t>sində</a:t>
            </a:r>
            <a:r>
              <a:rPr lang="en-US" sz="2400" dirty="0"/>
              <a:t> </a:t>
            </a:r>
            <a:r>
              <a:rPr lang="en-US" sz="2400" dirty="0" err="1"/>
              <a:t>mühüm</a:t>
            </a:r>
            <a:r>
              <a:rPr lang="en-US" sz="2400" dirty="0"/>
              <a:t> </a:t>
            </a:r>
            <a:r>
              <a:rPr lang="en-US" sz="2400" dirty="0" err="1"/>
              <a:t>əhəmiyyət</a:t>
            </a:r>
            <a:r>
              <a:rPr lang="en-US" sz="2400" dirty="0"/>
              <a:t> </a:t>
            </a:r>
            <a:r>
              <a:rPr lang="en-US" sz="2400" dirty="0" err="1"/>
              <a:t>kəsb</a:t>
            </a:r>
            <a:r>
              <a:rPr lang="en-US" sz="2400" dirty="0"/>
              <a:t> </a:t>
            </a:r>
            <a:r>
              <a:rPr lang="en-US" sz="2400" dirty="0" err="1"/>
              <a:t>edir</a:t>
            </a:r>
            <a:r>
              <a:rPr lang="en-US" sz="2400" dirty="0"/>
              <a:t>.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8C46E378-C16E-44C1-8E61-DD4BEEE2B07F}"/>
              </a:ext>
            </a:extLst>
          </p:cNvPr>
          <p:cNvSpPr txBox="1">
            <a:spLocks/>
          </p:cNvSpPr>
          <p:nvPr/>
        </p:nvSpPr>
        <p:spPr>
          <a:xfrm>
            <a:off x="2795808" y="987861"/>
            <a:ext cx="6076050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en-US" sz="3200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1026" name="Picture 2" descr="http://bck.az/images/books/carrahi_xestelikler/qidaborusu/gbor_img_27.pn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601" y="1686916"/>
            <a:ext cx="4409959" cy="4490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59597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chemeClr val="accent2">
                    <a:lumMod val="50000"/>
                  </a:schemeClr>
                </a:solidFill>
              </a:rPr>
              <a:t>Diaqostik kriteriyalar</a:t>
            </a:r>
            <a:endParaRPr lang="en-US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55776"/>
            <a:ext cx="8622792" cy="4921187"/>
          </a:xfrm>
        </p:spPr>
        <p:txBody>
          <a:bodyPr/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Tipik</a:t>
            </a:r>
            <a:r>
              <a:rPr lang="en-US" dirty="0"/>
              <a:t> </a:t>
            </a:r>
            <a:r>
              <a:rPr lang="en-US" dirty="0" err="1"/>
              <a:t>və</a:t>
            </a:r>
            <a:r>
              <a:rPr lang="en-US" dirty="0"/>
              <a:t> </a:t>
            </a:r>
            <a:r>
              <a:rPr lang="en-US" dirty="0" err="1"/>
              <a:t>atipik</a:t>
            </a:r>
            <a:r>
              <a:rPr lang="en-US" dirty="0"/>
              <a:t> </a:t>
            </a:r>
            <a:r>
              <a:rPr lang="en-US" dirty="0" err="1"/>
              <a:t>reflüks</a:t>
            </a:r>
            <a:r>
              <a:rPr lang="en-US" dirty="0"/>
              <a:t> </a:t>
            </a:r>
            <a:r>
              <a:rPr lang="en-US" dirty="0" err="1"/>
              <a:t>əlamətləri</a:t>
            </a:r>
            <a:r>
              <a:rPr lang="en-US" dirty="0"/>
              <a:t>;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Endoskopiyada</a:t>
            </a:r>
            <a:r>
              <a:rPr lang="en-US" dirty="0"/>
              <a:t> QB-nun </a:t>
            </a:r>
            <a:r>
              <a:rPr lang="en-US" dirty="0" err="1"/>
              <a:t>ağımıtıl</a:t>
            </a:r>
            <a:r>
              <a:rPr lang="en-US" dirty="0"/>
              <a:t> </a:t>
            </a:r>
            <a:r>
              <a:rPr lang="en-US" dirty="0" err="1"/>
              <a:t>epitelinin</a:t>
            </a:r>
            <a:r>
              <a:rPr lang="en-US" dirty="0"/>
              <a:t> </a:t>
            </a:r>
            <a:r>
              <a:rPr lang="en-US" dirty="0" err="1"/>
              <a:t>çəhrayı</a:t>
            </a:r>
            <a:r>
              <a:rPr lang="en-US" dirty="0"/>
              <a:t> </a:t>
            </a:r>
            <a:r>
              <a:rPr lang="en-US" dirty="0" err="1"/>
              <a:t>epiteli</a:t>
            </a:r>
            <a:r>
              <a:rPr lang="en-US" dirty="0"/>
              <a:t> </a:t>
            </a:r>
            <a:r>
              <a:rPr lang="en-US" dirty="0" err="1"/>
              <a:t>ilə</a:t>
            </a:r>
            <a:r>
              <a:rPr lang="en-US" dirty="0"/>
              <a:t> </a:t>
            </a:r>
            <a:r>
              <a:rPr lang="en-US" dirty="0" err="1"/>
              <a:t>əvəzlənməsi</a:t>
            </a:r>
            <a:r>
              <a:rPr lang="en-US" dirty="0"/>
              <a:t>;</a:t>
            </a:r>
            <a:endParaRPr lang="az-Latn-AZ" dirty="0"/>
          </a:p>
          <a:p>
            <a:pPr>
              <a:buFont typeface="Wingdings" panose="05000000000000000000" pitchFamily="2" charset="2"/>
              <a:buChar char="q"/>
            </a:pPr>
            <a:endParaRPr lang="en-US" dirty="0"/>
          </a:p>
          <a:p>
            <a:pPr>
              <a:buFont typeface="Wingdings" panose="05000000000000000000" pitchFamily="2" charset="2"/>
              <a:buChar char="q"/>
            </a:pPr>
            <a:r>
              <a:rPr lang="en-US" dirty="0" err="1"/>
              <a:t>Biopsiyada</a:t>
            </a:r>
            <a:r>
              <a:rPr lang="en-US" dirty="0"/>
              <a:t> intestinal </a:t>
            </a:r>
            <a:r>
              <a:rPr lang="en-US" dirty="0" err="1"/>
              <a:t>metaplaziya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06458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 prinsipi</a:t>
            </a:r>
            <a:endParaRPr lang="en-US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9919204"/>
              </p:ext>
            </p:extLst>
          </p:nvPr>
        </p:nvGraphicFramePr>
        <p:xfrm>
          <a:off x="962323" y="1109471"/>
          <a:ext cx="10267354" cy="5166928"/>
        </p:xfrm>
        <a:graphic>
          <a:graphicData uri="http://schemas.openxmlformats.org/drawingml/2006/table">
            <a:tbl>
              <a:tblPr>
                <a:tableStyleId>{2D5ABB26-0587-4C30-8999-92F81FD0307C}</a:tableStyleId>
              </a:tblPr>
              <a:tblGrid>
                <a:gridCol w="2281634">
                  <a:extLst>
                    <a:ext uri="{9D8B030D-6E8A-4147-A177-3AD203B41FA5}">
                      <a16:colId xmlns:a16="http://schemas.microsoft.com/office/drawing/2014/main" val="194229360"/>
                    </a:ext>
                  </a:extLst>
                </a:gridCol>
                <a:gridCol w="7985720">
                  <a:extLst>
                    <a:ext uri="{9D8B030D-6E8A-4147-A177-3AD203B41FA5}">
                      <a16:colId xmlns:a16="http://schemas.microsoft.com/office/drawing/2014/main" val="2738561690"/>
                    </a:ext>
                  </a:extLst>
                </a:gridCol>
              </a:tblGrid>
              <a:tr h="1486440">
                <a:tc>
                  <a:txBody>
                    <a:bodyPr/>
                    <a:lstStyle/>
                    <a:p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Reflüksün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müalicəsi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941" marR="93941" marT="93941" marB="93941" anchor="ctr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Anatasid preparatlarının qəbulu – simptomlar azalır. Mədə turşusunun təsiri azalsa da selikli qişaya ödün zədələyici təsiri aradan qalxmır.</a:t>
                      </a:r>
                    </a:p>
                    <a:p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Antireflüks əməliyyatı – turşu və öd reflüksü aradan qalxır, metaplaziyanın reqressiyası ehtimalı artır (10-20%). Xərçəng inkar olunduqdan sonra tətbiq edilir.</a:t>
                      </a:r>
                      <a:endParaRPr lang="en-US" sz="18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941" marR="93941" marT="93941" marB="93941" anchor="ctr"/>
                </a:tc>
                <a:extLst>
                  <a:ext uri="{0D108BD9-81ED-4DB2-BD59-A6C34878D82A}">
                    <a16:rowId xmlns:a16="http://schemas.microsoft.com/office/drawing/2014/main" val="328039450"/>
                  </a:ext>
                </a:extLst>
              </a:tr>
              <a:tr h="2438289"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Barrett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epitelinin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aradan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qaldırılması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941" marR="93941" marT="93941" marB="93941" anchor="ctr"/>
                </a:tc>
                <a:tc>
                  <a:txBody>
                    <a:bodyPr/>
                    <a:lstStyle/>
                    <a:p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Metaplaziya və displaziyalarda istifadə: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Fotodinamik terapiya;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Radiotezlikli destruksiya;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Termal destruksiya;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Mukozal rezeksiya;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Arqon koaqulyatorla destruksiya;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sz="180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Digər fiziki üsullar</a:t>
                      </a:r>
                      <a:endParaRPr lang="en-US" sz="180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941" marR="93941" marT="93941" marB="93941" anchor="ctr"/>
                </a:tc>
                <a:extLst>
                  <a:ext uri="{0D108BD9-81ED-4DB2-BD59-A6C34878D82A}">
                    <a16:rowId xmlns:a16="http://schemas.microsoft.com/office/drawing/2014/main" val="2752679540"/>
                  </a:ext>
                </a:extLst>
              </a:tr>
              <a:tr h="1169157">
                <a:tc>
                  <a:txBody>
                    <a:bodyPr/>
                    <a:lstStyle/>
                    <a:p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Ağırlaşmaların</a:t>
                      </a:r>
                      <a:r>
                        <a:rPr lang="en-US" sz="1800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müalicəsi</a:t>
                      </a:r>
                      <a:endParaRPr lang="en-US" sz="1800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941" marR="93941" marT="93941" marB="93941" anchor="ctr"/>
                </a:tc>
                <a:tc>
                  <a:txBody>
                    <a:bodyPr/>
                    <a:lstStyle/>
                    <a:p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Dilatasiya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strikturlarda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Rezeksiya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–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dərəcəli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xərçəngə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görə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;</a:t>
                      </a:r>
                    </a:p>
                    <a:p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Destruksiya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dərəcəli</a:t>
                      </a:r>
                      <a:r>
                        <a:rPr lang="en-US" sz="1800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sz="1800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displaziyalarda</a:t>
                      </a:r>
                      <a:endParaRPr lang="en-US" sz="1800" dirty="0">
                        <a:solidFill>
                          <a:schemeClr val="bg1"/>
                        </a:solidFill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3941" marR="93941" marT="93941" marB="93941" anchor="ctr"/>
                </a:tc>
                <a:extLst>
                  <a:ext uri="{0D108BD9-81ED-4DB2-BD59-A6C34878D82A}">
                    <a16:rowId xmlns:a16="http://schemas.microsoft.com/office/drawing/2014/main" val="16129784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15127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29605681"/>
              </p:ext>
            </p:extLst>
          </p:nvPr>
        </p:nvGraphicFramePr>
        <p:xfrm>
          <a:off x="838200" y="1158240"/>
          <a:ext cx="10515600" cy="4986528"/>
        </p:xfrm>
        <a:graphic>
          <a:graphicData uri="http://schemas.openxmlformats.org/drawingml/2006/table">
            <a:tbl>
              <a:tblPr/>
              <a:tblGrid>
                <a:gridCol w="2655455">
                  <a:extLst>
                    <a:ext uri="{9D8B030D-6E8A-4147-A177-3AD203B41FA5}">
                      <a16:colId xmlns:a16="http://schemas.microsoft.com/office/drawing/2014/main" val="1744714044"/>
                    </a:ext>
                  </a:extLst>
                </a:gridCol>
                <a:gridCol w="7860145">
                  <a:extLst>
                    <a:ext uri="{9D8B030D-6E8A-4147-A177-3AD203B41FA5}">
                      <a16:colId xmlns:a16="http://schemas.microsoft.com/office/drawing/2014/main" val="2800067131"/>
                    </a:ext>
                  </a:extLst>
                </a:gridCol>
              </a:tblGrid>
              <a:tr h="1889513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Metaplaziya</a:t>
                      </a:r>
                      <a:endParaRPr lang="en-US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variantdan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seçilir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Fundoplikasiya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-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çox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tövsiyə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olunan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yanaşma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Antiasid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müalicəsi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hidrogen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körüyü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blokatorları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)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vaxtaşırı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biopsiya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materialının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götürülməsi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lnL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85477269"/>
                  </a:ext>
                </a:extLst>
              </a:tr>
              <a:tr h="3097015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  <a:r>
                        <a:rPr lang="en-US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dərəcəli</a:t>
                      </a:r>
                      <a:r>
                        <a:rPr lang="en-US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E2CC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1-2 ay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hidrogen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körüyü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blokatorları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olunur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təkrar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biopsiya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Bu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müddətdə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antasid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hesabına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iltihab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azalır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displaziyanın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dəqiqləşdirilməsi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imkanı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yaranır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Təkrar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biopsiyada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metaplaziya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ağır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dərəcəli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müəyyən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edildikdə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uyğun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aparıılır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Aşağı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dərəcəli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displaziyalarda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fundoplikasiya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antasid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davam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etdirilir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ablativ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üsullar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tətbiq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olunur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510717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375326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/>
              <a:t>Müalicə yanaşması</a:t>
            </a: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18626500"/>
              </p:ext>
            </p:extLst>
          </p:nvPr>
        </p:nvGraphicFramePr>
        <p:xfrm>
          <a:off x="838200" y="1182625"/>
          <a:ext cx="10515600" cy="4925568"/>
        </p:xfrm>
        <a:graphic>
          <a:graphicData uri="http://schemas.openxmlformats.org/drawingml/2006/table">
            <a:tbl>
              <a:tblPr>
                <a:tableStyleId>{BDBED569-4797-4DF1-A0F4-6AAB3CD982D8}</a:tableStyleId>
              </a:tblPr>
              <a:tblGrid>
                <a:gridCol w="2655455">
                  <a:extLst>
                    <a:ext uri="{9D8B030D-6E8A-4147-A177-3AD203B41FA5}">
                      <a16:colId xmlns:a16="http://schemas.microsoft.com/office/drawing/2014/main" val="1275979039"/>
                    </a:ext>
                  </a:extLst>
                </a:gridCol>
                <a:gridCol w="7860145">
                  <a:extLst>
                    <a:ext uri="{9D8B030D-6E8A-4147-A177-3AD203B41FA5}">
                      <a16:colId xmlns:a16="http://schemas.microsoft.com/office/drawing/2014/main" val="1448923052"/>
                    </a:ext>
                  </a:extLst>
                </a:gridCol>
              </a:tblGrid>
              <a:tr h="1963257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Yüksək dərəcəli displaziya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Gənc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xəstələrdə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ezofaqoektomiya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tövsiyə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Bu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xəstələrin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30%-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morfoloji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olaraq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adenokarsinom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müəyyən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  <a:p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Yaşlı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əməliyyata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əks-göstəriş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olan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xəstələrdə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hər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3-4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aydan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endoskopik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müayinə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aparılmalıdır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Ablasiya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edilə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bilər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2834109646"/>
                  </a:ext>
                </a:extLst>
              </a:tr>
              <a:tr h="708631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Adenokarsinom</a:t>
                      </a:r>
                      <a:r>
                        <a:rPr lang="az-Latn-AZ" b="1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</a:t>
                      </a:r>
                      <a:endParaRPr lang="en-US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Ezofaqoektomiya göstərişdir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1975149578"/>
                  </a:ext>
                </a:extLst>
              </a:tr>
              <a:tr h="1126840">
                <a:tc>
                  <a:txBody>
                    <a:bodyPr/>
                    <a:lstStyle/>
                    <a:p>
                      <a:r>
                        <a:rPr lang="en-US" b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Xora</a:t>
                      </a: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Antasid müalicəsi, endoskopiyanın təkrarlanması. Xoranın residivi olduqda antireflüks əməliyyatı icra edilir.</a:t>
                      </a: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1960107820"/>
                  </a:ext>
                </a:extLst>
              </a:tr>
              <a:tr h="1126840">
                <a:tc>
                  <a:txBody>
                    <a:bodyPr/>
                    <a:lstStyle/>
                    <a:p>
                      <a:r>
                        <a:rPr lang="en-US" b="1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Striktur</a:t>
                      </a:r>
                      <a:endParaRPr lang="en-US" b="1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tc>
                  <a:txBody>
                    <a:bodyPr/>
                    <a:lstStyle/>
                    <a:p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Pnevmatik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balon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dilatasiyası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antasid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müalicəsi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Strikturun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residivi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fundoplikasiya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və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əməliyyatdaxili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dilatasiyaya</a:t>
                      </a:r>
                      <a:r>
                        <a:rPr lang="en-US" dirty="0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r>
                        <a:rPr lang="en-US" dirty="0" err="1">
                          <a:effectLst/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göstərişdir</a:t>
                      </a:r>
                      <a:endParaRPr lang="en-US" dirty="0">
                        <a:effectLst/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95250" marR="95250" marT="95250" marB="95250" anchor="ctr"/>
                </a:tc>
                <a:extLst>
                  <a:ext uri="{0D108BD9-81ED-4DB2-BD59-A6C34878D82A}">
                    <a16:rowId xmlns:a16="http://schemas.microsoft.com/office/drawing/2014/main" val="30392053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170232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3D8F62D-AAB6-44A9-8812-FB14E1F0A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z-Latn-AZ" dirty="0">
                <a:solidFill>
                  <a:schemeClr val="accent6">
                    <a:lumMod val="50000"/>
                  </a:schemeClr>
                </a:solidFill>
              </a:rPr>
              <a:t>Proqnoz</a:t>
            </a:r>
            <a:endParaRPr lang="en-US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Əksər</a:t>
            </a:r>
            <a:r>
              <a:rPr lang="en-US" dirty="0"/>
              <a:t> </a:t>
            </a:r>
            <a:r>
              <a:rPr lang="en-US" dirty="0" err="1"/>
              <a:t>hallarda</a:t>
            </a:r>
            <a:r>
              <a:rPr lang="en-US" dirty="0"/>
              <a:t> </a:t>
            </a:r>
            <a:r>
              <a:rPr lang="en-US" dirty="0" err="1"/>
              <a:t>ağırlaşmalar</a:t>
            </a:r>
            <a:r>
              <a:rPr lang="en-US" dirty="0"/>
              <a:t> </a:t>
            </a:r>
            <a:r>
              <a:rPr lang="en-US" dirty="0" err="1"/>
              <a:t>inkişaf</a:t>
            </a:r>
            <a:r>
              <a:rPr lang="en-US" dirty="0"/>
              <a:t> </a:t>
            </a:r>
            <a:r>
              <a:rPr lang="en-US" dirty="0" err="1"/>
              <a:t>edir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93368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4CA30056-98E5-4C10-BF99-BA43AE434D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az-Latn-AZ" sz="4400" dirty="0">
              <a:solidFill>
                <a:srgbClr val="7030A0"/>
              </a:solidFill>
            </a:endParaRPr>
          </a:p>
          <a:p>
            <a:pPr marL="0" indent="0" algn="ctr">
              <a:buNone/>
            </a:pPr>
            <a:r>
              <a:rPr lang="az-Latn-AZ" sz="4400" b="1" dirty="0">
                <a:solidFill>
                  <a:srgbClr val="7030A0"/>
                </a:solidFill>
              </a:rPr>
              <a:t>Diqqətinizə görə təşəkkür.</a:t>
            </a:r>
            <a:endParaRPr lang="en-US" sz="4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8610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156743" y="314288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835" y="1302494"/>
            <a:ext cx="2816993" cy="3375643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61478" y="1302494"/>
            <a:ext cx="5032582" cy="3375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876945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101</TotalTime>
  <Words>605</Words>
  <Application>Microsoft Office PowerPoint</Application>
  <PresentationFormat>Widescreen</PresentationFormat>
  <Paragraphs>99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Calibri</vt:lpstr>
      <vt:lpstr>Wingdings</vt:lpstr>
      <vt:lpstr>Praktiki dərs şablonu 7</vt:lpstr>
      <vt:lpstr>Barret ezofagusu</vt:lpstr>
      <vt:lpstr>Tərifi</vt:lpstr>
      <vt:lpstr>Təsnifatı</vt:lpstr>
      <vt:lpstr>Rastgəlmə tezliyi</vt:lpstr>
      <vt:lpstr>Etiologiyası</vt:lpstr>
      <vt:lpstr>Patogenezi</vt:lpstr>
      <vt:lpstr>Klinik gedişi</vt:lpstr>
      <vt:lpstr>Ağırlaşmaları</vt:lpstr>
      <vt:lpstr>Klinikası</vt:lpstr>
      <vt:lpstr>Diaqnostikası</vt:lpstr>
      <vt:lpstr>Diaqostik kriteriyalar</vt:lpstr>
      <vt:lpstr>Müalicə prinsipi</vt:lpstr>
      <vt:lpstr>Müalicə yanaşması</vt:lpstr>
      <vt:lpstr>Müalicə yanaşması</vt:lpstr>
      <vt:lpstr>Proqnoz</vt:lpstr>
      <vt:lpstr>PowerPoint Presentation</vt:lpstr>
      <vt:lpstr>      www.bck.az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Xəstəliyin adı</dc:title>
  <dc:creator>Nuru Bayramov</dc:creator>
  <cp:lastModifiedBy>Nuru Bayramov</cp:lastModifiedBy>
  <cp:revision>16</cp:revision>
  <dcterms:created xsi:type="dcterms:W3CDTF">2019-06-22T12:56:24Z</dcterms:created>
  <dcterms:modified xsi:type="dcterms:W3CDTF">2021-07-31T13:29:17Z</dcterms:modified>
</cp:coreProperties>
</file>