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</p:sldMasterIdLst>
  <p:notesMasterIdLst>
    <p:notesMasterId r:id="rId22"/>
  </p:notesMasterIdLst>
  <p:sldIdLst>
    <p:sldId id="257" r:id="rId2"/>
    <p:sldId id="258" r:id="rId3"/>
    <p:sldId id="259" r:id="rId4"/>
    <p:sldId id="276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78" r:id="rId13"/>
    <p:sldId id="269" r:id="rId14"/>
    <p:sldId id="268" r:id="rId15"/>
    <p:sldId id="271" r:id="rId16"/>
    <p:sldId id="272" r:id="rId17"/>
    <p:sldId id="277" r:id="rId18"/>
    <p:sldId id="273" r:id="rId19"/>
    <p:sldId id="275" r:id="rId20"/>
    <p:sldId id="256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291" y="2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285811-3204-4BF3-A778-E0D2DF03FC35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946F44-BD26-4831-B852-E5B6DCF16A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854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162352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747607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39808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27203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18952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946471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412952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2130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68915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548415282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796110957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Prof.Dr.</a:t>
            </a:r>
            <a:r>
              <a:rPr lang="az-Latn-AZ" sz="1600" baseline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A. Qeybulla, Dr. S.Məmmədov</a:t>
            </a:r>
            <a:r>
              <a:rPr lang="en-US" sz="1600" baseline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az-Latn-AZ" sz="1600" baseline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Dr. N. Süleymanova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5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dirty="0"/>
              <a:t>                                                                                                                                                                                                                </a:t>
            </a:r>
            <a:r>
              <a:rPr lang="az-Latn-AZ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Axalaziya</a:t>
            </a:r>
            <a:endPara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4325" y="0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62832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77CFFC-522D-4D84-8582-5772883709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874225"/>
          </a:xfrm>
        </p:spPr>
        <p:txBody>
          <a:bodyPr>
            <a:normAutofit/>
          </a:bodyPr>
          <a:lstStyle/>
          <a:p>
            <a:r>
              <a:rPr lang="az-Latn-AZ" sz="4400" dirty="0"/>
              <a:t>Qida borusu axalaziyası</a:t>
            </a:r>
            <a:endParaRPr lang="en-US" sz="4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85BADA-DAD1-451C-AA90-03B0119E65D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dirty="0">
                <a:cs typeface="Times New Roman" pitchFamily="18" charset="0"/>
              </a:rPr>
              <a:t>M.D., Professor Adil Əbülfət oğlu QEYBULLA </a:t>
            </a:r>
          </a:p>
          <a:p>
            <a:pPr>
              <a:lnSpc>
                <a:spcPct val="80000"/>
              </a:lnSpc>
            </a:pPr>
            <a:r>
              <a:rPr lang="az-Latn-AZ" altLang="en-US" dirty="0">
                <a:cs typeface="Times New Roman" pitchFamily="18" charset="0"/>
              </a:rPr>
              <a:t> doktorant Sənəm Yolçu qızı Məmmədova</a:t>
            </a:r>
          </a:p>
          <a:p>
            <a:pPr>
              <a:lnSpc>
                <a:spcPct val="80000"/>
              </a:lnSpc>
            </a:pPr>
            <a:r>
              <a:rPr lang="az-Latn-AZ" altLang="en-US" dirty="0">
                <a:cs typeface="Times New Roman" pitchFamily="18" charset="0"/>
              </a:rPr>
              <a:t>Dr. Nuranə Zahid qızı Süleymanova</a:t>
            </a:r>
          </a:p>
          <a:p>
            <a:pPr>
              <a:lnSpc>
                <a:spcPct val="80000"/>
              </a:lnSpc>
            </a:pPr>
            <a:r>
              <a:rPr lang="az-Latn-AZ" altLang="en-US" dirty="0">
                <a:cs typeface="Times New Roman" pitchFamily="18" charset="0"/>
              </a:rPr>
              <a:t>ATU,I cərrahi xəstəliklər kafedrası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6225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4325" y="-143218"/>
            <a:ext cx="5862851" cy="824256"/>
          </a:xfrm>
        </p:spPr>
        <p:txBody>
          <a:bodyPr/>
          <a:lstStyle/>
          <a:p>
            <a:r>
              <a:rPr lang="az-Latn-AZ" dirty="0"/>
              <a:t>Tərifi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az-Latn-AZ" dirty="0">
                <a:cs typeface="Times New Roman" pitchFamily="18" charset="0"/>
              </a:rPr>
              <a:t>Axalaziya </a:t>
            </a:r>
            <a:r>
              <a:rPr lang="en-US" dirty="0">
                <a:cs typeface="Times New Roman" pitchFamily="18" charset="0"/>
              </a:rPr>
              <a:t>- </a:t>
            </a:r>
            <a:r>
              <a:rPr lang="az-Latn-AZ" dirty="0">
                <a:cs typeface="Times New Roman" pitchFamily="18" charset="0"/>
              </a:rPr>
              <a:t>aşağı ezofageal sfinkterin udma prosesində boşalmaması və peristaltika</a:t>
            </a:r>
            <a:r>
              <a:rPr lang="az-Latn-AZ" strike="sngStrike" dirty="0">
                <a:cs typeface="Times New Roman" pitchFamily="18" charset="0"/>
              </a:rPr>
              <a:t>sı</a:t>
            </a:r>
            <a:r>
              <a:rPr lang="az-Latn-AZ" dirty="0">
                <a:cs typeface="Times New Roman" pitchFamily="18" charset="0"/>
              </a:rPr>
              <a:t>nın olmaması və ya diskordinasiyası ilə xarakterizə olunan birincili funksional xəstəlikdir. </a:t>
            </a:r>
            <a:endParaRPr lang="en-US" dirty="0">
              <a:cs typeface="Times New Roman" pitchFamily="18" charset="0"/>
            </a:endParaRPr>
          </a:p>
          <a:p>
            <a:endParaRPr lang="en-US" dirty="0"/>
          </a:p>
        </p:txBody>
      </p:sp>
      <p:pic>
        <p:nvPicPr>
          <p:cNvPr id="8" name="Рисунок 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0795" y="1825625"/>
            <a:ext cx="4131325" cy="4112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359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4325" y="0"/>
            <a:ext cx="5862851" cy="521293"/>
          </a:xfrm>
        </p:spPr>
        <p:txBody>
          <a:bodyPr>
            <a:normAutofit fontScale="90000"/>
          </a:bodyPr>
          <a:lstStyle/>
          <a:p>
            <a:r>
              <a:rPr lang="az-Latn-AZ" dirty="0"/>
              <a:t>Təsnifatı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B83315-C662-48DB-A66D-02ADF29D030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 err="1">
                <a:solidFill>
                  <a:srgbClr val="00B0F0"/>
                </a:solidFill>
              </a:rPr>
              <a:t>Radioloji</a:t>
            </a:r>
            <a:endParaRPr lang="az-Latn-AZ" b="1" dirty="0">
              <a:solidFill>
                <a:srgbClr val="00B0F0"/>
              </a:solidFill>
            </a:endParaRPr>
          </a:p>
          <a:p>
            <a:r>
              <a:rPr lang="en-US" b="1" dirty="0"/>
              <a:t>I </a:t>
            </a:r>
            <a:r>
              <a:rPr lang="en-US" b="1" dirty="0" err="1"/>
              <a:t>mərhələ</a:t>
            </a:r>
            <a:r>
              <a:rPr lang="en-US" b="1" dirty="0"/>
              <a:t> - QB-da </a:t>
            </a:r>
            <a:r>
              <a:rPr lang="en-US" b="1" dirty="0" err="1"/>
              <a:t>genişlənmə</a:t>
            </a:r>
            <a:r>
              <a:rPr lang="en-US" b="1" dirty="0"/>
              <a:t> </a:t>
            </a:r>
            <a:r>
              <a:rPr lang="en-US" b="1" dirty="0" err="1"/>
              <a:t>yoxdur</a:t>
            </a:r>
            <a:endParaRPr lang="en-US" dirty="0"/>
          </a:p>
          <a:p>
            <a:r>
              <a:rPr lang="en-US" b="1" dirty="0"/>
              <a:t>II </a:t>
            </a:r>
            <a:r>
              <a:rPr lang="en-US" b="1" dirty="0" err="1"/>
              <a:t>mərhələ</a:t>
            </a:r>
            <a:r>
              <a:rPr lang="en-US" b="1" dirty="0"/>
              <a:t> - QB-da </a:t>
            </a:r>
            <a:r>
              <a:rPr lang="en-US" b="1" dirty="0" err="1"/>
              <a:t>boylama</a:t>
            </a:r>
            <a:r>
              <a:rPr lang="en-US" b="1" dirty="0"/>
              <a:t> </a:t>
            </a:r>
            <a:r>
              <a:rPr lang="en-US" b="1" dirty="0" err="1"/>
              <a:t>genişlənmə</a:t>
            </a:r>
            <a:r>
              <a:rPr lang="en-US" b="1" dirty="0"/>
              <a:t> </a:t>
            </a:r>
            <a:r>
              <a:rPr lang="en-US" b="1" dirty="0" err="1"/>
              <a:t>var</a:t>
            </a:r>
            <a:endParaRPr lang="en-US" dirty="0"/>
          </a:p>
          <a:p>
            <a:r>
              <a:rPr lang="en-US" b="1" dirty="0"/>
              <a:t>III </a:t>
            </a:r>
            <a:r>
              <a:rPr lang="en-US" b="1" dirty="0" err="1"/>
              <a:t>mərhələ</a:t>
            </a:r>
            <a:r>
              <a:rPr lang="en-US" b="1" dirty="0"/>
              <a:t> - QB-da </a:t>
            </a:r>
            <a:r>
              <a:rPr lang="en-US" b="1" dirty="0" err="1"/>
              <a:t>bir</a:t>
            </a:r>
            <a:r>
              <a:rPr lang="en-US" b="1" dirty="0"/>
              <a:t> </a:t>
            </a:r>
            <a:r>
              <a:rPr lang="en-US" b="1" dirty="0" err="1"/>
              <a:t>diz</a:t>
            </a:r>
            <a:r>
              <a:rPr lang="en-US" b="1" dirty="0"/>
              <a:t> </a:t>
            </a:r>
            <a:r>
              <a:rPr lang="en-US" b="1" dirty="0" err="1"/>
              <a:t>var</a:t>
            </a:r>
            <a:endParaRPr lang="en-US" dirty="0"/>
          </a:p>
          <a:p>
            <a:r>
              <a:rPr lang="en-US" b="1" dirty="0"/>
              <a:t>IV </a:t>
            </a:r>
            <a:r>
              <a:rPr lang="en-US" b="1" dirty="0" err="1"/>
              <a:t>dərəcə</a:t>
            </a:r>
            <a:r>
              <a:rPr lang="en-US" b="1" dirty="0"/>
              <a:t> - QB-</a:t>
            </a:r>
            <a:r>
              <a:rPr lang="en-US" b="1" dirty="0" err="1"/>
              <a:t>də</a:t>
            </a:r>
            <a:r>
              <a:rPr lang="en-US" b="1" dirty="0"/>
              <a:t> </a:t>
            </a:r>
            <a:r>
              <a:rPr lang="en-US" b="1" dirty="0" err="1"/>
              <a:t>bir</a:t>
            </a:r>
            <a:r>
              <a:rPr lang="en-US" b="1" dirty="0"/>
              <a:t> </a:t>
            </a:r>
            <a:r>
              <a:rPr lang="en-US" b="1" dirty="0" err="1"/>
              <a:t>neçə</a:t>
            </a:r>
            <a:r>
              <a:rPr lang="en-US" b="1" dirty="0"/>
              <a:t> </a:t>
            </a:r>
            <a:r>
              <a:rPr lang="en-US" b="1" dirty="0" err="1"/>
              <a:t>diz</a:t>
            </a:r>
            <a:r>
              <a:rPr lang="en-US" b="1" dirty="0"/>
              <a:t> </a:t>
            </a:r>
            <a:r>
              <a:rPr lang="en-US" b="1" dirty="0" err="1"/>
              <a:t>var</a:t>
            </a:r>
            <a:r>
              <a:rPr lang="en-US" b="1" dirty="0"/>
              <a:t> (S-</a:t>
            </a:r>
            <a:r>
              <a:rPr lang="en-US" b="1" dirty="0" err="1"/>
              <a:t>vari</a:t>
            </a:r>
            <a:r>
              <a:rPr lang="en-US" b="1" dirty="0"/>
              <a:t> </a:t>
            </a:r>
            <a:r>
              <a:rPr lang="en-US" b="1" dirty="0" err="1"/>
              <a:t>bağırsağa</a:t>
            </a:r>
            <a:r>
              <a:rPr lang="en-US" b="1" dirty="0"/>
              <a:t> </a:t>
            </a:r>
            <a:r>
              <a:rPr lang="en-US" b="1" dirty="0" err="1"/>
              <a:t>oxşar</a:t>
            </a:r>
            <a:r>
              <a:rPr lang="en-US" b="1" dirty="0"/>
              <a:t> </a:t>
            </a:r>
            <a:r>
              <a:rPr lang="en-US" b="1" dirty="0" err="1"/>
              <a:t>şəkil</a:t>
            </a:r>
            <a:r>
              <a:rPr lang="en-US" b="1" dirty="0"/>
              <a:t>).</a:t>
            </a:r>
            <a:endParaRPr lang="en-US" dirty="0"/>
          </a:p>
          <a:p>
            <a:endParaRPr lang="en-US" dirty="0"/>
          </a:p>
        </p:txBody>
      </p:sp>
      <p:pic>
        <p:nvPicPr>
          <p:cNvPr id="7" name="Content Placeholder 6"/>
          <p:cNvPicPr>
            <a:picLocks noGr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239" y="1825625"/>
            <a:ext cx="4682168" cy="40211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34499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4325" y="0"/>
            <a:ext cx="5862851" cy="529839"/>
          </a:xfrm>
        </p:spPr>
        <p:txBody>
          <a:bodyPr>
            <a:normAutofit fontScale="90000"/>
          </a:bodyPr>
          <a:lstStyle/>
          <a:p>
            <a:r>
              <a:rPr lang="az-Latn-AZ" dirty="0"/>
              <a:t>Təsnifatı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B83315-C662-48DB-A66D-02ADF29D03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err="1">
                <a:solidFill>
                  <a:srgbClr val="00B0F0"/>
                </a:solidFill>
              </a:rPr>
              <a:t>Manometrik</a:t>
            </a:r>
            <a:r>
              <a:rPr lang="en-US" b="1" dirty="0"/>
              <a:t> </a:t>
            </a:r>
            <a:endParaRPr lang="az-Latn-AZ" b="1" dirty="0"/>
          </a:p>
          <a:p>
            <a:r>
              <a:rPr lang="en-US" dirty="0"/>
              <a:t>I tip  (</a:t>
            </a:r>
            <a:r>
              <a:rPr lang="en-US" dirty="0" err="1"/>
              <a:t>klassik</a:t>
            </a:r>
            <a:r>
              <a:rPr lang="en-US" dirty="0"/>
              <a:t> tip) – AES-in </a:t>
            </a:r>
            <a:r>
              <a:rPr lang="en-US" dirty="0" err="1"/>
              <a:t>relaksasiyası</a:t>
            </a:r>
            <a:r>
              <a:rPr lang="en-US" dirty="0"/>
              <a:t>  </a:t>
            </a:r>
            <a:r>
              <a:rPr lang="en-US" dirty="0" err="1"/>
              <a:t>yoxdur</a:t>
            </a:r>
            <a:r>
              <a:rPr lang="en-US" dirty="0"/>
              <a:t>, QB-</a:t>
            </a:r>
            <a:r>
              <a:rPr lang="en-US" dirty="0" err="1"/>
              <a:t>də</a:t>
            </a:r>
            <a:r>
              <a:rPr lang="en-US" dirty="0"/>
              <a:t> </a:t>
            </a:r>
            <a:r>
              <a:rPr lang="en-US" dirty="0" err="1"/>
              <a:t>peristaltizm</a:t>
            </a:r>
            <a:r>
              <a:rPr lang="en-US" dirty="0"/>
              <a:t> </a:t>
            </a:r>
            <a:r>
              <a:rPr lang="en-US" dirty="0" err="1"/>
              <a:t>yoxdur</a:t>
            </a:r>
            <a:r>
              <a:rPr lang="en-US" dirty="0"/>
              <a:t>.</a:t>
            </a:r>
          </a:p>
          <a:p>
            <a:r>
              <a:rPr lang="en-US" dirty="0"/>
              <a:t>II tip (</a:t>
            </a:r>
            <a:r>
              <a:rPr lang="en-US" dirty="0" err="1"/>
              <a:t>kompressiyon</a:t>
            </a:r>
            <a:r>
              <a:rPr lang="en-US" dirty="0"/>
              <a:t> tip) – AES-in </a:t>
            </a:r>
            <a:r>
              <a:rPr lang="en-US" dirty="0" err="1"/>
              <a:t>relaksasiyası</a:t>
            </a:r>
            <a:r>
              <a:rPr lang="en-US" dirty="0"/>
              <a:t>  </a:t>
            </a:r>
            <a:r>
              <a:rPr lang="en-US" dirty="0" err="1"/>
              <a:t>yoxdur</a:t>
            </a:r>
            <a:r>
              <a:rPr lang="en-US" dirty="0"/>
              <a:t>, QB-</a:t>
            </a:r>
            <a:r>
              <a:rPr lang="en-US" dirty="0" err="1"/>
              <a:t>də</a:t>
            </a:r>
            <a:r>
              <a:rPr lang="en-US" dirty="0"/>
              <a:t> </a:t>
            </a:r>
            <a:r>
              <a:rPr lang="en-US" dirty="0" err="1"/>
              <a:t>zəif</a:t>
            </a:r>
            <a:r>
              <a:rPr lang="en-US" dirty="0"/>
              <a:t> </a:t>
            </a:r>
            <a:r>
              <a:rPr lang="en-US" dirty="0" err="1"/>
              <a:t>amplitudlu</a:t>
            </a:r>
            <a:r>
              <a:rPr lang="en-US" dirty="0"/>
              <a:t> </a:t>
            </a:r>
            <a:r>
              <a:rPr lang="en-US" dirty="0" err="1"/>
              <a:t>peristaltizm</a:t>
            </a:r>
            <a:r>
              <a:rPr lang="en-US" dirty="0"/>
              <a:t> </a:t>
            </a:r>
            <a:r>
              <a:rPr lang="en-US" dirty="0" err="1"/>
              <a:t>olur</a:t>
            </a:r>
            <a:r>
              <a:rPr lang="en-US" dirty="0"/>
              <a:t> (</a:t>
            </a:r>
            <a:r>
              <a:rPr lang="en-US" b="1" dirty="0" err="1"/>
              <a:t>təzyiq</a:t>
            </a:r>
            <a:r>
              <a:rPr lang="en-US" b="1" dirty="0"/>
              <a:t> 30 mm Hg </a:t>
            </a:r>
            <a:r>
              <a:rPr lang="en-US" b="1" dirty="0" err="1"/>
              <a:t>st-dan</a:t>
            </a:r>
            <a:r>
              <a:rPr lang="en-US" b="1" dirty="0"/>
              <a:t> </a:t>
            </a:r>
            <a:r>
              <a:rPr lang="en-US" b="1" dirty="0" err="1"/>
              <a:t>aşağı</a:t>
            </a:r>
            <a:r>
              <a:rPr lang="en-US" dirty="0"/>
              <a:t>)</a:t>
            </a:r>
          </a:p>
          <a:p>
            <a:r>
              <a:rPr lang="en-US" dirty="0"/>
              <a:t>III tip (</a:t>
            </a:r>
            <a:r>
              <a:rPr lang="en-US" dirty="0" err="1"/>
              <a:t>spastik</a:t>
            </a:r>
            <a:r>
              <a:rPr lang="en-US" dirty="0"/>
              <a:t> tip) – AES-in </a:t>
            </a:r>
            <a:r>
              <a:rPr lang="en-US" dirty="0" err="1"/>
              <a:t>relaksasiyası</a:t>
            </a:r>
            <a:r>
              <a:rPr lang="en-US" dirty="0"/>
              <a:t> </a:t>
            </a:r>
            <a:r>
              <a:rPr lang="en-US" dirty="0" err="1"/>
              <a:t>yoxdur</a:t>
            </a:r>
            <a:r>
              <a:rPr lang="en-US" dirty="0"/>
              <a:t>, QB-</a:t>
            </a:r>
            <a:r>
              <a:rPr lang="en-US" dirty="0" err="1"/>
              <a:t>də</a:t>
            </a:r>
            <a:r>
              <a:rPr lang="en-US" dirty="0"/>
              <a:t> total </a:t>
            </a:r>
            <a:r>
              <a:rPr lang="en-US" dirty="0" err="1"/>
              <a:t>spazmlar</a:t>
            </a:r>
            <a:r>
              <a:rPr lang="en-US" dirty="0"/>
              <a:t> </a:t>
            </a:r>
            <a:r>
              <a:rPr lang="en-US" dirty="0" err="1"/>
              <a:t>olur</a:t>
            </a:r>
            <a:r>
              <a:rPr lang="en-US" dirty="0"/>
              <a:t> (</a:t>
            </a:r>
            <a:r>
              <a:rPr lang="en-US" b="1" dirty="0" err="1"/>
              <a:t>amplitudlar</a:t>
            </a:r>
            <a:r>
              <a:rPr lang="en-US" b="1" dirty="0"/>
              <a:t> 70 mm Hg </a:t>
            </a:r>
            <a:r>
              <a:rPr lang="en-US" b="1" dirty="0" err="1"/>
              <a:t>st</a:t>
            </a:r>
            <a:r>
              <a:rPr lang="en-US" dirty="0" err="1"/>
              <a:t>.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daha</a:t>
            </a:r>
            <a:r>
              <a:rPr lang="en-US" dirty="0"/>
              <a:t> </a:t>
            </a:r>
            <a:r>
              <a:rPr lang="en-US" dirty="0" err="1"/>
              <a:t>çox</a:t>
            </a:r>
            <a:r>
              <a:rPr lang="en-US" dirty="0"/>
              <a:t>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2489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4325" y="0"/>
            <a:ext cx="5862851" cy="521293"/>
          </a:xfrm>
        </p:spPr>
        <p:txBody>
          <a:bodyPr>
            <a:normAutofit fontScale="90000"/>
          </a:bodyPr>
          <a:lstStyle/>
          <a:p>
            <a:r>
              <a:rPr lang="az-Latn-AZ" dirty="0"/>
              <a:t>Etiologiyası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B83315-C662-48DB-A66D-02ADF29D03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200" b="1" dirty="0" err="1"/>
              <a:t>Dəqiq</a:t>
            </a:r>
            <a:r>
              <a:rPr lang="en-US" sz="3200" b="1" dirty="0"/>
              <a:t> </a:t>
            </a:r>
            <a:r>
              <a:rPr lang="en-US" sz="3200" b="1" dirty="0" err="1"/>
              <a:t>məlum</a:t>
            </a:r>
            <a:r>
              <a:rPr lang="en-US" sz="3200" b="1" dirty="0"/>
              <a:t> </a:t>
            </a:r>
            <a:r>
              <a:rPr lang="en-US" sz="3200" b="1" dirty="0" err="1"/>
              <a:t>deyil</a:t>
            </a:r>
            <a:r>
              <a:rPr lang="en-US" sz="3200" b="1" dirty="0"/>
              <a:t>, 2 </a:t>
            </a:r>
            <a:r>
              <a:rPr lang="en-US" sz="3200" b="1" dirty="0" err="1"/>
              <a:t>nəzəriyyə</a:t>
            </a:r>
            <a:r>
              <a:rPr lang="en-US" sz="3200" b="1" dirty="0"/>
              <a:t> </a:t>
            </a:r>
            <a:r>
              <a:rPr lang="en-US" sz="3200" b="1" dirty="0" err="1"/>
              <a:t>var</a:t>
            </a:r>
            <a:r>
              <a:rPr lang="en-US" sz="3200" b="1" dirty="0"/>
              <a:t>:</a:t>
            </a:r>
          </a:p>
          <a:p>
            <a:pPr marL="0" indent="0">
              <a:buNone/>
            </a:pPr>
            <a:endParaRPr lang="en-US" sz="3200" b="1" dirty="0"/>
          </a:p>
          <a:p>
            <a:r>
              <a:rPr lang="en-US" dirty="0" err="1"/>
              <a:t>Neyron</a:t>
            </a:r>
            <a:r>
              <a:rPr lang="en-US" dirty="0"/>
              <a:t> </a:t>
            </a:r>
            <a:r>
              <a:rPr lang="en-US" dirty="0" err="1"/>
              <a:t>degenerasiyası</a:t>
            </a:r>
            <a:r>
              <a:rPr lang="en-US" dirty="0"/>
              <a:t>;</a:t>
            </a:r>
          </a:p>
          <a:p>
            <a:endParaRPr lang="en-US" dirty="0"/>
          </a:p>
          <a:p>
            <a:r>
              <a:rPr lang="en-US" dirty="0" err="1"/>
              <a:t>Neyronların</a:t>
            </a:r>
            <a:r>
              <a:rPr lang="en-US" dirty="0"/>
              <a:t> </a:t>
            </a:r>
            <a:r>
              <a:rPr lang="en-US" dirty="0" err="1"/>
              <a:t>infeksiya</a:t>
            </a:r>
            <a:r>
              <a:rPr lang="en-US" dirty="0"/>
              <a:t> </a:t>
            </a:r>
            <a:r>
              <a:rPr lang="en-US" dirty="0" err="1"/>
              <a:t>ilə</a:t>
            </a:r>
            <a:r>
              <a:rPr lang="en-US" dirty="0"/>
              <a:t> </a:t>
            </a:r>
            <a:r>
              <a:rPr lang="en-US" dirty="0" err="1"/>
              <a:t>zədələnməsi</a:t>
            </a:r>
            <a:r>
              <a:rPr lang="en-US" dirty="0"/>
              <a:t> (</a:t>
            </a:r>
            <a:r>
              <a:rPr lang="en-US" dirty="0" err="1"/>
              <a:t>məsələn</a:t>
            </a:r>
            <a:r>
              <a:rPr lang="en-US" dirty="0"/>
              <a:t>, </a:t>
            </a:r>
            <a:r>
              <a:rPr lang="en-US" i="1" dirty="0"/>
              <a:t>Chagas </a:t>
            </a:r>
            <a:r>
              <a:rPr lang="en-US" i="1" dirty="0" err="1"/>
              <a:t>xəstəliyi</a:t>
            </a:r>
            <a:r>
              <a:rPr lang="en-US" dirty="0"/>
              <a:t> – </a:t>
            </a:r>
            <a:r>
              <a:rPr lang="en-US" dirty="0" err="1"/>
              <a:t>törədici</a:t>
            </a:r>
            <a:r>
              <a:rPr lang="en-US" dirty="0"/>
              <a:t> Amerika </a:t>
            </a:r>
            <a:r>
              <a:rPr lang="en-US" dirty="0" err="1"/>
              <a:t>triposonomudur</a:t>
            </a:r>
            <a:r>
              <a:rPr lang="en-US" dirty="0"/>
              <a:t>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38759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4325" y="0"/>
            <a:ext cx="5862851" cy="681037"/>
          </a:xfrm>
        </p:spPr>
        <p:txBody>
          <a:bodyPr/>
          <a:lstStyle/>
          <a:p>
            <a:r>
              <a:rPr lang="az-Latn-AZ" dirty="0"/>
              <a:t>Patogenezi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B83315-C662-48DB-A66D-02ADF29D0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54227"/>
            <a:ext cx="10515600" cy="4722736"/>
          </a:xfrm>
        </p:spPr>
        <p:txBody>
          <a:bodyPr>
            <a:normAutofit lnSpcReduction="10000"/>
          </a:bodyPr>
          <a:lstStyle/>
          <a:p>
            <a:r>
              <a:rPr lang="en-US" sz="2400" dirty="0" err="1"/>
              <a:t>Mienterik</a:t>
            </a:r>
            <a:r>
              <a:rPr lang="en-US" sz="2400" dirty="0"/>
              <a:t> </a:t>
            </a:r>
            <a:r>
              <a:rPr lang="en-US" sz="2400" dirty="0" err="1"/>
              <a:t>kələfdəki</a:t>
            </a:r>
            <a:r>
              <a:rPr lang="en-US" sz="2400" dirty="0"/>
              <a:t> (</a:t>
            </a:r>
            <a:r>
              <a:rPr lang="en-US" sz="2400" dirty="0" err="1"/>
              <a:t>Auerbach</a:t>
            </a:r>
            <a:r>
              <a:rPr lang="en-US" sz="2400" dirty="0"/>
              <a:t> </a:t>
            </a:r>
            <a:r>
              <a:rPr lang="en-US" sz="2400" dirty="0" err="1"/>
              <a:t>kələfi</a:t>
            </a:r>
            <a:r>
              <a:rPr lang="en-US" sz="2400" dirty="0"/>
              <a:t>) </a:t>
            </a:r>
            <a:r>
              <a:rPr lang="en-US" sz="2400" dirty="0" err="1"/>
              <a:t>postqanqlion</a:t>
            </a:r>
            <a:r>
              <a:rPr lang="en-US" sz="2400" dirty="0"/>
              <a:t> inhibitor </a:t>
            </a:r>
            <a:r>
              <a:rPr lang="en-US" sz="2400" dirty="0" err="1"/>
              <a:t>neyronların</a:t>
            </a:r>
            <a:r>
              <a:rPr lang="en-US" sz="2400" dirty="0"/>
              <a:t> </a:t>
            </a:r>
            <a:r>
              <a:rPr lang="en-US" sz="2400" dirty="0" err="1"/>
              <a:t>destruksiyası</a:t>
            </a:r>
            <a:r>
              <a:rPr lang="en-US" sz="2400" dirty="0"/>
              <a:t> </a:t>
            </a:r>
          </a:p>
          <a:p>
            <a:r>
              <a:rPr lang="en-US" sz="2400" dirty="0" err="1"/>
              <a:t>Həmin</a:t>
            </a:r>
            <a:r>
              <a:rPr lang="en-US" sz="2400" dirty="0"/>
              <a:t> </a:t>
            </a:r>
            <a:r>
              <a:rPr lang="en-US" sz="2400" dirty="0" err="1"/>
              <a:t>neyronlar</a:t>
            </a:r>
            <a:r>
              <a:rPr lang="az-Latn-AZ" sz="2400" dirty="0"/>
              <a:t>ın</a:t>
            </a:r>
            <a:r>
              <a:rPr lang="en-US" sz="2400" dirty="0"/>
              <a:t> NO </a:t>
            </a:r>
            <a:r>
              <a:rPr lang="en-US" sz="2400" dirty="0" err="1"/>
              <a:t>və</a:t>
            </a:r>
            <a:r>
              <a:rPr lang="en-US" sz="2400" dirty="0"/>
              <a:t> VİP </a:t>
            </a:r>
            <a:r>
              <a:rPr lang="en-US" sz="2400" dirty="0" err="1"/>
              <a:t>sintez</a:t>
            </a:r>
            <a:r>
              <a:rPr lang="en-US" sz="2400" dirty="0"/>
              <a:t> </a:t>
            </a:r>
            <a:r>
              <a:rPr lang="en-US" sz="2400" dirty="0" err="1"/>
              <a:t>edə</a:t>
            </a:r>
            <a:r>
              <a:rPr lang="en-US" sz="2400" dirty="0"/>
              <a:t> </a:t>
            </a:r>
            <a:r>
              <a:rPr lang="en-US" sz="2400" dirty="0" err="1"/>
              <a:t>bilm</a:t>
            </a:r>
            <a:r>
              <a:rPr lang="az-Latn-AZ" sz="2400" dirty="0"/>
              <a:t>əməmsi</a:t>
            </a:r>
          </a:p>
          <a:p>
            <a:r>
              <a:rPr lang="az-Latn-AZ" sz="2400" dirty="0"/>
              <a:t>S</a:t>
            </a:r>
            <a:r>
              <a:rPr lang="en-US" sz="2400" dirty="0" err="1"/>
              <a:t>aya</a:t>
            </a:r>
            <a:r>
              <a:rPr lang="en-US" sz="2400" dirty="0"/>
              <a:t> </a:t>
            </a:r>
            <a:r>
              <a:rPr lang="en-US" sz="2400" dirty="0" err="1"/>
              <a:t>əzələləri</a:t>
            </a:r>
            <a:r>
              <a:rPr lang="az-Latn-AZ" sz="2400" dirty="0"/>
              <a:t>n </a:t>
            </a:r>
            <a:r>
              <a:rPr lang="en-US" sz="2400" dirty="0"/>
              <a:t> </a:t>
            </a:r>
            <a:r>
              <a:rPr lang="az-Latn-AZ" sz="2400" dirty="0"/>
              <a:t>boşala bilməməsi</a:t>
            </a:r>
            <a:r>
              <a:rPr lang="en-US" sz="2400" dirty="0"/>
              <a:t> </a:t>
            </a:r>
            <a:endParaRPr lang="az-Latn-AZ" sz="2400" dirty="0"/>
          </a:p>
          <a:p>
            <a:pPr marL="0" indent="0">
              <a:buNone/>
            </a:pPr>
            <a:endParaRPr lang="az-Latn-AZ" dirty="0"/>
          </a:p>
          <a:p>
            <a:pPr marL="0" indent="0">
              <a:buNone/>
            </a:pPr>
            <a:endParaRPr lang="az-Latn-AZ" dirty="0"/>
          </a:p>
          <a:p>
            <a:pPr marL="0" indent="0">
              <a:buNone/>
            </a:pPr>
            <a:endParaRPr lang="az-Latn-AZ" dirty="0"/>
          </a:p>
          <a:p>
            <a:pPr marL="0" indent="0">
              <a:buNone/>
            </a:pPr>
            <a:r>
              <a:rPr lang="en-US" i="1" dirty="0" err="1"/>
              <a:t>Postqanqlion</a:t>
            </a:r>
            <a:r>
              <a:rPr lang="en-US" i="1" dirty="0"/>
              <a:t> inhibitor </a:t>
            </a:r>
            <a:r>
              <a:rPr lang="en-US" i="1" dirty="0" err="1"/>
              <a:t>neyronların</a:t>
            </a:r>
            <a:r>
              <a:rPr lang="en-US" i="1" dirty="0"/>
              <a:t> </a:t>
            </a:r>
            <a:r>
              <a:rPr lang="en-US" i="1" dirty="0" err="1"/>
              <a:t>destruksiyası</a:t>
            </a:r>
            <a:r>
              <a:rPr lang="en-US" i="1" dirty="0"/>
              <a:t> </a:t>
            </a:r>
            <a:r>
              <a:rPr lang="en-US" i="1" dirty="0" err="1"/>
              <a:t>nəticəsində</a:t>
            </a:r>
            <a:r>
              <a:rPr lang="en-US" i="1" dirty="0"/>
              <a:t> </a:t>
            </a:r>
            <a:r>
              <a:rPr lang="en-US" i="1" dirty="0" err="1"/>
              <a:t>parasimpatik</a:t>
            </a:r>
            <a:r>
              <a:rPr lang="en-US" i="1" dirty="0"/>
              <a:t> </a:t>
            </a:r>
            <a:r>
              <a:rPr lang="en-US" i="1" dirty="0" err="1"/>
              <a:t>stimulyasiyaya</a:t>
            </a:r>
            <a:r>
              <a:rPr lang="en-US" i="1" dirty="0"/>
              <a:t> </a:t>
            </a:r>
            <a:r>
              <a:rPr lang="en-US" i="1" dirty="0" err="1"/>
              <a:t>əks</a:t>
            </a:r>
            <a:r>
              <a:rPr lang="en-US" i="1" dirty="0"/>
              <a:t> </a:t>
            </a:r>
            <a:r>
              <a:rPr lang="en-US" i="1" dirty="0" err="1"/>
              <a:t>reaksiya</a:t>
            </a:r>
            <a:r>
              <a:rPr lang="en-US" i="1" dirty="0"/>
              <a:t> </a:t>
            </a:r>
            <a:r>
              <a:rPr lang="en-US" i="1" dirty="0" err="1"/>
              <a:t>aradan</a:t>
            </a:r>
            <a:r>
              <a:rPr lang="en-US" i="1" dirty="0"/>
              <a:t> </a:t>
            </a:r>
            <a:r>
              <a:rPr lang="en-US" i="1" dirty="0" err="1"/>
              <a:t>qalxdığı</a:t>
            </a:r>
            <a:r>
              <a:rPr lang="en-US" i="1" dirty="0"/>
              <a:t> </a:t>
            </a:r>
            <a:r>
              <a:rPr lang="en-US" i="1" dirty="0" err="1"/>
              <a:t>üçün</a:t>
            </a:r>
            <a:r>
              <a:rPr lang="en-US" i="1" dirty="0"/>
              <a:t> </a:t>
            </a:r>
            <a:r>
              <a:rPr lang="en-US" i="1" dirty="0" err="1"/>
              <a:t>udma</a:t>
            </a:r>
            <a:r>
              <a:rPr lang="en-US" i="1" dirty="0"/>
              <a:t> </a:t>
            </a:r>
            <a:r>
              <a:rPr lang="en-US" i="1" dirty="0" err="1"/>
              <a:t>vaxtı</a:t>
            </a:r>
            <a:r>
              <a:rPr lang="en-US" i="1" dirty="0"/>
              <a:t> </a:t>
            </a:r>
            <a:r>
              <a:rPr lang="en-US" b="1" i="1" dirty="0" err="1"/>
              <a:t>həm</a:t>
            </a:r>
            <a:r>
              <a:rPr lang="en-US" b="1" i="1" dirty="0"/>
              <a:t> </a:t>
            </a:r>
            <a:r>
              <a:rPr lang="en-US" b="1" i="1" dirty="0" err="1"/>
              <a:t>peristaltika</a:t>
            </a:r>
            <a:r>
              <a:rPr lang="en-US" b="1" i="1" dirty="0"/>
              <a:t> </a:t>
            </a:r>
            <a:r>
              <a:rPr lang="en-US" b="1" i="1" dirty="0" err="1"/>
              <a:t>olmur</a:t>
            </a:r>
            <a:r>
              <a:rPr lang="en-US" b="1" i="1" dirty="0"/>
              <a:t>, </a:t>
            </a:r>
            <a:r>
              <a:rPr lang="en-US" b="1" i="1" dirty="0" err="1"/>
              <a:t>həm</a:t>
            </a:r>
            <a:r>
              <a:rPr lang="en-US" b="1" i="1" dirty="0"/>
              <a:t> </a:t>
            </a:r>
            <a:r>
              <a:rPr lang="en-US" b="1" i="1" dirty="0" err="1"/>
              <a:t>də</a:t>
            </a:r>
            <a:r>
              <a:rPr lang="en-US" b="1" i="1" dirty="0"/>
              <a:t> </a:t>
            </a:r>
            <a:r>
              <a:rPr lang="en-US" b="1" i="1" dirty="0" err="1"/>
              <a:t>aşağı</a:t>
            </a:r>
            <a:r>
              <a:rPr lang="en-US" b="1" i="1" dirty="0"/>
              <a:t> </a:t>
            </a:r>
            <a:r>
              <a:rPr lang="en-US" b="1" i="1" dirty="0" err="1"/>
              <a:t>sfinkterin</a:t>
            </a:r>
            <a:r>
              <a:rPr lang="en-US" b="1" i="1" dirty="0"/>
              <a:t> </a:t>
            </a:r>
            <a:r>
              <a:rPr lang="en-US" b="1" i="1" dirty="0" err="1"/>
              <a:t>tonusu</a:t>
            </a:r>
            <a:r>
              <a:rPr lang="en-US" b="1" i="1" dirty="0"/>
              <a:t> </a:t>
            </a:r>
            <a:r>
              <a:rPr lang="en-US" b="1" i="1" dirty="0" err="1"/>
              <a:t>artır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24971262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4325" y="0"/>
            <a:ext cx="5862851" cy="683664"/>
          </a:xfrm>
        </p:spPr>
        <p:txBody>
          <a:bodyPr/>
          <a:lstStyle/>
          <a:p>
            <a:r>
              <a:rPr lang="az-Latn-AZ" dirty="0"/>
              <a:t>Klinik gedişi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B83315-C662-48DB-A66D-02ADF29D0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082" y="1682406"/>
            <a:ext cx="10515600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i="1" dirty="0" err="1"/>
              <a:t>Erkən</a:t>
            </a:r>
            <a:r>
              <a:rPr lang="en-US" i="1" dirty="0"/>
              <a:t> </a:t>
            </a:r>
            <a:r>
              <a:rPr lang="en-US" i="1" dirty="0" err="1"/>
              <a:t>mərhələlərdə</a:t>
            </a:r>
            <a:r>
              <a:rPr lang="en-US" i="1" dirty="0"/>
              <a:t> </a:t>
            </a:r>
            <a:r>
              <a:rPr lang="en-US" dirty="0"/>
              <a:t>distal </a:t>
            </a:r>
            <a:r>
              <a:rPr lang="en-US" dirty="0" err="1"/>
              <a:t>daralma</a:t>
            </a:r>
            <a:r>
              <a:rPr lang="en-US" dirty="0"/>
              <a:t> </a:t>
            </a:r>
            <a:r>
              <a:rPr lang="en-US" dirty="0" err="1"/>
              <a:t>ilə</a:t>
            </a:r>
            <a:r>
              <a:rPr lang="en-US" dirty="0"/>
              <a:t> </a:t>
            </a:r>
            <a:r>
              <a:rPr lang="en-US" dirty="0" err="1"/>
              <a:t>yanaşı</a:t>
            </a:r>
            <a:r>
              <a:rPr lang="en-US" dirty="0"/>
              <a:t> QB </a:t>
            </a:r>
            <a:r>
              <a:rPr lang="en-US" dirty="0" err="1"/>
              <a:t>diffuz</a:t>
            </a:r>
            <a:r>
              <a:rPr lang="az-Latn-AZ" dirty="0"/>
              <a:t> </a:t>
            </a:r>
            <a:r>
              <a:rPr lang="en-US" dirty="0" err="1"/>
              <a:t>genişlənir</a:t>
            </a:r>
            <a:r>
              <a:rPr lang="en-US" dirty="0"/>
              <a:t>. </a:t>
            </a:r>
            <a:endParaRPr lang="az-Latn-AZ" dirty="0"/>
          </a:p>
          <a:p>
            <a:pPr marL="0" indent="0">
              <a:buNone/>
            </a:pPr>
            <a:endParaRPr lang="az-Latn-AZ" dirty="0"/>
          </a:p>
          <a:p>
            <a:pPr>
              <a:buFont typeface="Wingdings" panose="05000000000000000000" pitchFamily="2" charset="2"/>
              <a:buChar char="Ø"/>
            </a:pPr>
            <a:r>
              <a:rPr lang="az-Latn-AZ" i="1" dirty="0"/>
              <a:t>Gec mərhələdə </a:t>
            </a:r>
            <a:r>
              <a:rPr lang="en-US" dirty="0"/>
              <a:t>QB </a:t>
            </a:r>
            <a:r>
              <a:rPr lang="en-US" dirty="0" err="1"/>
              <a:t>genişlənərək</a:t>
            </a:r>
            <a:r>
              <a:rPr lang="en-US" dirty="0"/>
              <a:t> S-</a:t>
            </a:r>
            <a:r>
              <a:rPr lang="en-US" dirty="0" err="1"/>
              <a:t>vari</a:t>
            </a:r>
            <a:r>
              <a:rPr lang="en-US" dirty="0"/>
              <a:t> </a:t>
            </a:r>
            <a:r>
              <a:rPr lang="en-US" dirty="0" err="1"/>
              <a:t>bağırsaq</a:t>
            </a:r>
            <a:r>
              <a:rPr lang="en-US" dirty="0"/>
              <a:t> </a:t>
            </a:r>
            <a:r>
              <a:rPr lang="en-US" dirty="0" err="1"/>
              <a:t>şəkilini</a:t>
            </a:r>
            <a:r>
              <a:rPr lang="en-US" dirty="0"/>
              <a:t> </a:t>
            </a:r>
            <a:r>
              <a:rPr lang="en-US" dirty="0" err="1"/>
              <a:t>alır</a:t>
            </a:r>
            <a:r>
              <a:rPr lang="en-US" dirty="0"/>
              <a:t>. </a:t>
            </a:r>
            <a:endParaRPr lang="az-Latn-AZ" dirty="0"/>
          </a:p>
          <a:p>
            <a:pPr>
              <a:buFont typeface="Wingdings" panose="05000000000000000000" pitchFamily="2" charset="2"/>
              <a:buChar char="Ø"/>
            </a:pPr>
            <a:endParaRPr lang="az-Latn-AZ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dirty="0" err="1"/>
              <a:t>Uzun</a:t>
            </a:r>
            <a:r>
              <a:rPr lang="en-US" dirty="0"/>
              <a:t> </a:t>
            </a:r>
            <a:r>
              <a:rPr lang="en-US" dirty="0" err="1"/>
              <a:t>illər</a:t>
            </a:r>
            <a:r>
              <a:rPr lang="en-US" dirty="0"/>
              <a:t> </a:t>
            </a:r>
            <a:r>
              <a:rPr lang="en-US" dirty="0" err="1"/>
              <a:t>davam</a:t>
            </a:r>
            <a:r>
              <a:rPr lang="en-US" dirty="0"/>
              <a:t> </a:t>
            </a:r>
            <a:r>
              <a:rPr lang="en-US" dirty="0" err="1"/>
              <a:t>edən</a:t>
            </a:r>
            <a:r>
              <a:rPr lang="en-US" dirty="0"/>
              <a:t> </a:t>
            </a:r>
            <a:r>
              <a:rPr lang="en-US" dirty="0" err="1"/>
              <a:t>hallarda</a:t>
            </a:r>
            <a:r>
              <a:rPr lang="en-US" dirty="0"/>
              <a:t> </a:t>
            </a:r>
            <a:r>
              <a:rPr lang="en-US" b="1" dirty="0" err="1"/>
              <a:t>ağırlaşmalar</a:t>
            </a:r>
            <a:r>
              <a:rPr lang="en-US" dirty="0"/>
              <a:t> </a:t>
            </a:r>
            <a:r>
              <a:rPr lang="en-US" dirty="0" err="1"/>
              <a:t>inkişaf</a:t>
            </a:r>
            <a:r>
              <a:rPr lang="en-US" dirty="0"/>
              <a:t> </a:t>
            </a:r>
            <a:r>
              <a:rPr lang="en-US" dirty="0" err="1"/>
              <a:t>edir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66782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4325" y="0"/>
            <a:ext cx="5862851" cy="615297"/>
          </a:xfrm>
        </p:spPr>
        <p:txBody>
          <a:bodyPr/>
          <a:lstStyle/>
          <a:p>
            <a:r>
              <a:rPr lang="az-Latn-AZ" dirty="0"/>
              <a:t>Ağırlaşmaları</a:t>
            </a:r>
            <a:endParaRPr lang="en-US" dirty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3E0B3AA1-5786-4207-B143-9A8083F66F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Aspirasiyon</a:t>
            </a:r>
            <a:r>
              <a:rPr lang="en-US" dirty="0"/>
              <a:t> </a:t>
            </a:r>
            <a:r>
              <a:rPr lang="en-US" dirty="0" err="1"/>
              <a:t>pnevmoniya</a:t>
            </a:r>
            <a:r>
              <a:rPr lang="en-US" dirty="0"/>
              <a:t>;</a:t>
            </a:r>
            <a:endParaRPr lang="az-Latn-AZ" dirty="0"/>
          </a:p>
          <a:p>
            <a:endParaRPr lang="en-US" dirty="0"/>
          </a:p>
          <a:p>
            <a:r>
              <a:rPr lang="en-US" dirty="0" err="1"/>
              <a:t>Kandida</a:t>
            </a:r>
            <a:r>
              <a:rPr lang="en-US" dirty="0"/>
              <a:t> </a:t>
            </a:r>
            <a:r>
              <a:rPr lang="en-US" dirty="0" err="1"/>
              <a:t>ezofagiti</a:t>
            </a:r>
            <a:r>
              <a:rPr lang="en-US" dirty="0"/>
              <a:t>;</a:t>
            </a:r>
            <a:endParaRPr lang="az-Latn-AZ" dirty="0"/>
          </a:p>
          <a:p>
            <a:endParaRPr lang="en-US" dirty="0"/>
          </a:p>
          <a:p>
            <a:r>
              <a:rPr lang="en-US" dirty="0" err="1"/>
              <a:t>Xərçəng</a:t>
            </a:r>
            <a:r>
              <a:rPr lang="en-US" dirty="0"/>
              <a:t> (</a:t>
            </a:r>
            <a:r>
              <a:rPr lang="en-US" dirty="0" err="1"/>
              <a:t>riski</a:t>
            </a:r>
            <a:r>
              <a:rPr lang="en-US" dirty="0"/>
              <a:t> 7 </a:t>
            </a:r>
            <a:r>
              <a:rPr lang="en-US" dirty="0" err="1"/>
              <a:t>dəfə</a:t>
            </a:r>
            <a:r>
              <a:rPr lang="en-US" dirty="0"/>
              <a:t> </a:t>
            </a:r>
            <a:r>
              <a:rPr lang="en-US" dirty="0" err="1"/>
              <a:t>artır</a:t>
            </a:r>
            <a:r>
              <a:rPr lang="en-US" dirty="0"/>
              <a:t>).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96434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4325" y="0"/>
            <a:ext cx="5862851" cy="658026"/>
          </a:xfrm>
        </p:spPr>
        <p:txBody>
          <a:bodyPr/>
          <a:lstStyle/>
          <a:p>
            <a:r>
              <a:rPr lang="az-Latn-AZ" dirty="0"/>
              <a:t>Klinikası</a:t>
            </a:r>
            <a:endParaRPr lang="en-US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6856497"/>
              </p:ext>
            </p:extLst>
          </p:nvPr>
        </p:nvGraphicFramePr>
        <p:xfrm>
          <a:off x="860234" y="1685581"/>
          <a:ext cx="10515600" cy="3994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3806">
                  <a:extLst>
                    <a:ext uri="{9D8B030D-6E8A-4147-A177-3AD203B41FA5}">
                      <a16:colId xmlns:a16="http://schemas.microsoft.com/office/drawing/2014/main" val="1884985338"/>
                    </a:ext>
                  </a:extLst>
                </a:gridCol>
                <a:gridCol w="7611794">
                  <a:extLst>
                    <a:ext uri="{9D8B030D-6E8A-4147-A177-3AD203B41FA5}">
                      <a16:colId xmlns:a16="http://schemas.microsoft.com/office/drawing/2014/main" val="2059689650"/>
                    </a:ext>
                  </a:extLst>
                </a:gridCol>
              </a:tblGrid>
              <a:tr h="1139467">
                <a:tc>
                  <a:txBody>
                    <a:bodyPr/>
                    <a:lstStyle/>
                    <a:p>
                      <a:r>
                        <a:rPr lang="en-US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Disfagiya</a:t>
                      </a:r>
                      <a:endParaRPr lang="en-US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95250" marB="95250" anchor="ctr">
                    <a:solidFill>
                      <a:schemeClr val="bg2">
                        <a:lumMod val="75000"/>
                        <a:alpha val="8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Əksər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xəstələrdə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olur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Həm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duru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həm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də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bərk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qida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qəbulundan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sonra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rast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gəlir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İlk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vaxtlar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duru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qida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qəbulundan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sonra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daha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çox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baş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verir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b="0" i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paradoksal</a:t>
                      </a:r>
                      <a:r>
                        <a:rPr lang="en-US" b="0" i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i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disfagiya</a:t>
                      </a:r>
                      <a:r>
                        <a:rPr lang="en-US" b="0" i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).</a:t>
                      </a:r>
                    </a:p>
                  </a:txBody>
                  <a:tcPr marL="95250" marR="95250" marT="95250" marB="95250" anchor="ctr">
                    <a:solidFill>
                      <a:schemeClr val="bg1">
                        <a:alpha val="88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3358101"/>
                  </a:ext>
                </a:extLst>
              </a:tr>
              <a:tr h="857983">
                <a:tc>
                  <a:txBody>
                    <a:bodyPr/>
                    <a:lstStyle/>
                    <a:p>
                      <a:r>
                        <a:rPr lang="en-US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Requrgitasiya</a:t>
                      </a:r>
                      <a:endParaRPr lang="en-US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95250" marB="95250" anchor="ctr">
                    <a:solidFill>
                      <a:schemeClr val="bg2">
                        <a:lumMod val="75000"/>
                        <a:alpha val="8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Xəstələrin 60%-də rast gəlir. Adətən uzanmış vəziyyətdə baş verir, bəzən aspirasiyaya səbəb olur.</a:t>
                      </a:r>
                    </a:p>
                  </a:txBody>
                  <a:tcPr marL="95250" marR="95250" marT="95250" marB="95250" anchor="ctr">
                    <a:solidFill>
                      <a:schemeClr val="bg1">
                        <a:alpha val="88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4134924"/>
                  </a:ext>
                </a:extLst>
              </a:tr>
              <a:tr h="857983">
                <a:tc>
                  <a:txBody>
                    <a:bodyPr/>
                    <a:lstStyle/>
                    <a:p>
                      <a:r>
                        <a:rPr lang="en-US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Qıcqırma</a:t>
                      </a:r>
                      <a:endParaRPr lang="en-US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95250" marB="95250" anchor="ctr">
                    <a:solidFill>
                      <a:schemeClr val="bg2">
                        <a:lumMod val="75000"/>
                        <a:alpha val="8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Xəstələrin 40%-də rast gəlir. Reflükslə əlaqədar deyil, QB-da durğun qidaların fermentativ qıcqırması ilə bağlı meydana çıxır.</a:t>
                      </a:r>
                    </a:p>
                  </a:txBody>
                  <a:tcPr marL="95250" marR="95250" marT="95250" marB="95250" anchor="ctr">
                    <a:solidFill>
                      <a:schemeClr val="bg1">
                        <a:alpha val="88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4711724"/>
                  </a:ext>
                </a:extLst>
              </a:tr>
              <a:tr h="1139467">
                <a:tc>
                  <a:txBody>
                    <a:bodyPr/>
                    <a:lstStyle/>
                    <a:p>
                      <a:r>
                        <a:rPr lang="en-US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Döş</a:t>
                      </a:r>
                      <a:r>
                        <a:rPr lang="en-US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ağrıları</a:t>
                      </a:r>
                      <a:endParaRPr lang="en-US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95250" marB="95250" anchor="ctr">
                    <a:solidFill>
                      <a:schemeClr val="bg2">
                        <a:lumMod val="75000"/>
                        <a:alpha val="8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Xəstələrin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40%-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də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rast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gəlir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Adətən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yemək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vaxtı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olur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Başlanğıc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mərhələ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üçün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daha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şiddətli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ağrılar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xasdır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QB-nun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dilatasiyası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artdıqca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onların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intensivliyi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azalır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95250" marR="95250" marT="95250" marB="95250" anchor="ctr">
                    <a:solidFill>
                      <a:schemeClr val="bg1">
                        <a:alpha val="88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0316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07943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4325" y="0"/>
            <a:ext cx="5862851" cy="589660"/>
          </a:xfrm>
        </p:spPr>
        <p:txBody>
          <a:bodyPr/>
          <a:lstStyle/>
          <a:p>
            <a:r>
              <a:rPr lang="az-Latn-AZ" dirty="0">
                <a:solidFill>
                  <a:schemeClr val="accent2">
                    <a:lumMod val="50000"/>
                  </a:schemeClr>
                </a:solidFill>
              </a:rPr>
              <a:t>Şübhə əlmətləri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87861"/>
            <a:ext cx="10515600" cy="51891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 err="1"/>
              <a:t>Aşağıdakı</a:t>
            </a:r>
            <a:r>
              <a:rPr lang="en-US" sz="2400" b="1" dirty="0"/>
              <a:t> </a:t>
            </a:r>
            <a:r>
              <a:rPr lang="en-US" sz="2400" b="1" dirty="0" err="1"/>
              <a:t>əlamətlərin</a:t>
            </a:r>
            <a:r>
              <a:rPr lang="en-US" sz="2400" b="1" dirty="0"/>
              <a:t> </a:t>
            </a:r>
            <a:r>
              <a:rPr lang="en-US" sz="2400" b="1" dirty="0" err="1"/>
              <a:t>hər</a:t>
            </a:r>
            <a:r>
              <a:rPr lang="en-US" sz="2400" b="1" dirty="0"/>
              <a:t> </a:t>
            </a:r>
            <a:r>
              <a:rPr lang="en-US" sz="2400" b="1" dirty="0" err="1"/>
              <a:t>hansı</a:t>
            </a:r>
            <a:r>
              <a:rPr lang="en-US" sz="2400" b="1" dirty="0"/>
              <a:t> </a:t>
            </a:r>
            <a:r>
              <a:rPr lang="en-US" sz="2400" b="1" dirty="0" err="1"/>
              <a:t>birinin</a:t>
            </a:r>
            <a:r>
              <a:rPr lang="en-US" sz="2400" b="1" dirty="0"/>
              <a:t> </a:t>
            </a:r>
            <a:r>
              <a:rPr lang="en-US" sz="2400" b="1" dirty="0" err="1"/>
              <a:t>olması</a:t>
            </a:r>
            <a:r>
              <a:rPr lang="en-US" sz="2400" b="1" dirty="0"/>
              <a:t> </a:t>
            </a:r>
            <a:r>
              <a:rPr lang="en-US" sz="2400" b="1" dirty="0" err="1"/>
              <a:t>axalaziyaya</a:t>
            </a:r>
            <a:r>
              <a:rPr lang="en-US" sz="2400" b="1" dirty="0"/>
              <a:t> </a:t>
            </a:r>
            <a:r>
              <a:rPr lang="en-US" sz="2400" b="1" dirty="0" err="1"/>
              <a:t>şübhə</a:t>
            </a:r>
            <a:r>
              <a:rPr lang="en-US" sz="2400" b="1" dirty="0"/>
              <a:t> </a:t>
            </a:r>
            <a:r>
              <a:rPr lang="en-US" sz="2400" b="1" dirty="0" err="1"/>
              <a:t>doğurmalıdır</a:t>
            </a:r>
            <a:r>
              <a:rPr lang="en-US" sz="2400" b="1" dirty="0"/>
              <a:t>:</a:t>
            </a:r>
            <a:endParaRPr lang="az-Latn-AZ" sz="2400" b="1" dirty="0"/>
          </a:p>
          <a:p>
            <a:pPr marL="0" indent="0">
              <a:buNone/>
            </a:pPr>
            <a:endParaRPr lang="en-US" b="1" dirty="0"/>
          </a:p>
          <a:p>
            <a:r>
              <a:rPr lang="en-US" sz="2200" dirty="0" err="1"/>
              <a:t>Disfagiya</a:t>
            </a:r>
            <a:r>
              <a:rPr lang="en-US" sz="2200" dirty="0"/>
              <a:t>;</a:t>
            </a:r>
          </a:p>
          <a:p>
            <a:r>
              <a:rPr lang="en-US" sz="2200" dirty="0" err="1"/>
              <a:t>Disfagiyaya</a:t>
            </a:r>
            <a:r>
              <a:rPr lang="en-US" sz="2200" dirty="0"/>
              <a:t> </a:t>
            </a:r>
            <a:r>
              <a:rPr lang="en-US" sz="2200" dirty="0" err="1"/>
              <a:t>baxmayaraq</a:t>
            </a:r>
            <a:r>
              <a:rPr lang="en-US" sz="2200" dirty="0"/>
              <a:t> </a:t>
            </a:r>
            <a:r>
              <a:rPr lang="en-US" sz="2200" dirty="0" err="1"/>
              <a:t>uzun</a:t>
            </a:r>
            <a:r>
              <a:rPr lang="en-US" sz="2200" dirty="0"/>
              <a:t> </a:t>
            </a:r>
            <a:r>
              <a:rPr lang="en-US" sz="2200" dirty="0" err="1"/>
              <a:t>müddət</a:t>
            </a:r>
            <a:r>
              <a:rPr lang="en-US" sz="2200" dirty="0"/>
              <a:t> </a:t>
            </a:r>
            <a:r>
              <a:rPr lang="en-US" sz="2200" dirty="0" err="1"/>
              <a:t>arıq</a:t>
            </a:r>
            <a:r>
              <a:rPr lang="en-US" sz="2200" dirty="0"/>
              <a:t> </a:t>
            </a:r>
            <a:r>
              <a:rPr lang="en-US" sz="2200" dirty="0" err="1"/>
              <a:t>və</a:t>
            </a:r>
            <a:r>
              <a:rPr lang="en-US" sz="2200" dirty="0"/>
              <a:t> </a:t>
            </a:r>
            <a:r>
              <a:rPr lang="en-US" sz="2200" dirty="0" err="1"/>
              <a:t>stabil</a:t>
            </a:r>
            <a:r>
              <a:rPr lang="en-US" sz="2200" dirty="0"/>
              <a:t> </a:t>
            </a:r>
            <a:r>
              <a:rPr lang="en-US" sz="2200" dirty="0" err="1"/>
              <a:t>çəkili</a:t>
            </a:r>
            <a:r>
              <a:rPr lang="en-US" sz="2200" dirty="0"/>
              <a:t> </a:t>
            </a:r>
            <a:r>
              <a:rPr lang="en-US" sz="2200" dirty="0" err="1"/>
              <a:t>xəstələr</a:t>
            </a:r>
            <a:r>
              <a:rPr lang="en-US" sz="2200" dirty="0"/>
              <a:t>;</a:t>
            </a:r>
          </a:p>
          <a:p>
            <a:r>
              <a:rPr lang="en-US" sz="2200" dirty="0" err="1"/>
              <a:t>Paradoksal</a:t>
            </a:r>
            <a:r>
              <a:rPr lang="en-US" sz="2200" dirty="0"/>
              <a:t> </a:t>
            </a:r>
            <a:r>
              <a:rPr lang="en-US" sz="2200" dirty="0" err="1"/>
              <a:t>disfagiya</a:t>
            </a:r>
            <a:r>
              <a:rPr lang="en-US" sz="2200" dirty="0"/>
              <a:t>;</a:t>
            </a:r>
          </a:p>
          <a:p>
            <a:r>
              <a:rPr lang="en-US" sz="2200" dirty="0" err="1"/>
              <a:t>Requrgitasiya</a:t>
            </a:r>
            <a:r>
              <a:rPr lang="en-US" sz="2200" dirty="0"/>
              <a:t>;</a:t>
            </a:r>
          </a:p>
          <a:p>
            <a:r>
              <a:rPr lang="en-US" sz="2200" dirty="0" err="1"/>
              <a:t>Qıcqırma</a:t>
            </a:r>
            <a:r>
              <a:rPr lang="en-US" sz="2200" dirty="0"/>
              <a:t>;</a:t>
            </a:r>
          </a:p>
          <a:p>
            <a:r>
              <a:rPr lang="en-US" sz="2200" dirty="0" err="1"/>
              <a:t>Döş</a:t>
            </a:r>
            <a:r>
              <a:rPr lang="en-US" sz="2200" dirty="0"/>
              <a:t> </a:t>
            </a:r>
            <a:r>
              <a:rPr lang="en-US" sz="2200" dirty="0" err="1"/>
              <a:t>ağrıları</a:t>
            </a:r>
            <a:r>
              <a:rPr lang="en-US" sz="2200" dirty="0"/>
              <a:t>;</a:t>
            </a:r>
          </a:p>
          <a:p>
            <a:r>
              <a:rPr lang="en-US" sz="2200" dirty="0" err="1"/>
              <a:t>Ağızdan</a:t>
            </a:r>
            <a:r>
              <a:rPr lang="en-US" sz="2200" dirty="0"/>
              <a:t> </a:t>
            </a:r>
            <a:r>
              <a:rPr lang="en-US" sz="2200" dirty="0" err="1"/>
              <a:t>pis</a:t>
            </a:r>
            <a:r>
              <a:rPr lang="en-US" sz="2200" dirty="0"/>
              <a:t> </a:t>
            </a:r>
            <a:r>
              <a:rPr lang="en-US" sz="2200" dirty="0" err="1"/>
              <a:t>iy</a:t>
            </a:r>
            <a:r>
              <a:rPr lang="en-US" sz="2200" dirty="0"/>
              <a:t> </a:t>
            </a:r>
            <a:r>
              <a:rPr lang="en-US" sz="2200" dirty="0" err="1"/>
              <a:t>gəlməsi</a:t>
            </a:r>
            <a:r>
              <a:rPr lang="en-US" sz="2200" dirty="0"/>
              <a:t>;</a:t>
            </a:r>
          </a:p>
          <a:p>
            <a:r>
              <a:rPr lang="en-US" sz="2200" dirty="0" err="1"/>
              <a:t>Rentgenoloji</a:t>
            </a:r>
            <a:r>
              <a:rPr lang="en-US" sz="2200" dirty="0"/>
              <a:t> </a:t>
            </a:r>
            <a:r>
              <a:rPr lang="en-US" sz="2200" dirty="0" err="1"/>
              <a:t>və</a:t>
            </a:r>
            <a:r>
              <a:rPr lang="en-US" sz="2200" dirty="0"/>
              <a:t> </a:t>
            </a:r>
            <a:r>
              <a:rPr lang="en-US" sz="2200" dirty="0" err="1"/>
              <a:t>endoskopik</a:t>
            </a:r>
            <a:r>
              <a:rPr lang="en-US" sz="2200" dirty="0"/>
              <a:t> </a:t>
            </a:r>
            <a:r>
              <a:rPr lang="en-US" sz="2200" dirty="0" err="1"/>
              <a:t>müayinələrdə</a:t>
            </a:r>
            <a:r>
              <a:rPr lang="en-US" sz="2200" dirty="0"/>
              <a:t> QB-nun distal </a:t>
            </a:r>
            <a:r>
              <a:rPr lang="en-US" sz="2200" dirty="0" err="1"/>
              <a:t>hissəsinin</a:t>
            </a:r>
            <a:r>
              <a:rPr lang="en-US" sz="2200" dirty="0"/>
              <a:t> </a:t>
            </a:r>
            <a:r>
              <a:rPr lang="en-US" sz="2200" dirty="0" err="1"/>
              <a:t>daralması</a:t>
            </a:r>
            <a:r>
              <a:rPr lang="en-US" sz="2200" dirty="0"/>
              <a:t>;</a:t>
            </a:r>
          </a:p>
          <a:p>
            <a:r>
              <a:rPr lang="en-US" sz="2200" dirty="0"/>
              <a:t>KT </a:t>
            </a:r>
            <a:r>
              <a:rPr lang="en-US" sz="2200" dirty="0" err="1"/>
              <a:t>üayinəsində</a:t>
            </a:r>
            <a:r>
              <a:rPr lang="en-US" sz="2200" dirty="0"/>
              <a:t> distal </a:t>
            </a:r>
            <a:r>
              <a:rPr lang="en-US" sz="2200" dirty="0" err="1"/>
              <a:t>sfinkter</a:t>
            </a:r>
            <a:r>
              <a:rPr lang="en-US" sz="2200" dirty="0"/>
              <a:t> </a:t>
            </a:r>
            <a:r>
              <a:rPr lang="en-US" sz="2200" dirty="0" err="1"/>
              <a:t>nahiyəsində</a:t>
            </a:r>
            <a:r>
              <a:rPr lang="en-US" sz="2200" dirty="0"/>
              <a:t> </a:t>
            </a:r>
            <a:r>
              <a:rPr lang="en-US" sz="2200" dirty="0" err="1"/>
              <a:t>qalınlaşma</a:t>
            </a:r>
            <a:endParaRPr lang="en-US" sz="2200" dirty="0"/>
          </a:p>
          <a:p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C46E378-C16E-44C1-8E61-DD4BEEE2B07F}"/>
              </a:ext>
            </a:extLst>
          </p:cNvPr>
          <p:cNvSpPr txBox="1">
            <a:spLocks/>
          </p:cNvSpPr>
          <p:nvPr/>
        </p:nvSpPr>
        <p:spPr>
          <a:xfrm>
            <a:off x="2795808" y="987861"/>
            <a:ext cx="6076050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9597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4325" y="0"/>
            <a:ext cx="5862851" cy="611546"/>
          </a:xfrm>
        </p:spPr>
        <p:txBody>
          <a:bodyPr/>
          <a:lstStyle/>
          <a:p>
            <a:r>
              <a:rPr lang="az-Latn-AZ" dirty="0">
                <a:solidFill>
                  <a:schemeClr val="accent2">
                    <a:lumMod val="50000"/>
                  </a:schemeClr>
                </a:solidFill>
              </a:rPr>
              <a:t>Müayinələr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204786990"/>
              </p:ext>
            </p:extLst>
          </p:nvPr>
        </p:nvGraphicFramePr>
        <p:xfrm>
          <a:off x="838200" y="1599407"/>
          <a:ext cx="5184189" cy="4638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6285">
                  <a:extLst>
                    <a:ext uri="{9D8B030D-6E8A-4147-A177-3AD203B41FA5}">
                      <a16:colId xmlns:a16="http://schemas.microsoft.com/office/drawing/2014/main" val="929026705"/>
                    </a:ext>
                  </a:extLst>
                </a:gridCol>
                <a:gridCol w="3288088">
                  <a:extLst>
                    <a:ext uri="{9D8B030D-6E8A-4147-A177-3AD203B41FA5}">
                      <a16:colId xmlns:a16="http://schemas.microsoft.com/office/drawing/2014/main" val="376032351"/>
                    </a:ext>
                  </a:extLst>
                </a:gridCol>
                <a:gridCol w="199816">
                  <a:extLst>
                    <a:ext uri="{9D8B030D-6E8A-4147-A177-3AD203B41FA5}">
                      <a16:colId xmlns:a16="http://schemas.microsoft.com/office/drawing/2014/main" val="1123586445"/>
                    </a:ext>
                  </a:extLst>
                </a:gridCol>
              </a:tblGrid>
              <a:tr h="3133546">
                <a:tc>
                  <a:txBody>
                    <a:bodyPr/>
                    <a:lstStyle/>
                    <a:p>
                      <a:r>
                        <a:rPr lang="en-US" sz="18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Kontrastlı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Rh-</a:t>
                      </a:r>
                      <a:r>
                        <a:rPr lang="en-US" sz="18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qrafiya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08" marR="87208" marT="95250" marB="9525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Distalda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daralma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(“</a:t>
                      </a:r>
                      <a:r>
                        <a:rPr lang="en-US" sz="1800" b="0" i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quş</a:t>
                      </a:r>
                      <a:r>
                        <a:rPr lang="en-US" sz="1800" b="0" i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i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dimdiyi</a:t>
                      </a:r>
                      <a:r>
                        <a:rPr lang="en-US" sz="1800" b="0" i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” </a:t>
                      </a:r>
                      <a:r>
                        <a:rPr lang="en-US" sz="1800" b="0" i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1800" b="0" i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i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</a:t>
                      </a:r>
                      <a:r>
                        <a:rPr lang="en-US" sz="1800" b="0" i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“</a:t>
                      </a:r>
                      <a:r>
                        <a:rPr lang="en-US" sz="1800" b="0" i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siçan</a:t>
                      </a:r>
                      <a:r>
                        <a:rPr lang="en-US" sz="1800" b="0" i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i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quyruğu</a:t>
                      </a:r>
                      <a:r>
                        <a:rPr lang="en-US" sz="1800" b="0" i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” </a:t>
                      </a:r>
                      <a:r>
                        <a:rPr lang="en-US" sz="1800" b="0" i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simptomu</a:t>
                      </a:r>
                      <a:r>
                        <a:rPr lang="en-US" sz="1800" b="0" i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proksimalda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peristaltikasız</a:t>
                      </a:r>
                      <a:r>
                        <a:rPr lang="az-Latn-AZ" sz="1800" b="0" baseline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genişlənmiş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hissə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İrəli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mərhələlərdə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S-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vari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bağırsağa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bənzər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QB (</a:t>
                      </a:r>
                      <a:r>
                        <a:rPr lang="en-US" sz="1800" b="0" i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siqmoidizasiya</a:t>
                      </a:r>
                      <a:r>
                        <a:rPr lang="en-US" sz="1800" b="0" i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i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simptom</a:t>
                      </a:r>
                      <a:r>
                        <a:rPr lang="az-Latn-AZ" sz="1800" b="0" i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en-US" sz="1800" b="0" i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08" marR="87208" marT="95250" marB="9525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87208" marR="87208" marT="95250" marB="9525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4536010"/>
                  </a:ext>
                </a:extLst>
              </a:tr>
              <a:tr h="1504554">
                <a:tc>
                  <a:txBody>
                    <a:bodyPr/>
                    <a:lstStyle/>
                    <a:p>
                      <a:r>
                        <a:rPr lang="en-US" sz="1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Endoskopiya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08" marR="87208" marT="95250" marB="9525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Genişlənmiş</a:t>
                      </a: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QB, </a:t>
                      </a:r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köhnə</a:t>
                      </a: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qida</a:t>
                      </a: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qalıqları</a:t>
                      </a: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kandida</a:t>
                      </a: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ezofagiti</a:t>
                      </a: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aşağı</a:t>
                      </a: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sfinkter</a:t>
                      </a: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səviyyəsində</a:t>
                      </a: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daralma</a:t>
                      </a:r>
                      <a:endParaRPr lang="en-US" sz="1800" b="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7208" marR="87208" marT="95250" marB="9525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5117266"/>
                  </a:ext>
                </a:extLst>
              </a:tr>
            </a:tbl>
          </a:graphicData>
        </a:graphic>
      </p:graphicFrame>
      <p:sp>
        <p:nvSpPr>
          <p:cNvPr id="6" name="Title 1">
            <a:extLst>
              <a:ext uri="{FF2B5EF4-FFF2-40B4-BE49-F238E27FC236}">
                <a16:creationId xmlns:a16="http://schemas.microsoft.com/office/drawing/2014/main" id="{8C46E378-C16E-44C1-8E61-DD4BEEE2B07F}"/>
              </a:ext>
            </a:extLst>
          </p:cNvPr>
          <p:cNvSpPr txBox="1">
            <a:spLocks/>
          </p:cNvSpPr>
          <p:nvPr/>
        </p:nvSpPr>
        <p:spPr>
          <a:xfrm>
            <a:off x="2795808" y="987861"/>
            <a:ext cx="6076050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" name="Рисунок 9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1" t="1963" r="2167" b="3091"/>
          <a:stretch/>
        </p:blipFill>
        <p:spPr>
          <a:xfrm>
            <a:off x="6444866" y="1599407"/>
            <a:ext cx="4908933" cy="4592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9000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4325" y="0"/>
            <a:ext cx="5862851" cy="611546"/>
          </a:xfrm>
        </p:spPr>
        <p:txBody>
          <a:bodyPr/>
          <a:lstStyle/>
          <a:p>
            <a:r>
              <a:rPr lang="az-Latn-AZ" dirty="0">
                <a:solidFill>
                  <a:schemeClr val="accent2">
                    <a:lumMod val="50000"/>
                  </a:schemeClr>
                </a:solidFill>
              </a:rPr>
              <a:t>Müayinələr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116981493"/>
              </p:ext>
            </p:extLst>
          </p:nvPr>
        </p:nvGraphicFramePr>
        <p:xfrm>
          <a:off x="838200" y="1509311"/>
          <a:ext cx="5181719" cy="47152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5854">
                  <a:extLst>
                    <a:ext uri="{9D8B030D-6E8A-4147-A177-3AD203B41FA5}">
                      <a16:colId xmlns:a16="http://schemas.microsoft.com/office/drawing/2014/main" val="929026705"/>
                    </a:ext>
                  </a:extLst>
                </a:gridCol>
                <a:gridCol w="3455865">
                  <a:extLst>
                    <a:ext uri="{9D8B030D-6E8A-4147-A177-3AD203B41FA5}">
                      <a16:colId xmlns:a16="http://schemas.microsoft.com/office/drawing/2014/main" val="376032351"/>
                    </a:ext>
                  </a:extLst>
                </a:gridCol>
              </a:tblGrid>
              <a:tr h="2943958">
                <a:tc>
                  <a:txBody>
                    <a:bodyPr/>
                    <a:lstStyle/>
                    <a:p>
                      <a:r>
                        <a:rPr lang="en-US" sz="18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Manometriya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8697" marR="98697" marT="95250" marB="9525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QB-nun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peristaltikasının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olmaması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mənfəzi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tam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sıxmayan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zəif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dalğalar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diskoordinasiya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aşağı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sfinkterin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tonusunun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yüksək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olması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(&gt; 40 mm Hg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st.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onun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udma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vaxtı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yetərli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boşalmaması</a:t>
                      </a:r>
                      <a:endParaRPr lang="en-US" sz="18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8697" marR="98697" marT="95250" marB="9525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5389179"/>
                  </a:ext>
                </a:extLst>
              </a:tr>
              <a:tr h="1771260">
                <a:tc>
                  <a:txBody>
                    <a:bodyPr/>
                    <a:lstStyle/>
                    <a:p>
                      <a:r>
                        <a:rPr lang="en-US" sz="1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KT </a:t>
                      </a:r>
                      <a:r>
                        <a:rPr lang="en-US" sz="1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1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endoskopik</a:t>
                      </a:r>
                      <a:r>
                        <a:rPr lang="en-US" sz="1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USM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8697" marR="98697" marT="95250" marB="9525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Şişlərlə</a:t>
                      </a: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differensiasiya</a:t>
                      </a: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etmək</a:t>
                      </a: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üçün</a:t>
                      </a:r>
                      <a:r>
                        <a:rPr lang="en-US" sz="18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aparılır</a:t>
                      </a:r>
                      <a:endParaRPr lang="en-US" sz="1800" b="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8697" marR="98697" marT="95250" marB="9525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724925"/>
                  </a:ext>
                </a:extLst>
              </a:tr>
            </a:tbl>
          </a:graphicData>
        </a:graphic>
      </p:graphicFrame>
      <p:sp>
        <p:nvSpPr>
          <p:cNvPr id="6" name="Title 1">
            <a:extLst>
              <a:ext uri="{FF2B5EF4-FFF2-40B4-BE49-F238E27FC236}">
                <a16:creationId xmlns:a16="http://schemas.microsoft.com/office/drawing/2014/main" id="{8C46E378-C16E-44C1-8E61-DD4BEEE2B07F}"/>
              </a:ext>
            </a:extLst>
          </p:cNvPr>
          <p:cNvSpPr txBox="1">
            <a:spLocks/>
          </p:cNvSpPr>
          <p:nvPr/>
        </p:nvSpPr>
        <p:spPr>
          <a:xfrm>
            <a:off x="2795808" y="987861"/>
            <a:ext cx="6076050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" name="Рисунок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509310"/>
            <a:ext cx="5181600" cy="4715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1748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86874" y="-111095"/>
            <a:ext cx="5862851" cy="835878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chemeClr val="accent2">
                    <a:lumMod val="50000"/>
                  </a:schemeClr>
                </a:solidFill>
              </a:rPr>
              <a:t>Diaqnostik kriteriyalar</a:t>
            </a:r>
            <a:endParaRPr lang="en-US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9048" y="1495508"/>
            <a:ext cx="10515600" cy="492238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000" dirty="0" err="1"/>
              <a:t>Disfagiya</a:t>
            </a:r>
            <a:r>
              <a:rPr lang="en-US" sz="2000" dirty="0"/>
              <a:t>;</a:t>
            </a:r>
            <a:endParaRPr lang="az-Latn-AZ" sz="2000" dirty="0"/>
          </a:p>
          <a:p>
            <a:pPr>
              <a:buFont typeface="Wingdings" panose="05000000000000000000" pitchFamily="2" charset="2"/>
              <a:buChar char="Ø"/>
            </a:pPr>
            <a:endParaRPr lang="en-US" sz="20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 err="1"/>
              <a:t>Görüntüləmədə</a:t>
            </a:r>
            <a:r>
              <a:rPr lang="en-US" sz="2000" dirty="0"/>
              <a:t> distal </a:t>
            </a:r>
            <a:r>
              <a:rPr lang="en-US" sz="2000" dirty="0" err="1"/>
              <a:t>ezofaqusun</a:t>
            </a:r>
            <a:r>
              <a:rPr lang="en-US" sz="2000" dirty="0"/>
              <a:t> </a:t>
            </a:r>
            <a:r>
              <a:rPr lang="en-US" sz="2000" dirty="0" err="1"/>
              <a:t>daralması</a:t>
            </a:r>
            <a:r>
              <a:rPr lang="en-US" sz="2000" dirty="0"/>
              <a:t> </a:t>
            </a:r>
            <a:r>
              <a:rPr lang="en-US" sz="2000" dirty="0" err="1"/>
              <a:t>və</a:t>
            </a:r>
            <a:r>
              <a:rPr lang="en-US" sz="2000" dirty="0"/>
              <a:t> </a:t>
            </a:r>
            <a:r>
              <a:rPr lang="en-US" sz="2000" dirty="0" err="1"/>
              <a:t>daralmadan</a:t>
            </a:r>
            <a:r>
              <a:rPr lang="en-US" sz="2000" dirty="0"/>
              <a:t> </a:t>
            </a:r>
            <a:r>
              <a:rPr lang="en-US" sz="2000" dirty="0" err="1"/>
              <a:t>əvvəl</a:t>
            </a:r>
            <a:r>
              <a:rPr lang="en-US" sz="2000" dirty="0"/>
              <a:t> QB-nun </a:t>
            </a:r>
            <a:r>
              <a:rPr lang="en-US" sz="2000" dirty="0" err="1"/>
              <a:t>genişlənməsi</a:t>
            </a:r>
            <a:r>
              <a:rPr lang="en-US" sz="2000" dirty="0"/>
              <a:t>;</a:t>
            </a:r>
            <a:endParaRPr lang="az-Latn-AZ" sz="2000" dirty="0"/>
          </a:p>
          <a:p>
            <a:pPr>
              <a:buFont typeface="Wingdings" panose="05000000000000000000" pitchFamily="2" charset="2"/>
              <a:buChar char="Ø"/>
            </a:pPr>
            <a:endParaRPr lang="en-US" sz="20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 err="1"/>
              <a:t>Manometriyada</a:t>
            </a:r>
            <a:r>
              <a:rPr lang="en-US" sz="2000" dirty="0"/>
              <a:t> (</a:t>
            </a:r>
            <a:r>
              <a:rPr lang="en-US" sz="2000" dirty="0" err="1"/>
              <a:t>əsas</a:t>
            </a:r>
            <a:r>
              <a:rPr lang="en-US" sz="2000" dirty="0"/>
              <a:t> </a:t>
            </a:r>
            <a:r>
              <a:rPr lang="en-US" sz="2000" dirty="0" err="1"/>
              <a:t>diaqnostik</a:t>
            </a:r>
            <a:r>
              <a:rPr lang="en-US" sz="2000" dirty="0"/>
              <a:t> </a:t>
            </a:r>
            <a:r>
              <a:rPr lang="en-US" sz="2000" dirty="0" err="1"/>
              <a:t>müayinədir</a:t>
            </a:r>
            <a:r>
              <a:rPr lang="en-US" sz="2000" dirty="0"/>
              <a:t>)</a:t>
            </a:r>
            <a:r>
              <a:rPr lang="az-Latn-AZ" sz="2000" dirty="0"/>
              <a:t>: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2000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1600" dirty="0" err="1"/>
              <a:t>udma</a:t>
            </a:r>
            <a:r>
              <a:rPr lang="en-US" sz="1600" dirty="0"/>
              <a:t> </a:t>
            </a:r>
            <a:r>
              <a:rPr lang="en-US" sz="1600" dirty="0" err="1"/>
              <a:t>vaxtı</a:t>
            </a:r>
            <a:r>
              <a:rPr lang="en-US" sz="1600" dirty="0"/>
              <a:t> </a:t>
            </a:r>
            <a:r>
              <a:rPr lang="en-US" sz="1600" dirty="0" err="1"/>
              <a:t>aşagı</a:t>
            </a:r>
            <a:r>
              <a:rPr lang="en-US" sz="1600" dirty="0"/>
              <a:t> </a:t>
            </a:r>
            <a:r>
              <a:rPr lang="en-US" sz="1600" dirty="0" err="1"/>
              <a:t>sfinkterin</a:t>
            </a:r>
            <a:r>
              <a:rPr lang="en-US" sz="1600" dirty="0"/>
              <a:t> </a:t>
            </a:r>
            <a:r>
              <a:rPr lang="en-US" sz="1600" dirty="0" err="1"/>
              <a:t>boşalmaması</a:t>
            </a:r>
            <a:r>
              <a:rPr lang="en-US" sz="1600" dirty="0"/>
              <a:t> (</a:t>
            </a:r>
            <a:r>
              <a:rPr lang="en-US" sz="1600" dirty="0" err="1"/>
              <a:t>mədədaxili</a:t>
            </a:r>
            <a:r>
              <a:rPr lang="en-US" sz="1600" dirty="0"/>
              <a:t> </a:t>
            </a:r>
            <a:r>
              <a:rPr lang="en-US" sz="1600" dirty="0" err="1"/>
              <a:t>təzyiqdən</a:t>
            </a:r>
            <a:r>
              <a:rPr lang="en-US" sz="1600" dirty="0"/>
              <a:t> 10 mm Hg </a:t>
            </a:r>
            <a:r>
              <a:rPr lang="en-US" sz="1600" dirty="0" err="1"/>
              <a:t>st.</a:t>
            </a:r>
            <a:r>
              <a:rPr lang="en-US" sz="1600" dirty="0"/>
              <a:t> </a:t>
            </a:r>
            <a:r>
              <a:rPr lang="en-US" sz="1600" dirty="0" err="1"/>
              <a:t>çox</a:t>
            </a:r>
            <a:r>
              <a:rPr lang="en-US" sz="1600" dirty="0"/>
              <a:t> </a:t>
            </a:r>
            <a:endParaRPr lang="az-Latn-AZ" sz="1600" dirty="0"/>
          </a:p>
          <a:p>
            <a:pPr marL="457200" lvl="1" indent="0">
              <a:buNone/>
            </a:pPr>
            <a:r>
              <a:rPr lang="en-US" sz="1600" dirty="0" err="1"/>
              <a:t>olması</a:t>
            </a:r>
            <a:r>
              <a:rPr lang="en-US" sz="1600" dirty="0"/>
              <a:t>);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1600" dirty="0" err="1"/>
              <a:t>aşağı</a:t>
            </a:r>
            <a:r>
              <a:rPr lang="en-US" sz="1600" dirty="0"/>
              <a:t> </a:t>
            </a:r>
            <a:r>
              <a:rPr lang="en-US" sz="1600" dirty="0" err="1"/>
              <a:t>sfinkterin</a:t>
            </a:r>
            <a:r>
              <a:rPr lang="en-US" sz="1600" dirty="0"/>
              <a:t> </a:t>
            </a:r>
            <a:r>
              <a:rPr lang="en-US" sz="1600" dirty="0" err="1"/>
              <a:t>yüksək</a:t>
            </a:r>
            <a:r>
              <a:rPr lang="en-US" sz="1600" dirty="0"/>
              <a:t> </a:t>
            </a:r>
            <a:r>
              <a:rPr lang="en-US" sz="1600" dirty="0" err="1"/>
              <a:t>təzyiqi</a:t>
            </a:r>
            <a:r>
              <a:rPr lang="en-US" sz="1600" dirty="0"/>
              <a:t> (&gt; 40 mm Hg </a:t>
            </a:r>
            <a:r>
              <a:rPr lang="en-US" sz="1600" dirty="0" err="1"/>
              <a:t>st</a:t>
            </a:r>
            <a:r>
              <a:rPr lang="en-US" sz="1600" dirty="0"/>
              <a:t>);</a:t>
            </a:r>
            <a:endParaRPr lang="az-Latn-AZ" sz="1600" dirty="0"/>
          </a:p>
          <a:p>
            <a:pPr lvl="1">
              <a:buFont typeface="Wingdings" panose="05000000000000000000" pitchFamily="2" charset="2"/>
              <a:buChar char="Ø"/>
            </a:pPr>
            <a:endParaRPr lang="en-US" sz="1600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1600" dirty="0" err="1"/>
              <a:t>peristaltizmin</a:t>
            </a:r>
            <a:r>
              <a:rPr lang="en-US" sz="1600" dirty="0"/>
              <a:t> </a:t>
            </a:r>
            <a:r>
              <a:rPr lang="en-US" sz="1600" dirty="0" err="1"/>
              <a:t>olmaması</a:t>
            </a:r>
            <a:r>
              <a:rPr lang="en-US" sz="1600" dirty="0"/>
              <a:t> </a:t>
            </a:r>
            <a:r>
              <a:rPr lang="en-US" sz="1600" dirty="0" err="1"/>
              <a:t>və</a:t>
            </a:r>
            <a:r>
              <a:rPr lang="en-US" sz="1600" dirty="0"/>
              <a:t> </a:t>
            </a:r>
            <a:r>
              <a:rPr lang="en-US" sz="1600" dirty="0" err="1"/>
              <a:t>ya</a:t>
            </a:r>
            <a:r>
              <a:rPr lang="en-US" sz="1600" dirty="0"/>
              <a:t> </a:t>
            </a:r>
            <a:r>
              <a:rPr lang="en-US" sz="1600" dirty="0" err="1"/>
              <a:t>diskoordinasiyası</a:t>
            </a:r>
            <a:r>
              <a:rPr lang="en-US" sz="1600" dirty="0"/>
              <a:t>;</a:t>
            </a:r>
            <a:endParaRPr lang="az-Latn-AZ" sz="1600" dirty="0"/>
          </a:p>
          <a:p>
            <a:pPr>
              <a:buFont typeface="Wingdings" panose="05000000000000000000" pitchFamily="2" charset="2"/>
              <a:buChar char="Ø"/>
            </a:pPr>
            <a:endParaRPr lang="en-US" sz="20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 err="1"/>
              <a:t>Endoskopik</a:t>
            </a:r>
            <a:r>
              <a:rPr lang="en-US" sz="2000" dirty="0"/>
              <a:t> USM </a:t>
            </a:r>
            <a:r>
              <a:rPr lang="en-US" sz="2000" dirty="0" err="1"/>
              <a:t>və</a:t>
            </a:r>
            <a:r>
              <a:rPr lang="en-US" sz="2000" dirty="0"/>
              <a:t> </a:t>
            </a:r>
            <a:r>
              <a:rPr lang="en-US" sz="2000" dirty="0" err="1"/>
              <a:t>ya</a:t>
            </a:r>
            <a:r>
              <a:rPr lang="en-US" sz="2000" dirty="0"/>
              <a:t> KT </a:t>
            </a:r>
            <a:r>
              <a:rPr lang="en-US" sz="2000" dirty="0" err="1"/>
              <a:t>müayinəsində</a:t>
            </a:r>
            <a:r>
              <a:rPr lang="en-US" sz="2000" dirty="0"/>
              <a:t> </a:t>
            </a:r>
            <a:r>
              <a:rPr lang="en-US" sz="2000" dirty="0" err="1"/>
              <a:t>kütlənin</a:t>
            </a:r>
            <a:r>
              <a:rPr lang="en-US" sz="2000" dirty="0"/>
              <a:t> (</a:t>
            </a:r>
            <a:r>
              <a:rPr lang="en-US" sz="2000" dirty="0" err="1"/>
              <a:t>törəmənin</a:t>
            </a:r>
            <a:r>
              <a:rPr lang="en-US" sz="2000" dirty="0"/>
              <a:t>) </a:t>
            </a:r>
            <a:r>
              <a:rPr lang="en-US" sz="2000" dirty="0" err="1"/>
              <a:t>görünməməsi</a:t>
            </a: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0645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4325" y="0"/>
            <a:ext cx="5862851" cy="611546"/>
          </a:xfrm>
        </p:spPr>
        <p:txBody>
          <a:bodyPr/>
          <a:lstStyle/>
          <a:p>
            <a:r>
              <a:rPr lang="az-Latn-AZ" dirty="0">
                <a:solidFill>
                  <a:schemeClr val="accent2">
                    <a:lumMod val="50000"/>
                  </a:schemeClr>
                </a:solidFill>
              </a:rPr>
              <a:t>Diferensial diaqnostika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CA30056-98E5-4C10-BF99-BA43AE434D1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000" dirty="0" err="1"/>
              <a:t>Diffuz</a:t>
            </a:r>
            <a:r>
              <a:rPr lang="en-US" sz="2000" dirty="0"/>
              <a:t> </a:t>
            </a:r>
            <a:r>
              <a:rPr lang="en-US" sz="2000" dirty="0" err="1"/>
              <a:t>və</a:t>
            </a:r>
            <a:r>
              <a:rPr lang="en-US" sz="2000" dirty="0"/>
              <a:t> </a:t>
            </a:r>
            <a:r>
              <a:rPr lang="en-US" sz="2000" dirty="0" err="1"/>
              <a:t>seqmentar</a:t>
            </a:r>
            <a:r>
              <a:rPr lang="en-US" sz="2000" dirty="0"/>
              <a:t> </a:t>
            </a:r>
            <a:r>
              <a:rPr lang="en-US" sz="2000" dirty="0" err="1"/>
              <a:t>ezofageal</a:t>
            </a:r>
            <a:r>
              <a:rPr lang="en-US" sz="2000" dirty="0"/>
              <a:t> </a:t>
            </a:r>
            <a:r>
              <a:rPr lang="en-US" sz="2000" dirty="0" err="1"/>
              <a:t>spazm</a:t>
            </a:r>
            <a:r>
              <a:rPr lang="en-US" sz="2000" dirty="0"/>
              <a:t>;</a:t>
            </a:r>
            <a:endParaRPr lang="az-Latn-AZ" sz="2000" dirty="0"/>
          </a:p>
          <a:p>
            <a:pPr>
              <a:buFont typeface="Wingdings" panose="05000000000000000000" pitchFamily="2" charset="2"/>
              <a:buChar char="Ø"/>
            </a:pPr>
            <a:endParaRPr lang="en-US" sz="20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/>
              <a:t>“«</a:t>
            </a:r>
            <a:r>
              <a:rPr lang="en-US" sz="2000" dirty="0" err="1"/>
              <a:t>Fındıqqıran</a:t>
            </a:r>
            <a:r>
              <a:rPr lang="en-US" sz="2000" dirty="0"/>
              <a:t>»” QB;</a:t>
            </a:r>
            <a:endParaRPr lang="az-Latn-AZ" sz="2000" dirty="0"/>
          </a:p>
          <a:p>
            <a:pPr>
              <a:buFont typeface="Wingdings" panose="05000000000000000000" pitchFamily="2" charset="2"/>
              <a:buChar char="Ø"/>
            </a:pPr>
            <a:endParaRPr lang="en-US" sz="20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 err="1"/>
              <a:t>Qa</a:t>
            </a:r>
            <a:r>
              <a:rPr lang="az-Latn-AZ" sz="2000" dirty="0"/>
              <a:t>s</a:t>
            </a:r>
            <a:r>
              <a:rPr lang="en-US" sz="2000" dirty="0" err="1"/>
              <a:t>troezofageal</a:t>
            </a:r>
            <a:r>
              <a:rPr lang="en-US" sz="2000" dirty="0"/>
              <a:t> </a:t>
            </a:r>
            <a:r>
              <a:rPr lang="en-US" sz="2000" dirty="0" err="1"/>
              <a:t>reflüks</a:t>
            </a:r>
            <a:r>
              <a:rPr lang="en-US" sz="2000" dirty="0"/>
              <a:t> </a:t>
            </a:r>
            <a:r>
              <a:rPr lang="en-US" sz="2000" dirty="0" err="1"/>
              <a:t>xəstəliyi</a:t>
            </a:r>
            <a:r>
              <a:rPr lang="en-US" sz="2000" dirty="0"/>
              <a:t>;</a:t>
            </a:r>
            <a:endParaRPr lang="az-Latn-AZ" sz="2000" dirty="0"/>
          </a:p>
          <a:p>
            <a:pPr>
              <a:buFont typeface="Wingdings" panose="05000000000000000000" pitchFamily="2" charset="2"/>
              <a:buChar char="Ø"/>
            </a:pPr>
            <a:endParaRPr lang="en-US" sz="20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 err="1"/>
              <a:t>Strikturlar</a:t>
            </a:r>
            <a:r>
              <a:rPr lang="en-US" sz="2000" dirty="0"/>
              <a:t>;</a:t>
            </a:r>
            <a:endParaRPr lang="az-Latn-AZ" sz="2000" dirty="0"/>
          </a:p>
          <a:p>
            <a:pPr>
              <a:buFont typeface="Wingdings" panose="05000000000000000000" pitchFamily="2" charset="2"/>
              <a:buChar char="Ø"/>
            </a:pPr>
            <a:endParaRPr lang="en-US" sz="20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/>
              <a:t>Distal </a:t>
            </a:r>
            <a:r>
              <a:rPr lang="en-US" sz="2000" dirty="0" err="1"/>
              <a:t>sişlər</a:t>
            </a:r>
            <a:r>
              <a:rPr lang="en-US" sz="2000" dirty="0"/>
              <a:t> (</a:t>
            </a:r>
            <a:r>
              <a:rPr lang="en-US" sz="2000" dirty="0" err="1"/>
              <a:t>xüsusən</a:t>
            </a:r>
            <a:r>
              <a:rPr lang="en-US" sz="2000" dirty="0"/>
              <a:t> </a:t>
            </a:r>
            <a:r>
              <a:rPr lang="en-US" sz="2000" dirty="0" err="1"/>
              <a:t>yaşlı</a:t>
            </a:r>
            <a:r>
              <a:rPr lang="en-US" sz="2000" dirty="0"/>
              <a:t> </a:t>
            </a:r>
            <a:r>
              <a:rPr lang="en-US" sz="2000" dirty="0" err="1"/>
              <a:t>xəstələrdə</a:t>
            </a:r>
            <a:r>
              <a:rPr lang="en-US" sz="2000" dirty="0"/>
              <a:t> son </a:t>
            </a:r>
            <a:r>
              <a:rPr lang="en-US" sz="2000" dirty="0" err="1"/>
              <a:t>aylar</a:t>
            </a:r>
            <a:r>
              <a:rPr lang="en-US" sz="2000" dirty="0"/>
              <a:t> </a:t>
            </a:r>
            <a:r>
              <a:rPr lang="en-US" sz="2000" dirty="0" err="1"/>
              <a:t>meydana</a:t>
            </a:r>
            <a:r>
              <a:rPr lang="en-US" sz="2000" dirty="0"/>
              <a:t> </a:t>
            </a:r>
            <a:r>
              <a:rPr lang="en-US" sz="2000" dirty="0" err="1"/>
              <a:t>çıxan</a:t>
            </a:r>
            <a:r>
              <a:rPr lang="en-US" sz="2000" dirty="0"/>
              <a:t> </a:t>
            </a:r>
            <a:r>
              <a:rPr lang="en-US" sz="2000" dirty="0" err="1"/>
              <a:t>disfagiya</a:t>
            </a:r>
            <a:r>
              <a:rPr lang="en-US" sz="2000" dirty="0"/>
              <a:t>);</a:t>
            </a:r>
            <a:endParaRPr lang="az-Latn-AZ" sz="2000" dirty="0"/>
          </a:p>
          <a:p>
            <a:pPr>
              <a:buFont typeface="Wingdings" panose="05000000000000000000" pitchFamily="2" charset="2"/>
              <a:buChar char="Ø"/>
            </a:pPr>
            <a:endParaRPr lang="en-US" sz="20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 err="1"/>
              <a:t>Ürək</a:t>
            </a:r>
            <a:r>
              <a:rPr lang="en-US" sz="2000" dirty="0"/>
              <a:t> </a:t>
            </a:r>
            <a:r>
              <a:rPr lang="en-US" sz="2000" dirty="0" err="1"/>
              <a:t>xəstəliklər</a:t>
            </a:r>
            <a:r>
              <a:rPr lang="az-Latn-AZ" sz="2000" dirty="0"/>
              <a:t>i</a:t>
            </a:r>
            <a:endParaRPr lang="en-US" sz="2000" dirty="0"/>
          </a:p>
          <a:p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C46E378-C16E-44C1-8E61-DD4BEEE2B07F}"/>
              </a:ext>
            </a:extLst>
          </p:cNvPr>
          <p:cNvSpPr txBox="1">
            <a:spLocks/>
          </p:cNvSpPr>
          <p:nvPr/>
        </p:nvSpPr>
        <p:spPr>
          <a:xfrm>
            <a:off x="2795808" y="987861"/>
            <a:ext cx="6076050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8" name="Рисунок 2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" t="1583" r="2814" b="2612"/>
          <a:stretch/>
        </p:blipFill>
        <p:spPr>
          <a:xfrm>
            <a:off x="6242743" y="1839816"/>
            <a:ext cx="5040514" cy="4337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4138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4325" y="0"/>
            <a:ext cx="5862851" cy="615297"/>
          </a:xfrm>
        </p:spPr>
        <p:txBody>
          <a:bodyPr/>
          <a:lstStyle/>
          <a:p>
            <a:r>
              <a:rPr lang="az-Latn-AZ" dirty="0"/>
              <a:t>Müalicə prinsipi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17783"/>
            <a:ext cx="10515600" cy="4359180"/>
          </a:xfrm>
        </p:spPr>
        <p:txBody>
          <a:bodyPr/>
          <a:lstStyle/>
          <a:p>
            <a:pPr marL="0" indent="0">
              <a:buNone/>
            </a:pPr>
            <a:endParaRPr lang="az-Latn-AZ" sz="2400" b="1" dirty="0"/>
          </a:p>
          <a:p>
            <a:pPr>
              <a:buFont typeface="Wingdings" panose="05000000000000000000" pitchFamily="2" charset="2"/>
              <a:buChar char="ü"/>
            </a:pPr>
            <a:r>
              <a:rPr lang="az-Latn-AZ" sz="2400" b="1" dirty="0"/>
              <a:t> </a:t>
            </a:r>
            <a:r>
              <a:rPr lang="en-US" sz="2400" b="1" dirty="0" err="1"/>
              <a:t>Maneəni</a:t>
            </a:r>
            <a:r>
              <a:rPr lang="en-US" sz="2400" b="1" dirty="0"/>
              <a:t> </a:t>
            </a:r>
            <a:r>
              <a:rPr lang="en-US" sz="2400" b="1" dirty="0" err="1"/>
              <a:t>aradan</a:t>
            </a:r>
            <a:r>
              <a:rPr lang="en-US" sz="2400" b="1" dirty="0"/>
              <a:t> </a:t>
            </a:r>
            <a:r>
              <a:rPr lang="en-US" sz="2400" b="1" dirty="0" err="1"/>
              <a:t>qaldırmaq</a:t>
            </a:r>
            <a:r>
              <a:rPr lang="en-US" sz="2400" b="1" dirty="0"/>
              <a:t> </a:t>
            </a:r>
            <a:r>
              <a:rPr lang="az-Latn-AZ" sz="2400" b="1" dirty="0"/>
              <a:t> - </a:t>
            </a:r>
            <a:r>
              <a:rPr lang="en-US" sz="2400" b="1" dirty="0" err="1"/>
              <a:t>aşağı</a:t>
            </a:r>
            <a:r>
              <a:rPr lang="en-US" sz="2400" b="1" dirty="0"/>
              <a:t> </a:t>
            </a:r>
            <a:r>
              <a:rPr lang="en-US" sz="2400" b="1" dirty="0" err="1"/>
              <a:t>sfinkterin</a:t>
            </a:r>
            <a:r>
              <a:rPr lang="en-US" sz="2400" b="1" dirty="0"/>
              <a:t> </a:t>
            </a:r>
            <a:r>
              <a:rPr lang="en-US" sz="2400" b="1" dirty="0" err="1"/>
              <a:t>genişlənməsinə</a:t>
            </a:r>
            <a:r>
              <a:rPr lang="en-US" sz="2400" b="1" dirty="0"/>
              <a:t> nail </a:t>
            </a:r>
            <a:r>
              <a:rPr lang="en-US" sz="2400" b="1" dirty="0" err="1"/>
              <a:t>olmaq</a:t>
            </a:r>
            <a:endParaRPr lang="en-US" sz="2400" b="1" dirty="0"/>
          </a:p>
          <a:p>
            <a:pPr marL="0" indent="0">
              <a:buNone/>
            </a:pP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15127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4325" y="0"/>
            <a:ext cx="5862851" cy="640935"/>
          </a:xfrm>
        </p:spPr>
        <p:txBody>
          <a:bodyPr/>
          <a:lstStyle/>
          <a:p>
            <a:r>
              <a:rPr lang="az-Latn-AZ" dirty="0"/>
              <a:t>Müalicə üsulları</a:t>
            </a:r>
            <a:endParaRPr lang="en-US" dirty="0"/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5464034"/>
              </p:ext>
            </p:extLst>
          </p:nvPr>
        </p:nvGraphicFramePr>
        <p:xfrm>
          <a:off x="838200" y="1825623"/>
          <a:ext cx="10515600" cy="37650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20239">
                  <a:extLst>
                    <a:ext uri="{9D8B030D-6E8A-4147-A177-3AD203B41FA5}">
                      <a16:colId xmlns:a16="http://schemas.microsoft.com/office/drawing/2014/main" val="3047806930"/>
                    </a:ext>
                  </a:extLst>
                </a:gridCol>
                <a:gridCol w="6495361">
                  <a:extLst>
                    <a:ext uri="{9D8B030D-6E8A-4147-A177-3AD203B41FA5}">
                      <a16:colId xmlns:a16="http://schemas.microsoft.com/office/drawing/2014/main" val="856238348"/>
                    </a:ext>
                  </a:extLst>
                </a:gridCol>
              </a:tblGrid>
              <a:tr h="1238620">
                <a:tc>
                  <a:txBody>
                    <a:bodyPr/>
                    <a:lstStyle/>
                    <a:p>
                      <a:r>
                        <a:rPr lang="en-US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Medikamentoz</a:t>
                      </a:r>
                      <a:endParaRPr lang="en-US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Kalsium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kanalı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blokatorları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- 10%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hallarda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səmərəli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olur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Yaşlı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xəstələrdə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dilatasiya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cərrahi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əməliyyata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əks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göstəriş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olduqda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tətbiq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edilir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95250" marR="95250" marT="95250" marB="9525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864533"/>
                  </a:ext>
                </a:extLst>
              </a:tr>
              <a:tr h="1238620">
                <a:tc>
                  <a:txBody>
                    <a:bodyPr/>
                    <a:lstStyle/>
                    <a:p>
                      <a:r>
                        <a:rPr lang="en-US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Endoskopik</a:t>
                      </a:r>
                      <a:r>
                        <a:rPr lang="en-US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botilin</a:t>
                      </a:r>
                      <a:r>
                        <a:rPr lang="en-US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inyeksiyası</a:t>
                      </a:r>
                      <a:endParaRPr lang="en-US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r>
                        <a:rPr lang="en-US" b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Botulin asetilxolin sintezini blokada edir. İlkin vaxtlarda 60% hallarda effektli olur. 2-3 il ərzində xəstələrin 30%-də residiv baş verir. Yaşlı xəstələrdə dilatasiya və cərrahi müalicəyə əks-göstəriş olduqda istifadə edilir.</a:t>
                      </a:r>
                    </a:p>
                  </a:txBody>
                  <a:tcPr marL="95250" marR="95250" marT="95250" marB="9525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4819017"/>
                  </a:ext>
                </a:extLst>
              </a:tr>
              <a:tr h="1238620">
                <a:tc>
                  <a:txBody>
                    <a:bodyPr/>
                    <a:lstStyle/>
                    <a:p>
                      <a:r>
                        <a:rPr lang="en-US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Endoskopik</a:t>
                      </a:r>
                      <a:r>
                        <a:rPr lang="en-US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dilatasiya</a:t>
                      </a:r>
                      <a:endParaRPr lang="en-US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İlkin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vaxtlarda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70-80%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hallarda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effektlidir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10 il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ərzində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klinik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effekt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50%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azalır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Perforasiya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hadisələri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(2-5%)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rast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gəlir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95250" marR="95250" marT="95250" marB="9525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60561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52240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4325" y="0"/>
            <a:ext cx="5862851" cy="555477"/>
          </a:xfrm>
        </p:spPr>
        <p:txBody>
          <a:bodyPr/>
          <a:lstStyle/>
          <a:p>
            <a:r>
              <a:rPr lang="az-Latn-AZ" dirty="0"/>
              <a:t>Müalicə üsulları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7351865"/>
              </p:ext>
            </p:extLst>
          </p:nvPr>
        </p:nvGraphicFramePr>
        <p:xfrm>
          <a:off x="721823" y="952408"/>
          <a:ext cx="10560345" cy="33033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1434">
                  <a:extLst>
                    <a:ext uri="{9D8B030D-6E8A-4147-A177-3AD203B41FA5}">
                      <a16:colId xmlns:a16="http://schemas.microsoft.com/office/drawing/2014/main" val="1656223403"/>
                    </a:ext>
                  </a:extLst>
                </a:gridCol>
                <a:gridCol w="7718911">
                  <a:extLst>
                    <a:ext uri="{9D8B030D-6E8A-4147-A177-3AD203B41FA5}">
                      <a16:colId xmlns:a16="http://schemas.microsoft.com/office/drawing/2014/main" val="403190748"/>
                    </a:ext>
                  </a:extLst>
                </a:gridCol>
              </a:tblGrid>
              <a:tr h="3303398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Cərrahi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müalicə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95250" marB="9525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b="1" i="1" dirty="0" err="1">
                          <a:solidFill>
                            <a:schemeClr val="tx1"/>
                          </a:solidFill>
                          <a:effectLst/>
                        </a:rPr>
                        <a:t>Laparoskopik</a:t>
                      </a:r>
                      <a:r>
                        <a:rPr lang="en-US" b="1" i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1" i="1" dirty="0" err="1">
                          <a:solidFill>
                            <a:schemeClr val="tx1"/>
                          </a:solidFill>
                          <a:effectLst/>
                        </a:rPr>
                        <a:t>miotomiya</a:t>
                      </a:r>
                      <a:r>
                        <a:rPr lang="en-US" b="1" i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1" i="1" dirty="0" err="1">
                          <a:solidFill>
                            <a:schemeClr val="tx1"/>
                          </a:solidFill>
                          <a:effectLst/>
                        </a:rPr>
                        <a:t>və</a:t>
                      </a:r>
                      <a:r>
                        <a:rPr lang="en-US" b="1" i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1" i="1" dirty="0" err="1">
                          <a:solidFill>
                            <a:schemeClr val="tx1"/>
                          </a:solidFill>
                          <a:effectLst/>
                        </a:rPr>
                        <a:t>fundoplikasiya</a:t>
                      </a:r>
                      <a:r>
                        <a:rPr lang="en-US" b="1" i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ilk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seçim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əməliyyatıdır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. 90%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hallarda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effektli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olur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. QB-nun distal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hissəsi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və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kardiyanın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əzələsi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 8-10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sm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uzunluğunda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boylama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kəsilir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,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mukoza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zədələnmir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və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reflüksün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profilaktikası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üçün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fundoplikasiya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icra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edilir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az-Latn-AZ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None/>
                      </a:pPr>
                      <a:endParaRPr lang="az-Latn-AZ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None/>
                      </a:pPr>
                      <a:endParaRPr lang="az-Latn-AZ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None/>
                      </a:pPr>
                      <a:endParaRPr lang="en-US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b="1" i="1" dirty="0" err="1">
                          <a:solidFill>
                            <a:schemeClr val="tx1"/>
                          </a:solidFill>
                          <a:effectLst/>
                        </a:rPr>
                        <a:t>Ezofaqoektomiya</a:t>
                      </a:r>
                      <a:r>
                        <a:rPr lang="en-US" b="1" i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əməliyyatına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miotomiya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və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dilatasiyanın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effektsiz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olması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, S-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vari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dilatasiya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və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kanser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şübhəsi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b="0" dirty="0" err="1">
                          <a:solidFill>
                            <a:schemeClr val="tx1"/>
                          </a:solidFill>
                          <a:effectLst/>
                        </a:rPr>
                        <a:t>göstərişlərdir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</a:p>
                  </a:txBody>
                  <a:tcPr marL="95250" marR="95250" marT="95250" marB="9525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085370"/>
                  </a:ext>
                </a:extLst>
              </a:tr>
            </a:tbl>
          </a:graphicData>
        </a:graphic>
      </p:graphicFrame>
      <p:graphicFrame>
        <p:nvGraphicFramePr>
          <p:cNvPr id="4" name="Content Placeholder 6">
            <a:extLst>
              <a:ext uri="{FF2B5EF4-FFF2-40B4-BE49-F238E27FC236}">
                <a16:creationId xmlns:a16="http://schemas.microsoft.com/office/drawing/2014/main" id="{A153D465-7CBB-4BAF-A967-6A308A32DF7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66827971"/>
              </p:ext>
            </p:extLst>
          </p:nvPr>
        </p:nvGraphicFramePr>
        <p:xfrm>
          <a:off x="721823" y="4766302"/>
          <a:ext cx="10504838" cy="11392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3227">
                  <a:extLst>
                    <a:ext uri="{9D8B030D-6E8A-4147-A177-3AD203B41FA5}">
                      <a16:colId xmlns:a16="http://schemas.microsoft.com/office/drawing/2014/main" val="1656223403"/>
                    </a:ext>
                  </a:extLst>
                </a:gridCol>
                <a:gridCol w="7671611">
                  <a:extLst>
                    <a:ext uri="{9D8B030D-6E8A-4147-A177-3AD203B41FA5}">
                      <a16:colId xmlns:a16="http://schemas.microsoft.com/office/drawing/2014/main" val="403190748"/>
                    </a:ext>
                  </a:extLst>
                </a:gridCol>
              </a:tblGrid>
              <a:tr h="1139290">
                <a:tc>
                  <a:txBody>
                    <a:bodyPr/>
                    <a:lstStyle/>
                    <a:p>
                      <a:r>
                        <a:rPr lang="az-Latn-AZ" sz="24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POEM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95250" marB="9525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az-Latn-AZ" b="1" i="1" dirty="0">
                          <a:solidFill>
                            <a:schemeClr val="tx1"/>
                          </a:solidFill>
                          <a:effectLst/>
                        </a:rPr>
                        <a:t>Peroral endoskopik miotomiya – </a:t>
                      </a:r>
                      <a:r>
                        <a:rPr lang="az-Latn-AZ" b="0" i="0" dirty="0">
                          <a:solidFill>
                            <a:schemeClr val="tx1"/>
                          </a:solidFill>
                          <a:effectLst/>
                        </a:rPr>
                        <a:t>endoskopik olaraq miotomiya yerinə yetirilir</a:t>
                      </a:r>
                      <a:r>
                        <a:rPr lang="az-Latn-AZ" b="1" i="1" dirty="0">
                          <a:solidFill>
                            <a:schemeClr val="tx1"/>
                          </a:solidFill>
                          <a:effectLst/>
                        </a:rPr>
                        <a:t>. </a:t>
                      </a:r>
                      <a:r>
                        <a:rPr lang="az-Latn-AZ" b="0" i="0" dirty="0">
                          <a:solidFill>
                            <a:schemeClr val="tx1"/>
                          </a:solidFill>
                          <a:effectLst/>
                        </a:rPr>
                        <a:t>Son illər təcrübəli klinikalarda istifadə edilməyə başlamışdır</a:t>
                      </a:r>
                      <a:endParaRPr lang="az-Latn-AZ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5250" marR="95250" marT="95250" marB="9525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0853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30847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4325" y="0"/>
            <a:ext cx="5862851" cy="529839"/>
          </a:xfrm>
        </p:spPr>
        <p:txBody>
          <a:bodyPr>
            <a:normAutofit fontScale="90000"/>
          </a:bodyPr>
          <a:lstStyle/>
          <a:p>
            <a:r>
              <a:rPr lang="az-Latn-AZ" dirty="0"/>
              <a:t>Müalicə yanaşması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CA30056-98E5-4C10-BF99-BA43AE434D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729648"/>
            <a:ext cx="5181600" cy="444731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1900" dirty="0"/>
              <a:t>İlk </a:t>
            </a:r>
            <a:r>
              <a:rPr lang="en-US" sz="1900" dirty="0" err="1"/>
              <a:t>seçim</a:t>
            </a:r>
            <a:r>
              <a:rPr lang="en-US" sz="1900" dirty="0"/>
              <a:t> </a:t>
            </a:r>
            <a:r>
              <a:rPr lang="en-US" sz="1900" b="1" i="1" dirty="0" err="1"/>
              <a:t>laparoskopik</a:t>
            </a:r>
            <a:r>
              <a:rPr lang="en-US" sz="1900" b="1" i="1" dirty="0"/>
              <a:t> </a:t>
            </a:r>
            <a:r>
              <a:rPr lang="en-US" sz="1900" b="1" i="1" dirty="0" err="1"/>
              <a:t>miotomiya</a:t>
            </a:r>
            <a:r>
              <a:rPr lang="en-US" sz="1900" b="1" i="1" dirty="0"/>
              <a:t> </a:t>
            </a:r>
            <a:r>
              <a:rPr lang="az-Latn-AZ" sz="1900" b="1" i="1" dirty="0"/>
              <a:t>+ </a:t>
            </a:r>
            <a:r>
              <a:rPr lang="en-US" sz="1900" b="1" i="1" dirty="0" err="1"/>
              <a:t>fundoplikasiya</a:t>
            </a:r>
            <a:r>
              <a:rPr lang="en-US" sz="1900" b="1" i="1" dirty="0"/>
              <a:t> </a:t>
            </a:r>
            <a:r>
              <a:rPr lang="az-Latn-AZ" sz="1900" b="1" i="1" dirty="0"/>
              <a:t> və ya POEM </a:t>
            </a:r>
            <a:r>
              <a:rPr lang="en-US" sz="1900" dirty="0" err="1"/>
              <a:t>əməliyyatlarıdır</a:t>
            </a:r>
            <a:r>
              <a:rPr lang="en-US" sz="1900" dirty="0"/>
              <a:t>.</a:t>
            </a:r>
            <a:endParaRPr lang="az-Latn-AZ" sz="1900" dirty="0"/>
          </a:p>
          <a:p>
            <a:pPr marL="0" indent="0">
              <a:buNone/>
            </a:pPr>
            <a:endParaRPr lang="en-US" sz="19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1900" dirty="0" err="1"/>
              <a:t>Əməliyyata</a:t>
            </a:r>
            <a:r>
              <a:rPr lang="en-US" sz="1900" dirty="0"/>
              <a:t> </a:t>
            </a:r>
            <a:r>
              <a:rPr lang="en-US" sz="1900" dirty="0" err="1"/>
              <a:t>əks-göstəriş</a:t>
            </a:r>
            <a:r>
              <a:rPr lang="en-US" sz="1900" dirty="0"/>
              <a:t> </a:t>
            </a:r>
            <a:r>
              <a:rPr lang="en-US" sz="1900" dirty="0" err="1"/>
              <a:t>olduqda</a:t>
            </a:r>
            <a:r>
              <a:rPr lang="en-US" sz="1900" dirty="0"/>
              <a:t> </a:t>
            </a:r>
            <a:r>
              <a:rPr lang="en-US" sz="1900" dirty="0" err="1"/>
              <a:t>və</a:t>
            </a:r>
            <a:r>
              <a:rPr lang="en-US" sz="1900" dirty="0"/>
              <a:t> </a:t>
            </a:r>
            <a:r>
              <a:rPr lang="en-US" sz="1900" dirty="0" err="1"/>
              <a:t>ya</a:t>
            </a:r>
            <a:r>
              <a:rPr lang="en-US" sz="1900" dirty="0"/>
              <a:t> </a:t>
            </a:r>
            <a:r>
              <a:rPr lang="en-US" sz="1900" dirty="0" err="1"/>
              <a:t>miotomiya+fundoplikasiyadan</a:t>
            </a:r>
            <a:r>
              <a:rPr lang="en-US" sz="1900" dirty="0"/>
              <a:t> </a:t>
            </a:r>
            <a:r>
              <a:rPr lang="en-US" sz="1900" dirty="0" err="1"/>
              <a:t>sonra</a:t>
            </a:r>
            <a:r>
              <a:rPr lang="en-US" sz="1900" dirty="0"/>
              <a:t> </a:t>
            </a:r>
            <a:r>
              <a:rPr lang="en-US" sz="1900" dirty="0" err="1"/>
              <a:t>residiv</a:t>
            </a:r>
            <a:r>
              <a:rPr lang="en-US" sz="1900" dirty="0"/>
              <a:t> </a:t>
            </a:r>
            <a:r>
              <a:rPr lang="en-US" sz="1900" dirty="0" err="1"/>
              <a:t>baş</a:t>
            </a:r>
            <a:r>
              <a:rPr lang="en-US" sz="1900" dirty="0"/>
              <a:t> </a:t>
            </a:r>
            <a:r>
              <a:rPr lang="en-US" sz="1900" dirty="0" err="1"/>
              <a:t>verdikdə</a:t>
            </a:r>
            <a:r>
              <a:rPr lang="en-US" sz="1900" dirty="0"/>
              <a:t> </a:t>
            </a:r>
            <a:r>
              <a:rPr lang="en-US" sz="1900" b="1" i="1" dirty="0" err="1"/>
              <a:t>endoskopik</a:t>
            </a:r>
            <a:r>
              <a:rPr lang="en-US" sz="1900" b="1" i="1" dirty="0"/>
              <a:t> </a:t>
            </a:r>
            <a:r>
              <a:rPr lang="en-US" sz="1900" b="1" i="1" dirty="0" err="1"/>
              <a:t>dilatasiya</a:t>
            </a:r>
            <a:r>
              <a:rPr lang="en-US" sz="1900" b="1" i="1" dirty="0"/>
              <a:t> </a:t>
            </a:r>
            <a:r>
              <a:rPr lang="en-US" sz="1900" dirty="0" err="1"/>
              <a:t>edilir</a:t>
            </a:r>
            <a:r>
              <a:rPr lang="en-US" sz="1900" dirty="0"/>
              <a:t>.</a:t>
            </a:r>
            <a:endParaRPr lang="az-Latn-AZ" sz="1900" dirty="0"/>
          </a:p>
          <a:p>
            <a:pPr>
              <a:buFont typeface="Wingdings" panose="05000000000000000000" pitchFamily="2" charset="2"/>
              <a:buChar char="Ø"/>
            </a:pPr>
            <a:endParaRPr lang="en-US" sz="19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1900" dirty="0" err="1"/>
              <a:t>Əməliyyata</a:t>
            </a:r>
            <a:r>
              <a:rPr lang="en-US" sz="1900" dirty="0"/>
              <a:t> </a:t>
            </a:r>
            <a:r>
              <a:rPr lang="en-US" sz="1900" dirty="0" err="1"/>
              <a:t>və</a:t>
            </a:r>
            <a:r>
              <a:rPr lang="en-US" sz="1900" dirty="0"/>
              <a:t> </a:t>
            </a:r>
            <a:r>
              <a:rPr lang="en-US" sz="1900" dirty="0" err="1"/>
              <a:t>dilatasiyaya</a:t>
            </a:r>
            <a:r>
              <a:rPr lang="en-US" sz="1900" dirty="0"/>
              <a:t> </a:t>
            </a:r>
            <a:r>
              <a:rPr lang="en-US" sz="1900" dirty="0" err="1"/>
              <a:t>əks-göstəriş</a:t>
            </a:r>
            <a:r>
              <a:rPr lang="en-US" sz="1900" dirty="0"/>
              <a:t> </a:t>
            </a:r>
            <a:r>
              <a:rPr lang="en-US" sz="1900" dirty="0" err="1"/>
              <a:t>olduqda</a:t>
            </a:r>
            <a:r>
              <a:rPr lang="en-US" sz="1900" dirty="0"/>
              <a:t> </a:t>
            </a:r>
            <a:r>
              <a:rPr lang="en-US" sz="1900" b="1" i="1" dirty="0" err="1"/>
              <a:t>botilin</a:t>
            </a:r>
            <a:r>
              <a:rPr lang="en-US" sz="1900" b="1" i="1" dirty="0"/>
              <a:t> </a:t>
            </a:r>
            <a:r>
              <a:rPr lang="en-US" sz="1900" b="1" i="1" dirty="0" err="1"/>
              <a:t>inyeksiyası</a:t>
            </a:r>
            <a:r>
              <a:rPr lang="en-US" sz="1900" b="1" i="1" dirty="0"/>
              <a:t> </a:t>
            </a:r>
            <a:r>
              <a:rPr lang="en-US" sz="1900" b="1" i="1" dirty="0" err="1"/>
              <a:t>və</a:t>
            </a:r>
            <a:r>
              <a:rPr lang="en-US" sz="1900" b="1" i="1" dirty="0"/>
              <a:t> </a:t>
            </a:r>
            <a:r>
              <a:rPr lang="en-US" sz="1900" b="1" i="1" dirty="0" err="1"/>
              <a:t>ya</a:t>
            </a:r>
            <a:r>
              <a:rPr lang="en-US" sz="1900" b="1" i="1" dirty="0"/>
              <a:t> </a:t>
            </a:r>
            <a:r>
              <a:rPr lang="en-US" sz="1900" b="1" i="1" dirty="0" err="1"/>
              <a:t>kalsium</a:t>
            </a:r>
            <a:r>
              <a:rPr lang="en-US" sz="1900" b="1" i="1" dirty="0"/>
              <a:t> </a:t>
            </a:r>
            <a:r>
              <a:rPr lang="en-US" sz="1900" b="1" i="1" dirty="0" err="1"/>
              <a:t>kanalı</a:t>
            </a:r>
            <a:r>
              <a:rPr lang="en-US" sz="1900" b="1" i="1" dirty="0"/>
              <a:t> </a:t>
            </a:r>
            <a:r>
              <a:rPr lang="en-US" sz="1900" b="1" i="1" dirty="0" err="1"/>
              <a:t>blokatorları</a:t>
            </a:r>
            <a:r>
              <a:rPr lang="en-US" sz="1900" i="1" dirty="0"/>
              <a:t> </a:t>
            </a:r>
            <a:r>
              <a:rPr lang="en-US" sz="1900" dirty="0" err="1"/>
              <a:t>tətbiq</a:t>
            </a:r>
            <a:r>
              <a:rPr lang="en-US" sz="1900" dirty="0"/>
              <a:t> </a:t>
            </a:r>
            <a:r>
              <a:rPr lang="en-US" sz="1900" dirty="0" err="1"/>
              <a:t>edilir</a:t>
            </a:r>
            <a:r>
              <a:rPr lang="en-US" sz="1900" dirty="0"/>
              <a:t>.</a:t>
            </a:r>
            <a:endParaRPr lang="az-Latn-AZ" sz="1900" dirty="0"/>
          </a:p>
          <a:p>
            <a:pPr>
              <a:buFont typeface="Wingdings" panose="05000000000000000000" pitchFamily="2" charset="2"/>
              <a:buChar char="Ø"/>
            </a:pPr>
            <a:endParaRPr lang="en-US" sz="19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1900" dirty="0" err="1"/>
              <a:t>Kanser</a:t>
            </a:r>
            <a:r>
              <a:rPr lang="en-US" sz="1900" dirty="0"/>
              <a:t> </a:t>
            </a:r>
            <a:r>
              <a:rPr lang="en-US" sz="1900" dirty="0" err="1"/>
              <a:t>şübhəsi</a:t>
            </a:r>
            <a:r>
              <a:rPr lang="en-US" sz="1900" dirty="0"/>
              <a:t>, S-</a:t>
            </a:r>
            <a:r>
              <a:rPr lang="en-US" sz="1900" dirty="0" err="1"/>
              <a:t>vari</a:t>
            </a:r>
            <a:r>
              <a:rPr lang="en-US" sz="1900" dirty="0"/>
              <a:t> QB, </a:t>
            </a:r>
            <a:r>
              <a:rPr lang="en-US" sz="1900" dirty="0" err="1"/>
              <a:t>miotomiya+fundoplikasiya</a:t>
            </a:r>
            <a:r>
              <a:rPr lang="en-US" sz="1900" dirty="0"/>
              <a:t> </a:t>
            </a:r>
            <a:r>
              <a:rPr lang="en-US" sz="1900" dirty="0" err="1"/>
              <a:t>və</a:t>
            </a:r>
            <a:r>
              <a:rPr lang="en-US" sz="1900" dirty="0"/>
              <a:t> </a:t>
            </a:r>
            <a:r>
              <a:rPr lang="en-US" sz="1900" dirty="0" err="1"/>
              <a:t>dilatasiya</a:t>
            </a:r>
            <a:r>
              <a:rPr lang="en-US" sz="1900" dirty="0"/>
              <a:t> </a:t>
            </a:r>
            <a:r>
              <a:rPr lang="en-US" sz="1900" dirty="0" err="1"/>
              <a:t>effektsiz</a:t>
            </a:r>
            <a:r>
              <a:rPr lang="en-US" sz="1900" dirty="0"/>
              <a:t> </a:t>
            </a:r>
            <a:r>
              <a:rPr lang="en-US" sz="1900" dirty="0" err="1"/>
              <a:t>olduqda</a:t>
            </a:r>
            <a:r>
              <a:rPr lang="en-US" sz="1900" dirty="0"/>
              <a:t> </a:t>
            </a:r>
            <a:r>
              <a:rPr lang="en-US" sz="1900" b="1" i="1" dirty="0" err="1"/>
              <a:t>ezofaqoektomiya</a:t>
            </a:r>
            <a:r>
              <a:rPr lang="en-US" sz="1900" dirty="0"/>
              <a:t> </a:t>
            </a:r>
            <a:r>
              <a:rPr lang="en-US" sz="1900" dirty="0" err="1"/>
              <a:t>icra</a:t>
            </a:r>
            <a:r>
              <a:rPr lang="en-US" sz="1900" dirty="0"/>
              <a:t> </a:t>
            </a:r>
            <a:r>
              <a:rPr lang="en-US" sz="1900" dirty="0" err="1"/>
              <a:t>edilir</a:t>
            </a:r>
            <a:r>
              <a:rPr lang="en-US" sz="1900" dirty="0"/>
              <a:t>.</a:t>
            </a:r>
          </a:p>
          <a:p>
            <a:pPr marL="0" indent="0">
              <a:buNone/>
            </a:pPr>
            <a:endParaRPr lang="en-US" b="1" dirty="0"/>
          </a:p>
        </p:txBody>
      </p:sp>
      <p:pic>
        <p:nvPicPr>
          <p:cNvPr id="5" name="Рисунок 9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35" r="3645" b="29367"/>
          <a:stretch/>
        </p:blipFill>
        <p:spPr>
          <a:xfrm>
            <a:off x="6278732" y="1994053"/>
            <a:ext cx="4968535" cy="4182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5326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az-Latn-AZ" dirty="0"/>
          </a:p>
          <a:p>
            <a:pPr marL="0" indent="0" algn="ctr">
              <a:buNone/>
            </a:pPr>
            <a:endParaRPr lang="az-Latn-AZ" dirty="0"/>
          </a:p>
          <a:p>
            <a:pPr marL="0" indent="0" algn="ctr">
              <a:buNone/>
            </a:pPr>
            <a:r>
              <a:rPr lang="az-Latn-AZ" sz="3200" b="1" dirty="0">
                <a:solidFill>
                  <a:srgbClr val="7030A0"/>
                </a:solidFill>
              </a:rPr>
              <a:t>Diqqətinizə görə təşəkkür</a:t>
            </a:r>
            <a:r>
              <a:rPr lang="az-Latn-AZ" b="1" dirty="0">
                <a:solidFill>
                  <a:srgbClr val="7030A0"/>
                </a:solidFill>
              </a:rPr>
              <a:t>.</a:t>
            </a:r>
            <a:endParaRPr lang="en-US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8610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35" y="1302494"/>
            <a:ext cx="2816993" cy="33756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478" y="1302494"/>
            <a:ext cx="5032582" cy="337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611299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200</TotalTime>
  <Words>876</Words>
  <Application>Microsoft Office PowerPoint</Application>
  <PresentationFormat>Widescreen</PresentationFormat>
  <Paragraphs>135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Wingdings</vt:lpstr>
      <vt:lpstr>Praktiki dərs şablonu 7</vt:lpstr>
      <vt:lpstr>Qida borusu axalaziyası</vt:lpstr>
      <vt:lpstr>Tərifi</vt:lpstr>
      <vt:lpstr>Təsnifatı</vt:lpstr>
      <vt:lpstr>Təsnifatı</vt:lpstr>
      <vt:lpstr>Etiologiyası</vt:lpstr>
      <vt:lpstr>Patogenezi</vt:lpstr>
      <vt:lpstr>Klinik gedişi</vt:lpstr>
      <vt:lpstr>Ağırlaşmaları</vt:lpstr>
      <vt:lpstr>Klinikası</vt:lpstr>
      <vt:lpstr>Şübhə əlmətləri</vt:lpstr>
      <vt:lpstr>Müayinələr</vt:lpstr>
      <vt:lpstr>Müayinələr</vt:lpstr>
      <vt:lpstr>Diaqnostik kriteriyalar</vt:lpstr>
      <vt:lpstr>Diferensial diaqnostika</vt:lpstr>
      <vt:lpstr>Müalicə prinsipi</vt:lpstr>
      <vt:lpstr>Müalicə üsulları</vt:lpstr>
      <vt:lpstr>Müalicə üsulları</vt:lpstr>
      <vt:lpstr>Müalicə yanaşması</vt:lpstr>
      <vt:lpstr>PowerPoint Presentation</vt:lpstr>
      <vt:lpstr>      www.bck.az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Xəstəliyin adı</dc:title>
  <dc:creator>Nuru Bayramov</dc:creator>
  <cp:lastModifiedBy>Nuru Bayramov</cp:lastModifiedBy>
  <cp:revision>25</cp:revision>
  <dcterms:created xsi:type="dcterms:W3CDTF">2019-06-22T12:56:24Z</dcterms:created>
  <dcterms:modified xsi:type="dcterms:W3CDTF">2021-07-31T13:28:53Z</dcterms:modified>
</cp:coreProperties>
</file>