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4"/>
  </p:notesMasterIdLst>
  <p:handoutMasterIdLst>
    <p:handoutMasterId r:id="rId25"/>
  </p:handoutMasterIdLst>
  <p:sldIdLst>
    <p:sldId id="284" r:id="rId2"/>
    <p:sldId id="290" r:id="rId3"/>
    <p:sldId id="343" r:id="rId4"/>
    <p:sldId id="344" r:id="rId5"/>
    <p:sldId id="361" r:id="rId6"/>
    <p:sldId id="346" r:id="rId7"/>
    <p:sldId id="347" r:id="rId8"/>
    <p:sldId id="348" r:id="rId9"/>
    <p:sldId id="349" r:id="rId10"/>
    <p:sldId id="350" r:id="rId11"/>
    <p:sldId id="315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3" r:id="rId22"/>
    <p:sldId id="364" r:id="rId2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59222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73002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686592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82154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12319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0511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6969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36397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55181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2351046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73366776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556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Dos.Dr. Ə.Rüstəm, Dr. S.Məmmədova, Dr. N.Süleymanova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Nazik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bağırsağın </a:t>
            </a:r>
          </a:p>
          <a:p>
            <a:pPr algn="r"/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 xəstəlikəri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93376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43472" y="1124744"/>
            <a:ext cx="9144000" cy="1953171"/>
          </a:xfrm>
        </p:spPr>
        <p:txBody>
          <a:bodyPr>
            <a:normAutofit/>
          </a:bodyPr>
          <a:lstStyle/>
          <a:p>
            <a:r>
              <a:rPr lang="az-Latn-AZ" altLang="en-US" sz="4000" dirty="0"/>
              <a:t>Nazik bağırsağın cərrahi xəstəliklərinə diaqnostik yanaşma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43472" y="3602038"/>
            <a:ext cx="9324528" cy="213121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az-Latn-AZ" altLang="en-US" sz="2400" dirty="0"/>
              <a:t>Tibb ü.f.d., Dosent Ədalət Məhəmmədəli oğlu RÜSTƏM</a:t>
            </a:r>
            <a:r>
              <a:rPr lang="en-US" altLang="en-US" sz="2400" dirty="0"/>
              <a:t> </a:t>
            </a:r>
            <a:endParaRPr lang="az-Latn-AZ" altLang="en-US" sz="2400" dirty="0"/>
          </a:p>
          <a:p>
            <a:pPr>
              <a:lnSpc>
                <a:spcPct val="110000"/>
              </a:lnSpc>
            </a:pPr>
            <a:r>
              <a:rPr lang="en-US" altLang="en-US" sz="2400" dirty="0" err="1"/>
              <a:t>dok</a:t>
            </a:r>
            <a:r>
              <a:rPr lang="az-Latn-AZ" altLang="en-US" sz="2400" dirty="0"/>
              <a:t>torant Sənəm Yolçu </a:t>
            </a:r>
            <a:r>
              <a:rPr lang="az-Latn-AZ" altLang="en-US" dirty="0"/>
              <a:t>qızı Məmmədova </a:t>
            </a:r>
            <a:endParaRPr lang="az-Latn-AZ" altLang="en-US" sz="2400" dirty="0"/>
          </a:p>
          <a:p>
            <a:pPr>
              <a:lnSpc>
                <a:spcPct val="110000"/>
              </a:lnSpc>
            </a:pPr>
            <a:r>
              <a:rPr lang="az-Latn-AZ" altLang="en-US" dirty="0"/>
              <a:t>Dr. Nuranə Zahid qızı Süleymanova</a:t>
            </a:r>
          </a:p>
          <a:p>
            <a:pPr>
              <a:lnSpc>
                <a:spcPct val="110000"/>
              </a:lnSpc>
            </a:pPr>
            <a:r>
              <a:rPr lang="az-Latn-AZ" altLang="en-US" sz="2400" dirty="0"/>
              <a:t>Azərbaycan Tibb Universitetinin </a:t>
            </a:r>
          </a:p>
          <a:p>
            <a:pPr>
              <a:lnSpc>
                <a:spcPct val="110000"/>
              </a:lnSpc>
            </a:pPr>
            <a:r>
              <a:rPr lang="az-Latn-AZ" altLang="en-US" sz="2400" dirty="0"/>
              <a:t>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Anatomiya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839416" y="1556792"/>
            <a:ext cx="5400600" cy="4608512"/>
          </a:xfrm>
        </p:spPr>
        <p:txBody>
          <a:bodyPr>
            <a:noAutofit/>
          </a:bodyPr>
          <a:lstStyle/>
          <a:p>
            <a:pPr algn="just"/>
            <a:r>
              <a:rPr lang="en-US" b="1" dirty="0" err="1"/>
              <a:t>Sərhədlər</a:t>
            </a:r>
            <a:r>
              <a:rPr lang="az-Latn-AZ" b="1" dirty="0"/>
              <a:t>i </a:t>
            </a:r>
            <a:r>
              <a:rPr lang="az-Latn-AZ" dirty="0"/>
              <a:t>- </a:t>
            </a:r>
            <a:r>
              <a:rPr lang="en-US" sz="2000" dirty="0" err="1"/>
              <a:t>Nazik</a:t>
            </a:r>
            <a:r>
              <a:rPr lang="en-US" sz="2000" dirty="0"/>
              <a:t> </a:t>
            </a:r>
            <a:r>
              <a:rPr lang="en-US" sz="2000" dirty="0" err="1"/>
              <a:t>bağırsaq</a:t>
            </a:r>
            <a:r>
              <a:rPr lang="en-US" sz="2000" dirty="0"/>
              <a:t> (NB) </a:t>
            </a:r>
            <a:r>
              <a:rPr lang="en-US" sz="2000" dirty="0" err="1"/>
              <a:t>həzm</a:t>
            </a:r>
            <a:r>
              <a:rPr lang="en-US" sz="2000" dirty="0"/>
              <a:t> </a:t>
            </a:r>
            <a:r>
              <a:rPr lang="en-US" sz="2000" dirty="0" err="1"/>
              <a:t>traktının</a:t>
            </a:r>
            <a:r>
              <a:rPr lang="en-US" sz="2000" dirty="0"/>
              <a:t> </a:t>
            </a:r>
            <a:r>
              <a:rPr lang="en-US" sz="2000" dirty="0" err="1"/>
              <a:t>mədə</a:t>
            </a:r>
            <a:r>
              <a:rPr lang="en-US" sz="2000" dirty="0"/>
              <a:t> </a:t>
            </a:r>
            <a:r>
              <a:rPr lang="en-US" sz="2000" dirty="0" err="1"/>
              <a:t>ilə</a:t>
            </a:r>
            <a:r>
              <a:rPr lang="en-US" sz="2000" dirty="0"/>
              <a:t> </a:t>
            </a:r>
            <a:r>
              <a:rPr lang="en-US" sz="2000" dirty="0" err="1"/>
              <a:t>yoğun</a:t>
            </a:r>
            <a:r>
              <a:rPr lang="en-US" sz="2000" dirty="0"/>
              <a:t> </a:t>
            </a:r>
            <a:r>
              <a:rPr lang="en-US" sz="2000" dirty="0" err="1"/>
              <a:t>bağırsaq</a:t>
            </a:r>
            <a:r>
              <a:rPr lang="en-US" sz="2000" dirty="0"/>
              <a:t> </a:t>
            </a:r>
            <a:r>
              <a:rPr lang="en-US" sz="2000" dirty="0" err="1"/>
              <a:t>arasında</a:t>
            </a:r>
            <a:r>
              <a:rPr lang="az-Latn-AZ" sz="2000" dirty="0"/>
              <a:t> yerləşən </a:t>
            </a:r>
            <a:r>
              <a:rPr lang="en-US" sz="2000" dirty="0" err="1"/>
              <a:t>hissəsidir</a:t>
            </a:r>
            <a:r>
              <a:rPr lang="en-US" sz="2000" dirty="0"/>
              <a:t>. </a:t>
            </a:r>
          </a:p>
          <a:p>
            <a:pPr marL="0" indent="0" algn="just">
              <a:buNone/>
            </a:pPr>
            <a:endParaRPr lang="en-US" sz="2400" dirty="0"/>
          </a:p>
          <a:p>
            <a:pPr algn="just"/>
            <a:r>
              <a:rPr lang="en-US" b="1" dirty="0" err="1"/>
              <a:t>Ölçülər</a:t>
            </a:r>
            <a:r>
              <a:rPr lang="az-Latn-AZ" b="1" dirty="0"/>
              <a:t>i </a:t>
            </a:r>
            <a:r>
              <a:rPr lang="az-Latn-AZ" dirty="0"/>
              <a:t>- </a:t>
            </a:r>
            <a:r>
              <a:rPr lang="en-US" sz="2000" dirty="0" err="1"/>
              <a:t>Uzunluğu</a:t>
            </a:r>
            <a:r>
              <a:rPr lang="en-US" sz="2000" dirty="0"/>
              <a:t> 5-6 m, </a:t>
            </a:r>
            <a:r>
              <a:rPr lang="en-US" sz="2000" dirty="0" err="1"/>
              <a:t>diametri</a:t>
            </a:r>
            <a:r>
              <a:rPr lang="en-US" sz="2000" dirty="0"/>
              <a:t> 2-4 </a:t>
            </a:r>
            <a:r>
              <a:rPr lang="en-US" sz="2000" dirty="0" err="1"/>
              <a:t>sm</a:t>
            </a:r>
            <a:r>
              <a:rPr lang="en-US" sz="2000" dirty="0"/>
              <a:t>, </a:t>
            </a:r>
            <a:r>
              <a:rPr lang="en-US" sz="2000" dirty="0" err="1"/>
              <a:t>mukoza</a:t>
            </a:r>
            <a:r>
              <a:rPr lang="en-US" sz="2000" dirty="0"/>
              <a:t> </a:t>
            </a:r>
            <a:r>
              <a:rPr lang="en-US" sz="2000" dirty="0" err="1"/>
              <a:t>səthinin</a:t>
            </a:r>
            <a:r>
              <a:rPr lang="en-US" sz="2000" dirty="0"/>
              <a:t> </a:t>
            </a:r>
            <a:r>
              <a:rPr lang="en-US" sz="2000" dirty="0" err="1"/>
              <a:t>sahəsi</a:t>
            </a:r>
            <a:r>
              <a:rPr lang="en-US" sz="2000" dirty="0"/>
              <a:t> </a:t>
            </a:r>
            <a:r>
              <a:rPr lang="az-Latn-AZ" sz="2000" dirty="0"/>
              <a:t>- </a:t>
            </a:r>
            <a:r>
              <a:rPr lang="en-US" sz="2000" dirty="0"/>
              <a:t>200-500 m</a:t>
            </a:r>
            <a:r>
              <a:rPr lang="en-US" sz="2000" baseline="30000" dirty="0"/>
              <a:t>2</a:t>
            </a:r>
            <a:r>
              <a:rPr lang="en-US" sz="2000" dirty="0"/>
              <a:t> </a:t>
            </a:r>
          </a:p>
          <a:p>
            <a:pPr marL="0" indent="0" algn="just">
              <a:buNone/>
            </a:pPr>
            <a:endParaRPr lang="az-Latn-AZ" sz="2400" dirty="0"/>
          </a:p>
          <a:p>
            <a:pPr algn="just"/>
            <a:r>
              <a:rPr lang="en-US" b="1" dirty="0" err="1"/>
              <a:t>Hissələr</a:t>
            </a:r>
            <a:r>
              <a:rPr lang="az-Latn-AZ" b="1" dirty="0"/>
              <a:t>i </a:t>
            </a:r>
            <a:r>
              <a:rPr lang="az-Latn-AZ" dirty="0"/>
              <a:t>– </a:t>
            </a:r>
            <a:r>
              <a:rPr lang="az-Latn-AZ" sz="2000" dirty="0"/>
              <a:t>OBB (</a:t>
            </a:r>
            <a:r>
              <a:rPr lang="en-US" sz="2000" dirty="0"/>
              <a:t>20 </a:t>
            </a:r>
            <a:r>
              <a:rPr lang="en-US" sz="2000" dirty="0" err="1"/>
              <a:t>sm</a:t>
            </a:r>
            <a:r>
              <a:rPr lang="az-Latn-AZ" sz="2000" dirty="0"/>
              <a:t>), a</a:t>
            </a:r>
            <a:r>
              <a:rPr lang="en-US" sz="2000" dirty="0" err="1"/>
              <a:t>cı</a:t>
            </a:r>
            <a:r>
              <a:rPr lang="en-US" sz="2000" dirty="0"/>
              <a:t> </a:t>
            </a:r>
            <a:r>
              <a:rPr lang="en-US" sz="2000" dirty="0" err="1"/>
              <a:t>bağırsaq</a:t>
            </a:r>
            <a:r>
              <a:rPr lang="en-US" sz="2000" dirty="0"/>
              <a:t> </a:t>
            </a:r>
            <a:r>
              <a:rPr lang="az-Latn-AZ" sz="2000" dirty="0"/>
              <a:t>(</a:t>
            </a:r>
            <a:r>
              <a:rPr lang="en-US" sz="2000" dirty="0"/>
              <a:t>2-2,5 m</a:t>
            </a:r>
            <a:r>
              <a:rPr lang="az-Latn-AZ" sz="2000" dirty="0"/>
              <a:t>) və q</a:t>
            </a:r>
            <a:r>
              <a:rPr lang="en-US" sz="2000" dirty="0" err="1"/>
              <a:t>alça</a:t>
            </a:r>
            <a:r>
              <a:rPr lang="en-US" sz="2000" dirty="0"/>
              <a:t> </a:t>
            </a:r>
            <a:r>
              <a:rPr lang="en-US" sz="2000" dirty="0" err="1"/>
              <a:t>bağırsaq</a:t>
            </a:r>
            <a:r>
              <a:rPr lang="en-US" sz="2000" dirty="0"/>
              <a:t> </a:t>
            </a:r>
            <a:r>
              <a:rPr lang="az-Latn-AZ" sz="2000" dirty="0"/>
              <a:t>(</a:t>
            </a:r>
            <a:r>
              <a:rPr lang="en-US" sz="2000" dirty="0"/>
              <a:t>3-3,5 m</a:t>
            </a:r>
            <a:r>
              <a:rPr lang="az-Latn-AZ" sz="2000" dirty="0"/>
              <a:t>)</a:t>
            </a:r>
            <a:endParaRPr lang="en-US" sz="2000" dirty="0"/>
          </a:p>
          <a:p>
            <a:pPr marL="0" indent="0">
              <a:buNone/>
            </a:pPr>
            <a:endParaRPr lang="az-Latn-AZ" sz="3200" b="1" dirty="0">
              <a:solidFill>
                <a:srgbClr val="0070C0"/>
              </a:solidFill>
            </a:endParaRPr>
          </a:p>
        </p:txBody>
      </p:sp>
      <p:pic>
        <p:nvPicPr>
          <p:cNvPr id="8" name="Рисунок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1566704"/>
            <a:ext cx="4697084" cy="402253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2396213" y="167911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az-Latn-AZ" altLang="en-US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 txBox="1">
            <a:spLocks noChangeArrowheads="1"/>
          </p:cNvSpPr>
          <p:nvPr/>
        </p:nvSpPr>
        <p:spPr>
          <a:xfrm>
            <a:off x="263352" y="1484784"/>
            <a:ext cx="4464496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z-Latn-AZ" sz="2800" b="1" dirty="0">
              <a:solidFill>
                <a:srgbClr val="0070C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55640" y="-1649"/>
            <a:ext cx="5862851" cy="655964"/>
          </a:xfrm>
        </p:spPr>
        <p:txBody>
          <a:bodyPr>
            <a:normAutofit/>
          </a:bodyPr>
          <a:lstStyle/>
          <a:p>
            <a:r>
              <a:rPr lang="az-Latn-AZ" altLang="en-US" sz="3600" dirty="0"/>
              <a:t>Anatomiya</a:t>
            </a:r>
            <a:endParaRPr lang="en-US" sz="36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605529" y="1400942"/>
            <a:ext cx="5181600" cy="435133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3600" b="1" dirty="0"/>
              <a:t>Arterial </a:t>
            </a:r>
            <a:r>
              <a:rPr lang="en-US" sz="3600" b="1" dirty="0" err="1"/>
              <a:t>qan</a:t>
            </a:r>
            <a:r>
              <a:rPr lang="en-US" sz="3600" b="1" dirty="0"/>
              <a:t> </a:t>
            </a:r>
            <a:r>
              <a:rPr lang="en-US" sz="3600" b="1" dirty="0" err="1"/>
              <a:t>təchizi</a:t>
            </a:r>
            <a:endParaRPr lang="en-US" sz="36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NB arterial </a:t>
            </a:r>
            <a:r>
              <a:rPr lang="en-US" dirty="0" err="1"/>
              <a:t>qanı</a:t>
            </a:r>
            <a:r>
              <a:rPr lang="en-US" dirty="0"/>
              <a:t> </a:t>
            </a:r>
            <a:r>
              <a:rPr lang="en-US" b="1" dirty="0" err="1"/>
              <a:t>yuxarı</a:t>
            </a:r>
            <a:r>
              <a:rPr lang="en-US" b="1" dirty="0"/>
              <a:t> </a:t>
            </a:r>
            <a:r>
              <a:rPr lang="en-US" b="1" dirty="0" err="1"/>
              <a:t>çöz</a:t>
            </a:r>
            <a:r>
              <a:rPr lang="en-US" b="1" dirty="0"/>
              <a:t> </a:t>
            </a:r>
            <a:r>
              <a:rPr lang="en-US" b="1" dirty="0" err="1"/>
              <a:t>arteriyasından</a:t>
            </a:r>
            <a:r>
              <a:rPr lang="en-US" dirty="0"/>
              <a:t> </a:t>
            </a:r>
            <a:r>
              <a:rPr lang="en-US" dirty="0" err="1"/>
              <a:t>alır</a:t>
            </a:r>
            <a:r>
              <a:rPr lang="en-US" dirty="0"/>
              <a:t>. </a:t>
            </a:r>
            <a:r>
              <a:rPr lang="en-US" dirty="0" err="1"/>
              <a:t>Arteriyanın</a:t>
            </a:r>
            <a:r>
              <a:rPr lang="en-US" dirty="0"/>
              <a:t> </a:t>
            </a:r>
            <a:r>
              <a:rPr lang="en-US" dirty="0" err="1"/>
              <a:t>şaxələri</a:t>
            </a:r>
            <a:r>
              <a:rPr lang="en-US" dirty="0"/>
              <a:t> </a:t>
            </a:r>
            <a:r>
              <a:rPr lang="en-US" dirty="0" err="1"/>
              <a:t>arasındakı</a:t>
            </a:r>
            <a:r>
              <a:rPr lang="en-US" dirty="0"/>
              <a:t> </a:t>
            </a:r>
            <a:r>
              <a:rPr lang="en-US" dirty="0" err="1"/>
              <a:t>əlaqələr</a:t>
            </a:r>
            <a:r>
              <a:rPr lang="en-US" dirty="0"/>
              <a:t> </a:t>
            </a:r>
            <a:r>
              <a:rPr lang="en-US" dirty="0" err="1"/>
              <a:t>sayəsində</a:t>
            </a:r>
            <a:r>
              <a:rPr lang="en-US" dirty="0"/>
              <a:t> </a:t>
            </a:r>
            <a:r>
              <a:rPr lang="en-US" dirty="0" err="1"/>
              <a:t>qövslər</a:t>
            </a:r>
            <a:r>
              <a:rPr lang="en-US" dirty="0"/>
              <a:t> </a:t>
            </a:r>
            <a:r>
              <a:rPr lang="en-US" dirty="0" err="1"/>
              <a:t>əmələ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Acı</a:t>
            </a:r>
            <a:r>
              <a:rPr lang="en-US" dirty="0"/>
              <a:t> </a:t>
            </a:r>
            <a:r>
              <a:rPr lang="en-US" dirty="0" err="1"/>
              <a:t>bağırsaqda</a:t>
            </a:r>
            <a:r>
              <a:rPr lang="en-US" dirty="0"/>
              <a:t> </a:t>
            </a:r>
            <a:r>
              <a:rPr lang="en-US" dirty="0" err="1"/>
              <a:t>adətən</a:t>
            </a:r>
            <a:r>
              <a:rPr lang="en-US" dirty="0"/>
              <a:t> </a:t>
            </a:r>
            <a:r>
              <a:rPr lang="en-US" dirty="0" err="1"/>
              <a:t>geniş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2-3 </a:t>
            </a:r>
            <a:r>
              <a:rPr lang="en-US" dirty="0" err="1"/>
              <a:t>mərtəbəli</a:t>
            </a:r>
            <a:r>
              <a:rPr lang="en-US" dirty="0"/>
              <a:t> </a:t>
            </a:r>
            <a:r>
              <a:rPr lang="en-US" dirty="0" err="1"/>
              <a:t>qövslər</a:t>
            </a:r>
            <a:endParaRPr lang="az-Latn-AZ" dirty="0"/>
          </a:p>
          <a:p>
            <a:pPr>
              <a:buFont typeface="Wingdings" panose="05000000000000000000" pitchFamily="2" charset="2"/>
              <a:buChar char="§"/>
            </a:pPr>
            <a:r>
              <a:rPr lang="az-Latn-AZ" dirty="0"/>
              <a:t>Q</a:t>
            </a:r>
            <a:r>
              <a:rPr lang="en-US" dirty="0" err="1"/>
              <a:t>alça</a:t>
            </a:r>
            <a:r>
              <a:rPr lang="en-US" dirty="0"/>
              <a:t> </a:t>
            </a:r>
            <a:r>
              <a:rPr lang="en-US" dirty="0" err="1"/>
              <a:t>bağırsaqda</a:t>
            </a:r>
            <a:r>
              <a:rPr lang="en-US" dirty="0"/>
              <a:t> </a:t>
            </a:r>
            <a:r>
              <a:rPr lang="en-US" dirty="0" err="1"/>
              <a:t>isə</a:t>
            </a:r>
            <a:r>
              <a:rPr lang="en-US" dirty="0"/>
              <a:t> sıx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mərtəbəli</a:t>
            </a:r>
            <a:r>
              <a:rPr lang="en-US" dirty="0"/>
              <a:t> </a:t>
            </a:r>
            <a:r>
              <a:rPr lang="en-US" dirty="0" err="1"/>
              <a:t>qövslər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 </a:t>
            </a:r>
            <a:endParaRPr lang="az-Latn-AZ" dirty="0"/>
          </a:p>
          <a:p>
            <a:pPr>
              <a:buFont typeface="Wingdings" panose="05000000000000000000" pitchFamily="2" charset="2"/>
              <a:buChar char="§"/>
            </a:pPr>
            <a:endParaRPr lang="az-Latn-AZ" dirty="0"/>
          </a:p>
          <a:p>
            <a:pPr marL="0" indent="0">
              <a:buNone/>
            </a:pPr>
            <a:r>
              <a:rPr lang="az-Latn-AZ" sz="3600" dirty="0"/>
              <a:t>           </a:t>
            </a:r>
            <a:r>
              <a:rPr lang="en-US" sz="3600" b="1" dirty="0" err="1"/>
              <a:t>Venoz</a:t>
            </a:r>
            <a:r>
              <a:rPr lang="en-US" sz="3600" b="1" dirty="0"/>
              <a:t> </a:t>
            </a:r>
            <a:r>
              <a:rPr lang="en-US" sz="3600" b="1" dirty="0" err="1"/>
              <a:t>qanın</a:t>
            </a:r>
            <a:r>
              <a:rPr lang="en-US" sz="3600" b="1" dirty="0"/>
              <a:t> </a:t>
            </a:r>
            <a:r>
              <a:rPr lang="en-US" sz="3600" b="1" dirty="0" err="1"/>
              <a:t>qayıdışı</a:t>
            </a:r>
            <a:r>
              <a:rPr lang="az-Latn-AZ" sz="3600" b="1" dirty="0"/>
              <a:t> </a:t>
            </a:r>
            <a:endParaRPr lang="en-US" sz="3600" b="1" dirty="0"/>
          </a:p>
          <a:p>
            <a:pPr marL="0" indent="0">
              <a:buNone/>
            </a:pPr>
            <a:r>
              <a:rPr lang="en-US" b="1" dirty="0" err="1"/>
              <a:t>Yuxarı</a:t>
            </a:r>
            <a:r>
              <a:rPr lang="en-US" b="1" dirty="0"/>
              <a:t> </a:t>
            </a:r>
            <a:r>
              <a:rPr lang="en-US" b="1" dirty="0" err="1"/>
              <a:t>çöz</a:t>
            </a:r>
            <a:r>
              <a:rPr lang="en-US" b="1" dirty="0"/>
              <a:t> </a:t>
            </a:r>
            <a:r>
              <a:rPr lang="en-US" b="1" dirty="0" err="1"/>
              <a:t>venası</a:t>
            </a:r>
            <a:r>
              <a:rPr lang="en-US" dirty="0"/>
              <a:t> </a:t>
            </a:r>
            <a:r>
              <a:rPr lang="az-Latn-AZ" dirty="0"/>
              <a:t>və onun qolları </a:t>
            </a:r>
            <a:r>
              <a:rPr lang="en-US" dirty="0" err="1"/>
              <a:t>arteriyaları</a:t>
            </a:r>
            <a:r>
              <a:rPr lang="en-US" dirty="0"/>
              <a:t> </a:t>
            </a:r>
            <a:r>
              <a:rPr lang="en-US" dirty="0" err="1"/>
              <a:t>izləyir</a:t>
            </a:r>
            <a:r>
              <a:rPr lang="en-US" dirty="0"/>
              <a:t>, </a:t>
            </a:r>
            <a:r>
              <a:rPr lang="en-US" dirty="0" err="1"/>
              <a:t>venoz</a:t>
            </a:r>
            <a:r>
              <a:rPr lang="en-US" dirty="0"/>
              <a:t> </a:t>
            </a:r>
            <a:r>
              <a:rPr lang="en-US" dirty="0" err="1"/>
              <a:t>qanı</a:t>
            </a:r>
            <a:r>
              <a:rPr lang="en-US" dirty="0"/>
              <a:t> </a:t>
            </a:r>
            <a:r>
              <a:rPr lang="en-US" dirty="0" err="1"/>
              <a:t>yuxarı</a:t>
            </a:r>
            <a:r>
              <a:rPr lang="en-US" dirty="0"/>
              <a:t> </a:t>
            </a:r>
            <a:r>
              <a:rPr lang="en-US" dirty="0" err="1"/>
              <a:t>çöz</a:t>
            </a:r>
            <a:r>
              <a:rPr lang="en-US" dirty="0"/>
              <a:t> </a:t>
            </a:r>
            <a:r>
              <a:rPr lang="en-US" dirty="0" err="1"/>
              <a:t>venasına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qapı</a:t>
            </a:r>
            <a:r>
              <a:rPr lang="en-US" dirty="0"/>
              <a:t> </a:t>
            </a:r>
            <a:r>
              <a:rPr lang="en-US" dirty="0" err="1"/>
              <a:t>venasına</a:t>
            </a:r>
            <a:r>
              <a:rPr lang="en-US" dirty="0"/>
              <a:t> </a:t>
            </a:r>
            <a:r>
              <a:rPr lang="en-US" dirty="0" err="1"/>
              <a:t>daşıyırlar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ü"/>
            </a:pPr>
            <a:endParaRPr lang="az-Latn-A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984" y="1400941"/>
            <a:ext cx="5303404" cy="4770213"/>
          </a:xfrm>
        </p:spPr>
      </p:pic>
    </p:spTree>
    <p:extLst>
      <p:ext uri="{BB962C8B-B14F-4D97-AF65-F5344CB8AC3E}">
        <p14:creationId xmlns:p14="http://schemas.microsoft.com/office/powerpoint/2010/main" val="118137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altLang="en-US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altLang="en-US" sz="4000" dirty="0"/>
              <a:t>Anatomiya</a:t>
            </a:r>
            <a:br>
              <a:rPr lang="az-Latn-AZ" altLang="en-US" sz="28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95400" y="1340768"/>
            <a:ext cx="5181600" cy="47525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400" b="1" dirty="0" err="1"/>
              <a:t>Limfa</a:t>
            </a:r>
            <a:r>
              <a:rPr lang="en-US" sz="2400" b="1" dirty="0"/>
              <a:t> </a:t>
            </a:r>
            <a:r>
              <a:rPr lang="en-US" sz="2400" b="1" dirty="0" err="1"/>
              <a:t>axını</a:t>
            </a:r>
            <a:endParaRPr lang="en-US" sz="2400" b="1" dirty="0"/>
          </a:p>
          <a:p>
            <a:pPr algn="just"/>
            <a:r>
              <a:rPr lang="az-Latn-AZ" sz="2400" dirty="0"/>
              <a:t>İri</a:t>
            </a:r>
            <a:r>
              <a:rPr lang="en-US" sz="2400" dirty="0"/>
              <a:t> </a:t>
            </a:r>
            <a:r>
              <a:rPr lang="en-US" sz="2400" dirty="0" err="1"/>
              <a:t>limfa</a:t>
            </a:r>
            <a:r>
              <a:rPr lang="en-US" sz="2400" dirty="0"/>
              <a:t> </a:t>
            </a:r>
            <a:r>
              <a:rPr lang="en-US" sz="2400" dirty="0" err="1"/>
              <a:t>damarları</a:t>
            </a:r>
            <a:r>
              <a:rPr lang="az-Latn-AZ" sz="2400" dirty="0"/>
              <a:t> - </a:t>
            </a:r>
            <a:r>
              <a:rPr lang="en-US" sz="2400" dirty="0" err="1"/>
              <a:t>limfanı</a:t>
            </a:r>
            <a:r>
              <a:rPr lang="en-US" sz="2400" dirty="0"/>
              <a:t> </a:t>
            </a:r>
            <a:r>
              <a:rPr lang="en-US" sz="2400" dirty="0" err="1"/>
              <a:t>çöz</a:t>
            </a:r>
            <a:r>
              <a:rPr lang="en-US" sz="2400" dirty="0"/>
              <a:t> </a:t>
            </a:r>
            <a:r>
              <a:rPr lang="en-US" sz="2400" dirty="0" err="1"/>
              <a:t>limfa</a:t>
            </a:r>
            <a:r>
              <a:rPr lang="en-US" sz="2400" dirty="0"/>
              <a:t> </a:t>
            </a:r>
            <a:r>
              <a:rPr lang="en-US" sz="2400" dirty="0" err="1"/>
              <a:t>düyünlərinə</a:t>
            </a:r>
            <a:r>
              <a:rPr lang="en-US" sz="2400" dirty="0"/>
              <a:t> </a:t>
            </a:r>
            <a:r>
              <a:rPr lang="en-US" sz="2400" dirty="0" err="1"/>
              <a:t>daşıyır</a:t>
            </a:r>
            <a:r>
              <a:rPr lang="az-Latn-AZ" sz="2400" dirty="0"/>
              <a:t>lar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b="1" dirty="0" err="1"/>
              <a:t>İnnervasiya</a:t>
            </a:r>
            <a:endParaRPr lang="en-US" sz="2400" b="1" dirty="0"/>
          </a:p>
          <a:p>
            <a:pPr algn="just"/>
            <a:r>
              <a:rPr lang="en-US" sz="2000" dirty="0"/>
              <a:t>NB-ın </a:t>
            </a:r>
            <a:r>
              <a:rPr lang="en-US" sz="2000" dirty="0" err="1"/>
              <a:t>sinir</a:t>
            </a:r>
            <a:r>
              <a:rPr lang="en-US" sz="2000" dirty="0"/>
              <a:t> </a:t>
            </a:r>
            <a:r>
              <a:rPr lang="en-US" sz="2000" dirty="0" err="1"/>
              <a:t>kələfləri</a:t>
            </a:r>
            <a:r>
              <a:rPr lang="en-US" sz="2000" dirty="0"/>
              <a:t> </a:t>
            </a:r>
            <a:r>
              <a:rPr lang="az-Latn-AZ" sz="2000" dirty="0"/>
              <a:t>- </a:t>
            </a:r>
            <a:r>
              <a:rPr lang="en-US" sz="2000" b="1" dirty="0" err="1"/>
              <a:t>selikaltı</a:t>
            </a:r>
            <a:r>
              <a:rPr lang="en-US" sz="2000" b="1" dirty="0"/>
              <a:t> </a:t>
            </a:r>
            <a:r>
              <a:rPr lang="en-US" sz="2000" b="1" dirty="0" err="1"/>
              <a:t>Meissner</a:t>
            </a:r>
            <a:r>
              <a:rPr lang="en-US" sz="2000" b="1" dirty="0"/>
              <a:t> </a:t>
            </a:r>
            <a:r>
              <a:rPr lang="en-US" sz="2000" b="1" dirty="0" err="1"/>
              <a:t>və</a:t>
            </a:r>
            <a:r>
              <a:rPr lang="en-US" sz="2000" b="1" dirty="0"/>
              <a:t> </a:t>
            </a:r>
            <a:r>
              <a:rPr lang="en-US" sz="2000" b="1" dirty="0" err="1"/>
              <a:t>əzələarası</a:t>
            </a:r>
            <a:r>
              <a:rPr lang="en-US" sz="2000" b="1" dirty="0"/>
              <a:t> </a:t>
            </a:r>
            <a:r>
              <a:rPr lang="en-US" sz="2000" b="1" dirty="0" err="1"/>
              <a:t>Auerbach</a:t>
            </a:r>
            <a:r>
              <a:rPr lang="en-US" sz="2000" b="1" dirty="0"/>
              <a:t> </a:t>
            </a:r>
            <a:r>
              <a:rPr lang="en-US" sz="2000" b="1" dirty="0" err="1"/>
              <a:t>sinir</a:t>
            </a:r>
            <a:r>
              <a:rPr lang="en-US" sz="2000" b="1" dirty="0"/>
              <a:t> </a:t>
            </a:r>
            <a:r>
              <a:rPr lang="en-US" sz="2000" b="1" dirty="0" err="1"/>
              <a:t>kələfləri</a:t>
            </a:r>
            <a:endParaRPr lang="en-US" sz="2000" dirty="0"/>
          </a:p>
          <a:p>
            <a:pPr algn="just"/>
            <a:r>
              <a:rPr lang="en-US" sz="2000" b="1" dirty="0"/>
              <a:t>Meissner</a:t>
            </a:r>
            <a:r>
              <a:rPr lang="en-US" sz="2000" dirty="0"/>
              <a:t> </a:t>
            </a:r>
            <a:r>
              <a:rPr lang="en-US" sz="2000" dirty="0" err="1"/>
              <a:t>kələfi</a:t>
            </a:r>
            <a:r>
              <a:rPr lang="en-US" sz="2000" dirty="0"/>
              <a:t> </a:t>
            </a:r>
            <a:r>
              <a:rPr lang="en-US" sz="2000" dirty="0" err="1"/>
              <a:t>sekresiya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absorbsiyanı</a:t>
            </a:r>
            <a:r>
              <a:rPr lang="en-US" sz="2000" dirty="0"/>
              <a:t>,</a:t>
            </a:r>
            <a:r>
              <a:rPr lang="az-Latn-AZ" sz="2000" dirty="0"/>
              <a:t> </a:t>
            </a:r>
            <a:r>
              <a:rPr lang="en-US" sz="2000" b="1" dirty="0" err="1"/>
              <a:t>Auerbach</a:t>
            </a:r>
            <a:r>
              <a:rPr lang="en-US" sz="2000" dirty="0"/>
              <a:t> </a:t>
            </a:r>
            <a:r>
              <a:rPr lang="en-US" sz="2000" dirty="0" err="1"/>
              <a:t>kələfi</a:t>
            </a:r>
            <a:r>
              <a:rPr lang="en-US" sz="2000" dirty="0"/>
              <a:t> </a:t>
            </a:r>
            <a:r>
              <a:rPr lang="en-US" sz="2000" dirty="0" err="1"/>
              <a:t>motorikanı</a:t>
            </a:r>
            <a:r>
              <a:rPr lang="en-US" sz="2000" dirty="0"/>
              <a:t> </a:t>
            </a:r>
            <a:r>
              <a:rPr lang="en-US" sz="2000" dirty="0" err="1"/>
              <a:t>tənzimləyir</a:t>
            </a:r>
            <a:r>
              <a:rPr lang="en-US" sz="2000" dirty="0"/>
              <a:t>.</a:t>
            </a:r>
          </a:p>
          <a:p>
            <a:pPr algn="just"/>
            <a:r>
              <a:rPr lang="en-US" sz="2000" dirty="0"/>
              <a:t>Azan </a:t>
            </a:r>
            <a:r>
              <a:rPr lang="en-US" sz="2000" dirty="0" err="1"/>
              <a:t>sinirin</a:t>
            </a:r>
            <a:r>
              <a:rPr lang="en-US" sz="2000" dirty="0"/>
              <a:t> </a:t>
            </a:r>
            <a:r>
              <a:rPr lang="en-US" sz="2000" dirty="0" err="1"/>
              <a:t>şaxələri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simpatik</a:t>
            </a:r>
            <a:r>
              <a:rPr lang="en-US" sz="2000" dirty="0"/>
              <a:t> </a:t>
            </a:r>
            <a:r>
              <a:rPr lang="en-US" sz="2000" dirty="0" err="1"/>
              <a:t>sinirlər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kələflər</a:t>
            </a:r>
            <a:r>
              <a:rPr lang="en-US" sz="2000" dirty="0"/>
              <a:t> </a:t>
            </a:r>
            <a:r>
              <a:rPr lang="en-US" sz="2000" dirty="0" err="1"/>
              <a:t>vasitəsi</a:t>
            </a:r>
            <a:r>
              <a:rPr lang="en-US" sz="2000" dirty="0"/>
              <a:t> </a:t>
            </a:r>
            <a:r>
              <a:rPr lang="en-US" sz="2000" dirty="0" err="1"/>
              <a:t>ilə</a:t>
            </a:r>
            <a:r>
              <a:rPr lang="en-US" sz="2000" dirty="0"/>
              <a:t> </a:t>
            </a:r>
            <a:r>
              <a:rPr lang="en-US" sz="2000" dirty="0" err="1"/>
              <a:t>təsir</a:t>
            </a:r>
            <a:r>
              <a:rPr lang="en-US" sz="2000" dirty="0"/>
              <a:t> </a:t>
            </a:r>
            <a:r>
              <a:rPr lang="en-US" sz="2000" dirty="0" err="1"/>
              <a:t>edirlər</a:t>
            </a:r>
            <a:r>
              <a:rPr lang="en-US" sz="2000" dirty="0"/>
              <a:t>.</a:t>
            </a:r>
          </a:p>
          <a:p>
            <a:pPr marL="0" indent="0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3"/>
          <p:cNvPicPr>
            <a:picLocks noGrp="1" noChangeAspect="1"/>
          </p:cNvPicPr>
          <p:nvPr>
            <p:ph sz="half" idx="2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1124744"/>
            <a:ext cx="5023155" cy="5146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577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Histologiya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412777"/>
            <a:ext cx="5181600" cy="432048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NB-ın </a:t>
            </a:r>
            <a:r>
              <a:rPr lang="en-US" b="1" dirty="0" err="1"/>
              <a:t>divarı</a:t>
            </a:r>
            <a:r>
              <a:rPr lang="az-Latn-AZ" b="1" dirty="0"/>
              <a:t>nın</a:t>
            </a:r>
            <a:r>
              <a:rPr lang="en-US" b="1" dirty="0"/>
              <a:t> </a:t>
            </a:r>
            <a:r>
              <a:rPr lang="en-US" b="1" dirty="0" err="1"/>
              <a:t>qat</a:t>
            </a:r>
            <a:r>
              <a:rPr lang="az-Latn-AZ" b="1" dirty="0"/>
              <a:t>ları</a:t>
            </a:r>
            <a:endParaRPr lang="az-Latn-AZ" sz="2800" b="1" dirty="0"/>
          </a:p>
          <a:p>
            <a:endParaRPr lang="az-Latn-AZ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err="1"/>
              <a:t>Selikli</a:t>
            </a:r>
            <a:r>
              <a:rPr lang="az-Latn-AZ" sz="2800" dirty="0"/>
              <a:t> qişa</a:t>
            </a:r>
            <a:endParaRPr lang="en-US" sz="28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err="1"/>
              <a:t>Selikaltı</a:t>
            </a:r>
            <a:r>
              <a:rPr lang="az-Latn-AZ" sz="2800" dirty="0"/>
              <a:t> qat (əsas)</a:t>
            </a:r>
            <a:endParaRPr lang="en-US" sz="28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err="1"/>
              <a:t>Əzələ</a:t>
            </a:r>
            <a:r>
              <a:rPr lang="az-Latn-AZ" sz="2800" dirty="0"/>
              <a:t> qişası</a:t>
            </a:r>
            <a:endParaRPr lang="en-US" sz="28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err="1"/>
              <a:t>Seroz</a:t>
            </a:r>
            <a:r>
              <a:rPr lang="az-Latn-AZ" sz="2800" dirty="0"/>
              <a:t> qişa</a:t>
            </a:r>
            <a:endParaRPr lang="en-US" sz="2800" dirty="0"/>
          </a:p>
          <a:p>
            <a:endParaRPr lang="ru-RU" dirty="0"/>
          </a:p>
        </p:txBody>
      </p:sp>
      <p:pic>
        <p:nvPicPr>
          <p:cNvPr id="11" name="Рисунок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1103204"/>
            <a:ext cx="5266124" cy="493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585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Fiziologiya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67408" y="1509291"/>
            <a:ext cx="5181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200" b="1" dirty="0"/>
              <a:t>NB-ın </a:t>
            </a:r>
            <a:r>
              <a:rPr lang="en-US" sz="3200" b="1" dirty="0" err="1"/>
              <a:t>funksiyaları</a:t>
            </a:r>
            <a:endParaRPr lang="en-US" sz="3200" b="1" dirty="0"/>
          </a:p>
          <a:p>
            <a:r>
              <a:rPr lang="en-US" sz="3200" b="1" dirty="0" err="1"/>
              <a:t>Həzm</a:t>
            </a:r>
            <a:endParaRPr lang="en-US" sz="3200" b="1" dirty="0"/>
          </a:p>
          <a:p>
            <a:pPr marL="342900" lvl="1" indent="0">
              <a:buNone/>
            </a:pPr>
            <a:r>
              <a:rPr lang="az-Latn-AZ" sz="3200" dirty="0"/>
              <a:t>- </a:t>
            </a:r>
            <a:r>
              <a:rPr lang="en-US" sz="3200" dirty="0" err="1"/>
              <a:t>absorbsiya</a:t>
            </a:r>
            <a:endParaRPr lang="en-US" sz="3200" dirty="0"/>
          </a:p>
          <a:p>
            <a:pPr marL="342900" lvl="1" indent="0">
              <a:buNone/>
            </a:pPr>
            <a:r>
              <a:rPr lang="az-Latn-AZ" sz="3200" dirty="0"/>
              <a:t>- </a:t>
            </a:r>
            <a:r>
              <a:rPr lang="en-US" sz="3200" dirty="0" err="1"/>
              <a:t>sekresiya</a:t>
            </a:r>
            <a:endParaRPr lang="en-US" sz="3200" dirty="0"/>
          </a:p>
          <a:p>
            <a:pPr marL="342900" lvl="1" indent="0">
              <a:buNone/>
            </a:pPr>
            <a:r>
              <a:rPr lang="az-Latn-AZ" sz="3200" dirty="0"/>
              <a:t>- </a:t>
            </a:r>
            <a:r>
              <a:rPr lang="en-US" sz="3200" dirty="0" err="1"/>
              <a:t>parçalama</a:t>
            </a:r>
            <a:r>
              <a:rPr lang="en-US" sz="3200" dirty="0"/>
              <a:t> - </a:t>
            </a:r>
            <a:r>
              <a:rPr lang="en-US" sz="3200" dirty="0" err="1"/>
              <a:t>deqradasiya</a:t>
            </a:r>
            <a:endParaRPr lang="en-US" sz="3200" dirty="0"/>
          </a:p>
          <a:p>
            <a:pPr marL="342900" lvl="1" indent="0">
              <a:buNone/>
            </a:pPr>
            <a:r>
              <a:rPr lang="az-Latn-AZ" sz="3200" dirty="0"/>
              <a:t>- </a:t>
            </a:r>
            <a:r>
              <a:rPr lang="en-US" sz="3200" dirty="0" err="1"/>
              <a:t>motorika</a:t>
            </a:r>
            <a:endParaRPr lang="en-US" sz="3200" dirty="0"/>
          </a:p>
          <a:p>
            <a:r>
              <a:rPr lang="en-US" sz="3200" b="1" dirty="0" err="1"/>
              <a:t>Müdafiə</a:t>
            </a:r>
            <a:endParaRPr lang="en-US" sz="3200" b="1" dirty="0"/>
          </a:p>
          <a:p>
            <a:r>
              <a:rPr lang="en-US" sz="3200" b="1" dirty="0" err="1"/>
              <a:t>Endokrin</a:t>
            </a:r>
            <a:endParaRPr lang="en-US" sz="3200" b="1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" name="Рисунок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1340768"/>
            <a:ext cx="4562785" cy="468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426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20659" cy="835878"/>
          </a:xfrm>
        </p:spPr>
        <p:txBody>
          <a:bodyPr>
            <a:normAutofit/>
          </a:bodyPr>
          <a:lstStyle/>
          <a:p>
            <a:r>
              <a:rPr lang="en-US" sz="4000" dirty="0" err="1"/>
              <a:t>Həzm</a:t>
            </a:r>
            <a:r>
              <a:rPr lang="en-US" sz="4000" dirty="0"/>
              <a:t> </a:t>
            </a:r>
            <a:r>
              <a:rPr lang="en-US" sz="4000" dirty="0" err="1"/>
              <a:t>funksiyası</a:t>
            </a:r>
            <a:endParaRPr lang="ru-RU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7890646"/>
              </p:ext>
            </p:extLst>
          </p:nvPr>
        </p:nvGraphicFramePr>
        <p:xfrm>
          <a:off x="766763" y="1125538"/>
          <a:ext cx="10515600" cy="503976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36949">
                  <a:extLst>
                    <a:ext uri="{9D8B030D-6E8A-4147-A177-3AD203B41FA5}">
                      <a16:colId xmlns:a16="http://schemas.microsoft.com/office/drawing/2014/main" val="4052392251"/>
                    </a:ext>
                  </a:extLst>
                </a:gridCol>
                <a:gridCol w="7778651">
                  <a:extLst>
                    <a:ext uri="{9D8B030D-6E8A-4147-A177-3AD203B41FA5}">
                      <a16:colId xmlns:a16="http://schemas.microsoft.com/office/drawing/2014/main" val="826769849"/>
                    </a:ext>
                  </a:extLst>
                </a:gridCol>
              </a:tblGrid>
              <a:tr h="1679922">
                <a:tc>
                  <a:txBody>
                    <a:bodyPr/>
                    <a:lstStyle/>
                    <a:p>
                      <a:pPr algn="just"/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Absorbsiya</a:t>
                      </a:r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just"/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endParaRPr lang="en-US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 və Ca istisna olmaqla, s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uyun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böyük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hissəsi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(90%),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karbohidratlar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yağ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lar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zülal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lar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mikroelementlər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vitaminlər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tamamilə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sorulur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1208467"/>
                  </a:ext>
                </a:extLst>
              </a:tr>
              <a:tr h="16799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Sekresiya</a:t>
                      </a: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deqradasiya</a:t>
                      </a:r>
                      <a:endParaRPr lang="az-Latn-AZ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Sekresiya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kriptlərdə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olur.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Pankreatik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 NB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enzimlərinin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təsiri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ilə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qida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ın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divaryanı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mənfəzdaxili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radasiyası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baş verir.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7364246"/>
                  </a:ext>
                </a:extLst>
              </a:tr>
              <a:tr h="16799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Motorika</a:t>
                      </a: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endParaRPr lang="en-US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növ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olur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peristaltik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tonik-ossilyator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Peristaltika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qidanın və ximusun i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rəli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qovulmasına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ossilyasiya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isə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qarışdırılmasına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xidmət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edir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72781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5557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Müdafiə</a:t>
            </a:r>
            <a:r>
              <a:rPr lang="en-US" sz="3600" dirty="0"/>
              <a:t> </a:t>
            </a:r>
            <a:r>
              <a:rPr lang="en-US" sz="3600" dirty="0" err="1"/>
              <a:t>funksiyas</a:t>
            </a:r>
            <a:r>
              <a:rPr lang="az-Latn-AZ" sz="3600" dirty="0"/>
              <a:t>ı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5440" y="1484784"/>
            <a:ext cx="10441160" cy="4351338"/>
          </a:xfrm>
        </p:spPr>
        <p:txBody>
          <a:bodyPr/>
          <a:lstStyle/>
          <a:p>
            <a:endParaRPr lang="az-Latn-AZ" dirty="0"/>
          </a:p>
          <a:p>
            <a:pPr marL="0" indent="0">
              <a:buNone/>
            </a:pPr>
            <a:r>
              <a:rPr lang="en-US" dirty="0"/>
              <a:t>NB-ın </a:t>
            </a:r>
            <a:r>
              <a:rPr lang="en-US" dirty="0" err="1"/>
              <a:t>epitelinin</a:t>
            </a:r>
            <a:r>
              <a:rPr lang="en-US" dirty="0"/>
              <a:t> </a:t>
            </a:r>
            <a:r>
              <a:rPr lang="en-US" dirty="0" err="1"/>
              <a:t>mexaniki</a:t>
            </a:r>
            <a:r>
              <a:rPr lang="en-US" dirty="0"/>
              <a:t> </a:t>
            </a:r>
            <a:r>
              <a:rPr lang="en-US" dirty="0" err="1"/>
              <a:t>səd</a:t>
            </a:r>
            <a:r>
              <a:rPr lang="az-Latn-AZ" dirty="0"/>
              <a:t>d</a:t>
            </a:r>
            <a:r>
              <a:rPr lang="en-US" dirty="0"/>
              <a:t> (</a:t>
            </a:r>
            <a:r>
              <a:rPr lang="en-US" dirty="0" err="1"/>
              <a:t>baryer</a:t>
            </a:r>
            <a:r>
              <a:rPr lang="en-US" dirty="0"/>
              <a:t>) </a:t>
            </a:r>
            <a:r>
              <a:rPr lang="az-Latn-AZ" dirty="0"/>
              <a:t>funksiyası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yanaşı</a:t>
            </a:r>
            <a:r>
              <a:rPr lang="en-US" dirty="0"/>
              <a:t> </a:t>
            </a:r>
            <a:r>
              <a:rPr lang="en-US" dirty="0" err="1"/>
              <a:t>mukozanın</a:t>
            </a:r>
            <a:r>
              <a:rPr lang="en-US" dirty="0"/>
              <a:t> </a:t>
            </a:r>
            <a:r>
              <a:rPr lang="en-US" dirty="0" err="1"/>
              <a:t>limfa</a:t>
            </a:r>
            <a:r>
              <a:rPr lang="en-US" dirty="0"/>
              <a:t> </a:t>
            </a:r>
            <a:r>
              <a:rPr lang="en-US" dirty="0" err="1"/>
              <a:t>toxuması</a:t>
            </a:r>
            <a:r>
              <a:rPr lang="en-US" dirty="0"/>
              <a:t> (MALT), </a:t>
            </a:r>
            <a:r>
              <a:rPr lang="en-US" dirty="0" err="1"/>
              <a:t>kriptlərin</a:t>
            </a:r>
            <a:r>
              <a:rPr lang="en-US" dirty="0"/>
              <a:t> </a:t>
            </a:r>
            <a:r>
              <a:rPr lang="en-US" dirty="0" err="1"/>
              <a:t>Panet</a:t>
            </a:r>
            <a:r>
              <a:rPr lang="en-US" dirty="0"/>
              <a:t> </a:t>
            </a:r>
            <a:r>
              <a:rPr lang="en-US" dirty="0" err="1"/>
              <a:t>hüceyrələri</a:t>
            </a:r>
            <a:r>
              <a:rPr lang="en-US" dirty="0"/>
              <a:t> </a:t>
            </a:r>
            <a:r>
              <a:rPr lang="en-US" dirty="0" err="1"/>
              <a:t>orqanizmin</a:t>
            </a:r>
            <a:r>
              <a:rPr lang="en-US" dirty="0"/>
              <a:t> </a:t>
            </a:r>
            <a:r>
              <a:rPr lang="en-US" dirty="0" err="1"/>
              <a:t>mikrorqanizmlərdən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toksinlərdən</a:t>
            </a:r>
            <a:r>
              <a:rPr lang="en-US" dirty="0"/>
              <a:t> </a:t>
            </a:r>
            <a:r>
              <a:rPr lang="az-Latn-AZ" dirty="0"/>
              <a:t>müdafiəsində iştirak </a:t>
            </a:r>
            <a:r>
              <a:rPr lang="en-US" dirty="0" err="1"/>
              <a:t>edir</a:t>
            </a:r>
            <a:r>
              <a:rPr lang="en-US" dirty="0"/>
              <a:t>. </a:t>
            </a:r>
            <a:r>
              <a:rPr lang="en-US" i="1" dirty="0" err="1"/>
              <a:t>Limfatik</a:t>
            </a:r>
            <a:r>
              <a:rPr lang="en-US" i="1" dirty="0"/>
              <a:t> </a:t>
            </a:r>
            <a:r>
              <a:rPr lang="en-US" i="1" dirty="0" err="1"/>
              <a:t>hüceyrələri</a:t>
            </a:r>
            <a:r>
              <a:rPr lang="en-US" i="1" dirty="0"/>
              <a:t> </a:t>
            </a:r>
            <a:r>
              <a:rPr lang="en-US" i="1" dirty="0" err="1"/>
              <a:t>örtən</a:t>
            </a:r>
            <a:r>
              <a:rPr lang="en-US" i="1" dirty="0"/>
              <a:t> M </a:t>
            </a:r>
            <a:r>
              <a:rPr lang="en-US" i="1" dirty="0" err="1"/>
              <a:t>hüceyrələr</a:t>
            </a:r>
            <a:r>
              <a:rPr lang="en-US" i="1" dirty="0"/>
              <a:t> </a:t>
            </a:r>
            <a:r>
              <a:rPr lang="en-US" i="1" dirty="0" err="1"/>
              <a:t>və</a:t>
            </a:r>
            <a:r>
              <a:rPr lang="en-US" i="1" dirty="0"/>
              <a:t> İgA </a:t>
            </a:r>
            <a:r>
              <a:rPr lang="en-US" i="1" dirty="0" err="1"/>
              <a:t>sintez</a:t>
            </a:r>
            <a:r>
              <a:rPr lang="en-US" i="1" dirty="0"/>
              <a:t> </a:t>
            </a:r>
            <a:r>
              <a:rPr lang="en-US" i="1" dirty="0" err="1"/>
              <a:t>edən</a:t>
            </a:r>
            <a:r>
              <a:rPr lang="en-US" i="1" dirty="0"/>
              <a:t> </a:t>
            </a:r>
            <a:r>
              <a:rPr lang="en-US" i="1" dirty="0" err="1"/>
              <a:t>hüceyrələr</a:t>
            </a:r>
            <a:r>
              <a:rPr lang="en-US" i="1" dirty="0"/>
              <a:t> </a:t>
            </a:r>
            <a:r>
              <a:rPr lang="en-US" i="1" dirty="0" err="1"/>
              <a:t>də</a:t>
            </a:r>
            <a:r>
              <a:rPr lang="en-US" i="1" dirty="0"/>
              <a:t> </a:t>
            </a:r>
            <a:r>
              <a:rPr lang="az-Latn-AZ" i="1" dirty="0"/>
              <a:t>anti</a:t>
            </a:r>
            <a:r>
              <a:rPr lang="en-US" i="1" dirty="0" err="1"/>
              <a:t>mikrob</a:t>
            </a:r>
            <a:r>
              <a:rPr lang="en-US" i="1" dirty="0"/>
              <a:t> </a:t>
            </a:r>
            <a:r>
              <a:rPr lang="en-US" i="1" dirty="0" err="1"/>
              <a:t>müdafiə</a:t>
            </a:r>
            <a:r>
              <a:rPr lang="en-US" i="1" dirty="0"/>
              <a:t> </a:t>
            </a:r>
            <a:r>
              <a:rPr lang="az-Latn-AZ" dirty="0"/>
              <a:t>rolu oynayır</a:t>
            </a:r>
            <a:r>
              <a:rPr lang="en-US" dirty="0"/>
              <a:t>lar.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481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Endokrin funksiyası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62494"/>
            <a:ext cx="10515600" cy="5114469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az-Latn-AZ" dirty="0"/>
              <a:t>E</a:t>
            </a:r>
            <a:r>
              <a:rPr lang="en-US" dirty="0" err="1"/>
              <a:t>ndokrin</a:t>
            </a:r>
            <a:r>
              <a:rPr lang="en-US" dirty="0"/>
              <a:t> </a:t>
            </a:r>
            <a:r>
              <a:rPr lang="az-Latn-AZ" dirty="0"/>
              <a:t>(APUD) </a:t>
            </a:r>
            <a:r>
              <a:rPr lang="en-US" dirty="0" err="1"/>
              <a:t>hüceyrələr</a:t>
            </a:r>
            <a:r>
              <a:rPr lang="en-US" dirty="0"/>
              <a:t> </a:t>
            </a:r>
            <a:r>
              <a:rPr lang="az-Latn-AZ" dirty="0"/>
              <a:t>çoxlu </a:t>
            </a:r>
            <a:r>
              <a:rPr lang="en-US" dirty="0"/>
              <a:t> </a:t>
            </a:r>
            <a:r>
              <a:rPr lang="en-US" dirty="0" err="1"/>
              <a:t>hormonlar</a:t>
            </a:r>
            <a:r>
              <a:rPr lang="en-US" dirty="0"/>
              <a:t> </a:t>
            </a:r>
            <a:r>
              <a:rPr lang="en-US" dirty="0" err="1"/>
              <a:t>sintez</a:t>
            </a:r>
            <a:r>
              <a:rPr lang="en-US" dirty="0"/>
              <a:t> </a:t>
            </a:r>
            <a:r>
              <a:rPr lang="en-US" dirty="0" err="1"/>
              <a:t>edirlər</a:t>
            </a:r>
            <a:r>
              <a:rPr lang="en-US" dirty="0"/>
              <a:t>:</a:t>
            </a:r>
            <a:endParaRPr lang="az-Latn-AZ" dirty="0"/>
          </a:p>
          <a:p>
            <a:pPr algn="just"/>
            <a:endParaRPr lang="az-Latn-AZ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dirty="0"/>
              <a:t>M </a:t>
            </a:r>
            <a:r>
              <a:rPr lang="en-US" dirty="0" err="1"/>
              <a:t>hüceyrələr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b="1" dirty="0" err="1"/>
              <a:t>motilin</a:t>
            </a:r>
            <a:r>
              <a:rPr lang="az-Latn-AZ" b="1" dirty="0"/>
              <a:t> </a:t>
            </a:r>
            <a:r>
              <a:rPr lang="en-US" b="1" dirty="0"/>
              <a:t> </a:t>
            </a:r>
            <a:endParaRPr lang="az-Latn-AZ" b="1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dirty="0"/>
              <a:t>S </a:t>
            </a:r>
            <a:r>
              <a:rPr lang="en-US" dirty="0" err="1"/>
              <a:t>hüceyrələri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b="1" dirty="0" err="1"/>
              <a:t>sekretin</a:t>
            </a:r>
            <a:r>
              <a:rPr lang="az-Latn-AZ" b="1" dirty="0"/>
              <a:t>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dirty="0"/>
              <a:t>I </a:t>
            </a:r>
            <a:r>
              <a:rPr lang="en-US" dirty="0" err="1"/>
              <a:t>hüceyrələr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en-US" b="1" dirty="0" err="1"/>
              <a:t>xolesistokinin</a:t>
            </a:r>
            <a:endParaRPr lang="az-Latn-AZ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dirty="0"/>
              <a:t>K </a:t>
            </a:r>
            <a:r>
              <a:rPr lang="en-US" dirty="0" err="1"/>
              <a:t>hüceyrələri</a:t>
            </a:r>
            <a:r>
              <a:rPr lang="az-Latn-AZ" dirty="0"/>
              <a:t> - </a:t>
            </a:r>
            <a:r>
              <a:rPr lang="en-US" b="1" dirty="0" err="1"/>
              <a:t>qastrointestinal</a:t>
            </a:r>
            <a:r>
              <a:rPr lang="en-US" b="1" dirty="0"/>
              <a:t> </a:t>
            </a:r>
            <a:r>
              <a:rPr lang="en-US" b="1" dirty="0" err="1"/>
              <a:t>peptid</a:t>
            </a:r>
            <a:r>
              <a:rPr lang="en-US" b="1" dirty="0"/>
              <a:t> (QİP</a:t>
            </a:r>
            <a:r>
              <a:rPr lang="en-US" dirty="0"/>
              <a:t>)</a:t>
            </a:r>
            <a:r>
              <a:rPr lang="az-Latn-AZ" dirty="0"/>
              <a:t>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dirty="0"/>
              <a:t>G </a:t>
            </a:r>
            <a:r>
              <a:rPr lang="en-US" dirty="0" err="1"/>
              <a:t>hüceyrələri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az-Latn-AZ" b="1" dirty="0"/>
              <a:t>qa</a:t>
            </a:r>
            <a:r>
              <a:rPr lang="en-US" b="1" dirty="0" err="1"/>
              <a:t>strin</a:t>
            </a:r>
            <a:r>
              <a:rPr lang="en-US" dirty="0"/>
              <a:t> </a:t>
            </a:r>
            <a:endParaRPr lang="az-Latn-AZ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dirty="0"/>
              <a:t>D </a:t>
            </a:r>
            <a:r>
              <a:rPr lang="en-US" dirty="0" err="1"/>
              <a:t>hüceyrələri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az-Latn-AZ" b="1" dirty="0"/>
              <a:t>somatostatin</a:t>
            </a:r>
            <a:r>
              <a:rPr lang="en-US" b="1" dirty="0"/>
              <a:t> </a:t>
            </a:r>
            <a:endParaRPr lang="az-Latn-AZ" b="1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dirty="0"/>
              <a:t>F </a:t>
            </a:r>
            <a:r>
              <a:rPr lang="en-US" dirty="0" err="1"/>
              <a:t>hüceyrələri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az-Latn-AZ" b="1" dirty="0"/>
              <a:t>vazoa</a:t>
            </a:r>
            <a:r>
              <a:rPr lang="en-US" b="1" dirty="0" err="1"/>
              <a:t>ktiv</a:t>
            </a:r>
            <a:r>
              <a:rPr lang="en-US" b="1" dirty="0"/>
              <a:t> intestinal </a:t>
            </a:r>
            <a:r>
              <a:rPr lang="en-US" b="1" dirty="0" err="1"/>
              <a:t>peptid</a:t>
            </a:r>
            <a:r>
              <a:rPr lang="en-US" b="1" dirty="0"/>
              <a:t> (VİP)</a:t>
            </a:r>
            <a:endParaRPr lang="az-Latn-AZ" b="1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az-Latn-AZ" dirty="0"/>
              <a:t>Qalça bağırsaqda - </a:t>
            </a:r>
            <a:r>
              <a:rPr lang="az-Latn-AZ" b="1" dirty="0"/>
              <a:t>i</a:t>
            </a:r>
            <a:r>
              <a:rPr lang="en-US" b="1" dirty="0" err="1"/>
              <a:t>nsulinəbənzər</a:t>
            </a:r>
            <a:r>
              <a:rPr lang="en-US" b="1" dirty="0"/>
              <a:t> </a:t>
            </a:r>
            <a:r>
              <a:rPr lang="en-US" b="1" dirty="0" err="1"/>
              <a:t>hormon</a:t>
            </a:r>
            <a:endParaRPr lang="az-Latn-AZ" dirty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az-Latn-AZ" dirty="0"/>
              <a:t>L</a:t>
            </a:r>
            <a:r>
              <a:rPr lang="en-US" dirty="0"/>
              <a:t> </a:t>
            </a:r>
            <a:r>
              <a:rPr lang="en-US" dirty="0" err="1"/>
              <a:t>hüceyrələri</a:t>
            </a:r>
            <a:r>
              <a:rPr lang="en-US" dirty="0"/>
              <a:t> </a:t>
            </a:r>
            <a:r>
              <a:rPr lang="az-Latn-AZ" dirty="0"/>
              <a:t>- </a:t>
            </a:r>
            <a:r>
              <a:rPr lang="az-Latn-AZ" b="1" dirty="0"/>
              <a:t>e</a:t>
            </a:r>
            <a:r>
              <a:rPr lang="en-US" b="1" dirty="0" err="1"/>
              <a:t>nteroglükaqon</a:t>
            </a:r>
            <a:r>
              <a:rPr lang="az-Latn-AZ" dirty="0"/>
              <a:t>, </a:t>
            </a:r>
            <a:r>
              <a:rPr lang="en-US" dirty="0"/>
              <a:t> </a:t>
            </a:r>
            <a:r>
              <a:rPr lang="az-Latn-AZ" dirty="0"/>
              <a:t>həmçinin </a:t>
            </a:r>
            <a:r>
              <a:rPr lang="az-Latn-AZ" b="1" dirty="0"/>
              <a:t>qa</a:t>
            </a:r>
            <a:r>
              <a:rPr lang="en-US" b="1" dirty="0" err="1"/>
              <a:t>strointestinal</a:t>
            </a:r>
            <a:r>
              <a:rPr lang="en-US" b="1" dirty="0"/>
              <a:t> </a:t>
            </a:r>
            <a:r>
              <a:rPr lang="en-US" b="1" dirty="0" err="1"/>
              <a:t>peptid</a:t>
            </a:r>
            <a:r>
              <a:rPr lang="en-US" b="1" dirty="0"/>
              <a:t> (QİP</a:t>
            </a:r>
            <a:r>
              <a:rPr lang="en-US" dirty="0"/>
              <a:t>) </a:t>
            </a:r>
            <a:r>
              <a:rPr lang="az-Latn-AZ" dirty="0"/>
              <a:t> və onlarla digər hormonlar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164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Diaqnostikası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SİNDROMLAR</a:t>
            </a:r>
            <a:endParaRPr lang="az-Latn-AZ" b="1" dirty="0"/>
          </a:p>
          <a:p>
            <a:endParaRPr lang="en-US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Kor</a:t>
            </a:r>
            <a:r>
              <a:rPr lang="en-US" dirty="0"/>
              <a:t> </a:t>
            </a:r>
            <a:r>
              <a:rPr lang="en-US" dirty="0" err="1"/>
              <a:t>ilgək</a:t>
            </a:r>
            <a:r>
              <a:rPr lang="en-US" dirty="0"/>
              <a:t> (</a:t>
            </a:r>
            <a:r>
              <a:rPr lang="en-US" dirty="0" err="1"/>
              <a:t>durğun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) </a:t>
            </a:r>
            <a:r>
              <a:rPr lang="en-US" dirty="0" err="1"/>
              <a:t>sindromu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Qısa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sindromu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keçməzliyi</a:t>
            </a:r>
            <a:r>
              <a:rPr lang="en-US" dirty="0"/>
              <a:t> </a:t>
            </a:r>
            <a:r>
              <a:rPr lang="en-US" dirty="0" err="1"/>
              <a:t>sindromu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Qanaxma sindromu</a:t>
            </a:r>
            <a:endParaRPr lang="en-US" dirty="0"/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968" y="1196752"/>
            <a:ext cx="5545832" cy="4980211"/>
          </a:xfrm>
        </p:spPr>
      </p:pic>
    </p:spTree>
    <p:extLst>
      <p:ext uri="{BB962C8B-B14F-4D97-AF65-F5344CB8AC3E}">
        <p14:creationId xmlns:p14="http://schemas.microsoft.com/office/powerpoint/2010/main" val="2658832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   Diaqnostikası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az-Latn-AZ" b="1" dirty="0"/>
              <a:t>Klinik müayinələr</a:t>
            </a:r>
          </a:p>
          <a:p>
            <a:pPr marL="0" indent="0" algn="just">
              <a:buNone/>
            </a:pPr>
            <a:endParaRPr lang="az-Latn-AZ" b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b="1" dirty="0"/>
              <a:t>Laborator müayinələr 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az-Latn-AZ" b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b="1" dirty="0"/>
              <a:t>İnstrumental (vizualizasion) metodlar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az-Latn-AZ" b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b="1" dirty="0"/>
              <a:t>Biopsiya </a:t>
            </a:r>
          </a:p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148" y="1340768"/>
            <a:ext cx="4928420" cy="4692179"/>
          </a:xfrm>
        </p:spPr>
      </p:pic>
    </p:spTree>
    <p:extLst>
      <p:ext uri="{BB962C8B-B14F-4D97-AF65-F5344CB8AC3E}">
        <p14:creationId xmlns:p14="http://schemas.microsoft.com/office/powerpoint/2010/main" val="175047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Klinik müayinələr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412776"/>
            <a:ext cx="10515600" cy="4351338"/>
          </a:xfrm>
        </p:spPr>
        <p:txBody>
          <a:bodyPr/>
          <a:lstStyle/>
          <a:p>
            <a:pPr marL="457200" indent="-457200">
              <a:buFont typeface="Wingdings" pitchFamily="2" charset="2"/>
              <a:buChar char="ü"/>
            </a:pPr>
            <a:r>
              <a:rPr lang="en-US" dirty="0" err="1"/>
              <a:t>Ağrılar</a:t>
            </a:r>
            <a:endParaRPr lang="en-US" dirty="0"/>
          </a:p>
          <a:p>
            <a:pPr marL="457200" indent="-457200">
              <a:buFont typeface="Wingdings" pitchFamily="2" charset="2"/>
              <a:buChar char="ü"/>
            </a:pPr>
            <a:r>
              <a:rPr lang="en-US" dirty="0" err="1"/>
              <a:t>Ürəkbulanma</a:t>
            </a:r>
            <a:endParaRPr lang="en-US" dirty="0"/>
          </a:p>
          <a:p>
            <a:pPr marL="457200" indent="-457200">
              <a:buFont typeface="Wingdings" pitchFamily="2" charset="2"/>
              <a:buChar char="ü"/>
            </a:pPr>
            <a:r>
              <a:rPr lang="en-US" dirty="0" err="1"/>
              <a:t>Köp</a:t>
            </a:r>
            <a:endParaRPr lang="en-US" dirty="0"/>
          </a:p>
          <a:p>
            <a:pPr marL="457200" indent="-457200">
              <a:buFont typeface="Wingdings" pitchFamily="2" charset="2"/>
              <a:buChar char="ü"/>
            </a:pPr>
            <a:r>
              <a:rPr lang="en-US" dirty="0" err="1"/>
              <a:t>Qusma</a:t>
            </a:r>
            <a:endParaRPr lang="en-US" dirty="0"/>
          </a:p>
          <a:p>
            <a:pPr marL="457200" indent="-457200">
              <a:buFont typeface="Wingdings" pitchFamily="2" charset="2"/>
              <a:buChar char="ü"/>
            </a:pPr>
            <a:r>
              <a:rPr lang="en-US" dirty="0" err="1"/>
              <a:t>Diareya</a:t>
            </a:r>
            <a:endParaRPr lang="en-US" dirty="0"/>
          </a:p>
          <a:p>
            <a:pPr marL="457200" indent="-457200">
              <a:buFont typeface="Wingdings" pitchFamily="2" charset="2"/>
              <a:buChar char="ü"/>
            </a:pPr>
            <a:r>
              <a:rPr lang="en-US" dirty="0" err="1"/>
              <a:t>Qaz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nəcisin</a:t>
            </a:r>
            <a:r>
              <a:rPr lang="en-US" dirty="0"/>
              <a:t> </a:t>
            </a:r>
            <a:r>
              <a:rPr lang="en-US" dirty="0" err="1"/>
              <a:t>xaric</a:t>
            </a:r>
            <a:r>
              <a:rPr lang="en-US" dirty="0"/>
              <a:t> </a:t>
            </a:r>
            <a:r>
              <a:rPr lang="en-US" dirty="0" err="1"/>
              <a:t>olmaması</a:t>
            </a:r>
            <a:endParaRPr lang="en-US" dirty="0"/>
          </a:p>
          <a:p>
            <a:pPr marL="457200" indent="-457200">
              <a:buFont typeface="Wingdings" pitchFamily="2" charset="2"/>
              <a:buChar char="ü"/>
            </a:pPr>
            <a:r>
              <a:rPr lang="en-US" dirty="0"/>
              <a:t>Melena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dirty="0" err="1"/>
              <a:t>Kütlə</a:t>
            </a:r>
            <a:r>
              <a:rPr lang="en-US" dirty="0"/>
              <a:t> </a:t>
            </a:r>
            <a:r>
              <a:rPr lang="az-Latn-AZ" dirty="0"/>
              <a:t>(şiş, törəmə) </a:t>
            </a:r>
            <a:r>
              <a:rPr lang="en-US" dirty="0" err="1"/>
              <a:t>əllənməsi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15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Laborator</a:t>
            </a:r>
            <a:r>
              <a:rPr lang="az-Latn-AZ" sz="3600" dirty="0"/>
              <a:t> müayinələr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Genetik</a:t>
            </a:r>
            <a:r>
              <a:rPr lang="en-US" dirty="0"/>
              <a:t> (Crohn </a:t>
            </a:r>
            <a:r>
              <a:rPr lang="en-US" dirty="0" err="1"/>
              <a:t>xəstəliyi</a:t>
            </a:r>
            <a:r>
              <a:rPr lang="en-US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Anticisimlər</a:t>
            </a:r>
            <a:r>
              <a:rPr lang="en-US" dirty="0"/>
              <a:t> (</a:t>
            </a:r>
            <a:r>
              <a:rPr lang="en-US" dirty="0" err="1"/>
              <a:t>Çoliak</a:t>
            </a:r>
            <a:r>
              <a:rPr lang="en-US" dirty="0"/>
              <a:t> </a:t>
            </a:r>
            <a:r>
              <a:rPr lang="en-US" dirty="0" err="1"/>
              <a:t>xəstəliyi</a:t>
            </a:r>
            <a:r>
              <a:rPr lang="en-US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Absorbasiya</a:t>
            </a:r>
            <a:r>
              <a:rPr lang="en-US" dirty="0"/>
              <a:t> </a:t>
            </a:r>
            <a:r>
              <a:rPr lang="en-US" dirty="0" err="1"/>
              <a:t>testləri</a:t>
            </a:r>
            <a:r>
              <a:rPr lang="en-US" dirty="0"/>
              <a:t> (Shilling </a:t>
            </a:r>
            <a:r>
              <a:rPr lang="en-US" dirty="0" err="1"/>
              <a:t>testi</a:t>
            </a:r>
            <a:r>
              <a:rPr lang="en-US" dirty="0"/>
              <a:t>, D-</a:t>
            </a:r>
            <a:r>
              <a:rPr lang="en-US" dirty="0" err="1"/>
              <a:t>ksiloza</a:t>
            </a:r>
            <a:r>
              <a:rPr lang="en-US" dirty="0"/>
              <a:t> </a:t>
            </a:r>
            <a:r>
              <a:rPr lang="en-US" dirty="0" err="1"/>
              <a:t>testi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s.)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Möhtəviyyatın</a:t>
            </a:r>
            <a:r>
              <a:rPr lang="en-US" dirty="0"/>
              <a:t> </a:t>
            </a:r>
            <a:r>
              <a:rPr lang="en-US" dirty="0" err="1"/>
              <a:t>kulturası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Digər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945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800" dirty="0"/>
              <a:t>İnstrumental müayinələr</a:t>
            </a: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USM</a:t>
            </a:r>
            <a:endParaRPr lang="az-Latn-AZ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Rentgenoloji</a:t>
            </a:r>
            <a:endParaRPr lang="az-Latn-AZ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KT</a:t>
            </a:r>
            <a:endParaRPr lang="az-Latn-AZ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MRT</a:t>
            </a:r>
            <a:endParaRPr lang="az-Latn-AZ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Endoskopiya</a:t>
            </a:r>
            <a:r>
              <a:rPr lang="en-US" dirty="0"/>
              <a:t> </a:t>
            </a:r>
            <a:r>
              <a:rPr lang="az-Latn-AZ" dirty="0"/>
              <a:t>(</a:t>
            </a:r>
            <a:r>
              <a:rPr lang="en-US" dirty="0" err="1"/>
              <a:t>intestinoskopiya</a:t>
            </a:r>
            <a:r>
              <a:rPr lang="en-US" dirty="0"/>
              <a:t>, </a:t>
            </a:r>
            <a:r>
              <a:rPr lang="en-US" dirty="0" err="1"/>
              <a:t>tək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ikibalonlu</a:t>
            </a:r>
            <a:r>
              <a:rPr lang="en-US" dirty="0"/>
              <a:t> </a:t>
            </a:r>
            <a:r>
              <a:rPr lang="en-US" dirty="0" err="1"/>
              <a:t>enteroskopiya</a:t>
            </a:r>
            <a:r>
              <a:rPr lang="en-US" dirty="0"/>
              <a:t>, </a:t>
            </a:r>
            <a:r>
              <a:rPr lang="en-US" dirty="0" err="1"/>
              <a:t>kapsul</a:t>
            </a:r>
            <a:r>
              <a:rPr lang="en-US" dirty="0"/>
              <a:t> </a:t>
            </a:r>
            <a:r>
              <a:rPr lang="en-US" dirty="0" err="1"/>
              <a:t>endoskopiyası</a:t>
            </a:r>
            <a:r>
              <a:rPr lang="az-Latn-AZ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Videolaparoskopiya</a:t>
            </a:r>
            <a:endParaRPr lang="az-Latn-AZ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Biopsiya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06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228571" cy="835878"/>
          </a:xfrm>
        </p:spPr>
        <p:txBody>
          <a:bodyPr>
            <a:normAutofit/>
          </a:bodyPr>
          <a:lstStyle/>
          <a:p>
            <a:r>
              <a:rPr lang="az-Latn-AZ" sz="3600" dirty="0"/>
              <a:t>D</a:t>
            </a:r>
            <a:r>
              <a:rPr lang="en-US" sz="3600" dirty="0" err="1"/>
              <a:t>iaqnostik</a:t>
            </a:r>
            <a:r>
              <a:rPr lang="en-US" sz="3600" dirty="0"/>
              <a:t> </a:t>
            </a:r>
            <a:r>
              <a:rPr lang="en-US" sz="3600" dirty="0" err="1"/>
              <a:t>yanaşma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/>
          <a:lstStyle/>
          <a:p>
            <a:pPr marL="0" indent="0">
              <a:buNone/>
            </a:pPr>
            <a:r>
              <a:rPr lang="az-Latn-AZ" b="1" dirty="0"/>
              <a:t>Əsas </a:t>
            </a:r>
            <a:r>
              <a:rPr lang="en-US" b="1" dirty="0" err="1"/>
              <a:t>prinsip</a:t>
            </a:r>
            <a:r>
              <a:rPr lang="az-Latn-AZ" b="1" dirty="0"/>
              <a:t>lər</a:t>
            </a:r>
            <a:endParaRPr lang="en-US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NB-ın </a:t>
            </a:r>
            <a:r>
              <a:rPr lang="en-US" dirty="0" err="1"/>
              <a:t>təcili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üzvi</a:t>
            </a:r>
            <a:r>
              <a:rPr lang="en-US" dirty="0"/>
              <a:t> </a:t>
            </a:r>
            <a:r>
              <a:rPr lang="en-US" dirty="0" err="1"/>
              <a:t>xəstəliklər</a:t>
            </a:r>
            <a:r>
              <a:rPr lang="az-Latn-AZ" dirty="0"/>
              <a:t>i</a:t>
            </a:r>
            <a:r>
              <a:rPr lang="en-US" dirty="0"/>
              <a:t> ilk </a:t>
            </a:r>
            <a:r>
              <a:rPr lang="en-US" dirty="0" err="1"/>
              <a:t>planda</a:t>
            </a:r>
            <a:r>
              <a:rPr lang="en-US" dirty="0"/>
              <a:t> </a:t>
            </a:r>
            <a:r>
              <a:rPr lang="az-Latn-AZ" dirty="0"/>
              <a:t>durmalı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Digər</a:t>
            </a:r>
            <a:r>
              <a:rPr lang="en-US" dirty="0"/>
              <a:t> </a:t>
            </a:r>
            <a:r>
              <a:rPr lang="en-US" dirty="0" err="1"/>
              <a:t>cərrahi</a:t>
            </a:r>
            <a:r>
              <a:rPr lang="en-US" dirty="0"/>
              <a:t> abdominal </a:t>
            </a:r>
            <a:r>
              <a:rPr lang="en-US" dirty="0" err="1"/>
              <a:t>patologiyalarla</a:t>
            </a:r>
            <a:r>
              <a:rPr lang="en-US" dirty="0"/>
              <a:t> </a:t>
            </a:r>
            <a:r>
              <a:rPr lang="en-US" dirty="0" err="1"/>
              <a:t>differensial</a:t>
            </a:r>
            <a:r>
              <a:rPr lang="en-US" dirty="0"/>
              <a:t> </a:t>
            </a:r>
            <a:r>
              <a:rPr lang="en-US" dirty="0" err="1"/>
              <a:t>diaqnostika</a:t>
            </a:r>
            <a:r>
              <a:rPr lang="az-Latn-AZ" dirty="0"/>
              <a:t> aparılmalı</a:t>
            </a:r>
          </a:p>
          <a:p>
            <a:pPr marL="0" indent="0">
              <a:buNone/>
            </a:pPr>
            <a:endParaRPr lang="az-Latn-AZ" b="1" dirty="0"/>
          </a:p>
          <a:p>
            <a:pPr marL="0" indent="0">
              <a:buNone/>
            </a:pPr>
            <a:r>
              <a:rPr lang="en-US" sz="3200" b="1" dirty="0" err="1"/>
              <a:t>Şübhə</a:t>
            </a:r>
            <a:r>
              <a:rPr lang="az-Latn-AZ" sz="3200" b="1" dirty="0"/>
              <a:t>lər</a:t>
            </a:r>
            <a:endParaRPr lang="en-US" sz="32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Qarında</a:t>
            </a:r>
            <a:r>
              <a:rPr lang="en-US" dirty="0"/>
              <a:t> </a:t>
            </a:r>
            <a:r>
              <a:rPr lang="en-US" dirty="0" err="1"/>
              <a:t>ağrılar</a:t>
            </a:r>
            <a:r>
              <a:rPr lang="en-US" dirty="0"/>
              <a:t>, </a:t>
            </a:r>
            <a:r>
              <a:rPr lang="en-US" dirty="0" err="1"/>
              <a:t>diareya</a:t>
            </a:r>
            <a:r>
              <a:rPr lang="en-US" dirty="0"/>
              <a:t>, </a:t>
            </a:r>
            <a:r>
              <a:rPr lang="en-US" dirty="0" err="1"/>
              <a:t>köp</a:t>
            </a:r>
            <a:r>
              <a:rPr lang="en-US" dirty="0"/>
              <a:t>, </a:t>
            </a:r>
            <a:r>
              <a:rPr lang="en-US" dirty="0" err="1"/>
              <a:t>qaz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nəcisin</a:t>
            </a:r>
            <a:r>
              <a:rPr lang="en-US" dirty="0"/>
              <a:t> </a:t>
            </a:r>
            <a:r>
              <a:rPr lang="en-US" dirty="0" err="1"/>
              <a:t>xaric</a:t>
            </a:r>
            <a:r>
              <a:rPr lang="en-US" dirty="0"/>
              <a:t> </a:t>
            </a:r>
            <a:r>
              <a:rPr lang="en-US" dirty="0" err="1"/>
              <a:t>olmaması</a:t>
            </a:r>
            <a:r>
              <a:rPr lang="en-US" dirty="0"/>
              <a:t>,</a:t>
            </a:r>
            <a:r>
              <a:rPr lang="az-Latn-AZ" dirty="0"/>
              <a:t> </a:t>
            </a:r>
            <a:r>
              <a:rPr lang="en-US" dirty="0" err="1"/>
              <a:t>ürəkbulanma</a:t>
            </a:r>
            <a:r>
              <a:rPr lang="en-US" dirty="0"/>
              <a:t>, </a:t>
            </a:r>
            <a:r>
              <a:rPr lang="en-US" dirty="0" err="1"/>
              <a:t>qusma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melena </a:t>
            </a:r>
            <a:r>
              <a:rPr lang="en-US" dirty="0" err="1"/>
              <a:t>şikayətləri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168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Diaqnostika prinsipləri</a:t>
            </a:r>
            <a:endParaRPr lang="ru-RU" sz="3600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1124744"/>
            <a:ext cx="10513167" cy="5015211"/>
          </a:xfrm>
        </p:spPr>
      </p:pic>
    </p:spTree>
    <p:extLst>
      <p:ext uri="{BB962C8B-B14F-4D97-AF65-F5344CB8AC3E}">
        <p14:creationId xmlns:p14="http://schemas.microsoft.com/office/powerpoint/2010/main" val="2609259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 prinsipləri</a:t>
            </a:r>
            <a:endParaRPr lang="ru-RU" dirty="0"/>
          </a:p>
        </p:txBody>
      </p:sp>
      <p:pic>
        <p:nvPicPr>
          <p:cNvPr id="8" name="Picture 2" descr="http://bck.az/images/books/carrahi_xestelikler/nazikb/nab_img_6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80" y="689344"/>
            <a:ext cx="9433048" cy="563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7666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 prinsipləri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392" y="1340768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az-Latn-AZ" sz="3600" b="1" dirty="0"/>
              <a:t>III pillə müayinələri</a:t>
            </a:r>
          </a:p>
          <a:p>
            <a:endParaRPr lang="az-Latn-AZ" sz="3600" b="1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dirty="0"/>
              <a:t>NB-ın </a:t>
            </a:r>
            <a:r>
              <a:rPr lang="en-US" dirty="0" err="1"/>
              <a:t>dəqiqləşdirilməyən</a:t>
            </a:r>
            <a:r>
              <a:rPr lang="en-US" dirty="0"/>
              <a:t> </a:t>
            </a:r>
            <a:r>
              <a:rPr lang="en-US" dirty="0" err="1"/>
              <a:t>patologiyasının</a:t>
            </a:r>
            <a:r>
              <a:rPr lang="en-US" dirty="0"/>
              <a:t> </a:t>
            </a:r>
            <a:r>
              <a:rPr lang="en-US" dirty="0" err="1"/>
              <a:t>diaqnozunu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onun</a:t>
            </a:r>
            <a:r>
              <a:rPr lang="en-US" dirty="0"/>
              <a:t> </a:t>
            </a:r>
            <a:r>
              <a:rPr lang="en-US" dirty="0" err="1"/>
              <a:t>ağırlıq</a:t>
            </a:r>
            <a:r>
              <a:rPr lang="en-US" dirty="0"/>
              <a:t> </a:t>
            </a:r>
            <a:r>
              <a:rPr lang="en-US" dirty="0" err="1"/>
              <a:t>dərəcəsini</a:t>
            </a:r>
            <a:r>
              <a:rPr lang="en-US" dirty="0"/>
              <a:t> </a:t>
            </a:r>
            <a:r>
              <a:rPr lang="en-US" dirty="0" err="1"/>
              <a:t>müəyyən</a:t>
            </a:r>
            <a:r>
              <a:rPr lang="en-US" dirty="0"/>
              <a:t> </a:t>
            </a:r>
            <a:r>
              <a:rPr lang="en-US" dirty="0" err="1"/>
              <a:t>etmək</a:t>
            </a:r>
            <a:r>
              <a:rPr lang="az-Latn-AZ" dirty="0"/>
              <a:t> üçün</a:t>
            </a:r>
            <a:r>
              <a:rPr lang="en-US" dirty="0"/>
              <a:t> </a:t>
            </a:r>
            <a:r>
              <a:rPr lang="en-US" dirty="0" err="1"/>
              <a:t>invaziv</a:t>
            </a:r>
            <a:r>
              <a:rPr lang="en-US" dirty="0"/>
              <a:t> </a:t>
            </a:r>
            <a:r>
              <a:rPr lang="en-US" dirty="0" err="1"/>
              <a:t>diaqnostika</a:t>
            </a:r>
            <a:r>
              <a:rPr lang="en-US" dirty="0"/>
              <a:t> </a:t>
            </a:r>
            <a:r>
              <a:rPr lang="en-US" dirty="0" err="1"/>
              <a:t>üsulları</a:t>
            </a:r>
            <a:r>
              <a:rPr lang="en-US" dirty="0"/>
              <a:t> </a:t>
            </a:r>
          </a:p>
          <a:p>
            <a:endParaRPr lang="en-US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dirty="0" err="1"/>
              <a:t>Xəstəliyin</a:t>
            </a:r>
            <a:r>
              <a:rPr lang="en-US" dirty="0"/>
              <a:t> </a:t>
            </a:r>
            <a:r>
              <a:rPr lang="en-US" dirty="0" err="1"/>
              <a:t>ağırlıq</a:t>
            </a:r>
            <a:r>
              <a:rPr lang="en-US" dirty="0"/>
              <a:t> </a:t>
            </a:r>
            <a:r>
              <a:rPr lang="en-US" dirty="0" err="1"/>
              <a:t>dərəcəsi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patologiyanın</a:t>
            </a:r>
            <a:r>
              <a:rPr lang="en-US" dirty="0"/>
              <a:t> </a:t>
            </a:r>
            <a:r>
              <a:rPr lang="en-US" dirty="0" err="1"/>
              <a:t>lokalizasiyası</a:t>
            </a:r>
            <a:r>
              <a:rPr lang="az-Latn-AZ" dirty="0"/>
              <a:t>nın</a:t>
            </a:r>
            <a:r>
              <a:rPr lang="en-US" dirty="0"/>
              <a:t> </a:t>
            </a:r>
            <a:r>
              <a:rPr lang="en-US" dirty="0" err="1"/>
              <a:t>dəqiqləşdir</a:t>
            </a:r>
            <a:r>
              <a:rPr lang="az-Latn-AZ" dirty="0"/>
              <a:t>il</a:t>
            </a:r>
            <a:r>
              <a:rPr lang="en-US" dirty="0" err="1"/>
              <a:t>mə</a:t>
            </a:r>
            <a:r>
              <a:rPr lang="az-Latn-AZ" dirty="0"/>
              <a:t>si üçün – </a:t>
            </a:r>
            <a:r>
              <a:rPr lang="en-US" b="1" dirty="0" err="1"/>
              <a:t>angioqrafiya</a:t>
            </a:r>
            <a:r>
              <a:rPr lang="az-Latn-AZ" dirty="0"/>
              <a:t>;</a:t>
            </a:r>
            <a:endParaRPr lang="en-US" dirty="0"/>
          </a:p>
          <a:p>
            <a:endParaRPr lang="az-Latn-AZ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dirty="0"/>
              <a:t>Crohn </a:t>
            </a:r>
            <a:r>
              <a:rPr lang="en-US" dirty="0" err="1"/>
              <a:t>xəstəliyi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Çeliak</a:t>
            </a:r>
            <a:r>
              <a:rPr lang="en-US" dirty="0"/>
              <a:t> </a:t>
            </a:r>
            <a:r>
              <a:rPr lang="en-US" dirty="0" err="1"/>
              <a:t>xəstəliyini</a:t>
            </a:r>
            <a:r>
              <a:rPr lang="az-Latn-AZ" dirty="0"/>
              <a:t>n</a:t>
            </a:r>
            <a:r>
              <a:rPr lang="en-US" dirty="0"/>
              <a:t> </a:t>
            </a:r>
            <a:r>
              <a:rPr lang="en-US" dirty="0" err="1"/>
              <a:t>spesifik</a:t>
            </a:r>
            <a:r>
              <a:rPr lang="en-US" dirty="0"/>
              <a:t> </a:t>
            </a:r>
            <a:r>
              <a:rPr lang="az-Latn-AZ" dirty="0"/>
              <a:t>diaqnostikası üçün - </a:t>
            </a:r>
            <a:r>
              <a:rPr lang="en-US" b="1" dirty="0" err="1"/>
              <a:t>genetik</a:t>
            </a:r>
            <a:r>
              <a:rPr lang="en-US" b="1" dirty="0"/>
              <a:t> </a:t>
            </a:r>
            <a:r>
              <a:rPr lang="en-US" b="1" dirty="0" err="1"/>
              <a:t>testlər</a:t>
            </a:r>
            <a:r>
              <a:rPr lang="az-Latn-AZ" b="1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9427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6732627" cy="689344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/>
              <a:t>Cərrahi</a:t>
            </a:r>
            <a:r>
              <a:rPr lang="en-US" sz="3600" dirty="0"/>
              <a:t> </a:t>
            </a:r>
            <a:r>
              <a:rPr lang="en-US" sz="3600" dirty="0" err="1"/>
              <a:t>əməliyyatlar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/>
          <a:lstStyle/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Rezeksiya</a:t>
            </a:r>
            <a:endParaRPr lang="en-US" dirty="0"/>
          </a:p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Perforasiya</a:t>
            </a:r>
            <a:r>
              <a:rPr lang="en-US" dirty="0"/>
              <a:t> </a:t>
            </a:r>
            <a:r>
              <a:rPr lang="en-US" dirty="0" err="1"/>
              <a:t>dəliyi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travmatik</a:t>
            </a:r>
            <a:r>
              <a:rPr lang="en-US" dirty="0"/>
              <a:t> </a:t>
            </a:r>
            <a:r>
              <a:rPr lang="en-US" dirty="0" err="1"/>
              <a:t>yaraların</a:t>
            </a:r>
            <a:r>
              <a:rPr lang="en-US" dirty="0"/>
              <a:t> </a:t>
            </a:r>
            <a:r>
              <a:rPr lang="en-US" dirty="0" err="1"/>
              <a:t>tikilməsi</a:t>
            </a:r>
            <a:endParaRPr lang="en-US" dirty="0"/>
          </a:p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İlesotoma</a:t>
            </a:r>
            <a:endParaRPr lang="en-US" dirty="0"/>
          </a:p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Peksiyalar</a:t>
            </a:r>
            <a:endParaRPr lang="en-US" dirty="0"/>
          </a:p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Transpozisiyalar</a:t>
            </a:r>
            <a:endParaRPr lang="en-US" dirty="0"/>
          </a:p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Transplantasiya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8556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Ağırlaşmalar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Qanaxma</a:t>
            </a:r>
            <a:endParaRPr lang="en-US" dirty="0"/>
          </a:p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Anastomoz</a:t>
            </a:r>
            <a:r>
              <a:rPr lang="en-US" dirty="0"/>
              <a:t> </a:t>
            </a:r>
            <a:r>
              <a:rPr lang="en-US" dirty="0" err="1"/>
              <a:t>tutarsızlığı</a:t>
            </a:r>
            <a:endParaRPr lang="en-US" dirty="0"/>
          </a:p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Striktur</a:t>
            </a:r>
            <a:r>
              <a:rPr lang="en-US" dirty="0"/>
              <a:t>(lar)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Fistul</a:t>
            </a:r>
            <a:r>
              <a:rPr lang="en-US" dirty="0"/>
              <a:t>(lar)</a:t>
            </a:r>
            <a:r>
              <a:rPr lang="az-Latn-AZ" dirty="0"/>
              <a:t> </a:t>
            </a:r>
            <a:endParaRPr lang="en-US" dirty="0"/>
          </a:p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Qısa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sindromu</a:t>
            </a:r>
            <a:endParaRPr lang="en-US" dirty="0"/>
          </a:p>
          <a:p>
            <a:pPr marL="571500" indent="-571500">
              <a:buFont typeface="Wingdings" pitchFamily="2" charset="2"/>
              <a:buChar char="Ø"/>
            </a:pPr>
            <a:r>
              <a:rPr lang="en-US" dirty="0" err="1"/>
              <a:t>Bitişmə</a:t>
            </a:r>
            <a:r>
              <a:rPr lang="en-US" dirty="0"/>
              <a:t> </a:t>
            </a:r>
            <a:r>
              <a:rPr lang="en-US" dirty="0" err="1"/>
              <a:t>xəstəliyi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keçməzliyi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5203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351584" y="1988840"/>
            <a:ext cx="6624736" cy="1555958"/>
          </a:xfrm>
        </p:spPr>
        <p:txBody>
          <a:bodyPr>
            <a:noAutofit/>
          </a:bodyPr>
          <a:lstStyle/>
          <a:p>
            <a:r>
              <a:rPr lang="az-Latn-AZ" sz="4000" dirty="0"/>
              <a:t>Diqqətinizə görə təşəkkür.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420271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664337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2595</TotalTime>
  <Words>688</Words>
  <Application>Microsoft Office PowerPoint</Application>
  <PresentationFormat>Widescreen</PresentationFormat>
  <Paragraphs>139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Times New Roman</vt:lpstr>
      <vt:lpstr>Wingdings</vt:lpstr>
      <vt:lpstr>Praktiki dərs şablonu 7</vt:lpstr>
      <vt:lpstr>Nazik bağırsağın cərrahi xəstəliklərinə diaqnostik yanaşma</vt:lpstr>
      <vt:lpstr>Anatomiya</vt:lpstr>
      <vt:lpstr>Anatomiya</vt:lpstr>
      <vt:lpstr> Anatomiya </vt:lpstr>
      <vt:lpstr>Histologiya</vt:lpstr>
      <vt:lpstr>Fiziologiya</vt:lpstr>
      <vt:lpstr>Həzm funksiyası</vt:lpstr>
      <vt:lpstr>Müdafiə funksiyası</vt:lpstr>
      <vt:lpstr>Endokrin funksiyası</vt:lpstr>
      <vt:lpstr>Diaqnostikası</vt:lpstr>
      <vt:lpstr>   Diaqnostikası</vt:lpstr>
      <vt:lpstr>Klinik müayinələr</vt:lpstr>
      <vt:lpstr>Laborator müayinələr</vt:lpstr>
      <vt:lpstr>İnstrumental müayinələr</vt:lpstr>
      <vt:lpstr>Diaqnostik yanaşma</vt:lpstr>
      <vt:lpstr>Diaqnostika prinsipləri</vt:lpstr>
      <vt:lpstr>Diaqnostika prinsipləri</vt:lpstr>
      <vt:lpstr>Diaqnostika prinsipləri</vt:lpstr>
      <vt:lpstr> Cərrahi əməliyyatlar</vt:lpstr>
      <vt:lpstr>Ağırlaşmalar</vt:lpstr>
      <vt:lpstr>Diqqətinizə görə təşəkkür.</vt:lpstr>
      <vt:lpstr>      www.bck.az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Nuru Bayramov</cp:lastModifiedBy>
  <cp:revision>239</cp:revision>
  <dcterms:created xsi:type="dcterms:W3CDTF">2001-04-16T20:54:45Z</dcterms:created>
  <dcterms:modified xsi:type="dcterms:W3CDTF">2021-07-31T13:24:00Z</dcterms:modified>
</cp:coreProperties>
</file>