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4"/>
  </p:notesMasterIdLst>
  <p:handoutMasterIdLst>
    <p:handoutMasterId r:id="rId25"/>
  </p:handoutMasterIdLst>
  <p:sldIdLst>
    <p:sldId id="284" r:id="rId2"/>
    <p:sldId id="290" r:id="rId3"/>
    <p:sldId id="270" r:id="rId4"/>
    <p:sldId id="307" r:id="rId5"/>
    <p:sldId id="291" r:id="rId6"/>
    <p:sldId id="278" r:id="rId7"/>
    <p:sldId id="292" r:id="rId8"/>
    <p:sldId id="293" r:id="rId9"/>
    <p:sldId id="294" r:id="rId10"/>
    <p:sldId id="295" r:id="rId11"/>
    <p:sldId id="296" r:id="rId12"/>
    <p:sldId id="302" r:id="rId13"/>
    <p:sldId id="297" r:id="rId14"/>
    <p:sldId id="303" r:id="rId15"/>
    <p:sldId id="298" r:id="rId16"/>
    <p:sldId id="299" r:id="rId17"/>
    <p:sldId id="306" r:id="rId18"/>
    <p:sldId id="304" r:id="rId19"/>
    <p:sldId id="305" r:id="rId20"/>
    <p:sldId id="301" r:id="rId21"/>
    <p:sldId id="309" r:id="rId22"/>
    <p:sldId id="308" r:id="rId23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153" autoAdjust="0"/>
    <p:restoredTop sz="94660"/>
  </p:normalViewPr>
  <p:slideViewPr>
    <p:cSldViewPr>
      <p:cViewPr varScale="1">
        <p:scale>
          <a:sx n="64" d="100"/>
          <a:sy n="64" d="100"/>
        </p:scale>
        <p:origin x="518" y="3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704F4F8-3011-964B-A058-6B3684032408}" type="doc">
      <dgm:prSet loTypeId="urn:microsoft.com/office/officeart/2005/8/layout/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BE9FC2-3E27-994A-9DCD-CDF966A41B35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>
            <a:buFont typeface="Wingdings" pitchFamily="2" charset="2"/>
            <a:buChar char="ü"/>
          </a:pPr>
          <a:r>
            <a:rPr lang="az-Latn-AZ" sz="2000" b="1" i="1" u="sng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Etiologiyası</a:t>
          </a:r>
        </a:p>
        <a:p>
          <a:pPr>
            <a:buFont typeface="Wingdings" pitchFamily="2" charset="2"/>
            <a:buChar char="ü"/>
          </a:pPr>
          <a:endParaRPr lang="ru-RU" sz="2000" b="1" i="1" u="sng" dirty="0">
            <a:solidFill>
              <a:schemeClr val="accent1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>
            <a:buFont typeface="Wingdings" pitchFamily="2" charset="2"/>
            <a:buChar char="ü"/>
          </a:pPr>
          <a:r>
            <a:rPr lang="az-Latn-A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Bağ aparatının zəifləməsi əsas səbəb hesab edilir.</a:t>
          </a:r>
          <a:endParaRPr lang="az-Latn-AZ" sz="2000" b="1" i="1" u="sng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404731-D680-5A4E-9A50-023095F59FE6}" type="parTrans" cxnId="{52F23BE2-45BE-7841-8D7B-1BFB3ACA625B}">
      <dgm:prSet/>
      <dgm:spPr/>
      <dgm:t>
        <a:bodyPr/>
        <a:lstStyle/>
        <a:p>
          <a:endParaRPr lang="en-US" sz="2000"/>
        </a:p>
      </dgm:t>
    </dgm:pt>
    <dgm:pt modelId="{C725D5DA-5B74-1340-8FF7-98C723120D73}" type="sibTrans" cxnId="{52F23BE2-45BE-7841-8D7B-1BFB3ACA625B}">
      <dgm:prSet/>
      <dgm:spPr/>
      <dgm:t>
        <a:bodyPr/>
        <a:lstStyle/>
        <a:p>
          <a:endParaRPr lang="en-US" sz="2000"/>
        </a:p>
      </dgm:t>
    </dgm:pt>
    <dgm:pt modelId="{DF21269A-A297-BB4B-9DF0-AB8C6948CCB2}" type="pres">
      <dgm:prSet presAssocID="{4704F4F8-3011-964B-A058-6B3684032408}" presName="linear" presStyleCnt="0">
        <dgm:presLayoutVars>
          <dgm:dir/>
          <dgm:animLvl val="lvl"/>
          <dgm:resizeHandles val="exact"/>
        </dgm:presLayoutVars>
      </dgm:prSet>
      <dgm:spPr/>
    </dgm:pt>
    <dgm:pt modelId="{4530505F-077E-4843-8936-12CA1B99F43C}" type="pres">
      <dgm:prSet presAssocID="{E9BE9FC2-3E27-994A-9DCD-CDF966A41B35}" presName="parentLin" presStyleCnt="0"/>
      <dgm:spPr/>
    </dgm:pt>
    <dgm:pt modelId="{C70F5E20-2C08-FF42-935A-40DE2D33F915}" type="pres">
      <dgm:prSet presAssocID="{E9BE9FC2-3E27-994A-9DCD-CDF966A41B35}" presName="parentLeftMargin" presStyleLbl="node1" presStyleIdx="0" presStyleCnt="1"/>
      <dgm:spPr/>
    </dgm:pt>
    <dgm:pt modelId="{CD2F8C89-078E-274F-B15B-E552DB8C84BC}" type="pres">
      <dgm:prSet presAssocID="{E9BE9FC2-3E27-994A-9DCD-CDF966A41B35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6C5B1AFB-9359-4945-8B03-22D1AA88AF76}" type="pres">
      <dgm:prSet presAssocID="{E9BE9FC2-3E27-994A-9DCD-CDF966A41B35}" presName="negativeSpace" presStyleCnt="0"/>
      <dgm:spPr/>
    </dgm:pt>
    <dgm:pt modelId="{83DEE394-7FB5-0642-9830-E8D4BFCF6825}" type="pres">
      <dgm:prSet presAssocID="{E9BE9FC2-3E27-994A-9DCD-CDF966A41B35}" presName="childText" presStyleLbl="conFgAcc1" presStyleIdx="0" presStyleCnt="1" custLinFactNeighborX="7222" custLinFactNeighborY="15995">
        <dgm:presLayoutVars>
          <dgm:bulletEnabled val="1"/>
        </dgm:presLayoutVars>
      </dgm:prSet>
      <dgm:spPr/>
    </dgm:pt>
  </dgm:ptLst>
  <dgm:cxnLst>
    <dgm:cxn modelId="{7D5F8467-4FA3-524A-A2FF-9229CA69A15E}" type="presOf" srcId="{4704F4F8-3011-964B-A058-6B3684032408}" destId="{DF21269A-A297-BB4B-9DF0-AB8C6948CCB2}" srcOrd="0" destOrd="0" presId="urn:microsoft.com/office/officeart/2005/8/layout/list1"/>
    <dgm:cxn modelId="{2FEF7757-EFA4-D146-B28F-4B41245BCA87}" type="presOf" srcId="{E9BE9FC2-3E27-994A-9DCD-CDF966A41B35}" destId="{C70F5E20-2C08-FF42-935A-40DE2D33F915}" srcOrd="0" destOrd="0" presId="urn:microsoft.com/office/officeart/2005/8/layout/list1"/>
    <dgm:cxn modelId="{BF710FDE-9745-914D-AA61-5300BDB2DADE}" type="presOf" srcId="{E9BE9FC2-3E27-994A-9DCD-CDF966A41B35}" destId="{CD2F8C89-078E-274F-B15B-E552DB8C84BC}" srcOrd="1" destOrd="0" presId="urn:microsoft.com/office/officeart/2005/8/layout/list1"/>
    <dgm:cxn modelId="{52F23BE2-45BE-7841-8D7B-1BFB3ACA625B}" srcId="{4704F4F8-3011-964B-A058-6B3684032408}" destId="{E9BE9FC2-3E27-994A-9DCD-CDF966A41B35}" srcOrd="0" destOrd="0" parTransId="{EF404731-D680-5A4E-9A50-023095F59FE6}" sibTransId="{C725D5DA-5B74-1340-8FF7-98C723120D73}"/>
    <dgm:cxn modelId="{12F2755E-E97B-584B-9E64-7C2474598456}" type="presParOf" srcId="{DF21269A-A297-BB4B-9DF0-AB8C6948CCB2}" destId="{4530505F-077E-4843-8936-12CA1B99F43C}" srcOrd="0" destOrd="0" presId="urn:microsoft.com/office/officeart/2005/8/layout/list1"/>
    <dgm:cxn modelId="{8C0A8E22-78FF-DB44-945E-FB13AFAE7B9B}" type="presParOf" srcId="{4530505F-077E-4843-8936-12CA1B99F43C}" destId="{C70F5E20-2C08-FF42-935A-40DE2D33F915}" srcOrd="0" destOrd="0" presId="urn:microsoft.com/office/officeart/2005/8/layout/list1"/>
    <dgm:cxn modelId="{C246D96C-BF2F-4B4A-A904-37EF2AE9209D}" type="presParOf" srcId="{4530505F-077E-4843-8936-12CA1B99F43C}" destId="{CD2F8C89-078E-274F-B15B-E552DB8C84BC}" srcOrd="1" destOrd="0" presId="urn:microsoft.com/office/officeart/2005/8/layout/list1"/>
    <dgm:cxn modelId="{2AA2535D-FD37-2745-8B34-D8E1B87AF5A1}" type="presParOf" srcId="{DF21269A-A297-BB4B-9DF0-AB8C6948CCB2}" destId="{6C5B1AFB-9359-4945-8B03-22D1AA88AF76}" srcOrd="1" destOrd="0" presId="urn:microsoft.com/office/officeart/2005/8/layout/list1"/>
    <dgm:cxn modelId="{2A0248E4-9D18-5046-858E-CF2388762B44}" type="presParOf" srcId="{DF21269A-A297-BB4B-9DF0-AB8C6948CCB2}" destId="{83DEE394-7FB5-0642-9830-E8D4BFCF6825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704F4F8-3011-964B-A058-6B3684032408}" type="doc">
      <dgm:prSet loTypeId="urn:microsoft.com/office/officeart/2005/8/layout/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BE9FC2-3E27-994A-9DCD-CDF966A41B35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>
            <a:buFont typeface="Wingdings" pitchFamily="2" charset="2"/>
            <a:buChar char="ü"/>
          </a:pPr>
          <a:r>
            <a:rPr lang="az-Latn-AZ" sz="2000" b="1" i="1" u="sng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Patogenezi və gedişi </a:t>
          </a:r>
        </a:p>
        <a:p>
          <a:pPr>
            <a:buFont typeface="Wingdings" pitchFamily="2" charset="2"/>
            <a:buChar char="ü"/>
          </a:pPr>
          <a:r>
            <a:rPr lang="az-Latn-A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Kəskin burulma mədə nekrozu törədir. Xroniki burulma ağrılar və bəzən də hiatal yırtıqla birlikdə olur</a:t>
          </a:r>
          <a:r>
            <a:rPr lang="az-Latn-AZ" sz="20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br>
            <a:rPr lang="az-Latn-AZ" sz="2000" dirty="0">
              <a:solidFill>
                <a:schemeClr val="accent1">
                  <a:lumMod val="50000"/>
                </a:schemeClr>
              </a:solidFill>
            </a:rPr>
          </a:br>
          <a:endParaRPr lang="az-Latn-AZ" sz="2000" b="1" i="1" u="sng" dirty="0">
            <a:solidFill>
              <a:schemeClr val="accent1">
                <a:lumMod val="50000"/>
              </a:schemeClr>
            </a:solidFill>
          </a:endParaRPr>
        </a:p>
      </dgm:t>
    </dgm:pt>
    <dgm:pt modelId="{EF404731-D680-5A4E-9A50-023095F59FE6}" type="parTrans" cxnId="{52F23BE2-45BE-7841-8D7B-1BFB3ACA625B}">
      <dgm:prSet/>
      <dgm:spPr/>
      <dgm:t>
        <a:bodyPr/>
        <a:lstStyle/>
        <a:p>
          <a:endParaRPr lang="en-US" sz="2000"/>
        </a:p>
      </dgm:t>
    </dgm:pt>
    <dgm:pt modelId="{C725D5DA-5B74-1340-8FF7-98C723120D73}" type="sibTrans" cxnId="{52F23BE2-45BE-7841-8D7B-1BFB3ACA625B}">
      <dgm:prSet/>
      <dgm:spPr/>
      <dgm:t>
        <a:bodyPr/>
        <a:lstStyle/>
        <a:p>
          <a:endParaRPr lang="en-US" sz="2000"/>
        </a:p>
      </dgm:t>
    </dgm:pt>
    <dgm:pt modelId="{DF21269A-A297-BB4B-9DF0-AB8C6948CCB2}" type="pres">
      <dgm:prSet presAssocID="{4704F4F8-3011-964B-A058-6B3684032408}" presName="linear" presStyleCnt="0">
        <dgm:presLayoutVars>
          <dgm:dir/>
          <dgm:animLvl val="lvl"/>
          <dgm:resizeHandles val="exact"/>
        </dgm:presLayoutVars>
      </dgm:prSet>
      <dgm:spPr/>
    </dgm:pt>
    <dgm:pt modelId="{4530505F-077E-4843-8936-12CA1B99F43C}" type="pres">
      <dgm:prSet presAssocID="{E9BE9FC2-3E27-994A-9DCD-CDF966A41B35}" presName="parentLin" presStyleCnt="0"/>
      <dgm:spPr/>
    </dgm:pt>
    <dgm:pt modelId="{C70F5E20-2C08-FF42-935A-40DE2D33F915}" type="pres">
      <dgm:prSet presAssocID="{E9BE9FC2-3E27-994A-9DCD-CDF966A41B35}" presName="parentLeftMargin" presStyleLbl="node1" presStyleIdx="0" presStyleCnt="1"/>
      <dgm:spPr/>
    </dgm:pt>
    <dgm:pt modelId="{CD2F8C89-078E-274F-B15B-E552DB8C84BC}" type="pres">
      <dgm:prSet presAssocID="{E9BE9FC2-3E27-994A-9DCD-CDF966A41B35}" presName="parentText" presStyleLbl="node1" presStyleIdx="0" presStyleCnt="1" custScaleY="119105">
        <dgm:presLayoutVars>
          <dgm:chMax val="0"/>
          <dgm:bulletEnabled val="1"/>
        </dgm:presLayoutVars>
      </dgm:prSet>
      <dgm:spPr/>
    </dgm:pt>
    <dgm:pt modelId="{6C5B1AFB-9359-4945-8B03-22D1AA88AF76}" type="pres">
      <dgm:prSet presAssocID="{E9BE9FC2-3E27-994A-9DCD-CDF966A41B35}" presName="negativeSpace" presStyleCnt="0"/>
      <dgm:spPr/>
    </dgm:pt>
    <dgm:pt modelId="{83DEE394-7FB5-0642-9830-E8D4BFCF6825}" type="pres">
      <dgm:prSet presAssocID="{E9BE9FC2-3E27-994A-9DCD-CDF966A41B35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7D5F8467-4FA3-524A-A2FF-9229CA69A15E}" type="presOf" srcId="{4704F4F8-3011-964B-A058-6B3684032408}" destId="{DF21269A-A297-BB4B-9DF0-AB8C6948CCB2}" srcOrd="0" destOrd="0" presId="urn:microsoft.com/office/officeart/2005/8/layout/list1"/>
    <dgm:cxn modelId="{2FEF7757-EFA4-D146-B28F-4B41245BCA87}" type="presOf" srcId="{E9BE9FC2-3E27-994A-9DCD-CDF966A41B35}" destId="{C70F5E20-2C08-FF42-935A-40DE2D33F915}" srcOrd="0" destOrd="0" presId="urn:microsoft.com/office/officeart/2005/8/layout/list1"/>
    <dgm:cxn modelId="{BF710FDE-9745-914D-AA61-5300BDB2DADE}" type="presOf" srcId="{E9BE9FC2-3E27-994A-9DCD-CDF966A41B35}" destId="{CD2F8C89-078E-274F-B15B-E552DB8C84BC}" srcOrd="1" destOrd="0" presId="urn:microsoft.com/office/officeart/2005/8/layout/list1"/>
    <dgm:cxn modelId="{52F23BE2-45BE-7841-8D7B-1BFB3ACA625B}" srcId="{4704F4F8-3011-964B-A058-6B3684032408}" destId="{E9BE9FC2-3E27-994A-9DCD-CDF966A41B35}" srcOrd="0" destOrd="0" parTransId="{EF404731-D680-5A4E-9A50-023095F59FE6}" sibTransId="{C725D5DA-5B74-1340-8FF7-98C723120D73}"/>
    <dgm:cxn modelId="{12F2755E-E97B-584B-9E64-7C2474598456}" type="presParOf" srcId="{DF21269A-A297-BB4B-9DF0-AB8C6948CCB2}" destId="{4530505F-077E-4843-8936-12CA1B99F43C}" srcOrd="0" destOrd="0" presId="urn:microsoft.com/office/officeart/2005/8/layout/list1"/>
    <dgm:cxn modelId="{8C0A8E22-78FF-DB44-945E-FB13AFAE7B9B}" type="presParOf" srcId="{4530505F-077E-4843-8936-12CA1B99F43C}" destId="{C70F5E20-2C08-FF42-935A-40DE2D33F915}" srcOrd="0" destOrd="0" presId="urn:microsoft.com/office/officeart/2005/8/layout/list1"/>
    <dgm:cxn modelId="{C246D96C-BF2F-4B4A-A904-37EF2AE9209D}" type="presParOf" srcId="{4530505F-077E-4843-8936-12CA1B99F43C}" destId="{CD2F8C89-078E-274F-B15B-E552DB8C84BC}" srcOrd="1" destOrd="0" presId="urn:microsoft.com/office/officeart/2005/8/layout/list1"/>
    <dgm:cxn modelId="{2AA2535D-FD37-2745-8B34-D8E1B87AF5A1}" type="presParOf" srcId="{DF21269A-A297-BB4B-9DF0-AB8C6948CCB2}" destId="{6C5B1AFB-9359-4945-8B03-22D1AA88AF76}" srcOrd="1" destOrd="0" presId="urn:microsoft.com/office/officeart/2005/8/layout/list1"/>
    <dgm:cxn modelId="{2A0248E4-9D18-5046-858E-CF2388762B44}" type="presParOf" srcId="{DF21269A-A297-BB4B-9DF0-AB8C6948CCB2}" destId="{83DEE394-7FB5-0642-9830-E8D4BFCF6825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6870F63-2C61-47A2-BF86-DD60AAEEFBC9}" type="doc">
      <dgm:prSet loTypeId="urn:microsoft.com/office/officeart/2005/8/layout/cycle8" loCatId="cycle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0B88088E-B309-41A0-B716-B7C8D711C0C5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az-Latn-AZ" sz="2400" kern="1200" dirty="0">
              <a:solidFill>
                <a:srgbClr val="4472C4">
                  <a:lumMod val="50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Mədə emfizeması</a:t>
          </a:r>
          <a:endParaRPr lang="ru-RU" sz="2500" kern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3E46842-047C-47E1-AFDC-8E22731E0D0D}" type="parTrans" cxnId="{C4F84B82-4CE4-4ECA-A411-9899AB4C237C}">
      <dgm:prSet/>
      <dgm:spPr/>
      <dgm:t>
        <a:bodyPr/>
        <a:lstStyle/>
        <a:p>
          <a:endParaRPr lang="ru-RU"/>
        </a:p>
      </dgm:t>
    </dgm:pt>
    <dgm:pt modelId="{991E76E5-EF5B-4923-8264-314494BFA8CF}" type="sibTrans" cxnId="{C4F84B82-4CE4-4ECA-A411-9899AB4C237C}">
      <dgm:prSet/>
      <dgm:spPr/>
      <dgm:t>
        <a:bodyPr/>
        <a:lstStyle/>
        <a:p>
          <a:endParaRPr lang="ru-RU"/>
        </a:p>
      </dgm:t>
    </dgm:pt>
    <dgm:pt modelId="{1AD45EC4-D246-4F3E-986E-4755BDEE95F1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az-Latn-AZ" sz="2400" kern="1200" dirty="0">
              <a:solidFill>
                <a:srgbClr val="4472C4">
                  <a:lumMod val="50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Burulma zamanı dalağın qopması və ya cırılması</a:t>
          </a:r>
          <a:endParaRPr lang="ru-RU" sz="2700" kern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3B22265-F25C-4519-B307-33025786A593}" type="parTrans" cxnId="{386656AA-7AFB-417D-89F8-19285E76D211}">
      <dgm:prSet/>
      <dgm:spPr/>
      <dgm:t>
        <a:bodyPr/>
        <a:lstStyle/>
        <a:p>
          <a:endParaRPr lang="ru-RU"/>
        </a:p>
      </dgm:t>
    </dgm:pt>
    <dgm:pt modelId="{14B15869-DB7B-4D83-BCF2-25B6430F7FD0}" type="sibTrans" cxnId="{386656AA-7AFB-417D-89F8-19285E76D211}">
      <dgm:prSet/>
      <dgm:spPr/>
      <dgm:t>
        <a:bodyPr/>
        <a:lstStyle/>
        <a:p>
          <a:endParaRPr lang="ru-RU"/>
        </a:p>
      </dgm:t>
    </dgm:pt>
    <dgm:pt modelId="{3A9E87DC-C5EF-4DD0-9335-369D3A0A5E0D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az-Latn-AZ" sz="2400" kern="1200" dirty="0">
              <a:solidFill>
                <a:srgbClr val="4472C4">
                  <a:lumMod val="50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Nadir hallarda mədənin perforasiyası</a:t>
          </a:r>
          <a:endParaRPr lang="ru-RU" sz="2400" kern="1200" dirty="0">
            <a:solidFill>
              <a:srgbClr val="4472C4">
                <a:lumMod val="50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A9F2C600-3BFD-48FF-B24A-E115A9768CCA}" type="parTrans" cxnId="{4F6E52EC-A8AE-42B1-9C10-639B6B5F31F1}">
      <dgm:prSet/>
      <dgm:spPr/>
      <dgm:t>
        <a:bodyPr/>
        <a:lstStyle/>
        <a:p>
          <a:endParaRPr lang="ru-RU"/>
        </a:p>
      </dgm:t>
    </dgm:pt>
    <dgm:pt modelId="{71A6D397-C965-4CAF-A4C4-26F6B237CD42}" type="sibTrans" cxnId="{4F6E52EC-A8AE-42B1-9C10-639B6B5F31F1}">
      <dgm:prSet/>
      <dgm:spPr/>
      <dgm:t>
        <a:bodyPr/>
        <a:lstStyle/>
        <a:p>
          <a:endParaRPr lang="ru-RU"/>
        </a:p>
      </dgm:t>
    </dgm:pt>
    <dgm:pt modelId="{8FCD65C4-A225-4BEF-9B03-8946B8086BF5}" type="pres">
      <dgm:prSet presAssocID="{46870F63-2C61-47A2-BF86-DD60AAEEFBC9}" presName="compositeShape" presStyleCnt="0">
        <dgm:presLayoutVars>
          <dgm:chMax val="7"/>
          <dgm:dir/>
          <dgm:resizeHandles val="exact"/>
        </dgm:presLayoutVars>
      </dgm:prSet>
      <dgm:spPr/>
    </dgm:pt>
    <dgm:pt modelId="{8A165751-C3BA-4A28-BC70-334A9E1A24C5}" type="pres">
      <dgm:prSet presAssocID="{46870F63-2C61-47A2-BF86-DD60AAEEFBC9}" presName="wedge1" presStyleLbl="node1" presStyleIdx="0" presStyleCnt="3"/>
      <dgm:spPr/>
    </dgm:pt>
    <dgm:pt modelId="{AB306093-8033-4F68-9B7D-F1C92A187E04}" type="pres">
      <dgm:prSet presAssocID="{46870F63-2C61-47A2-BF86-DD60AAEEFBC9}" presName="dummy1a" presStyleCnt="0"/>
      <dgm:spPr/>
    </dgm:pt>
    <dgm:pt modelId="{3F3F86A0-B923-4298-99D7-DE95DCA52F78}" type="pres">
      <dgm:prSet presAssocID="{46870F63-2C61-47A2-BF86-DD60AAEEFBC9}" presName="dummy1b" presStyleCnt="0"/>
      <dgm:spPr/>
    </dgm:pt>
    <dgm:pt modelId="{80689096-D312-40CB-9F59-E6C5F60F2518}" type="pres">
      <dgm:prSet presAssocID="{46870F63-2C61-47A2-BF86-DD60AAEEFBC9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4C31F684-5B69-4D07-966C-16E5E080980D}" type="pres">
      <dgm:prSet presAssocID="{46870F63-2C61-47A2-BF86-DD60AAEEFBC9}" presName="wedge2" presStyleLbl="node1" presStyleIdx="1" presStyleCnt="3"/>
      <dgm:spPr/>
    </dgm:pt>
    <dgm:pt modelId="{214743E5-DF89-4C8A-B2E3-4098CCA00ED4}" type="pres">
      <dgm:prSet presAssocID="{46870F63-2C61-47A2-BF86-DD60AAEEFBC9}" presName="dummy2a" presStyleCnt="0"/>
      <dgm:spPr/>
    </dgm:pt>
    <dgm:pt modelId="{DD5FDC12-23CC-4DD8-BDEF-93B0283BFD9B}" type="pres">
      <dgm:prSet presAssocID="{46870F63-2C61-47A2-BF86-DD60AAEEFBC9}" presName="dummy2b" presStyleCnt="0"/>
      <dgm:spPr/>
    </dgm:pt>
    <dgm:pt modelId="{FE50ECB8-377C-4A52-A330-9724539D0212}" type="pres">
      <dgm:prSet presAssocID="{46870F63-2C61-47A2-BF86-DD60AAEEFBC9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0AF957CE-71B0-4524-89D0-DEBF43A75853}" type="pres">
      <dgm:prSet presAssocID="{46870F63-2C61-47A2-BF86-DD60AAEEFBC9}" presName="wedge3" presStyleLbl="node1" presStyleIdx="2" presStyleCnt="3"/>
      <dgm:spPr/>
    </dgm:pt>
    <dgm:pt modelId="{F7B94D0A-0DF5-45C3-940F-D64A1637B937}" type="pres">
      <dgm:prSet presAssocID="{46870F63-2C61-47A2-BF86-DD60AAEEFBC9}" presName="dummy3a" presStyleCnt="0"/>
      <dgm:spPr/>
    </dgm:pt>
    <dgm:pt modelId="{6F63E570-A733-49EF-9CAE-F78BBD0DC04C}" type="pres">
      <dgm:prSet presAssocID="{46870F63-2C61-47A2-BF86-DD60AAEEFBC9}" presName="dummy3b" presStyleCnt="0"/>
      <dgm:spPr/>
    </dgm:pt>
    <dgm:pt modelId="{CD6343B8-075F-4001-A605-1DA9C9920DE7}" type="pres">
      <dgm:prSet presAssocID="{46870F63-2C61-47A2-BF86-DD60AAEEFBC9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6A68F430-5038-45C8-B0B3-3BDF65883673}" type="pres">
      <dgm:prSet presAssocID="{991E76E5-EF5B-4923-8264-314494BFA8CF}" presName="arrowWedge1" presStyleLbl="fgSibTrans2D1" presStyleIdx="0" presStyleCnt="3"/>
      <dgm:spPr/>
    </dgm:pt>
    <dgm:pt modelId="{66F13017-52EF-49AE-A394-D02882050EB1}" type="pres">
      <dgm:prSet presAssocID="{14B15869-DB7B-4D83-BCF2-25B6430F7FD0}" presName="arrowWedge2" presStyleLbl="fgSibTrans2D1" presStyleIdx="1" presStyleCnt="3"/>
      <dgm:spPr/>
    </dgm:pt>
    <dgm:pt modelId="{A4483550-872B-4ECD-B1F5-C022DA4BFBF7}" type="pres">
      <dgm:prSet presAssocID="{71A6D397-C965-4CAF-A4C4-26F6B237CD42}" presName="arrowWedge3" presStyleLbl="fgSibTrans2D1" presStyleIdx="2" presStyleCnt="3"/>
      <dgm:spPr/>
    </dgm:pt>
  </dgm:ptLst>
  <dgm:cxnLst>
    <dgm:cxn modelId="{5BA23C06-C4CE-4A0F-862A-3BF8BC5E9477}" type="presOf" srcId="{0B88088E-B309-41A0-B716-B7C8D711C0C5}" destId="{80689096-D312-40CB-9F59-E6C5F60F2518}" srcOrd="1" destOrd="0" presId="urn:microsoft.com/office/officeart/2005/8/layout/cycle8"/>
    <dgm:cxn modelId="{3CAAE61F-F00C-4E2A-9A68-0F6E8B4C1E54}" type="presOf" srcId="{1AD45EC4-D246-4F3E-986E-4755BDEE95F1}" destId="{FE50ECB8-377C-4A52-A330-9724539D0212}" srcOrd="1" destOrd="0" presId="urn:microsoft.com/office/officeart/2005/8/layout/cycle8"/>
    <dgm:cxn modelId="{B576322F-5973-4471-A4B7-12DEADD15217}" type="presOf" srcId="{0B88088E-B309-41A0-B716-B7C8D711C0C5}" destId="{8A165751-C3BA-4A28-BC70-334A9E1A24C5}" srcOrd="0" destOrd="0" presId="urn:microsoft.com/office/officeart/2005/8/layout/cycle8"/>
    <dgm:cxn modelId="{2CA25033-FEB2-4B94-B207-A1A38063D7F7}" type="presOf" srcId="{3A9E87DC-C5EF-4DD0-9335-369D3A0A5E0D}" destId="{0AF957CE-71B0-4524-89D0-DEBF43A75853}" srcOrd="0" destOrd="0" presId="urn:microsoft.com/office/officeart/2005/8/layout/cycle8"/>
    <dgm:cxn modelId="{B2B3DD42-82C8-4167-82C8-7690C7469B17}" type="presOf" srcId="{46870F63-2C61-47A2-BF86-DD60AAEEFBC9}" destId="{8FCD65C4-A225-4BEF-9B03-8946B8086BF5}" srcOrd="0" destOrd="0" presId="urn:microsoft.com/office/officeart/2005/8/layout/cycle8"/>
    <dgm:cxn modelId="{C4F84B82-4CE4-4ECA-A411-9899AB4C237C}" srcId="{46870F63-2C61-47A2-BF86-DD60AAEEFBC9}" destId="{0B88088E-B309-41A0-B716-B7C8D711C0C5}" srcOrd="0" destOrd="0" parTransId="{13E46842-047C-47E1-AFDC-8E22731E0D0D}" sibTransId="{991E76E5-EF5B-4923-8264-314494BFA8CF}"/>
    <dgm:cxn modelId="{386656AA-7AFB-417D-89F8-19285E76D211}" srcId="{46870F63-2C61-47A2-BF86-DD60AAEEFBC9}" destId="{1AD45EC4-D246-4F3E-986E-4755BDEE95F1}" srcOrd="1" destOrd="0" parTransId="{73B22265-F25C-4519-B307-33025786A593}" sibTransId="{14B15869-DB7B-4D83-BCF2-25B6430F7FD0}"/>
    <dgm:cxn modelId="{46825BCA-DE03-4ABB-B9A8-3627723D6876}" type="presOf" srcId="{1AD45EC4-D246-4F3E-986E-4755BDEE95F1}" destId="{4C31F684-5B69-4D07-966C-16E5E080980D}" srcOrd="0" destOrd="0" presId="urn:microsoft.com/office/officeart/2005/8/layout/cycle8"/>
    <dgm:cxn modelId="{4F6E52EC-A8AE-42B1-9C10-639B6B5F31F1}" srcId="{46870F63-2C61-47A2-BF86-DD60AAEEFBC9}" destId="{3A9E87DC-C5EF-4DD0-9335-369D3A0A5E0D}" srcOrd="2" destOrd="0" parTransId="{A9F2C600-3BFD-48FF-B24A-E115A9768CCA}" sibTransId="{71A6D397-C965-4CAF-A4C4-26F6B237CD42}"/>
    <dgm:cxn modelId="{44C681F0-AF70-47C1-B91E-6F22CD309049}" type="presOf" srcId="{3A9E87DC-C5EF-4DD0-9335-369D3A0A5E0D}" destId="{CD6343B8-075F-4001-A605-1DA9C9920DE7}" srcOrd="1" destOrd="0" presId="urn:microsoft.com/office/officeart/2005/8/layout/cycle8"/>
    <dgm:cxn modelId="{F58E24EA-778F-4E64-91DC-6C3A3915D8F9}" type="presParOf" srcId="{8FCD65C4-A225-4BEF-9B03-8946B8086BF5}" destId="{8A165751-C3BA-4A28-BC70-334A9E1A24C5}" srcOrd="0" destOrd="0" presId="urn:microsoft.com/office/officeart/2005/8/layout/cycle8"/>
    <dgm:cxn modelId="{8403814A-0047-40A2-9686-5B42699C357B}" type="presParOf" srcId="{8FCD65C4-A225-4BEF-9B03-8946B8086BF5}" destId="{AB306093-8033-4F68-9B7D-F1C92A187E04}" srcOrd="1" destOrd="0" presId="urn:microsoft.com/office/officeart/2005/8/layout/cycle8"/>
    <dgm:cxn modelId="{785232C7-6710-44AB-9F2D-0EAD111FBFA2}" type="presParOf" srcId="{8FCD65C4-A225-4BEF-9B03-8946B8086BF5}" destId="{3F3F86A0-B923-4298-99D7-DE95DCA52F78}" srcOrd="2" destOrd="0" presId="urn:microsoft.com/office/officeart/2005/8/layout/cycle8"/>
    <dgm:cxn modelId="{B4D4C0E5-BE42-4632-AB70-5869EC27B542}" type="presParOf" srcId="{8FCD65C4-A225-4BEF-9B03-8946B8086BF5}" destId="{80689096-D312-40CB-9F59-E6C5F60F2518}" srcOrd="3" destOrd="0" presId="urn:microsoft.com/office/officeart/2005/8/layout/cycle8"/>
    <dgm:cxn modelId="{43489A61-058F-4D3C-9CB1-B89196C9D321}" type="presParOf" srcId="{8FCD65C4-A225-4BEF-9B03-8946B8086BF5}" destId="{4C31F684-5B69-4D07-966C-16E5E080980D}" srcOrd="4" destOrd="0" presId="urn:microsoft.com/office/officeart/2005/8/layout/cycle8"/>
    <dgm:cxn modelId="{55F4A56C-480C-4A15-937C-6E73B4BB8F6C}" type="presParOf" srcId="{8FCD65C4-A225-4BEF-9B03-8946B8086BF5}" destId="{214743E5-DF89-4C8A-B2E3-4098CCA00ED4}" srcOrd="5" destOrd="0" presId="urn:microsoft.com/office/officeart/2005/8/layout/cycle8"/>
    <dgm:cxn modelId="{E2620DDA-A254-433A-82A8-E2B36C96E8BB}" type="presParOf" srcId="{8FCD65C4-A225-4BEF-9B03-8946B8086BF5}" destId="{DD5FDC12-23CC-4DD8-BDEF-93B0283BFD9B}" srcOrd="6" destOrd="0" presId="urn:microsoft.com/office/officeart/2005/8/layout/cycle8"/>
    <dgm:cxn modelId="{274B75C0-0345-41DB-A04B-96DD28B3C001}" type="presParOf" srcId="{8FCD65C4-A225-4BEF-9B03-8946B8086BF5}" destId="{FE50ECB8-377C-4A52-A330-9724539D0212}" srcOrd="7" destOrd="0" presId="urn:microsoft.com/office/officeart/2005/8/layout/cycle8"/>
    <dgm:cxn modelId="{F23045C7-FFB0-4D78-8671-D5B80229F75E}" type="presParOf" srcId="{8FCD65C4-A225-4BEF-9B03-8946B8086BF5}" destId="{0AF957CE-71B0-4524-89D0-DEBF43A75853}" srcOrd="8" destOrd="0" presId="urn:microsoft.com/office/officeart/2005/8/layout/cycle8"/>
    <dgm:cxn modelId="{D154A637-24BB-4403-83BB-3AB8731894B3}" type="presParOf" srcId="{8FCD65C4-A225-4BEF-9B03-8946B8086BF5}" destId="{F7B94D0A-0DF5-45C3-940F-D64A1637B937}" srcOrd="9" destOrd="0" presId="urn:microsoft.com/office/officeart/2005/8/layout/cycle8"/>
    <dgm:cxn modelId="{7B7538F0-C658-4377-B9E8-0C2177F8D783}" type="presParOf" srcId="{8FCD65C4-A225-4BEF-9B03-8946B8086BF5}" destId="{6F63E570-A733-49EF-9CAE-F78BBD0DC04C}" srcOrd="10" destOrd="0" presId="urn:microsoft.com/office/officeart/2005/8/layout/cycle8"/>
    <dgm:cxn modelId="{62CB5F1B-F845-493B-92CF-3A604A6391C6}" type="presParOf" srcId="{8FCD65C4-A225-4BEF-9B03-8946B8086BF5}" destId="{CD6343B8-075F-4001-A605-1DA9C9920DE7}" srcOrd="11" destOrd="0" presId="urn:microsoft.com/office/officeart/2005/8/layout/cycle8"/>
    <dgm:cxn modelId="{1F2D87B9-BA11-43DD-8B91-8DBD27763E78}" type="presParOf" srcId="{8FCD65C4-A225-4BEF-9B03-8946B8086BF5}" destId="{6A68F430-5038-45C8-B0B3-3BDF65883673}" srcOrd="12" destOrd="0" presId="urn:microsoft.com/office/officeart/2005/8/layout/cycle8"/>
    <dgm:cxn modelId="{AA35E9FD-EAD9-4ECF-8C9D-7E56BC99BF8A}" type="presParOf" srcId="{8FCD65C4-A225-4BEF-9B03-8946B8086BF5}" destId="{66F13017-52EF-49AE-A394-D02882050EB1}" srcOrd="13" destOrd="0" presId="urn:microsoft.com/office/officeart/2005/8/layout/cycle8"/>
    <dgm:cxn modelId="{01CA70E8-1206-42E1-B2C1-10CA626FDEDF}" type="presParOf" srcId="{8FCD65C4-A225-4BEF-9B03-8946B8086BF5}" destId="{A4483550-872B-4ECD-B1F5-C022DA4BFBF7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B4328C5-DAF1-F74D-B4FE-4D981EC60B73}" type="doc">
      <dgm:prSet loTypeId="urn:microsoft.com/office/officeart/2005/8/layout/venn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C7A176F-FA89-954E-8086-5CD7E12BB7A6}">
      <dgm:prSet phldrT="[Text]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buClrTx/>
            <a:buSzTx/>
            <a:buFont typeface="Wingdings" pitchFamily="2" charset="2"/>
            <a:buChar char="ü"/>
          </a:pPr>
          <a:r>
            <a:rPr lang="az-Latn-AZ" b="1" dirty="0">
              <a:solidFill>
                <a:srgbClr val="4472C4">
                  <a:lumMod val="5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rPr>
            <a:t>trixobezoarlar</a:t>
          </a:r>
          <a:endParaRPr lang="ru-RU" b="1" dirty="0">
            <a:solidFill>
              <a:srgbClr val="4472C4">
                <a:lumMod val="50000"/>
              </a:srgb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6649A0-A7D4-884F-8DCB-9DC24E384FB4}" type="parTrans" cxnId="{E807B05D-9E4F-F14D-B3DD-768C50336493}">
      <dgm:prSet/>
      <dgm:spPr/>
      <dgm:t>
        <a:bodyPr/>
        <a:lstStyle/>
        <a:p>
          <a:endParaRPr lang="en-US"/>
        </a:p>
      </dgm:t>
    </dgm:pt>
    <dgm:pt modelId="{8E915A83-4C74-3647-ACB4-A6BD116942C7}" type="sibTrans" cxnId="{E807B05D-9E4F-F14D-B3DD-768C50336493}">
      <dgm:prSet/>
      <dgm:spPr/>
      <dgm:t>
        <a:bodyPr/>
        <a:lstStyle/>
        <a:p>
          <a:endParaRPr lang="en-US"/>
        </a:p>
      </dgm:t>
    </dgm:pt>
    <dgm:pt modelId="{A3AFD9AE-8228-6D4B-B7E5-301AD728AFFC}">
      <dgm:prSet phldrT="[Text]"/>
      <dgm:spPr>
        <a:solidFill>
          <a:schemeClr val="accent5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buClrTx/>
            <a:buSzTx/>
            <a:buFont typeface="Wingdings" pitchFamily="2" charset="2"/>
            <a:buChar char="ü"/>
          </a:pPr>
          <a:r>
            <a:rPr lang="az-Latn-AZ" b="1" dirty="0">
              <a:solidFill>
                <a:srgbClr val="4472C4">
                  <a:lumMod val="5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rPr>
            <a:t>fitobezoarlar</a:t>
          </a:r>
          <a:endParaRPr lang="ru-RU" b="1" dirty="0">
            <a:solidFill>
              <a:srgbClr val="4472C4">
                <a:lumMod val="50000"/>
              </a:srgb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BCEAF3-4098-C248-A3A7-694D1BE79E84}" type="parTrans" cxnId="{2977DF19-5E9F-8E4B-83BF-EBF39D042D4B}">
      <dgm:prSet/>
      <dgm:spPr/>
      <dgm:t>
        <a:bodyPr/>
        <a:lstStyle/>
        <a:p>
          <a:endParaRPr lang="en-US"/>
        </a:p>
      </dgm:t>
    </dgm:pt>
    <dgm:pt modelId="{78C8E8ED-01D2-2D47-B40F-E5AC84FE2430}" type="sibTrans" cxnId="{2977DF19-5E9F-8E4B-83BF-EBF39D042D4B}">
      <dgm:prSet/>
      <dgm:spPr/>
      <dgm:t>
        <a:bodyPr/>
        <a:lstStyle/>
        <a:p>
          <a:endParaRPr lang="en-US"/>
        </a:p>
      </dgm:t>
    </dgm:pt>
    <dgm:pt modelId="{A95D46DA-022E-4745-B209-ADDFAAAC166E}">
      <dgm:prSet phldrT="[Text]"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buClrTx/>
            <a:buSzTx/>
            <a:buFont typeface="Wingdings" pitchFamily="2" charset="2"/>
            <a:buChar char="ü"/>
          </a:pPr>
          <a:r>
            <a:rPr lang="az-Latn-AZ" sz="2700" b="1" kern="1200" dirty="0">
              <a:solidFill>
                <a:srgbClr val="4472C4">
                  <a:lumMod val="50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candida</a:t>
          </a:r>
          <a:endParaRPr lang="ru-RU" sz="2700" b="1" kern="1200" dirty="0">
            <a:solidFill>
              <a:srgbClr val="4472C4">
                <a:lumMod val="50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80F929BB-93DE-5649-8949-F1EF410EAC3B}" type="parTrans" cxnId="{DB533BF5-FB1A-F046-90EC-9AAAA7A7CCC6}">
      <dgm:prSet/>
      <dgm:spPr/>
      <dgm:t>
        <a:bodyPr/>
        <a:lstStyle/>
        <a:p>
          <a:endParaRPr lang="en-US"/>
        </a:p>
      </dgm:t>
    </dgm:pt>
    <dgm:pt modelId="{41140EB1-8FF4-8E46-8EFE-F25603235007}" type="sibTrans" cxnId="{DB533BF5-FB1A-F046-90EC-9AAAA7A7CCC6}">
      <dgm:prSet/>
      <dgm:spPr/>
      <dgm:t>
        <a:bodyPr/>
        <a:lstStyle/>
        <a:p>
          <a:endParaRPr lang="en-US"/>
        </a:p>
      </dgm:t>
    </dgm:pt>
    <dgm:pt modelId="{387B7BE8-A340-574A-9B99-DB67DCCE96DB}">
      <dgm:prSet phldrT="[Text]"/>
      <dgm:spPr>
        <a:solidFill>
          <a:schemeClr val="accent5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buClrTx/>
            <a:buSzTx/>
            <a:buFont typeface="Wingdings" pitchFamily="2" charset="2"/>
            <a:buChar char="ü"/>
          </a:pPr>
          <a:r>
            <a:rPr lang="az-Latn-AZ" b="1" dirty="0">
              <a:latin typeface="Arial" panose="020B0604020202020204" pitchFamily="34" charset="0"/>
              <a:cs typeface="Arial" panose="020B0604020202020204" pitchFamily="34" charset="0"/>
            </a:rPr>
            <a:t>Digər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AA9BF5-D8B6-6241-B1C1-20A8128A54E8}" type="parTrans" cxnId="{DB2D9A47-576D-E74D-AC05-3A779C360ECC}">
      <dgm:prSet/>
      <dgm:spPr/>
      <dgm:t>
        <a:bodyPr/>
        <a:lstStyle/>
        <a:p>
          <a:endParaRPr lang="en-US"/>
        </a:p>
      </dgm:t>
    </dgm:pt>
    <dgm:pt modelId="{5E0DF16F-A01B-F84F-9FBB-31BCBE3202F2}" type="sibTrans" cxnId="{DB2D9A47-576D-E74D-AC05-3A779C360ECC}">
      <dgm:prSet/>
      <dgm:spPr/>
      <dgm:t>
        <a:bodyPr/>
        <a:lstStyle/>
        <a:p>
          <a:endParaRPr lang="en-US"/>
        </a:p>
      </dgm:t>
    </dgm:pt>
    <dgm:pt modelId="{0CD0AF7F-19C4-CB4D-9B61-3456D203879F}" type="pres">
      <dgm:prSet presAssocID="{AB4328C5-DAF1-F74D-B4FE-4D981EC60B73}" presName="Name0" presStyleCnt="0">
        <dgm:presLayoutVars>
          <dgm:dir/>
          <dgm:resizeHandles val="exact"/>
        </dgm:presLayoutVars>
      </dgm:prSet>
      <dgm:spPr/>
    </dgm:pt>
    <dgm:pt modelId="{CCE95C16-844A-DD4A-9F83-95E07C5EA068}" type="pres">
      <dgm:prSet presAssocID="{DC7A176F-FA89-954E-8086-5CD7E12BB7A6}" presName="Name5" presStyleLbl="vennNode1" presStyleIdx="0" presStyleCnt="4" custLinFactNeighborX="-92947" custLinFactNeighborY="-1207">
        <dgm:presLayoutVars>
          <dgm:bulletEnabled val="1"/>
        </dgm:presLayoutVars>
      </dgm:prSet>
      <dgm:spPr/>
    </dgm:pt>
    <dgm:pt modelId="{121C9DBE-CDB0-9E49-A94E-F4264D209F13}" type="pres">
      <dgm:prSet presAssocID="{8E915A83-4C74-3647-ACB4-A6BD116942C7}" presName="space" presStyleCnt="0"/>
      <dgm:spPr/>
    </dgm:pt>
    <dgm:pt modelId="{9CE36F77-2574-E445-95F3-5E79AC2DDA30}" type="pres">
      <dgm:prSet presAssocID="{A3AFD9AE-8228-6D4B-B7E5-301AD728AFFC}" presName="Name5" presStyleLbl="vennNode1" presStyleIdx="1" presStyleCnt="4">
        <dgm:presLayoutVars>
          <dgm:bulletEnabled val="1"/>
        </dgm:presLayoutVars>
      </dgm:prSet>
      <dgm:spPr/>
    </dgm:pt>
    <dgm:pt modelId="{7A2BEC5C-401F-9B4D-9C42-14FBFD1D995E}" type="pres">
      <dgm:prSet presAssocID="{78C8E8ED-01D2-2D47-B40F-E5AC84FE2430}" presName="space" presStyleCnt="0"/>
      <dgm:spPr/>
    </dgm:pt>
    <dgm:pt modelId="{D9B72BF9-36F8-B74A-8992-725D87F40228}" type="pres">
      <dgm:prSet presAssocID="{A95D46DA-022E-4745-B209-ADDFAAAC166E}" presName="Name5" presStyleLbl="vennNode1" presStyleIdx="2" presStyleCnt="4">
        <dgm:presLayoutVars>
          <dgm:bulletEnabled val="1"/>
        </dgm:presLayoutVars>
      </dgm:prSet>
      <dgm:spPr/>
    </dgm:pt>
    <dgm:pt modelId="{8BA13078-64AD-5143-A114-FCD60926A144}" type="pres">
      <dgm:prSet presAssocID="{41140EB1-8FF4-8E46-8EFE-F25603235007}" presName="space" presStyleCnt="0"/>
      <dgm:spPr/>
    </dgm:pt>
    <dgm:pt modelId="{929C008B-0665-914D-A79D-F750DF0C1DF4}" type="pres">
      <dgm:prSet presAssocID="{387B7BE8-A340-574A-9B99-DB67DCCE96DB}" presName="Name5" presStyleLbl="vennNode1" presStyleIdx="3" presStyleCnt="4">
        <dgm:presLayoutVars>
          <dgm:bulletEnabled val="1"/>
        </dgm:presLayoutVars>
      </dgm:prSet>
      <dgm:spPr/>
    </dgm:pt>
  </dgm:ptLst>
  <dgm:cxnLst>
    <dgm:cxn modelId="{2977DF19-5E9F-8E4B-83BF-EBF39D042D4B}" srcId="{AB4328C5-DAF1-F74D-B4FE-4D981EC60B73}" destId="{A3AFD9AE-8228-6D4B-B7E5-301AD728AFFC}" srcOrd="1" destOrd="0" parTransId="{3EBCEAF3-4098-C248-A3A7-694D1BE79E84}" sibTransId="{78C8E8ED-01D2-2D47-B40F-E5AC84FE2430}"/>
    <dgm:cxn modelId="{E807B05D-9E4F-F14D-B3DD-768C50336493}" srcId="{AB4328C5-DAF1-F74D-B4FE-4D981EC60B73}" destId="{DC7A176F-FA89-954E-8086-5CD7E12BB7A6}" srcOrd="0" destOrd="0" parTransId="{9C6649A0-A7D4-884F-8DCB-9DC24E384FB4}" sibTransId="{8E915A83-4C74-3647-ACB4-A6BD116942C7}"/>
    <dgm:cxn modelId="{DB2D9A47-576D-E74D-AC05-3A779C360ECC}" srcId="{AB4328C5-DAF1-F74D-B4FE-4D981EC60B73}" destId="{387B7BE8-A340-574A-9B99-DB67DCCE96DB}" srcOrd="3" destOrd="0" parTransId="{B4AA9BF5-D8B6-6241-B1C1-20A8128A54E8}" sibTransId="{5E0DF16F-A01B-F84F-9FBB-31BCBE3202F2}"/>
    <dgm:cxn modelId="{E76C3B59-87BA-F947-9988-9500B225B434}" type="presOf" srcId="{DC7A176F-FA89-954E-8086-5CD7E12BB7A6}" destId="{CCE95C16-844A-DD4A-9F83-95E07C5EA068}" srcOrd="0" destOrd="0" presId="urn:microsoft.com/office/officeart/2005/8/layout/venn3"/>
    <dgm:cxn modelId="{E13F6C8C-6DB1-B049-9567-9662AB5CE28C}" type="presOf" srcId="{387B7BE8-A340-574A-9B99-DB67DCCE96DB}" destId="{929C008B-0665-914D-A79D-F750DF0C1DF4}" srcOrd="0" destOrd="0" presId="urn:microsoft.com/office/officeart/2005/8/layout/venn3"/>
    <dgm:cxn modelId="{C11660EE-18DD-514F-AD85-C6637FBE561C}" type="presOf" srcId="{A3AFD9AE-8228-6D4B-B7E5-301AD728AFFC}" destId="{9CE36F77-2574-E445-95F3-5E79AC2DDA30}" srcOrd="0" destOrd="0" presId="urn:microsoft.com/office/officeart/2005/8/layout/venn3"/>
    <dgm:cxn modelId="{DB533BF5-FB1A-F046-90EC-9AAAA7A7CCC6}" srcId="{AB4328C5-DAF1-F74D-B4FE-4D981EC60B73}" destId="{A95D46DA-022E-4745-B209-ADDFAAAC166E}" srcOrd="2" destOrd="0" parTransId="{80F929BB-93DE-5649-8949-F1EF410EAC3B}" sibTransId="{41140EB1-8FF4-8E46-8EFE-F25603235007}"/>
    <dgm:cxn modelId="{08FDFCFE-157B-AB44-9A9C-F7BFAAC62457}" type="presOf" srcId="{A95D46DA-022E-4745-B209-ADDFAAAC166E}" destId="{D9B72BF9-36F8-B74A-8992-725D87F40228}" srcOrd="0" destOrd="0" presId="urn:microsoft.com/office/officeart/2005/8/layout/venn3"/>
    <dgm:cxn modelId="{ADF319FF-0A89-F948-A72E-DA4628859B1B}" type="presOf" srcId="{AB4328C5-DAF1-F74D-B4FE-4D981EC60B73}" destId="{0CD0AF7F-19C4-CB4D-9B61-3456D203879F}" srcOrd="0" destOrd="0" presId="urn:microsoft.com/office/officeart/2005/8/layout/venn3"/>
    <dgm:cxn modelId="{4874EF1A-F328-7446-A4DA-138C11C8E08A}" type="presParOf" srcId="{0CD0AF7F-19C4-CB4D-9B61-3456D203879F}" destId="{CCE95C16-844A-DD4A-9F83-95E07C5EA068}" srcOrd="0" destOrd="0" presId="urn:microsoft.com/office/officeart/2005/8/layout/venn3"/>
    <dgm:cxn modelId="{149926BC-01AE-D24D-8C55-1622E4657AEF}" type="presParOf" srcId="{0CD0AF7F-19C4-CB4D-9B61-3456D203879F}" destId="{121C9DBE-CDB0-9E49-A94E-F4264D209F13}" srcOrd="1" destOrd="0" presId="urn:microsoft.com/office/officeart/2005/8/layout/venn3"/>
    <dgm:cxn modelId="{1B02F747-A423-714E-8028-8D79CEBB4071}" type="presParOf" srcId="{0CD0AF7F-19C4-CB4D-9B61-3456D203879F}" destId="{9CE36F77-2574-E445-95F3-5E79AC2DDA30}" srcOrd="2" destOrd="0" presId="urn:microsoft.com/office/officeart/2005/8/layout/venn3"/>
    <dgm:cxn modelId="{5D75B0D4-B647-BB4E-A8E5-85D357C58E13}" type="presParOf" srcId="{0CD0AF7F-19C4-CB4D-9B61-3456D203879F}" destId="{7A2BEC5C-401F-9B4D-9C42-14FBFD1D995E}" srcOrd="3" destOrd="0" presId="urn:microsoft.com/office/officeart/2005/8/layout/venn3"/>
    <dgm:cxn modelId="{9C7FDED9-B3F1-A94B-803E-BC50F3468AD4}" type="presParOf" srcId="{0CD0AF7F-19C4-CB4D-9B61-3456D203879F}" destId="{D9B72BF9-36F8-B74A-8992-725D87F40228}" srcOrd="4" destOrd="0" presId="urn:microsoft.com/office/officeart/2005/8/layout/venn3"/>
    <dgm:cxn modelId="{370EA6D8-9E2D-C940-BBB5-707B35203366}" type="presParOf" srcId="{0CD0AF7F-19C4-CB4D-9B61-3456D203879F}" destId="{8BA13078-64AD-5143-A114-FCD60926A144}" srcOrd="5" destOrd="0" presId="urn:microsoft.com/office/officeart/2005/8/layout/venn3"/>
    <dgm:cxn modelId="{F45C40C0-7F08-EB4C-B937-B9ED8C67E32C}" type="presParOf" srcId="{0CD0AF7F-19C4-CB4D-9B61-3456D203879F}" destId="{929C008B-0665-914D-A79D-F750DF0C1DF4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DEE394-7FB5-0642-9830-E8D4BFCF6825}">
      <dsp:nvSpPr>
        <dsp:cNvPr id="0" name=""/>
        <dsp:cNvSpPr/>
      </dsp:nvSpPr>
      <dsp:spPr>
        <a:xfrm>
          <a:off x="0" y="2448277"/>
          <a:ext cx="5982646" cy="163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2F8C89-078E-274F-B15B-E552DB8C84BC}">
      <dsp:nvSpPr>
        <dsp:cNvPr id="0" name=""/>
        <dsp:cNvSpPr/>
      </dsp:nvSpPr>
      <dsp:spPr>
        <a:xfrm>
          <a:off x="299132" y="1335421"/>
          <a:ext cx="4187852" cy="191880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291" tIns="0" rIns="158291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az-Latn-AZ" sz="2000" b="1" i="1" u="sng" kern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Etiologiyası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endParaRPr lang="ru-RU" sz="2000" b="1" i="1" u="sng" kern="1200" dirty="0">
            <a:solidFill>
              <a:schemeClr val="accent1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az-Latn-AZ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Bağ aparatının zəifləməsi əsas səbəb hesab edilir.</a:t>
          </a:r>
          <a:endParaRPr lang="az-Latn-AZ" sz="2000" b="1" i="1" u="sng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2800" y="1429089"/>
        <a:ext cx="4000516" cy="173146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DEE394-7FB5-0642-9830-E8D4BFCF6825}">
      <dsp:nvSpPr>
        <dsp:cNvPr id="0" name=""/>
        <dsp:cNvSpPr/>
      </dsp:nvSpPr>
      <dsp:spPr>
        <a:xfrm>
          <a:off x="0" y="2478114"/>
          <a:ext cx="5821452" cy="163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2F8C89-078E-274F-B15B-E552DB8C84BC}">
      <dsp:nvSpPr>
        <dsp:cNvPr id="0" name=""/>
        <dsp:cNvSpPr/>
      </dsp:nvSpPr>
      <dsp:spPr>
        <a:xfrm>
          <a:off x="291072" y="1152128"/>
          <a:ext cx="4075016" cy="2285386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4026" tIns="0" rIns="154026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az-Latn-AZ" sz="2000" b="1" i="1" u="sng" kern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Patogenezi və gedişi 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az-Latn-AZ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Kəskin burulma mədə nekrozu törədir. Xroniki burulma ağrılar və bəzən də hiatal yırtıqla birlikdə olur</a:t>
          </a:r>
          <a:r>
            <a:rPr lang="az-Latn-AZ" sz="2000" kern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br>
            <a:rPr lang="az-Latn-AZ" sz="2000" kern="1200" dirty="0">
              <a:solidFill>
                <a:schemeClr val="accent1">
                  <a:lumMod val="50000"/>
                </a:schemeClr>
              </a:solidFill>
            </a:rPr>
          </a:br>
          <a:endParaRPr lang="az-Latn-AZ" sz="2000" b="1" i="1" u="sng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402635" y="1263691"/>
        <a:ext cx="3851890" cy="206226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165751-C3BA-4A28-BC70-334A9E1A24C5}">
      <dsp:nvSpPr>
        <dsp:cNvPr id="0" name=""/>
        <dsp:cNvSpPr/>
      </dsp:nvSpPr>
      <dsp:spPr>
        <a:xfrm>
          <a:off x="3053980" y="355719"/>
          <a:ext cx="4596990" cy="4596990"/>
        </a:xfrm>
        <a:prstGeom prst="pie">
          <a:avLst>
            <a:gd name="adj1" fmla="val 16200000"/>
            <a:gd name="adj2" fmla="val 180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kern="1200" dirty="0">
              <a:solidFill>
                <a:srgbClr val="4472C4">
                  <a:lumMod val="50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Mədə emfizeması</a:t>
          </a:r>
          <a:endParaRPr lang="ru-RU" sz="2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76704" y="1329843"/>
        <a:ext cx="1641782" cy="1368152"/>
      </dsp:txXfrm>
    </dsp:sp>
    <dsp:sp modelId="{4C31F684-5B69-4D07-966C-16E5E080980D}">
      <dsp:nvSpPr>
        <dsp:cNvPr id="0" name=""/>
        <dsp:cNvSpPr/>
      </dsp:nvSpPr>
      <dsp:spPr>
        <a:xfrm>
          <a:off x="2959304" y="519897"/>
          <a:ext cx="4596990" cy="4596990"/>
        </a:xfrm>
        <a:prstGeom prst="pie">
          <a:avLst>
            <a:gd name="adj1" fmla="val 1800000"/>
            <a:gd name="adj2" fmla="val 900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kern="1200" dirty="0">
              <a:solidFill>
                <a:srgbClr val="4472C4">
                  <a:lumMod val="50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Burulma zamanı dalağın qopması və ya cırılması</a:t>
          </a:r>
          <a:endParaRPr lang="ru-RU" sz="2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53826" y="3502469"/>
        <a:ext cx="2462673" cy="1203973"/>
      </dsp:txXfrm>
    </dsp:sp>
    <dsp:sp modelId="{0AF957CE-71B0-4524-89D0-DEBF43A75853}">
      <dsp:nvSpPr>
        <dsp:cNvPr id="0" name=""/>
        <dsp:cNvSpPr/>
      </dsp:nvSpPr>
      <dsp:spPr>
        <a:xfrm>
          <a:off x="2864628" y="355719"/>
          <a:ext cx="4596990" cy="4596990"/>
        </a:xfrm>
        <a:prstGeom prst="pie">
          <a:avLst>
            <a:gd name="adj1" fmla="val 9000000"/>
            <a:gd name="adj2" fmla="val 1620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kern="1200" dirty="0">
              <a:solidFill>
                <a:srgbClr val="4472C4">
                  <a:lumMod val="50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Nadir hallarda mədənin perforasiyası</a:t>
          </a:r>
          <a:endParaRPr lang="ru-RU" sz="2400" kern="1200" dirty="0">
            <a:solidFill>
              <a:srgbClr val="4472C4">
                <a:lumMod val="50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3397113" y="1329843"/>
        <a:ext cx="1641782" cy="1368152"/>
      </dsp:txXfrm>
    </dsp:sp>
    <dsp:sp modelId="{6A68F430-5038-45C8-B0B3-3BDF65883673}">
      <dsp:nvSpPr>
        <dsp:cNvPr id="0" name=""/>
        <dsp:cNvSpPr/>
      </dsp:nvSpPr>
      <dsp:spPr>
        <a:xfrm>
          <a:off x="2769784" y="71143"/>
          <a:ext cx="5166141" cy="5166141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F13017-52EF-49AE-A394-D02882050EB1}">
      <dsp:nvSpPr>
        <dsp:cNvPr id="0" name=""/>
        <dsp:cNvSpPr/>
      </dsp:nvSpPr>
      <dsp:spPr>
        <a:xfrm>
          <a:off x="2674729" y="235031"/>
          <a:ext cx="5166141" cy="5166141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483550-872B-4ECD-B1F5-C022DA4BFBF7}">
      <dsp:nvSpPr>
        <dsp:cNvPr id="0" name=""/>
        <dsp:cNvSpPr/>
      </dsp:nvSpPr>
      <dsp:spPr>
        <a:xfrm>
          <a:off x="2579673" y="71143"/>
          <a:ext cx="5166141" cy="5166141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E95C16-844A-DD4A-9F83-95E07C5EA068}">
      <dsp:nvSpPr>
        <dsp:cNvPr id="0" name=""/>
        <dsp:cNvSpPr/>
      </dsp:nvSpPr>
      <dsp:spPr>
        <a:xfrm>
          <a:off x="0" y="154613"/>
          <a:ext cx="3174961" cy="3174961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4729" tIns="27940" rIns="174729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az-Latn-AZ" sz="2200" b="1" kern="1200" dirty="0">
              <a:solidFill>
                <a:srgbClr val="4472C4">
                  <a:lumMod val="5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rPr>
            <a:t>trixobezoarlar</a:t>
          </a:r>
          <a:endParaRPr lang="ru-RU" sz="2200" b="1" kern="1200" dirty="0">
            <a:solidFill>
              <a:srgbClr val="4472C4">
                <a:lumMod val="50000"/>
              </a:srgb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4962" y="619575"/>
        <a:ext cx="2245037" cy="2245037"/>
      </dsp:txXfrm>
    </dsp:sp>
    <dsp:sp modelId="{9CE36F77-2574-E445-95F3-5E79AC2DDA30}">
      <dsp:nvSpPr>
        <dsp:cNvPr id="0" name=""/>
        <dsp:cNvSpPr/>
      </dsp:nvSpPr>
      <dsp:spPr>
        <a:xfrm>
          <a:off x="2543133" y="192935"/>
          <a:ext cx="3174961" cy="3174961"/>
        </a:xfrm>
        <a:prstGeom prst="ellipse">
          <a:avLst/>
        </a:prstGeom>
        <a:solidFill>
          <a:schemeClr val="accent5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4729" tIns="27940" rIns="174729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az-Latn-AZ" sz="2200" b="1" kern="1200" dirty="0">
              <a:solidFill>
                <a:srgbClr val="4472C4">
                  <a:lumMod val="5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rPr>
            <a:t>fitobezoarlar</a:t>
          </a:r>
          <a:endParaRPr lang="ru-RU" sz="2200" b="1" kern="1200" dirty="0">
            <a:solidFill>
              <a:srgbClr val="4472C4">
                <a:lumMod val="50000"/>
              </a:srgb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08095" y="657897"/>
        <a:ext cx="2245037" cy="2245037"/>
      </dsp:txXfrm>
    </dsp:sp>
    <dsp:sp modelId="{D9B72BF9-36F8-B74A-8992-725D87F40228}">
      <dsp:nvSpPr>
        <dsp:cNvPr id="0" name=""/>
        <dsp:cNvSpPr/>
      </dsp:nvSpPr>
      <dsp:spPr>
        <a:xfrm>
          <a:off x="5083103" y="192935"/>
          <a:ext cx="3174961" cy="3174961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4729" tIns="34290" rIns="174729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az-Latn-AZ" sz="2700" b="1" kern="1200" dirty="0">
              <a:solidFill>
                <a:srgbClr val="4472C4">
                  <a:lumMod val="50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candida</a:t>
          </a:r>
          <a:endParaRPr lang="ru-RU" sz="2700" b="1" kern="1200" dirty="0">
            <a:solidFill>
              <a:srgbClr val="4472C4">
                <a:lumMod val="50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5548065" y="657897"/>
        <a:ext cx="2245037" cy="2245037"/>
      </dsp:txXfrm>
    </dsp:sp>
    <dsp:sp modelId="{929C008B-0665-914D-A79D-F750DF0C1DF4}">
      <dsp:nvSpPr>
        <dsp:cNvPr id="0" name=""/>
        <dsp:cNvSpPr/>
      </dsp:nvSpPr>
      <dsp:spPr>
        <a:xfrm>
          <a:off x="7623072" y="192935"/>
          <a:ext cx="3174961" cy="3174961"/>
        </a:xfrm>
        <a:prstGeom prst="ellipse">
          <a:avLst/>
        </a:prstGeom>
        <a:solidFill>
          <a:schemeClr val="accent5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4729" tIns="27940" rIns="174729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az-Latn-AZ" sz="2200" b="1" kern="1200" dirty="0">
              <a:latin typeface="Arial" panose="020B0604020202020204" pitchFamily="34" charset="0"/>
              <a:cs typeface="Arial" panose="020B0604020202020204" pitchFamily="34" charset="0"/>
            </a:rPr>
            <a:t>Digər</a:t>
          </a:r>
          <a:endParaRPr lang="en-US" sz="2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088034" y="657897"/>
        <a:ext cx="2245037" cy="22450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082139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402107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16434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206430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604940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352757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157566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456620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761155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960271830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844660285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Asst. Dr. M.</a:t>
            </a:r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Mahmudov, Dr. N.Süleymanova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ədənin</a:t>
            </a:r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digər</a:t>
            </a:r>
          </a:p>
          <a:p>
            <a:pPr algn="r"/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xəstəlikləri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42575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learningradiology.com/caseofweek/caseoftheweekpix/cow125.jpg" TargetMode="Externa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diagramLayout" Target="../diagrams/layout4.xml"/><Relationship Id="rId7" Type="http://schemas.openxmlformats.org/officeDocument/2006/relationships/image" Target="../media/image14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10" Type="http://schemas.openxmlformats.org/officeDocument/2006/relationships/image" Target="../media/image17.jpeg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279576" y="1628800"/>
            <a:ext cx="8064896" cy="1800546"/>
          </a:xfrm>
        </p:spPr>
        <p:txBody>
          <a:bodyPr>
            <a:normAutofit/>
          </a:bodyPr>
          <a:lstStyle/>
          <a:p>
            <a:r>
              <a:rPr lang="en-US" altLang="en-US" sz="6000" dirty="0"/>
              <a:t>M</a:t>
            </a:r>
            <a:r>
              <a:rPr lang="az-Latn-AZ" altLang="en-US" sz="6000" dirty="0"/>
              <a:t>ədənin divertikulu, burulması, bezoarları 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371564" y="4005064"/>
            <a:ext cx="788092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/>
              <a:t>T.ü.f.d., assistent Mahir Gümrah oğlu Mahmudov</a:t>
            </a:r>
          </a:p>
          <a:p>
            <a:pPr>
              <a:lnSpc>
                <a:spcPct val="80000"/>
              </a:lnSpc>
            </a:pPr>
            <a:r>
              <a:rPr lang="az-Latn-AZ" altLang="en-US" dirty="0"/>
              <a:t>Dr. Nuranə Zahid qızı Süleymanova</a:t>
            </a:r>
            <a:endParaRPr lang="az-Latn-AZ" altLang="en-US" sz="2400" dirty="0"/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Tərifi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89BCF5-B250-AE4D-A52C-514F22424E0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az-Latn-AZ" sz="2800" dirty="0">
                <a:solidFill>
                  <a:schemeClr val="accent1">
                    <a:lumMod val="50000"/>
                  </a:schemeClr>
                </a:solidFill>
              </a:rPr>
              <a:t>Mədə divarının bütün qatlarının və ya selikli qişasının mənfəzdən kənara qabarmasıdır (yırtığı), çox az hallarda əlamət və ağırlaşma törədirlər. 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47606017-ABFA-2544-90A5-3591681D22B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040" y="1899288"/>
            <a:ext cx="5019675" cy="4181475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4791D61-2047-B94B-BEE1-6606BB623A93}"/>
              </a:ext>
            </a:extLst>
          </p:cNvPr>
          <p:cNvSpPr txBox="1"/>
          <p:nvPr/>
        </p:nvSpPr>
        <p:spPr>
          <a:xfrm>
            <a:off x="6528048" y="1916832"/>
            <a:ext cx="2304256" cy="4001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Divertikul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br>
              <a:rPr lang="az-Latn-AZ" sz="28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az-Latn-AZ" sz="4000" dirty="0"/>
              <a:t>Növləri</a:t>
            </a:r>
            <a:br>
              <a:rPr lang="ru-RU" sz="28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en-US" altLang="en-US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CC0F65E-900F-6B4D-988E-1D8438E62C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412776"/>
            <a:ext cx="5181600" cy="4764187"/>
          </a:xfrm>
        </p:spPr>
        <p:txBody>
          <a:bodyPr/>
          <a:lstStyle/>
          <a:p>
            <a:pPr marL="457200" lvl="0" indent="-45720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z-Latn-AZ" sz="2400" b="1" dirty="0">
                <a:solidFill>
                  <a:srgbClr val="002060"/>
                </a:solidFill>
              </a:rPr>
              <a:t>Pulsion tip</a:t>
            </a:r>
            <a:r>
              <a:rPr lang="en-US" sz="2400" b="1" dirty="0">
                <a:solidFill>
                  <a:srgbClr val="002060"/>
                </a:solidFill>
              </a:rPr>
              <a:t> (</a:t>
            </a:r>
            <a:r>
              <a:rPr lang="az-Latn-AZ" sz="2400" b="1" dirty="0">
                <a:solidFill>
                  <a:srgbClr val="002060"/>
                </a:solidFill>
              </a:rPr>
              <a:t>yalançı) </a:t>
            </a:r>
            <a:r>
              <a:rPr lang="az-Latn-AZ" sz="2400" dirty="0">
                <a:solidFill>
                  <a:schemeClr val="accent1">
                    <a:lumMod val="50000"/>
                  </a:schemeClr>
                </a:solidFill>
              </a:rPr>
              <a:t>– mukoza və submukozadan ibarətdir  daha çox kiçik əyrilikdə, qastroezofageal birləşməyə yaxın yerləşir, əksərən aimptomatik.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0" lvl="0" indent="-45720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z-Latn-AZ" sz="2400" b="1" dirty="0">
                <a:solidFill>
                  <a:srgbClr val="002060"/>
                </a:solidFill>
              </a:rPr>
              <a:t>Traksion tip (həqiqi) </a:t>
            </a:r>
            <a:r>
              <a:rPr lang="az-Latn-AZ" sz="2400" dirty="0">
                <a:solidFill>
                  <a:schemeClr val="accent1">
                    <a:lumMod val="50000"/>
                  </a:schemeClr>
                </a:solidFill>
              </a:rPr>
              <a:t>– tam qat divarlı, periplorik nahiyyədə yerləşir, əksəri simptomatikdir.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953C6E7-4BC1-C04B-B2BF-5C6B11639DE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048" y="1556792"/>
            <a:ext cx="4628396" cy="4341237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</a:t>
            </a:r>
            <a:r>
              <a:rPr lang="az-Latn-AZ" dirty="0"/>
              <a:t>əbəbləri</a:t>
            </a:r>
            <a:endParaRPr lang="ru-RU" dirty="0"/>
          </a:p>
        </p:txBody>
      </p:sp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FC556024-8DF1-5D40-8BAC-B7A20E48D15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az-Latn-AZ" sz="3200" dirty="0">
                <a:solidFill>
                  <a:srgbClr val="00B0F0"/>
                </a:solidFill>
              </a:rPr>
              <a:t>Həqiqi divertikullar-</a:t>
            </a:r>
            <a:r>
              <a:rPr lang="az-Latn-AZ" sz="3200" dirty="0">
                <a:solidFill>
                  <a:schemeClr val="accent1">
                    <a:lumMod val="50000"/>
                  </a:schemeClr>
                </a:solidFill>
              </a:rPr>
              <a:t>-- </a:t>
            </a:r>
            <a:r>
              <a:rPr lang="az-Latn-AZ" sz="3200" dirty="0"/>
              <a:t>mədə və ətraf orqanların bitişməsinə səbəb olan xəstəliklər (xora xəstəliyi, pankreatit, xolesistit, xərçəng, mədə çıxacağının obstruksiyası)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sz="3200" dirty="0">
                <a:solidFill>
                  <a:srgbClr val="00B0F0"/>
                </a:solidFill>
              </a:rPr>
              <a:t> Yalançı divertikullar</a:t>
            </a:r>
            <a:r>
              <a:rPr lang="az-Latn-AZ" sz="3200" dirty="0">
                <a:solidFill>
                  <a:srgbClr val="002060"/>
                </a:solidFill>
              </a:rPr>
              <a:t>-</a:t>
            </a:r>
            <a:r>
              <a:rPr lang="az-Latn-AZ" sz="3200" dirty="0">
                <a:solidFill>
                  <a:schemeClr val="accent1">
                    <a:lumMod val="50000"/>
                  </a:schemeClr>
                </a:solidFill>
              </a:rPr>
              <a:t>-- </a:t>
            </a:r>
            <a:r>
              <a:rPr lang="az-Latn-AZ" sz="3200" dirty="0"/>
              <a:t>boşluqdaxili təzyiqin artıran vəziyyətlər (xroniki öskürək, köklük və.s) </a:t>
            </a:r>
          </a:p>
        </p:txBody>
      </p:sp>
      <p:pic>
        <p:nvPicPr>
          <p:cNvPr id="7" name="Picture 2" descr="A case report of large gastric diverticulum with literature review -  ScienceDirect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248128" y="1825625"/>
            <a:ext cx="3966871" cy="43513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Gedişi</a:t>
            </a:r>
            <a:endParaRPr lang="az-Latn-AZ" altLang="en-US" sz="4000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C556024-8DF1-5D40-8BAC-B7A20E48D1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az-Latn-AZ" sz="3200" dirty="0">
                <a:solidFill>
                  <a:schemeClr val="accent1">
                    <a:lumMod val="50000"/>
                  </a:schemeClr>
                </a:solidFill>
              </a:rPr>
              <a:t>Əksərən asimptomatikdir, az hallarda iltihablaşma və qanaxma ilə ağırlaşa bilir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06" name="Text Box 70">
            <a:extLst>
              <a:ext uri="{FF2B5EF4-FFF2-40B4-BE49-F238E27FC236}">
                <a16:creationId xmlns:a16="http://schemas.microsoft.com/office/drawing/2014/main" id="{F0662005-E84F-4058-BB80-115F51236A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-380747"/>
            <a:ext cx="309700" cy="754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az-Latn-AZ" sz="43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</a:t>
            </a:r>
            <a:endParaRPr lang="ru-RU" sz="43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4574" y="-124427"/>
            <a:ext cx="5862851" cy="835878"/>
          </a:xfrm>
        </p:spPr>
        <p:txBody>
          <a:bodyPr/>
          <a:lstStyle/>
          <a:p>
            <a:r>
              <a:rPr lang="az-Latn-AZ" dirty="0"/>
              <a:t>Klinikası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0764F7-93A4-D748-90C7-526EA267B8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700808"/>
            <a:ext cx="5181600" cy="4476155"/>
          </a:xfrm>
        </p:spPr>
        <p:txBody>
          <a:bodyPr/>
          <a:lstStyle/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az-Latn-AZ" sz="2400" dirty="0"/>
              <a:t>Asimptomatiklər – endoskopik və rentgen müayinəsində tapılır.</a:t>
            </a:r>
          </a:p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az-Latn-AZ" sz="2400" dirty="0"/>
          </a:p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ru-RU" sz="2400" dirty="0"/>
          </a:p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az-Latn-AZ" sz="2400" dirty="0"/>
              <a:t>Ağırlaşmış formalarda qanaxma və ağrı ortaya çıxır.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D289E1B3-551F-AE4E-BEC9-F726C95C509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700808"/>
            <a:ext cx="5181600" cy="4476155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-146050"/>
            <a:ext cx="11568608" cy="835025"/>
          </a:xfrm>
        </p:spPr>
        <p:txBody>
          <a:bodyPr>
            <a:normAutofit/>
          </a:bodyPr>
          <a:lstStyle/>
          <a:p>
            <a:pPr defTabSz="914400" fontAlgn="base">
              <a:spcAft>
                <a:spcPct val="0"/>
              </a:spcAft>
            </a:pPr>
            <a:r>
              <a:rPr lang="az-Latn-AZ" sz="4000" dirty="0"/>
              <a:t>Diaqnostikası</a:t>
            </a:r>
            <a:endParaRPr lang="ru-RU" sz="40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B77400-2CF0-FA4D-84C7-BEFEF401E6FC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2063552" y="1140654"/>
            <a:ext cx="5181600" cy="2174879"/>
          </a:xfrm>
        </p:spPr>
        <p:txBody>
          <a:bodyPr>
            <a:norm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z-Latn-AZ" sz="2800" dirty="0">
                <a:solidFill>
                  <a:schemeClr val="accent1">
                    <a:lumMod val="50000"/>
                  </a:schemeClr>
                </a:solidFill>
              </a:rPr>
              <a:t>Şikayətlər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z-Latn-AZ" sz="2800" dirty="0">
                <a:solidFill>
                  <a:schemeClr val="accent1">
                    <a:lumMod val="50000"/>
                  </a:schemeClr>
                </a:solidFill>
              </a:rPr>
              <a:t>Endoskopiya və rentgenoloji müayinə ilə dəqiqləşdirilir. 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z-Latn-AZ" sz="2800" dirty="0">
                <a:solidFill>
                  <a:schemeClr val="accent1">
                    <a:lumMod val="50000"/>
                  </a:schemeClr>
                </a:solidFill>
              </a:rPr>
              <a:t>Rentgen əlamətləri xora ilə qarşıdırıla bilir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az-Latn-AZ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F3D64CE7-953C-0A40-B35D-126C5C5CB183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288" y="3577443"/>
            <a:ext cx="3030537" cy="2486025"/>
          </a:xfrm>
        </p:spPr>
      </p:pic>
      <p:pic>
        <p:nvPicPr>
          <p:cNvPr id="12" name="Picture 4" descr="C:\Users\Cahangir\Desktop\IMG_2255.JPG">
            <a:extLst>
              <a:ext uri="{FF2B5EF4-FFF2-40B4-BE49-F238E27FC236}">
                <a16:creationId xmlns:a16="http://schemas.microsoft.com/office/drawing/2014/main" id="{4EE9B12A-7982-AA43-82DE-DB6270BDB5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65052" y="3577443"/>
            <a:ext cx="3015380" cy="2485395"/>
          </a:xfrm>
          <a:prstGeom prst="rect">
            <a:avLst/>
          </a:prstGeom>
          <a:noFill/>
        </p:spPr>
      </p:pic>
      <p:pic>
        <p:nvPicPr>
          <p:cNvPr id="15362" name="Picture 2" descr="Gastric Diverticulum - El Atlas Gastrointestinal - gastrointestinalatlas.co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2216" y="3577443"/>
            <a:ext cx="3810000" cy="25431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75932" y="-2248"/>
            <a:ext cx="6891865" cy="835878"/>
          </a:xfrm>
        </p:spPr>
        <p:txBody>
          <a:bodyPr>
            <a:normAutofit fontScale="90000"/>
          </a:bodyPr>
          <a:lstStyle/>
          <a:p>
            <a:pPr lvl="0"/>
            <a:br>
              <a:rPr lang="az-Latn-AZ" sz="32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az-Latn-AZ" sz="4000" dirty="0"/>
              <a:t>Müalicəsi</a:t>
            </a:r>
            <a:br>
              <a:rPr lang="ru-RU" sz="4300" dirty="0">
                <a:solidFill>
                  <a:schemeClr val="accent1">
                    <a:lumMod val="75000"/>
                  </a:schemeClr>
                </a:solidFill>
              </a:rPr>
            </a:b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1B5B0E53-DB1B-5B44-BFF6-F99807C63F65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335360" y="1107291"/>
            <a:ext cx="5157788" cy="823912"/>
          </a:xfrm>
        </p:spPr>
        <p:txBody>
          <a:bodyPr>
            <a:norm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z-Latn-AZ" sz="2400" b="1" dirty="0">
                <a:solidFill>
                  <a:schemeClr val="accent6">
                    <a:lumMod val="75000"/>
                  </a:schemeClr>
                </a:solidFill>
              </a:rPr>
              <a:t>Asimptomatik – izləmə</a:t>
            </a:r>
            <a:endParaRPr lang="ru-RU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B084D1D1-FF56-B042-9D21-21F582D480A3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172200" y="1070384"/>
            <a:ext cx="5183187" cy="823912"/>
          </a:xfrm>
        </p:spPr>
        <p:txBody>
          <a:bodyPr>
            <a:norm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az-Latn-AZ" sz="2400" b="1" dirty="0">
                <a:solidFill>
                  <a:schemeClr val="accent6">
                    <a:lumMod val="75000"/>
                  </a:schemeClr>
                </a:solidFill>
              </a:rPr>
              <a:t>Simptomatik – eksiziya</a:t>
            </a:r>
          </a:p>
        </p:txBody>
      </p:sp>
      <p:pic>
        <p:nvPicPr>
          <p:cNvPr id="10" name="Content Placeholder 22">
            <a:extLst>
              <a:ext uri="{FF2B5EF4-FFF2-40B4-BE49-F238E27FC236}">
                <a16:creationId xmlns:a16="http://schemas.microsoft.com/office/drawing/2014/main" id="{CF7D9538-44D3-6B47-A641-9D09CAE1208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2204864"/>
            <a:ext cx="5181600" cy="3886200"/>
          </a:xfrm>
        </p:spPr>
      </p:pic>
      <p:pic>
        <p:nvPicPr>
          <p:cNvPr id="12" name="Content Placeholder 24">
            <a:extLst>
              <a:ext uri="{FF2B5EF4-FFF2-40B4-BE49-F238E27FC236}">
                <a16:creationId xmlns:a16="http://schemas.microsoft.com/office/drawing/2014/main" id="{96F5DFC6-FF76-3E40-8003-3E6454C60A6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204864"/>
            <a:ext cx="5181600" cy="38862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Mədə burulması</a:t>
            </a:r>
            <a:endParaRPr lang="ru-RU" sz="36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AD39670-4104-2F49-8000-9DD1151EA72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z-Latn-AZ" sz="2800" dirty="0"/>
              <a:t>Nadir rast gəlinən xəstəliklərindəndir, mədənin, boylama və ya köndələn oxu boyunca burulması nəticəsində təkrarlayan keçməzlik (</a:t>
            </a:r>
            <a:r>
              <a:rPr lang="az-Latn-AZ" sz="2800" dirty="0">
                <a:solidFill>
                  <a:schemeClr val="accent6">
                    <a:lumMod val="75000"/>
                  </a:schemeClr>
                </a:solidFill>
              </a:rPr>
              <a:t>xroniki forma</a:t>
            </a:r>
            <a:r>
              <a:rPr lang="az-Latn-AZ" sz="2800" dirty="0"/>
              <a:t>) və ya mədə nekrozu (</a:t>
            </a:r>
            <a:r>
              <a:rPr lang="az-Latn-AZ" sz="2800" dirty="0">
                <a:solidFill>
                  <a:schemeClr val="accent6">
                    <a:lumMod val="75000"/>
                  </a:schemeClr>
                </a:solidFill>
              </a:rPr>
              <a:t>kəskin forma</a:t>
            </a:r>
            <a:r>
              <a:rPr lang="az-Latn-AZ" sz="2800" dirty="0"/>
              <a:t>) baş verir.</a:t>
            </a:r>
            <a:endParaRPr lang="en-US" sz="2800" dirty="0"/>
          </a:p>
        </p:txBody>
      </p:sp>
      <p:pic>
        <p:nvPicPr>
          <p:cNvPr id="14" name="Picture 2" descr="C:\Users\Cahangir\Desktop\images.jpg">
            <a:extLst>
              <a:ext uri="{FF2B5EF4-FFF2-40B4-BE49-F238E27FC236}">
                <a16:creationId xmlns:a16="http://schemas.microsoft.com/office/drawing/2014/main" id="{DEE76364-3897-734F-A227-23BB406E2AC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7320137" y="1825626"/>
            <a:ext cx="4359960" cy="37636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br>
              <a:rPr lang="az-Latn-AZ" sz="4000" dirty="0"/>
            </a:br>
            <a:r>
              <a:rPr lang="az-Latn-AZ" sz="4000" dirty="0"/>
              <a:t>Mədə burulması</a:t>
            </a:r>
            <a:br>
              <a:rPr lang="ru-RU" sz="4400" i="1" u="sng" dirty="0">
                <a:solidFill>
                  <a:schemeClr val="accent1">
                    <a:lumMod val="50000"/>
                  </a:schemeClr>
                </a:solidFill>
              </a:rPr>
            </a:b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24E74835-EA5C-0F4F-A8CC-AF148B4B8053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727853480"/>
              </p:ext>
            </p:extLst>
          </p:nvPr>
        </p:nvGraphicFramePr>
        <p:xfrm>
          <a:off x="623392" y="908720"/>
          <a:ext cx="5982646" cy="52682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Content Placeholder 9">
            <a:extLst>
              <a:ext uri="{FF2B5EF4-FFF2-40B4-BE49-F238E27FC236}">
                <a16:creationId xmlns:a16="http://schemas.microsoft.com/office/drawing/2014/main" id="{B58C385C-A540-6042-AA09-E5F910D25AA7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469934095"/>
              </p:ext>
            </p:extLst>
          </p:nvPr>
        </p:nvGraphicFramePr>
        <p:xfrm>
          <a:off x="5963180" y="908720"/>
          <a:ext cx="5821452" cy="52682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az-Latn-AZ" sz="4000" dirty="0"/>
              <a:t>Klinikası </a:t>
            </a:r>
            <a:endParaRPr lang="ru-RU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z-Latn-AZ" sz="2400" b="1" i="1" dirty="0">
                <a:solidFill>
                  <a:schemeClr val="accent1">
                    <a:lumMod val="50000"/>
                  </a:schemeClr>
                </a:solidFill>
              </a:rPr>
              <a:t>Kəskin burulmada </a:t>
            </a:r>
            <a:r>
              <a:rPr lang="az-Latn-AZ" sz="2400" dirty="0"/>
              <a:t>güclü ağrı və </a:t>
            </a:r>
            <a:r>
              <a:rPr lang="az-Latn-AZ" sz="2400" b="1" u="sng" dirty="0"/>
              <a:t>Borchardt</a:t>
            </a:r>
            <a:r>
              <a:rPr lang="az-Latn-AZ" sz="2400" dirty="0"/>
              <a:t> triadası:</a:t>
            </a:r>
            <a:endParaRPr lang="ru-RU" sz="2400" dirty="0"/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buFont typeface="Symbol" pitchFamily="18" charset="2"/>
              <a:buChar char=""/>
            </a:pPr>
            <a:r>
              <a:rPr lang="az-Latn-AZ" dirty="0"/>
              <a:t>qusmadan sonra öyümə başlayır, lakin təkrari qusma olmur</a:t>
            </a:r>
            <a:endParaRPr lang="ru-RU" dirty="0"/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buFont typeface="Symbol" pitchFamily="18" charset="2"/>
              <a:buChar char=""/>
            </a:pPr>
            <a:r>
              <a:rPr lang="az-Latn-AZ" dirty="0"/>
              <a:t>epiqastral şişkinlik</a:t>
            </a:r>
            <a:endParaRPr lang="ru-RU" dirty="0"/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buFont typeface="Symbol" pitchFamily="18" charset="2"/>
              <a:buChar char=""/>
            </a:pPr>
            <a:r>
              <a:rPr lang="az-Latn-AZ" dirty="0"/>
              <a:t>nazoqastrik zond keçmir.</a:t>
            </a: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buFont typeface="Symbol" pitchFamily="18" charset="2"/>
              <a:buChar char=""/>
            </a:pP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az-Latn-A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az-Latn-AZ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z-Latn-AZ" b="1" dirty="0">
                <a:solidFill>
                  <a:schemeClr val="accent1">
                    <a:lumMod val="50000"/>
                  </a:schemeClr>
                </a:solidFill>
              </a:rPr>
              <a:t>Xronik burulma </a:t>
            </a:r>
            <a:r>
              <a:rPr lang="az-Latn-AZ" dirty="0">
                <a:solidFill>
                  <a:schemeClr val="accent1">
                    <a:lumMod val="50000"/>
                  </a:schemeClr>
                </a:solidFill>
              </a:rPr>
              <a:t>– </a:t>
            </a:r>
            <a:r>
              <a:rPr lang="az-Latn-AZ" dirty="0"/>
              <a:t>asimptomatik, simptomatik (təkrarlayan sancışəkilli ağrılar).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az-Latn-AZ" sz="3600" dirty="0"/>
              <a:t>Diaqnostikası </a:t>
            </a:r>
            <a:endParaRPr lang="ru-RU" sz="360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104E045-CB29-6A4D-971D-9AD8118CD8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7408" y="1397170"/>
            <a:ext cx="5832648" cy="3684067"/>
          </a:xfrm>
        </p:spPr>
        <p:txBody>
          <a:bodyPr>
            <a:normAutofit/>
          </a:bodyPr>
          <a:lstStyle/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z-Latn-A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Diaqnozu KT ilə dəqiqləşir.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endParaRPr lang="az-Latn-AZ" sz="2800" dirty="0">
              <a:solidFill>
                <a:schemeClr val="accent1">
                  <a:lumMod val="50000"/>
                </a:schemeClr>
              </a:solidFill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9" name="Содержимое 4" descr="http://www.learningradiology.com/caseofweek/caseoftheweekpix/cow125.jpg">
            <a:hlinkClick r:id="rId2"/>
            <a:extLst>
              <a:ext uri="{FF2B5EF4-FFF2-40B4-BE49-F238E27FC236}">
                <a16:creationId xmlns:a16="http://schemas.microsoft.com/office/drawing/2014/main" id="{D97D4D19-49B4-B94D-9D2E-F1FC04DE024C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7132780" y="1425730"/>
            <a:ext cx="3931771" cy="452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66037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Müalicəsi</a:t>
            </a:r>
            <a:endParaRPr lang="ru-R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1424" y="1844824"/>
            <a:ext cx="8786192" cy="3828083"/>
          </a:xfrm>
        </p:spPr>
        <p:txBody>
          <a:bodyPr/>
          <a:lstStyle/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z-Latn-AZ" sz="2800" b="1" i="1" dirty="0">
                <a:solidFill>
                  <a:schemeClr val="accent1">
                    <a:lumMod val="50000"/>
                  </a:schemeClr>
                </a:solidFill>
              </a:rPr>
              <a:t>Kəskin</a:t>
            </a:r>
            <a:r>
              <a:rPr lang="az-Latn-AZ" sz="2800" dirty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az-Latn-AZ" sz="2800" dirty="0"/>
              <a:t>burulmada – təcili əməliyyat: qastropeksiya və ya rezeksiya.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endParaRPr lang="az-Latn-AZ" sz="2800" dirty="0">
              <a:solidFill>
                <a:schemeClr val="accent1">
                  <a:lumMod val="50000"/>
                </a:schemeClr>
              </a:solidFill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endParaRPr lang="az-Latn-AZ" sz="2800" dirty="0">
              <a:solidFill>
                <a:schemeClr val="accent1">
                  <a:lumMod val="50000"/>
                </a:schemeClr>
              </a:solidFill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endParaRPr lang="az-Latn-AZ" sz="2800" dirty="0">
              <a:solidFill>
                <a:schemeClr val="accent1">
                  <a:lumMod val="50000"/>
                </a:schemeClr>
              </a:solidFill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z-Latn-AZ" sz="2800" b="1" i="1" dirty="0">
                <a:solidFill>
                  <a:schemeClr val="accent1">
                    <a:lumMod val="50000"/>
                  </a:schemeClr>
                </a:solidFill>
              </a:rPr>
              <a:t>Xroniki</a:t>
            </a:r>
            <a:r>
              <a:rPr lang="az-Latn-AZ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az-Latn-AZ" sz="2800" dirty="0"/>
              <a:t>burulmada – qastropeksiya</a:t>
            </a:r>
            <a:endParaRPr lang="en-US" sz="2800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Ağırlaşmaları</a:t>
            </a:r>
            <a:endParaRPr lang="ru-RU" sz="3600" dirty="0"/>
          </a:p>
        </p:txBody>
      </p:sp>
      <p:graphicFrame>
        <p:nvGraphicFramePr>
          <p:cNvPr id="8" name="Содержимое 4">
            <a:extLst>
              <a:ext uri="{FF2B5EF4-FFF2-40B4-BE49-F238E27FC236}">
                <a16:creationId xmlns:a16="http://schemas.microsoft.com/office/drawing/2014/main" id="{C719CA78-69B3-D944-B079-42F4BC7CBE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7777414"/>
              </p:ext>
            </p:extLst>
          </p:nvPr>
        </p:nvGraphicFramePr>
        <p:xfrm>
          <a:off x="837290" y="908720"/>
          <a:ext cx="10515600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341394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Mədə bezoarları</a:t>
            </a:r>
            <a:endParaRPr lang="ru-RU" sz="40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A08932-12F7-2B40-A959-C801D98E0B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7408" y="1484784"/>
            <a:ext cx="5181600" cy="4351338"/>
          </a:xfrm>
        </p:spPr>
        <p:txBody>
          <a:bodyPr>
            <a:normAutofit fontScale="85000" lnSpcReduction="10000"/>
          </a:bodyPr>
          <a:lstStyle/>
          <a:p>
            <a:pPr algn="just">
              <a:buFont typeface="Wingdings" pitchFamily="2" charset="2"/>
              <a:buChar char="ü"/>
            </a:pPr>
            <a:r>
              <a:rPr lang="az-Latn-AZ" sz="3300" b="1" i="1" dirty="0">
                <a:solidFill>
                  <a:srgbClr val="0070C0"/>
                </a:solidFill>
              </a:rPr>
              <a:t>Bezoar</a:t>
            </a:r>
            <a:r>
              <a:rPr lang="az-Latn-AZ" sz="2700" dirty="0">
                <a:solidFill>
                  <a:srgbClr val="4472C4">
                    <a:lumMod val="50000"/>
                  </a:srgbClr>
                </a:solidFill>
              </a:rPr>
              <a:t> – </a:t>
            </a:r>
            <a:r>
              <a:rPr lang="az-Latn-AZ" sz="2700" dirty="0"/>
              <a:t>bitki və ya heyvan mənşəli tük və ya liflərin mədə-bağırsaq sistemində toplanaraq sərtləşməsi  və həzm sistemini tərk edə bilməməsi nəticəsində əmələ gələn kütlədir.</a:t>
            </a:r>
          </a:p>
          <a:p>
            <a:pPr algn="just">
              <a:buFont typeface="Wingdings" pitchFamily="2" charset="2"/>
              <a:buChar char="ü"/>
            </a:pPr>
            <a:r>
              <a:rPr lang="az-Latn-AZ" sz="2700" dirty="0"/>
              <a:t>Tük yemə, qastrostaz, postvaqotomiya, sitrus meyvələrinin çox isifadəsi risk amilləridir.</a:t>
            </a:r>
          </a:p>
          <a:p>
            <a:pPr algn="just">
              <a:buFont typeface="Wingdings" pitchFamily="2" charset="2"/>
              <a:buChar char="ü"/>
            </a:pPr>
            <a:r>
              <a:rPr lang="az-Latn-AZ" sz="2700" dirty="0"/>
              <a:t>Asimptomatik ola bilər və ya mədə funksiyasını poza bilir, ağırlaşma (20%) – obstruksiya, qanaxma, perforasiya törədə bilər</a:t>
            </a:r>
            <a:r>
              <a:rPr lang="az-Latn-AZ" sz="2700" dirty="0">
                <a:solidFill>
                  <a:srgbClr val="4472C4">
                    <a:lumMod val="50000"/>
                  </a:srgbClr>
                </a:solidFill>
              </a:rPr>
              <a:t>.</a:t>
            </a:r>
          </a:p>
          <a:p>
            <a:pPr marL="0" indent="0" algn="just">
              <a:buNone/>
            </a:pPr>
            <a:endParaRPr lang="az-Latn-AZ" sz="2700" dirty="0">
              <a:solidFill>
                <a:srgbClr val="4472C4">
                  <a:lumMod val="50000"/>
                </a:srgbClr>
              </a:solidFill>
              <a:latin typeface="Calibri"/>
            </a:endParaRPr>
          </a:p>
        </p:txBody>
      </p:sp>
      <p:pic>
        <p:nvPicPr>
          <p:cNvPr id="8" name="Content Placeholder 8">
            <a:extLst>
              <a:ext uri="{FF2B5EF4-FFF2-40B4-BE49-F238E27FC236}">
                <a16:creationId xmlns:a16="http://schemas.microsoft.com/office/drawing/2014/main" id="{1C9FC33B-0148-B744-B519-50B7570E1BC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839" y="1484784"/>
            <a:ext cx="5088321" cy="4692179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15888"/>
            <a:ext cx="12192000" cy="612775"/>
          </a:xfrm>
        </p:spPr>
        <p:txBody>
          <a:bodyPr>
            <a:normAutofit fontScale="90000"/>
          </a:bodyPr>
          <a:lstStyle/>
          <a:p>
            <a:pPr lvl="0"/>
            <a:br>
              <a:rPr lang="az-Latn-AZ" sz="2800" dirty="0">
                <a:solidFill>
                  <a:schemeClr val="accent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az-Latn-AZ" sz="4000" dirty="0">
                <a:ea typeface="Calibri" pitchFamily="34" charset="0"/>
              </a:rPr>
              <a:t>N</a:t>
            </a:r>
            <a:r>
              <a:rPr lang="az-Latn-AZ" sz="4000" dirty="0"/>
              <a:t>övləri</a:t>
            </a:r>
            <a:br>
              <a:rPr lang="ru-RU" sz="4300" dirty="0">
                <a:solidFill>
                  <a:schemeClr val="accent1">
                    <a:lumMod val="75000"/>
                  </a:schemeClr>
                </a:solidFill>
              </a:rPr>
            </a:b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5A2D2479-BA73-8B45-BF8F-DB6384026B11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653587979"/>
              </p:ext>
            </p:extLst>
          </p:nvPr>
        </p:nvGraphicFramePr>
        <p:xfrm>
          <a:off x="695400" y="728663"/>
          <a:ext cx="10801199" cy="35608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Picture 2" descr="D:\Dr. Memoria\Rezident Shirinova\Mədə\Bezoar\screen-shot-2012-11-03-at-9.46.04-am.png">
            <a:extLst>
              <a:ext uri="{FF2B5EF4-FFF2-40B4-BE49-F238E27FC236}">
                <a16:creationId xmlns:a16="http://schemas.microsoft.com/office/drawing/2014/main" id="{94FD10C8-E21E-8D46-B167-EAFA3553FA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67142" y="4167805"/>
            <a:ext cx="2316481" cy="2304256"/>
          </a:xfrm>
          <a:prstGeom prst="rect">
            <a:avLst/>
          </a:prstGeom>
          <a:noFill/>
        </p:spPr>
      </p:pic>
      <p:pic>
        <p:nvPicPr>
          <p:cNvPr id="11" name="Picture 3" descr="D:\Dr. Memoria\Rezident Shirinova\Mədə\Bezoar\y0429.jpg">
            <a:extLst>
              <a:ext uri="{FF2B5EF4-FFF2-40B4-BE49-F238E27FC236}">
                <a16:creationId xmlns:a16="http://schemas.microsoft.com/office/drawing/2014/main" id="{D48FA041-87E1-F144-8F5E-ACD84EB40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31323" y="4169189"/>
            <a:ext cx="2316481" cy="2298712"/>
          </a:xfrm>
          <a:prstGeom prst="rect">
            <a:avLst/>
          </a:prstGeom>
          <a:noFill/>
        </p:spPr>
      </p:pic>
      <p:pic>
        <p:nvPicPr>
          <p:cNvPr id="12" name="Picture 4" descr="D:\Dr. Memoria\Rezident Shirinova\Mədə\Bezoar\images (4).jpg">
            <a:extLst>
              <a:ext uri="{FF2B5EF4-FFF2-40B4-BE49-F238E27FC236}">
                <a16:creationId xmlns:a16="http://schemas.microsoft.com/office/drawing/2014/main" id="{416906ED-1819-814F-9B3E-7B848D5170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23554" y="4163645"/>
            <a:ext cx="2315843" cy="2304256"/>
          </a:xfrm>
          <a:prstGeom prst="rect">
            <a:avLst/>
          </a:prstGeom>
          <a:noFill/>
        </p:spPr>
      </p:pic>
      <p:pic>
        <p:nvPicPr>
          <p:cNvPr id="13" name="Picture 5" descr="D:\Dr. Memoria\Rezident Shirinova\Mədə\Bezoar\images.jpg">
            <a:extLst>
              <a:ext uri="{FF2B5EF4-FFF2-40B4-BE49-F238E27FC236}">
                <a16:creationId xmlns:a16="http://schemas.microsoft.com/office/drawing/2014/main" id="{4350D56F-1345-2742-9374-50F658D977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115147" y="4149080"/>
            <a:ext cx="2315843" cy="23047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-146050"/>
            <a:ext cx="12072664" cy="835025"/>
          </a:xfrm>
        </p:spPr>
        <p:txBody>
          <a:bodyPr>
            <a:normAutofit/>
          </a:bodyPr>
          <a:lstStyle/>
          <a:p>
            <a:r>
              <a:rPr lang="az-Latn-AZ" sz="3600" dirty="0"/>
              <a:t>Rapunzel sindromu</a:t>
            </a:r>
            <a:endParaRPr lang="ru-RU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3D63E0-AE8D-754E-8366-C2DBFA72D4C8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407368" y="1124744"/>
            <a:ext cx="5807968" cy="5144095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buFont typeface="Wingdings" pitchFamily="2" charset="2"/>
              <a:buChar char="ü"/>
            </a:pPr>
            <a:r>
              <a:rPr lang="az-Latn-AZ" sz="2400" b="1" i="1" dirty="0">
                <a:solidFill>
                  <a:srgbClr val="0070C0"/>
                </a:solidFill>
              </a:rPr>
              <a:t>Rapunzel sindromu </a:t>
            </a:r>
            <a:r>
              <a:rPr lang="az-Latn-AZ" sz="2400" dirty="0">
                <a:solidFill>
                  <a:srgbClr val="4472C4">
                    <a:lumMod val="50000"/>
                  </a:srgbClr>
                </a:solidFill>
                <a:latin typeface="Calibri"/>
              </a:rPr>
              <a:t>– </a:t>
            </a:r>
            <a:r>
              <a:rPr lang="az-Latn-AZ" sz="2400" dirty="0"/>
              <a:t>saç yolma (</a:t>
            </a:r>
            <a:r>
              <a:rPr lang="az-Latn-AZ" sz="2400" u="sng" dirty="0"/>
              <a:t>Trixotillomaniya</a:t>
            </a:r>
            <a:r>
              <a:rPr lang="az-Latn-AZ" sz="2400" dirty="0"/>
              <a:t>) və yemə (</a:t>
            </a:r>
            <a:r>
              <a:rPr lang="az-Latn-AZ" sz="2400" u="sng" dirty="0"/>
              <a:t>Trixofagiya</a:t>
            </a:r>
            <a:r>
              <a:rPr lang="az-Latn-AZ" sz="2400" dirty="0"/>
              <a:t>) vərdişi nəticəsində mədədə </a:t>
            </a:r>
            <a:r>
              <a:rPr lang="en-US" sz="2400" dirty="0" err="1"/>
              <a:t>toplanan</a:t>
            </a:r>
            <a:r>
              <a:rPr lang="az-Latn-AZ" sz="2400" dirty="0"/>
              <a:t> trixobezoarın duodenum və yeyunuma da keçməsi nəticəsində yaranan simptomokompleksdir.</a:t>
            </a:r>
          </a:p>
          <a:p>
            <a:pPr>
              <a:lnSpc>
                <a:spcPct val="110000"/>
              </a:lnSpc>
              <a:buFont typeface="Wingdings" pitchFamily="2" charset="2"/>
              <a:buChar char="ü"/>
            </a:pPr>
            <a:r>
              <a:rPr lang="az-Latn-AZ" sz="2400" dirty="0"/>
              <a:t>Bu xəstələrdə ürəkbulanma, qusma, qarın ağrısı, anemiya müşahidə olunur.</a:t>
            </a:r>
          </a:p>
          <a:p>
            <a:pPr>
              <a:lnSpc>
                <a:spcPct val="110000"/>
              </a:lnSpc>
              <a:buFont typeface="Wingdings" pitchFamily="2" charset="2"/>
              <a:buChar char="ü"/>
            </a:pPr>
            <a:r>
              <a:rPr lang="az-Latn-AZ" sz="2400" dirty="0"/>
              <a:t>Belə xəstələrin </a:t>
            </a:r>
            <a:r>
              <a:rPr lang="az-Latn-AZ" sz="2400" b="1" dirty="0"/>
              <a:t>psixiatrik dəyərləndirilməsi </a:t>
            </a:r>
            <a:r>
              <a:rPr lang="az-Latn-AZ" sz="2400" dirty="0"/>
              <a:t>zamanı  onların depressiyaya meylli olduğu aşkarlanır.</a:t>
            </a:r>
          </a:p>
        </p:txBody>
      </p:sp>
      <p:pic>
        <p:nvPicPr>
          <p:cNvPr id="10" name="Picture 2" descr="D:\Dr. Memoria\Rezident Shirinova\Mədə\Bezoar\rapunzel0061.jpg">
            <a:extLst>
              <a:ext uri="{FF2B5EF4-FFF2-40B4-BE49-F238E27FC236}">
                <a16:creationId xmlns:a16="http://schemas.microsoft.com/office/drawing/2014/main" id="{7D67430D-2694-7B40-B7F5-5729F979014B}"/>
              </a:ext>
            </a:extLst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0692" y="847565"/>
            <a:ext cx="3982144" cy="2916238"/>
          </a:xfrm>
          <a:prstGeom prst="rect">
            <a:avLst/>
          </a:prstGeom>
          <a:noFill/>
        </p:spPr>
      </p:pic>
      <p:pic>
        <p:nvPicPr>
          <p:cNvPr id="11" name="Picture 3" descr="D:\Dr. Memoria\Rezident Shirinova\Mədə\Bezoar\IndianJPsycholMed_2011_33_1_77_85401_f3.jpg">
            <a:extLst>
              <a:ext uri="{FF2B5EF4-FFF2-40B4-BE49-F238E27FC236}">
                <a16:creationId xmlns:a16="http://schemas.microsoft.com/office/drawing/2014/main" id="{6DB8742C-4A61-D840-A456-CB334DF99E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836" y="3922393"/>
            <a:ext cx="3976000" cy="26029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901294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Klinikası</a:t>
            </a:r>
            <a:endParaRPr lang="ru-R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dirty="0"/>
              <a:t>Ağrı</a:t>
            </a:r>
          </a:p>
          <a:p>
            <a:r>
              <a:rPr lang="az-Latn-AZ" dirty="0"/>
              <a:t>Obstruksiya</a:t>
            </a:r>
          </a:p>
          <a:p>
            <a:r>
              <a:rPr lang="az-Latn-AZ" dirty="0"/>
              <a:t>Qanaxma</a:t>
            </a:r>
          </a:p>
          <a:p>
            <a:r>
              <a:rPr lang="az-Latn-AZ" dirty="0"/>
              <a:t>Perforasiya</a:t>
            </a:r>
          </a:p>
          <a:p>
            <a:endParaRPr lang="az-Latn-AZ" dirty="0"/>
          </a:p>
          <a:p>
            <a:pPr marL="0" indent="0">
              <a:buNone/>
            </a:pPr>
            <a:r>
              <a:rPr lang="az-Latn-AZ" b="1" i="1" dirty="0">
                <a:solidFill>
                  <a:srgbClr val="002060"/>
                </a:solidFill>
              </a:rPr>
              <a:t>Bəzən törəmələrdən fərqləndirmək çətin olur.</a:t>
            </a:r>
            <a:endParaRPr lang="en-US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46188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-146050"/>
            <a:ext cx="12000656" cy="835025"/>
          </a:xfrm>
        </p:spPr>
        <p:txBody>
          <a:bodyPr>
            <a:normAutofit/>
          </a:bodyPr>
          <a:lstStyle/>
          <a:p>
            <a:r>
              <a:rPr lang="az-Latn-AZ" sz="4000" dirty="0"/>
              <a:t>Diaqnostikası</a:t>
            </a:r>
            <a:endParaRPr lang="ru-RU" sz="40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D9CBFF-92CA-3C42-B735-D59EBADA1CC7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841608" y="1397347"/>
            <a:ext cx="5181600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z-Latn-AZ" sz="2800" dirty="0">
                <a:solidFill>
                  <a:srgbClr val="4472C4">
                    <a:lumMod val="50000"/>
                  </a:srgbClr>
                </a:solidFill>
              </a:rPr>
              <a:t>Şikayətlər;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z-Latn-AZ" sz="2800" dirty="0">
                <a:solidFill>
                  <a:srgbClr val="4472C4">
                    <a:lumMod val="50000"/>
                  </a:srgbClr>
                </a:solidFill>
              </a:rPr>
              <a:t>Anamnez;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z-Latn-AZ" sz="2800" dirty="0">
                <a:solidFill>
                  <a:srgbClr val="4472C4">
                    <a:lumMod val="50000"/>
                  </a:srgbClr>
                </a:solidFill>
              </a:rPr>
              <a:t>Rentgenoqrafiya;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z-Latn-AZ" sz="2800" dirty="0">
                <a:solidFill>
                  <a:srgbClr val="4472C4">
                    <a:lumMod val="50000"/>
                  </a:srgbClr>
                </a:solidFill>
              </a:rPr>
              <a:t>Endoskopiya;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z-Latn-AZ" sz="2800" dirty="0">
                <a:solidFill>
                  <a:srgbClr val="4472C4">
                    <a:lumMod val="50000"/>
                  </a:srgbClr>
                </a:solidFill>
              </a:rPr>
              <a:t>Kompüter tomoqrafiya.</a:t>
            </a:r>
            <a:endParaRPr lang="ru-RU" sz="2800" dirty="0">
              <a:solidFill>
                <a:srgbClr val="4472C4">
                  <a:lumMod val="50000"/>
                </a:srgbClr>
              </a:solidFill>
            </a:endParaRPr>
          </a:p>
        </p:txBody>
      </p:sp>
      <p:pic>
        <p:nvPicPr>
          <p:cNvPr id="10" name="Picture 4" descr="D:\Dr. Memoria\Rezident Shirinova\Mədə\Bezoar\загруженное (1).jpg">
            <a:extLst>
              <a:ext uri="{FF2B5EF4-FFF2-40B4-BE49-F238E27FC236}">
                <a16:creationId xmlns:a16="http://schemas.microsoft.com/office/drawing/2014/main" id="{BC067EE5-F78A-264E-926A-EE111C88C1D3}"/>
              </a:ext>
            </a:extLst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56040" y="1397346"/>
            <a:ext cx="4832984" cy="2258765"/>
          </a:xfrm>
          <a:prstGeom prst="rect">
            <a:avLst/>
          </a:prstGeom>
          <a:noFill/>
        </p:spPr>
      </p:pic>
      <p:pic>
        <p:nvPicPr>
          <p:cNvPr id="11" name="Picture 2" descr="D:\Dr. Memoria\Rezident Shirinova\Mədə\Bezoar\IndianJPsycholMed_2011_33_1_77_85401_f1.jpg">
            <a:extLst>
              <a:ext uri="{FF2B5EF4-FFF2-40B4-BE49-F238E27FC236}">
                <a16:creationId xmlns:a16="http://schemas.microsoft.com/office/drawing/2014/main" id="{61C735F6-DFCC-2B4E-B6E3-39C29D423B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56040" y="3803849"/>
            <a:ext cx="4832984" cy="228944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583634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Müalicəsi</a:t>
            </a:r>
            <a:endParaRPr lang="ru-RU" sz="36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FE3714-67FC-C740-B969-C18586CA4B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3392" y="1484784"/>
            <a:ext cx="5396408" cy="469217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az-Latn-AZ" sz="3200" dirty="0"/>
              <a:t>İlk seçim endoskopik parçalama və çıxarmadır.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sz="3200" dirty="0"/>
              <a:t>Cərrahi müalicə böyük və ağırlaşmış bezoarlarda göstərişdir.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az-Latn-AZ" sz="3200" dirty="0">
                <a:solidFill>
                  <a:srgbClr val="0070C0"/>
                </a:solidFill>
              </a:rPr>
              <a:t> qanaxma,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az-Latn-AZ" sz="3200" dirty="0">
                <a:solidFill>
                  <a:srgbClr val="0070C0"/>
                </a:solidFill>
              </a:rPr>
              <a:t> perforasiya,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az-Latn-AZ" sz="3200" dirty="0">
                <a:solidFill>
                  <a:srgbClr val="0070C0"/>
                </a:solidFill>
              </a:rPr>
              <a:t>obsturksiya</a:t>
            </a:r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6A8D04FD-5643-824D-82FF-D43B536D070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484784"/>
            <a:ext cx="5181600" cy="4464496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1624" y="2204864"/>
            <a:ext cx="7416824" cy="1843990"/>
          </a:xfrm>
        </p:spPr>
        <p:txBody>
          <a:bodyPr/>
          <a:lstStyle/>
          <a:p>
            <a:r>
              <a:rPr lang="az-Latn-AZ" sz="4400" dirty="0"/>
              <a:t>Diqqətinizə görə təşəkkür</a:t>
            </a:r>
            <a:r>
              <a:rPr lang="az-Latn-AZ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4710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521975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2511</TotalTime>
  <Words>527</Words>
  <Application>Microsoft Office PowerPoint</Application>
  <PresentationFormat>Widescreen</PresentationFormat>
  <Paragraphs>92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Calibri</vt:lpstr>
      <vt:lpstr>Symbol</vt:lpstr>
      <vt:lpstr>Times New Roman</vt:lpstr>
      <vt:lpstr>Wingdings</vt:lpstr>
      <vt:lpstr>Praktiki dərs şablonu 7</vt:lpstr>
      <vt:lpstr>Mədənin divertikulu, burulması, bezoarları </vt:lpstr>
      <vt:lpstr>Tərifi</vt:lpstr>
      <vt:lpstr> Növləri </vt:lpstr>
      <vt:lpstr>Səbəbləri</vt:lpstr>
      <vt:lpstr>Gedişi</vt:lpstr>
      <vt:lpstr>Klinikası</vt:lpstr>
      <vt:lpstr>Diaqnostikası</vt:lpstr>
      <vt:lpstr> Müalicəsi </vt:lpstr>
      <vt:lpstr>Mədə burulması</vt:lpstr>
      <vt:lpstr> Mədə burulması </vt:lpstr>
      <vt:lpstr>Klinikası </vt:lpstr>
      <vt:lpstr>Diaqnostikası </vt:lpstr>
      <vt:lpstr>Müalicəsi</vt:lpstr>
      <vt:lpstr>Ağırlaşmaları</vt:lpstr>
      <vt:lpstr>Mədə bezoarları</vt:lpstr>
      <vt:lpstr> Növləri </vt:lpstr>
      <vt:lpstr>Rapunzel sindromu</vt:lpstr>
      <vt:lpstr>Klinikası</vt:lpstr>
      <vt:lpstr>Diaqnostikası</vt:lpstr>
      <vt:lpstr>Müalicəsi</vt:lpstr>
      <vt:lpstr>Diqqətinizə görə təşəkkür.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180</cp:revision>
  <dcterms:created xsi:type="dcterms:W3CDTF">2001-04-16T20:54:45Z</dcterms:created>
  <dcterms:modified xsi:type="dcterms:W3CDTF">2021-07-31T13:20:08Z</dcterms:modified>
</cp:coreProperties>
</file>