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19"/>
  </p:notesMasterIdLst>
  <p:sldIdLst>
    <p:sldId id="256" r:id="rId2"/>
    <p:sldId id="290" r:id="rId3"/>
    <p:sldId id="257" r:id="rId4"/>
    <p:sldId id="295" r:id="rId5"/>
    <p:sldId id="296" r:id="rId6"/>
    <p:sldId id="297" r:id="rId7"/>
    <p:sldId id="261" r:id="rId8"/>
    <p:sldId id="262" r:id="rId9"/>
    <p:sldId id="293" r:id="rId10"/>
    <p:sldId id="265" r:id="rId11"/>
    <p:sldId id="266" r:id="rId12"/>
    <p:sldId id="291" r:id="rId13"/>
    <p:sldId id="267" r:id="rId14"/>
    <p:sldId id="287" r:id="rId15"/>
    <p:sldId id="273" r:id="rId16"/>
    <p:sldId id="299" r:id="rId17"/>
    <p:sldId id="298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32" autoAdjust="0"/>
    <p:restoredTop sz="94660"/>
  </p:normalViewPr>
  <p:slideViewPr>
    <p:cSldViewPr>
      <p:cViewPr varScale="1">
        <p:scale>
          <a:sx n="60" d="100"/>
          <a:sy n="60" d="100"/>
        </p:scale>
        <p:origin x="549" y="2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E8A7F-E1E9-493B-BF01-B98FA9DBFFE9}" type="datetimeFigureOut">
              <a:rPr lang="en-US" smtClean="0"/>
              <a:pPr/>
              <a:t>7/9/2021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CFEFA-8B8F-4710-AB3B-90747F19D31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004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66644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949655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214030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33480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44256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75667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86588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08855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90723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74165350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55259104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556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Dr.Ş.Musayeva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Aşağı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GİS </a:t>
            </a:r>
          </a:p>
          <a:p>
            <a:pPr algn="r"/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qanaxmaları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4469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m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az-Latn-AZ" sz="4400" b="1" dirty="0"/>
              <a:t>HƏZM SİSTEMİNİN AŞAĞI QANAXMALARINA DİAQNOSTİK YANAŞMA VƏ MÜALİCƏ PRİNSİPLƏRİ</a:t>
            </a:r>
            <a:endParaRPr lang="en-US" sz="44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R="0"/>
            <a:r>
              <a:rPr lang="az-Latn-AZ" b="1" dirty="0"/>
              <a:t>Dr. Musayeva Şükufə</a:t>
            </a:r>
          </a:p>
          <a:p>
            <a:pPr marR="0"/>
            <a:r>
              <a:rPr lang="az-Latn-AZ" b="1" dirty="0"/>
              <a:t>ATU, I cərrahi xəstəlikləri kafedrası</a:t>
            </a:r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Tərifi</a:t>
            </a:r>
            <a:endParaRPr lang="en-US" dirty="0"/>
          </a:p>
        </p:txBody>
      </p:sp>
      <p:pic>
        <p:nvPicPr>
          <p:cNvPr id="9" name="Рисунок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240" y="1452265"/>
            <a:ext cx="3100710" cy="4497015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838200" y="990601"/>
            <a:ext cx="7706072" cy="51863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az-Latn-AZ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Həzm sisteminin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Treytz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bağından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distal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bölgələr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in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dən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olan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qanaxmalar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ın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a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aşağı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HS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qanaxmalar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deyilir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20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az-Latn-AZ" sz="3200" dirty="0">
                <a:solidFill>
                  <a:schemeClr val="accent1">
                    <a:lumMod val="50000"/>
                  </a:schemeClr>
                </a:solidFill>
              </a:rPr>
              <a:t>Qanaxmanın səbəbinə görə iki yerə ayrılır. </a:t>
            </a:r>
          </a:p>
          <a:p>
            <a:r>
              <a:rPr lang="az-Latn-AZ" sz="3200" b="1" dirty="0">
                <a:solidFill>
                  <a:schemeClr val="accent1">
                    <a:lumMod val="50000"/>
                  </a:schemeClr>
                </a:solidFill>
              </a:rPr>
              <a:t>Səbəbi tapılan</a:t>
            </a:r>
          </a:p>
          <a:p>
            <a:pPr lvl="1"/>
            <a:r>
              <a:rPr lang="az-Latn-AZ" sz="2800" i="1" dirty="0">
                <a:solidFill>
                  <a:schemeClr val="accent1">
                    <a:lumMod val="50000"/>
                  </a:schemeClr>
                </a:solidFill>
              </a:rPr>
              <a:t>Nazik bağırsaq xəstəlikləri</a:t>
            </a:r>
          </a:p>
          <a:p>
            <a:pPr lvl="1"/>
            <a:r>
              <a:rPr lang="az-Latn-AZ" sz="2800" i="1" dirty="0">
                <a:solidFill>
                  <a:schemeClr val="accent1">
                    <a:lumMod val="50000"/>
                  </a:schemeClr>
                </a:solidFill>
              </a:rPr>
              <a:t>Yoğun bağırsaq və anus xəstəlikləri</a:t>
            </a:r>
          </a:p>
          <a:p>
            <a:pPr lvl="1"/>
            <a:r>
              <a:rPr lang="az-Latn-AZ" sz="2800" i="1" dirty="0">
                <a:solidFill>
                  <a:schemeClr val="accent1">
                    <a:lumMod val="50000"/>
                  </a:schemeClr>
                </a:solidFill>
              </a:rPr>
              <a:t>Qarışıq </a:t>
            </a:r>
          </a:p>
          <a:p>
            <a:r>
              <a:rPr lang="az-Latn-AZ" sz="3200" b="1" dirty="0">
                <a:solidFill>
                  <a:schemeClr val="accent1">
                    <a:lumMod val="50000"/>
                  </a:schemeClr>
                </a:solidFill>
              </a:rPr>
              <a:t>Səbəbi və yeri tapılmayan 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874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/>
              <a:t>Etiologiyası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97574" y="1383406"/>
            <a:ext cx="5181600" cy="4783386"/>
          </a:xfrm>
        </p:spPr>
        <p:txBody>
          <a:bodyPr/>
          <a:lstStyle/>
          <a:p>
            <a:pPr marL="342900" indent="-342900"/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Nazik bağırsaq xəstəlikləri</a:t>
            </a:r>
          </a:p>
          <a:p>
            <a:pPr marL="342900" indent="-342900"/>
            <a:endParaRPr lang="az-Latn-A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/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Yoğun bağırsaq xəstəlikləri</a:t>
            </a:r>
          </a:p>
          <a:p>
            <a:pPr marL="342900" indent="-342900"/>
            <a:endParaRPr lang="az-Latn-A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/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Qarışıq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9" name="Рисунок 10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1196752"/>
            <a:ext cx="5181600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948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Etiologiyası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63352" y="1379577"/>
            <a:ext cx="398664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az-Latn-AZ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Nazik bağırsaq xəstəlikləri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ekkel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divertikulu</a:t>
            </a: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(ektopik qastrik mukoza ilə)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- 2% </a:t>
            </a:r>
            <a:endParaRPr lang="az-Latn-AZ" sz="2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İnvaginasiya, Burulma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Boğulmuş yırtıq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Xora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İltihabi bağırsaq xəstəlikləri- Crohn xəstəliyi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Törəmə (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Xərçəng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Sarkoma, leyomioma)</a:t>
            </a:r>
          </a:p>
          <a:p>
            <a:pPr lvl="1"/>
            <a:endParaRPr lang="az-Latn-AZ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az-Latn-AZ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az-Latn-A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158" y="1526823"/>
            <a:ext cx="2753057" cy="226863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0432" y="4052891"/>
            <a:ext cx="2971800" cy="194909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232" y="1526823"/>
            <a:ext cx="3048000" cy="222975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792" y="4052891"/>
            <a:ext cx="2718423" cy="1949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917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Etiologiyası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Content Placeholder 1"/>
          <p:cNvSpPr>
            <a:spLocks noGrp="1"/>
          </p:cNvSpPr>
          <p:nvPr>
            <p:ph sz="half" idx="4294967295"/>
          </p:nvPr>
        </p:nvSpPr>
        <p:spPr>
          <a:xfrm>
            <a:off x="184887" y="1182082"/>
            <a:ext cx="4217988" cy="486251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az-Latn-AZ" sz="2400" b="1" dirty="0">
                <a:solidFill>
                  <a:schemeClr val="accent1">
                    <a:lumMod val="50000"/>
                  </a:schemeClr>
                </a:solidFill>
              </a:rPr>
              <a:t>Yoğun bağırsaq xəstəlikləri</a:t>
            </a:r>
          </a:p>
          <a:p>
            <a:pPr lvl="1"/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</a:rPr>
              <a:t>Divertikulyoz</a:t>
            </a: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</a:rPr>
              <a:t> (adətən, sağtərəfli)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</a:rPr>
              <a:t>– 17-40% </a:t>
            </a:r>
            <a:endParaRPr lang="az-Latn-AZ" sz="2200" b="1" dirty="0">
              <a:solidFill>
                <a:srgbClr val="FF0000"/>
              </a:solidFill>
            </a:endParaRPr>
          </a:p>
          <a:p>
            <a:pPr lvl="1"/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</a:rPr>
              <a:t>Poliplər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az-Latn-AZ" sz="22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</a:rPr>
              <a:t>İltihabi bağırsaq xəstəlikləri-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</a:rPr>
              <a:t>Xoralı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</a:rPr>
              <a:t>kolit</a:t>
            </a:r>
            <a:endParaRPr lang="az-Latn-AZ" sz="22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</a:rPr>
              <a:t>Xərçəng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</a:rPr>
              <a:t>– 9%</a:t>
            </a:r>
          </a:p>
          <a:p>
            <a:pPr lvl="1"/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</a:rPr>
              <a:t>Hemorroy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</a:rPr>
              <a:t>çat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</a:rPr>
              <a:t>– 4-10 % hallarda</a:t>
            </a:r>
          </a:p>
          <a:p>
            <a:pPr lvl="1"/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</a:rPr>
              <a:t>Rektal xora(nəcis kütləsindən)</a:t>
            </a:r>
          </a:p>
          <a:p>
            <a:pPr lvl="1"/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</a:rPr>
              <a:t>İnfeksion kolit (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</a:rPr>
              <a:t>Dizenteriya</a:t>
            </a: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</a:rPr>
              <a:t>, Qarın yatalağı)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77" b="9293"/>
          <a:stretch/>
        </p:blipFill>
        <p:spPr>
          <a:xfrm>
            <a:off x="8904312" y="1200214"/>
            <a:ext cx="2724263" cy="22344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60" r="12583" b="15555"/>
          <a:stretch/>
        </p:blipFill>
        <p:spPr>
          <a:xfrm>
            <a:off x="4412747" y="3821936"/>
            <a:ext cx="2920672" cy="241470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896" y="1200215"/>
            <a:ext cx="3203821" cy="22160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5" t="12220" r="6501" b="33172"/>
          <a:stretch/>
        </p:blipFill>
        <p:spPr>
          <a:xfrm>
            <a:off x="7586867" y="3821936"/>
            <a:ext cx="4217140" cy="2414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697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Etiologiyası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9852" y="1196752"/>
            <a:ext cx="409055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az-Latn-AZ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Qarışıq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 xəstəliklər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az-Latn-AZ" sz="2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 xəstəlikləri</a:t>
            </a:r>
          </a:p>
          <a:p>
            <a:pPr marL="1257300" lvl="2" indent="-342900">
              <a:buFont typeface="Wingdings" panose="05000000000000000000" pitchFamily="2" charset="2"/>
              <a:buChar char="ü"/>
            </a:pP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Koaqulopatiya – 4%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az-Latn-AZ" sz="2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Qan-damar xəstəlikləri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az-Latn-AZ" sz="2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00150" lvl="2" indent="-285750">
              <a:buFont typeface="Wingdings" panose="05000000000000000000" pitchFamily="2" charset="2"/>
              <a:buChar char="ü"/>
            </a:pP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Angiodisplaziya – 4-21% hallar</a:t>
            </a:r>
          </a:p>
          <a:p>
            <a:pPr marL="1200150" lvl="2" indent="-285750">
              <a:buFont typeface="Wingdings" panose="05000000000000000000" pitchFamily="2" charset="2"/>
              <a:buChar char="ü"/>
            </a:pPr>
            <a:endParaRPr lang="az-Latn-AZ" sz="2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00150" lvl="2" indent="-285750">
              <a:buFont typeface="Wingdings" panose="05000000000000000000" pitchFamily="2" charset="2"/>
              <a:buChar char="ü"/>
            </a:pPr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 malformasiya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az-Latn-A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3" r="1722" b="7547"/>
          <a:stretch/>
        </p:blipFill>
        <p:spPr>
          <a:xfrm>
            <a:off x="6916316" y="3356992"/>
            <a:ext cx="4464496" cy="29756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36" y="902113"/>
            <a:ext cx="4464496" cy="2266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566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Klinika</a:t>
            </a:r>
            <a:endParaRPr lang="en-US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1500206"/>
            <a:ext cx="4414192" cy="315836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64054" y="1488160"/>
            <a:ext cx="17321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Yerli</a:t>
            </a:r>
            <a:r>
              <a:rPr lang="en-US" sz="24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əlamətlər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Соединительная линия уступом 15"/>
          <p:cNvCxnSpPr/>
          <p:nvPr/>
        </p:nvCxnSpPr>
        <p:spPr>
          <a:xfrm flipV="1">
            <a:off x="2296218" y="2018508"/>
            <a:ext cx="477636" cy="12637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2912918" y="1625123"/>
            <a:ext cx="29544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Melena</a:t>
            </a:r>
            <a:r>
              <a:rPr lang="az-Latn-AZ" sz="2000" b="1" dirty="0">
                <a:latin typeface="Arial" panose="020B0604020202020204" pitchFamily="34" charset="0"/>
                <a:cs typeface="Arial" panose="020B0604020202020204" pitchFamily="34" charset="0"/>
              </a:rPr>
              <a:t>- qətranvari nəcis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Соединительная линия уступом 18"/>
          <p:cNvCxnSpPr/>
          <p:nvPr/>
        </p:nvCxnSpPr>
        <p:spPr>
          <a:xfrm>
            <a:off x="2289984" y="2144880"/>
            <a:ext cx="490105" cy="127462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2912918" y="2347970"/>
            <a:ext cx="31830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Hematokeziya</a:t>
            </a:r>
            <a:r>
              <a:rPr lang="az-Latn-AZ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nəcisdə al qan</a:t>
            </a:r>
            <a:endParaRPr lang="ru-RU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81653" y="4198072"/>
            <a:ext cx="15446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Ümumi</a:t>
            </a:r>
            <a:r>
              <a:rPr lang="en-US" sz="24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əlamətlər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150697" y="4931476"/>
            <a:ext cx="78870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Anemiya</a:t>
            </a: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az miqdarda uzunmüddətli qanaxmalarda rast gəlinir 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150697" y="5426064"/>
            <a:ext cx="7593503" cy="714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Şok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hipoperfuziya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qısa müddətdə500 ml-dən çox qan itirdikdə meydana gəlir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Соединительная линия уступом 29"/>
          <p:cNvCxnSpPr>
            <a:stCxn id="21" idx="3"/>
            <a:endCxn id="22" idx="1"/>
          </p:cNvCxnSpPr>
          <p:nvPr/>
        </p:nvCxnSpPr>
        <p:spPr>
          <a:xfrm>
            <a:off x="2126347" y="4613571"/>
            <a:ext cx="1024350" cy="517960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оединительная линия уступом 31"/>
          <p:cNvCxnSpPr>
            <a:stCxn id="21" idx="3"/>
            <a:endCxn id="23" idx="1"/>
          </p:cNvCxnSpPr>
          <p:nvPr/>
        </p:nvCxnSpPr>
        <p:spPr>
          <a:xfrm>
            <a:off x="2126347" y="4613571"/>
            <a:ext cx="1024350" cy="1169756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3539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4294967295"/>
          </p:nvPr>
        </p:nvSpPr>
        <p:spPr>
          <a:xfrm>
            <a:off x="0" y="1073150"/>
            <a:ext cx="5943600" cy="2286000"/>
          </a:xfrm>
        </p:spPr>
        <p:txBody>
          <a:bodyPr>
            <a:noAutofit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Diaqnostik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plan </a:t>
            </a:r>
            <a:endParaRPr lang="az-Latn-AZ" sz="3200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qanaxma</a:t>
            </a:r>
            <a:r>
              <a:rPr lang="az-Latn-AZ" sz="2800" dirty="0">
                <a:solidFill>
                  <a:schemeClr val="accent1">
                    <a:lumMod val="50000"/>
                  </a:schemeClr>
                </a:solidFill>
              </a:rPr>
              <a:t> varmı</a:t>
            </a:r>
          </a:p>
          <a:p>
            <a:pPr lvl="1"/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ağırlıq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dərəcəsi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miqdarı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və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sürəti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az-Latn-AZ" sz="2800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yeri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və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səbəbi</a:t>
            </a:r>
            <a:endParaRPr lang="az-Latn-AZ" sz="2800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davam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edib-etməməsi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1000" y="4772612"/>
            <a:ext cx="30812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Qanaxma varmı?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97677" y="3902066"/>
            <a:ext cx="5486400" cy="2431435"/>
          </a:xfrm>
          <a:prstGeom prst="rect">
            <a:avLst/>
          </a:prstGeom>
          <a:ln w="38100"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az-Latn-AZ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Anamnez </a:t>
            </a:r>
            <a:r>
              <a:rPr lang="az-Latn-AZ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(melena, hematokeziya)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az-Latn-AZ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Obyektiv müayinə, inspectio </a:t>
            </a:r>
            <a:r>
              <a:rPr lang="az-Latn-AZ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(rektal müayinədə qan)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az-Latn-AZ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Laborator müayinə </a:t>
            </a:r>
            <a:r>
              <a:rPr lang="az-Latn-AZ" sz="20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(nəcisdə gizli qan, anemiya)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az-Latn-AZ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İnstrumental müayinə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754" y="1045136"/>
            <a:ext cx="2619375" cy="174307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707" y="1637725"/>
            <a:ext cx="2432339" cy="1992883"/>
          </a:xfrm>
          <a:prstGeom prst="rect">
            <a:avLst/>
          </a:prstGeom>
        </p:spPr>
      </p:pic>
      <p:sp>
        <p:nvSpPr>
          <p:cNvPr id="16" name="Стрелка вправо 15"/>
          <p:cNvSpPr/>
          <p:nvPr/>
        </p:nvSpPr>
        <p:spPr>
          <a:xfrm>
            <a:off x="3345873" y="4860171"/>
            <a:ext cx="900732" cy="3481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570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/>
              <a:t>Qanaxmanın ağırlıq dərəcəsi</a:t>
            </a:r>
            <a:endParaRPr lang="ru-RU" sz="2800" dirty="0"/>
          </a:p>
        </p:txBody>
      </p:sp>
      <p:sp>
        <p:nvSpPr>
          <p:cNvPr id="10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289050"/>
            <a:ext cx="3505200" cy="52959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az-Latn-AZ" sz="2000" b="1" dirty="0">
                <a:solidFill>
                  <a:srgbClr val="990033"/>
                </a:solidFill>
              </a:rPr>
              <a:t> Sadə klinik dərəcələndirmə.</a:t>
            </a:r>
          </a:p>
          <a:p>
            <a:pPr>
              <a:buNone/>
            </a:pPr>
            <a:r>
              <a:rPr lang="az-Latn-AZ" sz="2000" b="1" dirty="0">
                <a:solidFill>
                  <a:srgbClr val="990033"/>
                </a:solidFill>
                <a:cs typeface="Times New Roman" pitchFamily="18" charset="0"/>
              </a:rPr>
              <a:t> </a:t>
            </a: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Hemodinamika və hemoqlobin konsentrasiyasına əsasən</a:t>
            </a:r>
          </a:p>
          <a:p>
            <a:pPr>
              <a:buNone/>
            </a:pPr>
            <a:endParaRPr lang="az-Latn-AZ" sz="2000" b="1" dirty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  <a:p>
            <a:r>
              <a:rPr lang="az-Latn-AZ" sz="2000" b="1" dirty="0">
                <a:solidFill>
                  <a:srgbClr val="0070C0"/>
                </a:solidFill>
                <a:cs typeface="Times New Roman" pitchFamily="18" charset="0"/>
              </a:rPr>
              <a:t>yüngül dərəcəli </a:t>
            </a:r>
            <a:r>
              <a:rPr lang="az-Latn-AZ" sz="2000" b="1" dirty="0">
                <a:cs typeface="Times New Roman" pitchFamily="18" charset="0"/>
              </a:rPr>
              <a:t>– anemiya və hipovolemiya yox</a:t>
            </a:r>
          </a:p>
          <a:p>
            <a:r>
              <a:rPr lang="az-Latn-AZ" sz="2000" b="1" dirty="0">
                <a:solidFill>
                  <a:srgbClr val="0070C0"/>
                </a:solidFill>
                <a:cs typeface="Times New Roman" pitchFamily="18" charset="0"/>
              </a:rPr>
              <a:t>orta dərəcəli</a:t>
            </a:r>
            <a:r>
              <a:rPr lang="az-Latn-AZ" sz="2000" b="1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az-Latn-AZ" sz="2000" b="1" dirty="0">
                <a:cs typeface="Times New Roman" pitchFamily="18" charset="0"/>
              </a:rPr>
              <a:t>–anemiya var, hemodinamika stabil</a:t>
            </a:r>
          </a:p>
          <a:p>
            <a:r>
              <a:rPr lang="az-Latn-AZ" sz="2000" b="1" dirty="0">
                <a:solidFill>
                  <a:srgbClr val="0070C0"/>
                </a:solidFill>
                <a:cs typeface="Times New Roman" pitchFamily="18" charset="0"/>
              </a:rPr>
              <a:t>ağır dərəcəli </a:t>
            </a:r>
            <a:r>
              <a:rPr lang="az-Latn-AZ" sz="2000" b="1" dirty="0">
                <a:cs typeface="Times New Roman" pitchFamily="18" charset="0"/>
              </a:rPr>
              <a:t>– anemiya və şok əlamətləri var</a:t>
            </a:r>
          </a:p>
          <a:p>
            <a:endParaRPr lang="ru-RU" sz="2000" b="1" dirty="0"/>
          </a:p>
        </p:txBody>
      </p:sp>
      <p:graphicFrame>
        <p:nvGraphicFramePr>
          <p:cNvPr id="11" name="Содержимое 5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520309580"/>
              </p:ext>
            </p:extLst>
          </p:nvPr>
        </p:nvGraphicFramePr>
        <p:xfrm>
          <a:off x="3791744" y="1988840"/>
          <a:ext cx="7772400" cy="43111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719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50657">
                <a:tc>
                  <a:txBody>
                    <a:bodyPr/>
                    <a:lstStyle/>
                    <a:p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DEQH təxmini itirilmə miqdarı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Klinik </a:t>
                      </a:r>
                      <a:r>
                        <a:rPr lang="az-Latn-AZ" sz="2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əlamətlər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3196">
                <a:tc>
                  <a:txBody>
                    <a:bodyPr/>
                    <a:lstStyle/>
                    <a:p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dərəcə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15%-dən az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Klinik</a:t>
                      </a:r>
                      <a:r>
                        <a:rPr lang="az-Latn-AZ" sz="1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simptomlar yoxdur, ortostatik taxikardiya var (nəbz 20 və daha çox artır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2942">
                <a:tc>
                  <a:txBody>
                    <a:bodyPr/>
                    <a:lstStyle/>
                    <a:p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II dərəcə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20-25%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Ortostatik</a:t>
                      </a:r>
                      <a:r>
                        <a:rPr lang="az-Latn-AZ" sz="1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hipotenziya var. Sistolik təzyiq 15mm Hg st və daha çox azalır. Diurez normaldır.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165">
                <a:tc>
                  <a:txBody>
                    <a:bodyPr/>
                    <a:lstStyle/>
                    <a:p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 dərəcə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30-40%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Hipotenziya və</a:t>
                      </a:r>
                      <a:r>
                        <a:rPr lang="az-Latn-AZ" sz="1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oliqouriya (400ml\sut. az olması) var.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823">
                <a:tc>
                  <a:txBody>
                    <a:bodyPr/>
                    <a:lstStyle/>
                    <a:p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 dərəcə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40%-dən çox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Huşun pozulması və koma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291835" y="627185"/>
            <a:ext cx="6641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az-Latn-AZ" sz="24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Amerikan</a:t>
            </a:r>
            <a:r>
              <a:rPr lang="az-Latn-AZ" sz="20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Cərrahlar Kollecinin qanaxmalar təsnifatı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60472" y="1127317"/>
            <a:ext cx="5036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Kəskin qanaxma dərəcələndirilməsi</a:t>
            </a:r>
          </a:p>
          <a:p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Hemodinamika və perfuziyaya əsasən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486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le 3">
            <a:extLst>
              <a:ext uri="{FF2B5EF4-FFF2-40B4-BE49-F238E27FC236}">
                <a16:creationId xmlns:a16="http://schemas.microsoft.com/office/drawing/2014/main" id="{23DD780B-D7EF-46D3-811B-913F9B70D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Qanaxmanın</a:t>
            </a:r>
            <a:r>
              <a:rPr lang="en-US" sz="2800" dirty="0"/>
              <a:t> </a:t>
            </a:r>
            <a:r>
              <a:rPr lang="en-US" sz="2800" dirty="0" err="1"/>
              <a:t>yeri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səbəbi</a:t>
            </a:r>
            <a:endParaRPr 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421374" y="852444"/>
            <a:ext cx="1051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Qanaxmaların lokalizasiyasının təyinində ilkin diaqnostik seçim ENDOSKOPİYAdır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3212976"/>
            <a:ext cx="3876652" cy="287784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73" y="2132928"/>
            <a:ext cx="4032478" cy="346793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02" y="1846541"/>
            <a:ext cx="3320030" cy="3071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4491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97" name="Рисунок 539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184" y="948441"/>
            <a:ext cx="2618805" cy="1678721"/>
          </a:xfrm>
          <a:prstGeom prst="rect">
            <a:avLst/>
          </a:prstGeom>
        </p:spPr>
      </p:pic>
      <p:pic>
        <p:nvPicPr>
          <p:cNvPr id="5396" name="Рисунок 539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917" y="3519512"/>
            <a:ext cx="1765625" cy="2134207"/>
          </a:xfrm>
          <a:prstGeom prst="rect">
            <a:avLst/>
          </a:prstGeom>
        </p:spPr>
      </p:pic>
      <p:pic>
        <p:nvPicPr>
          <p:cNvPr id="5395" name="Рисунок 539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27" y="3996210"/>
            <a:ext cx="1625523" cy="1635869"/>
          </a:xfrm>
          <a:prstGeom prst="rect">
            <a:avLst/>
          </a:prstGeom>
        </p:spPr>
      </p:pic>
      <p:pic>
        <p:nvPicPr>
          <p:cNvPr id="5394" name="Рисунок 539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288" y="3708274"/>
            <a:ext cx="2901424" cy="2081363"/>
          </a:xfrm>
          <a:prstGeom prst="rect">
            <a:avLst/>
          </a:prstGeom>
        </p:spPr>
      </p:pic>
      <p:sp>
        <p:nvSpPr>
          <p:cNvPr id="5387" name="Oval 267"/>
          <p:cNvSpPr>
            <a:spLocks noChangeArrowheads="1"/>
          </p:cNvSpPr>
          <p:nvPr/>
        </p:nvSpPr>
        <p:spPr bwMode="auto">
          <a:xfrm>
            <a:off x="4583114" y="4032250"/>
            <a:ext cx="720725" cy="503238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itle 3">
            <a:extLst>
              <a:ext uri="{FF2B5EF4-FFF2-40B4-BE49-F238E27FC236}">
                <a16:creationId xmlns:a16="http://schemas.microsoft.com/office/drawing/2014/main" id="{E1F44271-D77E-4845-A036-ACC3B0C37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/>
              <a:t>Səbəbi  tapılmayan qanaxmalar</a:t>
            </a:r>
            <a:endParaRPr lang="en-US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364" y="2092854"/>
            <a:ext cx="1977152" cy="1317781"/>
          </a:xfrm>
          <a:prstGeom prst="rect">
            <a:avLst/>
          </a:prstGeom>
        </p:spPr>
      </p:pic>
      <p:sp>
        <p:nvSpPr>
          <p:cNvPr id="12" name="Text Box 24"/>
          <p:cNvSpPr txBox="1">
            <a:spLocks noChangeArrowheads="1"/>
          </p:cNvSpPr>
          <p:nvPr/>
        </p:nvSpPr>
        <p:spPr bwMode="auto">
          <a:xfrm>
            <a:off x="-24680" y="911818"/>
            <a:ext cx="345158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tr-TR" alt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QANAXMANIN MƏNBƏYİ ?</a:t>
            </a:r>
          </a:p>
        </p:txBody>
      </p:sp>
      <p:cxnSp>
        <p:nvCxnSpPr>
          <p:cNvPr id="13" name="Straight Arrow Connector 16"/>
          <p:cNvCxnSpPr>
            <a:cxnSpLocks/>
            <a:stCxn id="12" idx="2"/>
            <a:endCxn id="10" idx="0"/>
          </p:cNvCxnSpPr>
          <p:nvPr/>
        </p:nvCxnSpPr>
        <p:spPr>
          <a:xfrm flipH="1">
            <a:off x="1701113" y="1311928"/>
            <a:ext cx="1" cy="44067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21"/>
          <p:cNvCxnSpPr>
            <a:cxnSpLocks/>
            <a:stCxn id="10" idx="2"/>
            <a:endCxn id="16" idx="0"/>
          </p:cNvCxnSpPr>
          <p:nvPr/>
        </p:nvCxnSpPr>
        <p:spPr>
          <a:xfrm>
            <a:off x="1701113" y="2439395"/>
            <a:ext cx="0" cy="47400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78731" y="2913400"/>
            <a:ext cx="1244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Tapılmadı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Straight Arrow Connector 28"/>
          <p:cNvCxnSpPr>
            <a:cxnSpLocks/>
            <a:stCxn id="16" idx="2"/>
            <a:endCxn id="19" idx="0"/>
          </p:cNvCxnSpPr>
          <p:nvPr/>
        </p:nvCxnSpPr>
        <p:spPr>
          <a:xfrm>
            <a:off x="1701113" y="3282732"/>
            <a:ext cx="0" cy="39689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63188" y="3679627"/>
            <a:ext cx="2475850" cy="71508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Enteroskopiya</a:t>
            </a:r>
          </a:p>
          <a:p>
            <a:pPr algn="ctr"/>
            <a:r>
              <a:rPr lang="az-Latn-AZ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Kapsul endoskopiya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" name="Straight Arrow Connector 27"/>
          <p:cNvCxnSpPr>
            <a:cxnSpLocks/>
            <a:stCxn id="19" idx="2"/>
            <a:endCxn id="21" idx="0"/>
          </p:cNvCxnSpPr>
          <p:nvPr/>
        </p:nvCxnSpPr>
        <p:spPr>
          <a:xfrm>
            <a:off x="1701113" y="4394716"/>
            <a:ext cx="0" cy="341977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078731" y="4736693"/>
            <a:ext cx="1244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Tapılmadı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2" name="Straight Arrow Connector 26"/>
          <p:cNvCxnSpPr>
            <a:cxnSpLocks/>
            <a:stCxn id="21" idx="2"/>
            <a:endCxn id="23" idx="0"/>
          </p:cNvCxnSpPr>
          <p:nvPr/>
        </p:nvCxnSpPr>
        <p:spPr>
          <a:xfrm>
            <a:off x="1701113" y="5106025"/>
            <a:ext cx="0" cy="66835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70799" y="5774383"/>
            <a:ext cx="2660628" cy="71508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Angioqrafiya</a:t>
            </a:r>
          </a:p>
          <a:p>
            <a:pPr algn="ctr"/>
            <a:r>
              <a:rPr lang="az-Latn-AZ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Radioizotp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Straight Arrow Connector 40"/>
          <p:cNvCxnSpPr>
            <a:stCxn id="23" idx="3"/>
            <a:endCxn id="26" idx="1"/>
          </p:cNvCxnSpPr>
          <p:nvPr/>
        </p:nvCxnSpPr>
        <p:spPr>
          <a:xfrm flipV="1">
            <a:off x="3031427" y="6131927"/>
            <a:ext cx="1742719" cy="1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774146" y="5947261"/>
            <a:ext cx="1609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Tapılmadı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Straight Arrow Connector 36"/>
          <p:cNvCxnSpPr>
            <a:stCxn id="26" idx="3"/>
            <a:endCxn id="28" idx="1"/>
          </p:cNvCxnSpPr>
          <p:nvPr/>
        </p:nvCxnSpPr>
        <p:spPr>
          <a:xfrm>
            <a:off x="6383314" y="6131927"/>
            <a:ext cx="779486" cy="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162800" y="5677495"/>
            <a:ext cx="2807568" cy="908864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Əməliyyatdaxili pan - endoskopiya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9" name="Straight Arrow Connector 51"/>
          <p:cNvCxnSpPr>
            <a:stCxn id="28" idx="3"/>
            <a:endCxn id="30" idx="2"/>
          </p:cNvCxnSpPr>
          <p:nvPr/>
        </p:nvCxnSpPr>
        <p:spPr>
          <a:xfrm flipV="1">
            <a:off x="9970368" y="4787465"/>
            <a:ext cx="0" cy="134446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8458200" y="4418133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b="1" dirty="0"/>
              <a:t>Tapılmadı</a:t>
            </a:r>
            <a:endParaRPr lang="en-US" b="1" dirty="0"/>
          </a:p>
        </p:txBody>
      </p:sp>
      <p:cxnSp>
        <p:nvCxnSpPr>
          <p:cNvPr id="31" name="Straight Arrow Connector 58"/>
          <p:cNvCxnSpPr>
            <a:stCxn id="30" idx="0"/>
            <a:endCxn id="32" idx="2"/>
          </p:cNvCxnSpPr>
          <p:nvPr/>
        </p:nvCxnSpPr>
        <p:spPr>
          <a:xfrm flipV="1">
            <a:off x="9970368" y="3424009"/>
            <a:ext cx="0" cy="99412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8797919" y="2708920"/>
            <a:ext cx="2344898" cy="71508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İleostomiya və nəzarət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42281" y="1752600"/>
            <a:ext cx="2717664" cy="68679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Kolonoskopiya</a:t>
            </a:r>
          </a:p>
          <a:p>
            <a:pPr algn="ctr"/>
            <a:r>
              <a:rPr lang="az-Latn-AZ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Qastroduodenoskopiya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11BA2E-F9F9-4856-B76D-74C0C4447924}"/>
              </a:ext>
            </a:extLst>
          </p:cNvPr>
          <p:cNvSpPr txBox="1"/>
          <p:nvPr/>
        </p:nvSpPr>
        <p:spPr>
          <a:xfrm>
            <a:off x="10272464" y="5789637"/>
            <a:ext cx="1348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i="1" dirty="0"/>
              <a:t>Prof.N.Y.Bay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2118129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D2079-A112-4F39-A35F-535FCA2E2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/>
              <a:t>Qanaxma davam edirmi?</a:t>
            </a:r>
            <a:endParaRPr lang="en-US" sz="3200" dirty="0"/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az-Latn-AZ" sz="2800" dirty="0">
                <a:solidFill>
                  <a:schemeClr val="accent2">
                    <a:lumMod val="50000"/>
                  </a:schemeClr>
                </a:solidFill>
              </a:rPr>
              <a:t>Qanaxmanın davam edib-etmədiyini göstərən əlamətlər aşağıdakılardır:</a:t>
            </a:r>
          </a:p>
          <a:p>
            <a:pPr>
              <a:buNone/>
            </a:pPr>
            <a:endParaRPr lang="az-Latn-AZ" sz="2800" dirty="0"/>
          </a:p>
          <a:p>
            <a:r>
              <a:rPr lang="az-Latn-AZ" sz="2800" b="1" dirty="0">
                <a:solidFill>
                  <a:schemeClr val="accent5">
                    <a:lumMod val="75000"/>
                  </a:schemeClr>
                </a:solidFill>
              </a:rPr>
              <a:t>klinik </a:t>
            </a:r>
            <a:r>
              <a:rPr lang="az-Latn-AZ" sz="2800" dirty="0"/>
              <a:t>– 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melena,qanqusma,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nazoqastrik drendən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 qanın gəlmə</a:t>
            </a:r>
          </a:p>
          <a:p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</a:rPr>
              <a:t>laborator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 – qanda HGB və HCT</a:t>
            </a:r>
          </a:p>
          <a:p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</a:rPr>
              <a:t>hemodinamik göstəricilər 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– nəbz, təzyiq, laktat oksigenasiya</a:t>
            </a:r>
          </a:p>
          <a:p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</a:rPr>
              <a:t>endoskopik əlamətlər 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– laxta, sızma və s.</a:t>
            </a:r>
          </a:p>
          <a:p>
            <a:endParaRPr lang="az-Latn-AZ" sz="2800" dirty="0"/>
          </a:p>
          <a:p>
            <a:pPr>
              <a:buNone/>
            </a:pPr>
            <a:r>
              <a:rPr lang="az-Latn-AZ" sz="2800" dirty="0"/>
              <a:t> 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Melenanın olmaması, Hb sabit qalması və hemodinamikanın stabilləşməsi qanaxmanın dayandığını göstərir.  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None/>
              <a:tabLst>
                <a:tab pos="61913" algn="l"/>
              </a:tabLst>
            </a:pPr>
            <a:r>
              <a:rPr lang="az-Latn-AZ" sz="2800" b="1" dirty="0">
                <a:solidFill>
                  <a:srgbClr val="1B894D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dirty="0">
              <a:solidFill>
                <a:srgbClr val="1B894D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31902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/>
              <a:t>Müalicə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08720"/>
            <a:ext cx="10515600" cy="5268243"/>
          </a:xfrm>
        </p:spPr>
        <p:txBody>
          <a:bodyPr numCol="2">
            <a:normAutofit fontScale="85000" lnSpcReduction="20000"/>
          </a:bodyPr>
          <a:lstStyle/>
          <a:p>
            <a:endParaRPr lang="az-Latn-AZ" b="1" dirty="0">
              <a:solidFill>
                <a:schemeClr val="accent1">
                  <a:lumMod val="50000"/>
                </a:schemeClr>
              </a:solidFill>
              <a:latin typeface="Cambria" pitchFamily="18" charset="0"/>
              <a:cs typeface="Times New Roman" pitchFamily="18" charset="0"/>
            </a:endParaRPr>
          </a:p>
          <a:p>
            <a:r>
              <a:rPr lang="az-Latn-AZ" b="1" dirty="0">
                <a:solidFill>
                  <a:schemeClr val="accent1">
                    <a:lumMod val="50000"/>
                  </a:schemeClr>
                </a:solidFill>
                <a:latin typeface="Cambria" pitchFamily="18" charset="0"/>
                <a:cs typeface="Times New Roman" pitchFamily="18" charset="0"/>
              </a:rPr>
              <a:t>Hemostaz</a:t>
            </a:r>
          </a:p>
          <a:p>
            <a:endParaRPr lang="az-Latn-AZ" dirty="0">
              <a:solidFill>
                <a:schemeClr val="accent1">
                  <a:lumMod val="50000"/>
                </a:schemeClr>
              </a:solidFill>
              <a:latin typeface="Cambria" pitchFamily="18" charset="0"/>
              <a:cs typeface="Times New Roman" pitchFamily="18" charset="0"/>
            </a:endParaRPr>
          </a:p>
          <a:p>
            <a:r>
              <a:rPr lang="az-Latn-AZ" b="1" dirty="0">
                <a:solidFill>
                  <a:schemeClr val="accent1">
                    <a:lumMod val="50000"/>
                  </a:schemeClr>
                </a:solidFill>
                <a:latin typeface="Cambria" pitchFamily="18" charset="0"/>
                <a:cs typeface="Times New Roman" pitchFamily="18" charset="0"/>
              </a:rPr>
              <a:t>Dəstək tədbirləri</a:t>
            </a:r>
          </a:p>
          <a:p>
            <a:endParaRPr lang="az-Latn-AZ" dirty="0">
              <a:solidFill>
                <a:schemeClr val="accent1">
                  <a:lumMod val="50000"/>
                </a:schemeClr>
              </a:solidFill>
              <a:latin typeface="Cambria" pitchFamily="18" charset="0"/>
              <a:cs typeface="Times New Roman" pitchFamily="18" charset="0"/>
            </a:endParaRPr>
          </a:p>
          <a:p>
            <a:r>
              <a:rPr lang="az-Latn-AZ" b="1" dirty="0">
                <a:solidFill>
                  <a:schemeClr val="accent1">
                    <a:lumMod val="50000"/>
                  </a:schemeClr>
                </a:solidFill>
                <a:latin typeface="Cambria" pitchFamily="18" charset="0"/>
                <a:cs typeface="Times New Roman" pitchFamily="18" charset="0"/>
              </a:rPr>
              <a:t>Etiotrop müalicə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ambria" pitchFamily="18" charset="0"/>
              <a:cs typeface="Times New Roman" pitchFamily="18" charset="0"/>
            </a:endParaRPr>
          </a:p>
          <a:p>
            <a:endParaRPr lang="az-Latn-AZ" b="1" dirty="0">
              <a:solidFill>
                <a:srgbClr val="0070C0"/>
              </a:solidFill>
              <a:latin typeface="Calibri-Bold"/>
            </a:endParaRPr>
          </a:p>
          <a:p>
            <a:endParaRPr lang="az-Latn-AZ" b="1" dirty="0">
              <a:solidFill>
                <a:srgbClr val="0070C0"/>
              </a:solidFill>
              <a:latin typeface="Calibri-Bold"/>
            </a:endParaRPr>
          </a:p>
          <a:p>
            <a:endParaRPr lang="az-Latn-AZ" b="1" dirty="0">
              <a:solidFill>
                <a:srgbClr val="0070C0"/>
              </a:solidFill>
              <a:latin typeface="Calibri-Bold"/>
            </a:endParaRPr>
          </a:p>
          <a:p>
            <a:endParaRPr lang="az-Latn-AZ" b="1" dirty="0">
              <a:solidFill>
                <a:srgbClr val="0070C0"/>
              </a:solidFill>
              <a:latin typeface="Calibri-Bold"/>
            </a:endParaRPr>
          </a:p>
          <a:p>
            <a:endParaRPr lang="az-Latn-AZ" b="1" dirty="0">
              <a:solidFill>
                <a:srgbClr val="0070C0"/>
              </a:solidFill>
              <a:latin typeface="Calibri-Bold"/>
            </a:endParaRPr>
          </a:p>
          <a:p>
            <a:endParaRPr lang="az-Latn-AZ" b="1" dirty="0">
              <a:solidFill>
                <a:srgbClr val="0070C0"/>
              </a:solidFill>
              <a:latin typeface="Calibri-Bold"/>
            </a:endParaRPr>
          </a:p>
          <a:p>
            <a:endParaRPr lang="az-Latn-AZ" b="1" dirty="0">
              <a:solidFill>
                <a:srgbClr val="0070C0"/>
              </a:solidFill>
              <a:latin typeface="Calibri-Bold"/>
            </a:endParaRPr>
          </a:p>
          <a:p>
            <a:endParaRPr lang="az-Latn-AZ" b="1" dirty="0">
              <a:solidFill>
                <a:srgbClr val="0070C0"/>
              </a:solidFill>
              <a:latin typeface="Calibri-Bold"/>
            </a:endParaRPr>
          </a:p>
          <a:p>
            <a:r>
              <a:rPr lang="en-US" b="1" dirty="0" err="1">
                <a:solidFill>
                  <a:srgbClr val="0070C0"/>
                </a:solidFill>
                <a:latin typeface="Calibri-Bold"/>
              </a:rPr>
              <a:t>Hemostaz</a:t>
            </a:r>
            <a:r>
              <a:rPr lang="en-US" b="1" dirty="0">
                <a:solidFill>
                  <a:srgbClr val="0070C0"/>
                </a:solidFill>
                <a:latin typeface="Calibri-Bold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Calibri-Bold"/>
              </a:rPr>
              <a:t>üsulları</a:t>
            </a:r>
            <a:r>
              <a:rPr lang="en-US" b="1" dirty="0">
                <a:solidFill>
                  <a:srgbClr val="0070C0"/>
                </a:solidFill>
                <a:latin typeface="Calibri-Bold"/>
              </a:rPr>
              <a:t>:</a:t>
            </a:r>
            <a:endParaRPr lang="az-Latn-AZ" b="1" dirty="0">
              <a:solidFill>
                <a:srgbClr val="0070C0"/>
              </a:solidFill>
              <a:latin typeface="Calibri-Bold"/>
            </a:endParaRPr>
          </a:p>
          <a:p>
            <a:pPr marL="0" indent="0">
              <a:buNone/>
            </a:pPr>
            <a:br>
              <a:rPr lang="en-US" dirty="0">
                <a:solidFill>
                  <a:srgbClr val="0070C0"/>
                </a:solidFill>
                <a:latin typeface="Calibri-Bold"/>
              </a:rPr>
            </a:b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SymbolMT"/>
              </a:rPr>
              <a:t>•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Medikamentoz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–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antisekretor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vazoaktiv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, anti-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fibrinolitiklər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  <a:endParaRPr lang="az-Latn-AZ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b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SymbolMT"/>
              </a:rPr>
              <a:t>•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Endoskopik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üsullar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–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liqasiya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skleroterapiya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koaqulyasiya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klipləmə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, adrenalin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inyeksiyası</a:t>
            </a:r>
            <a:endParaRPr lang="az-Latn-AZ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b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SymbolMT"/>
              </a:rPr>
              <a:t>•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Endovaskulyar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–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embolizasiya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(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koyl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trombin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və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s),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porto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-kaval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yanyol</a:t>
            </a:r>
            <a:endParaRPr lang="az-Latn-AZ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b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SymbolMT"/>
              </a:rPr>
              <a:t>•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Cərrahi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üsullar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–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damar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bağlanması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rezeksiya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porto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-kaval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yanyollar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və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digər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spesifik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əməliyyatlar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62600" y="1102368"/>
            <a:ext cx="53686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dirty="0">
                <a:solidFill>
                  <a:schemeClr val="accent1">
                    <a:lumMod val="50000"/>
                  </a:schemeClr>
                </a:solidFill>
                <a:latin typeface="SymbolMT"/>
              </a:rPr>
            </a:br>
            <a:br>
              <a:rPr lang="en-US" dirty="0">
                <a:solidFill>
                  <a:srgbClr val="000000"/>
                </a:solidFill>
                <a:latin typeface="SymbolMT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71317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/>
              <a:t>Müalicə taktikası</a:t>
            </a:r>
            <a:endParaRPr lang="en-US" sz="3200" dirty="0"/>
          </a:p>
        </p:txBody>
      </p:sp>
      <p:sp>
        <p:nvSpPr>
          <p:cNvPr id="11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3800" b="1" dirty="0">
                <a:solidFill>
                  <a:schemeClr val="accent1">
                    <a:lumMod val="50000"/>
                  </a:schemeClr>
                </a:solidFill>
              </a:rPr>
              <a:t>İlkin tədbirlər</a:t>
            </a:r>
          </a:p>
          <a:p>
            <a:pPr lvl="1"/>
            <a:r>
              <a:rPr lang="az-Latn-AZ" sz="3200" b="1" dirty="0">
                <a:solidFill>
                  <a:srgbClr val="0070C0"/>
                </a:solidFill>
              </a:rPr>
              <a:t>stabilləşdirmə- monitorizasiya, tənəffüsə nəzarət, hipovolemiyaya qarşı tədbirlər</a:t>
            </a:r>
          </a:p>
          <a:p>
            <a:pPr lvl="1"/>
            <a:r>
              <a:rPr lang="az-Latn-AZ" sz="3200" b="1" dirty="0">
                <a:solidFill>
                  <a:srgbClr val="0070C0"/>
                </a:solidFill>
              </a:rPr>
              <a:t> endoskopik diaqnostika</a:t>
            </a:r>
          </a:p>
          <a:p>
            <a:pPr lvl="1"/>
            <a:r>
              <a:rPr lang="az-Latn-AZ" sz="3200" b="1" dirty="0">
                <a:solidFill>
                  <a:srgbClr val="0070C0"/>
                </a:solidFill>
              </a:rPr>
              <a:t> medikamentoz və endoskopik hemostaz</a:t>
            </a:r>
          </a:p>
          <a:p>
            <a:pPr lvl="1"/>
            <a:r>
              <a:rPr lang="az-Latn-AZ" sz="3200" b="1" dirty="0">
                <a:solidFill>
                  <a:srgbClr val="0070C0"/>
                </a:solidFill>
              </a:rPr>
              <a:t> digər müalicələr  </a:t>
            </a:r>
            <a:endParaRPr lang="ru-RU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3949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/>
              <a:t>Müalicə taktikası</a:t>
            </a:r>
            <a:endParaRPr lang="en-US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63352" y="980728"/>
            <a:ext cx="67818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Spesifik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müalicələr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sz="2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az-Latn-AZ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Varikoz qanaxmalarda - </a:t>
            </a:r>
            <a:r>
              <a:rPr lang="az-Latn-AZ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endoskopik liqasiya, skleroterapiya , metal stend , TİPS və ya cərrahi əməliyyat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Bağırsaq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şişlərində</a:t>
            </a: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ön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planda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müalicə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Divertikul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mənşəli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qanaxmalarda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–cərrahi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eksiziyası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Angiodisplaziyalarda</a:t>
            </a: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endoskopik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koaqulyasiya</a:t>
            </a:r>
            <a:r>
              <a:rPr lang="az-Latn-AZ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effektsiz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olarsa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rezeksiya</a:t>
            </a:r>
            <a:endParaRPr lang="az-Latn-AZ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Xoralı kolitlərdə (qeyri – spesifik, infeksiyon, işemik) - </a:t>
            </a:r>
            <a:r>
              <a:rPr lang="az-Latn-AZ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konservativ və spesifik müalicə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Mekkel divertikulunda – </a:t>
            </a:r>
            <a:r>
              <a:rPr lang="az-Latn-AZ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 eksiziyası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Hemorroidal qanaxmalarda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hemorroidektomiya</a:t>
            </a: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sz="20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Kimyaterapiyadan sonrakı </a:t>
            </a:r>
            <a:r>
              <a:rPr lang="az-Latn-AZ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qanaxmalarda- konservativ ( bürüyücülər (sukralfat) və vit B15 (Bepantene)  )</a:t>
            </a:r>
          </a:p>
          <a:p>
            <a:br>
              <a:rPr lang="en-US" sz="2000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en-US" sz="2000" dirty="0">
                <a:solidFill>
                  <a:srgbClr val="000000"/>
                </a:solidFill>
                <a:latin typeface="CourierNewPSMT"/>
              </a:rPr>
            </a:br>
            <a:endParaRPr lang="ru-RU" sz="20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088" y="3946996"/>
            <a:ext cx="2304256" cy="229031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089" y="1244294"/>
            <a:ext cx="5022794" cy="247525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0082" y="3946376"/>
            <a:ext cx="2590800" cy="229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593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3632" y="2132856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6781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88288" y="3089370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94559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1839</TotalTime>
  <Words>673</Words>
  <Application>Microsoft Office PowerPoint</Application>
  <PresentationFormat>Widescreen</PresentationFormat>
  <Paragraphs>160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Calibri</vt:lpstr>
      <vt:lpstr>Calibri-Bold</vt:lpstr>
      <vt:lpstr>Cambria</vt:lpstr>
      <vt:lpstr>CourierNewPSMT</vt:lpstr>
      <vt:lpstr>SymbolMT</vt:lpstr>
      <vt:lpstr>Times New Roman</vt:lpstr>
      <vt:lpstr>Wingdings</vt:lpstr>
      <vt:lpstr>Praktiki dərs şablonu 7</vt:lpstr>
      <vt:lpstr>HƏZM SİSTEMİNİN AŞAĞI QANAXMALARINA DİAQNOSTİK YANAŞMA VƏ MÜALİCƏ PRİNSİPLƏRİ</vt:lpstr>
      <vt:lpstr>Tərifi</vt:lpstr>
      <vt:lpstr>Etiologiyası</vt:lpstr>
      <vt:lpstr>Etiologiyası</vt:lpstr>
      <vt:lpstr>Etiologiyası</vt:lpstr>
      <vt:lpstr>Etiologiyası</vt:lpstr>
      <vt:lpstr>Klinika</vt:lpstr>
      <vt:lpstr>Diaqnostika</vt:lpstr>
      <vt:lpstr>Qanaxmanın ağırlıq dərəcəsi</vt:lpstr>
      <vt:lpstr>Qanaxmanın yeri və səbəbi</vt:lpstr>
      <vt:lpstr>Səbəbi  tapılmayan qanaxmalar</vt:lpstr>
      <vt:lpstr>Qanaxma davam edirmi?</vt:lpstr>
      <vt:lpstr>Müalicə</vt:lpstr>
      <vt:lpstr>Müalicə taktikası</vt:lpstr>
      <vt:lpstr>Müalicə taktikası</vt:lpstr>
      <vt:lpstr>Diqqətinizə görə təşəkkürlər.</vt:lpstr>
      <vt:lpstr>      www.bck.az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YOLLARININ CƏRRAHİ XƏSTƏLİKLƏRİ</dc:title>
  <dc:creator>Nuru Bayramov</dc:creator>
  <cp:lastModifiedBy>Nuru Bayramov</cp:lastModifiedBy>
  <cp:revision>146</cp:revision>
  <dcterms:created xsi:type="dcterms:W3CDTF">2013-12-27T17:21:26Z</dcterms:created>
  <dcterms:modified xsi:type="dcterms:W3CDTF">2021-07-09T13:15:17Z</dcterms:modified>
</cp:coreProperties>
</file>