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29"/>
  </p:notesMasterIdLst>
  <p:handoutMasterIdLst>
    <p:handoutMasterId r:id="rId30"/>
  </p:handoutMasterIdLst>
  <p:sldIdLst>
    <p:sldId id="284" r:id="rId2"/>
    <p:sldId id="344" r:id="rId3"/>
    <p:sldId id="313" r:id="rId4"/>
    <p:sldId id="316" r:id="rId5"/>
    <p:sldId id="317" r:id="rId6"/>
    <p:sldId id="318" r:id="rId7"/>
    <p:sldId id="349" r:id="rId8"/>
    <p:sldId id="320" r:id="rId9"/>
    <p:sldId id="321" r:id="rId10"/>
    <p:sldId id="333" r:id="rId11"/>
    <p:sldId id="322" r:id="rId12"/>
    <p:sldId id="326" r:id="rId13"/>
    <p:sldId id="336" r:id="rId14"/>
    <p:sldId id="337" r:id="rId15"/>
    <p:sldId id="350" r:id="rId16"/>
    <p:sldId id="352" r:id="rId17"/>
    <p:sldId id="335" r:id="rId18"/>
    <p:sldId id="325" r:id="rId19"/>
    <p:sldId id="339" r:id="rId20"/>
    <p:sldId id="340" r:id="rId21"/>
    <p:sldId id="345" r:id="rId22"/>
    <p:sldId id="341" r:id="rId23"/>
    <p:sldId id="342" r:id="rId24"/>
    <p:sldId id="351" r:id="rId25"/>
    <p:sldId id="346" r:id="rId26"/>
    <p:sldId id="353" r:id="rId27"/>
    <p:sldId id="354" r:id="rId28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B88B"/>
    <a:srgbClr val="EC3308"/>
    <a:srgbClr val="990033"/>
    <a:srgbClr val="CC0066"/>
    <a:srgbClr val="CC6600"/>
    <a:srgbClr val="E59E0F"/>
    <a:srgbClr val="FFFF00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3" autoAdjust="0"/>
    <p:restoredTop sz="92687" autoAdjust="0"/>
  </p:normalViewPr>
  <p:slideViewPr>
    <p:cSldViewPr>
      <p:cViewPr varScale="1">
        <p:scale>
          <a:sx n="64" d="100"/>
          <a:sy n="64" d="100"/>
        </p:scale>
        <p:origin x="161" y="3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23372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01718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az-Latn-AZ" sz="1200" dirty="0">
                <a:solidFill>
                  <a:srgbClr val="FF0000"/>
                </a:solidFill>
              </a:rPr>
              <a:t>Dalaqdan 1 dəqiqədə təxminən 300 ml qan keçir</a:t>
            </a:r>
          </a:p>
          <a:p>
            <a:pPr algn="just"/>
            <a:r>
              <a:rPr lang="az-Latn-AZ" sz="1200" b="1" dirty="0">
                <a:solidFill>
                  <a:srgbClr val="FF0000"/>
                </a:solidFill>
              </a:rPr>
              <a:t>Dalağın arterial təchizatı dalaq arteriyasından və kiçik mədə arteriyasından alınır.</a:t>
            </a:r>
          </a:p>
          <a:p>
            <a:pPr algn="just"/>
            <a:r>
              <a:rPr lang="az-Latn-AZ" b="1" dirty="0">
                <a:solidFill>
                  <a:srgbClr val="FF0000"/>
                </a:solidFill>
              </a:rPr>
              <a:t>Dalaq arteriyası günəş kötüyünün şaxəsidir</a:t>
            </a:r>
          </a:p>
          <a:p>
            <a:pPr algn="just"/>
            <a:r>
              <a:rPr lang="az-Latn-AZ" sz="2400" b="1" dirty="0">
                <a:solidFill>
                  <a:schemeClr val="accent1"/>
                </a:solidFill>
              </a:rPr>
              <a:t>Venoz qan axını dalaq venası ilə həyata keçirilir. </a:t>
            </a:r>
          </a:p>
          <a:p>
            <a:pPr algn="just"/>
            <a:r>
              <a:rPr lang="az-Latn-AZ" b="1" dirty="0">
                <a:solidFill>
                  <a:schemeClr val="accent1"/>
                </a:solidFill>
              </a:rPr>
              <a:t>Dalaq venası yuxarı çöz venası ilə birləşərək qapı venasını əmələ gətirir.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35465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791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807379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9399836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934582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40051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6437999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771299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003381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161541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078091627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585082954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z-Latn-AZ" altLang="en-US" dirty="0"/>
              <a:t>                                                                                    </a:t>
            </a:r>
            <a:r>
              <a:rPr lang="az-Latn-AZ" altLang="en-US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Dos.Dr. Tarverdi Mirzəlioğlu Rzayev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Dalaq</a:t>
            </a:r>
            <a:r>
              <a:rPr lang="en-US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az-Latn-AZ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əstəlikləri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70472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m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az-Latn-AZ" altLang="en-US" sz="8000" dirty="0"/>
              <a:t>Dalaq xəstəlikləri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800" dirty="0"/>
              <a:t>Dosent, Dr.</a:t>
            </a:r>
            <a:r>
              <a:rPr lang="az-Latn-AZ" altLang="en-US" sz="2800" b="1" dirty="0"/>
              <a:t>Tarverdi Mirzəli oğlu RZAYEV,</a:t>
            </a:r>
          </a:p>
          <a:p>
            <a:pPr>
              <a:lnSpc>
                <a:spcPct val="80000"/>
              </a:lnSpc>
            </a:pPr>
            <a:r>
              <a:rPr lang="az-Latn-AZ" altLang="en-US" sz="2800" dirty="0"/>
              <a:t>ATU,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dirty="0"/>
              <a:t>Anatomiyası</a:t>
            </a:r>
            <a:endParaRPr lang="en-US" altLang="en-US" dirty="0"/>
          </a:p>
        </p:txBody>
      </p:sp>
      <p:pic>
        <p:nvPicPr>
          <p:cNvPr id="11" name="Picture 2" descr="C:\Users\Tarverdi\Desktop\Dalaq shekil\Splenic anatomiya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2629" y="1068870"/>
            <a:ext cx="5689848" cy="5139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t.rzayev\Pictures\2018-12-27\Dalaq anatomiya 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72064" y="1250462"/>
            <a:ext cx="5128073" cy="4776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31602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Fiziologiyası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az-Latn-AZ" b="1" dirty="0">
                <a:solidFill>
                  <a:schemeClr val="accent6">
                    <a:lumMod val="75000"/>
                  </a:schemeClr>
                </a:solidFill>
              </a:rPr>
              <a:t>Təmizləmə-süzgəc funksiyası</a:t>
            </a:r>
          </a:p>
          <a:p>
            <a:pPr marL="0" indent="0">
              <a:buNone/>
            </a:pPr>
            <a:endParaRPr lang="az-Latn-AZ" dirty="0"/>
          </a:p>
          <a:p>
            <a:pPr marL="0" indent="0">
              <a:buNone/>
            </a:pPr>
            <a:r>
              <a:rPr lang="az-Latn-AZ" b="1" dirty="0">
                <a:solidFill>
                  <a:srgbClr val="4472C4">
                    <a:lumMod val="75000"/>
                  </a:srgbClr>
                </a:solidFill>
              </a:rPr>
              <a:t>Immun funksiya</a:t>
            </a:r>
            <a:endParaRPr lang="az-Latn-AZ" b="1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/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Opsoninlərin sintezi</a:t>
            </a:r>
          </a:p>
          <a:p>
            <a:pPr marL="342900" lvl="0" indent="-342900"/>
            <a:r>
              <a:rPr lang="pt-BR" b="1" dirty="0">
                <a:solidFill>
                  <a:schemeClr val="accent1">
                    <a:lumMod val="75000"/>
                  </a:schemeClr>
                </a:solidFill>
              </a:rPr>
              <a:t>Anticisim sintezi</a:t>
            </a:r>
            <a:endParaRPr lang="az-Latn-AZ" b="1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/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Faqositoz </a:t>
            </a:r>
          </a:p>
          <a:p>
            <a:pPr marL="342900" lvl="0" indent="-342900"/>
            <a:endParaRPr lang="az-Latn-AZ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lvl="0" indent="0">
              <a:buNone/>
            </a:pPr>
            <a:r>
              <a:rPr lang="az-Latn-AZ" b="1" dirty="0">
                <a:solidFill>
                  <a:srgbClr val="4472C4">
                    <a:lumMod val="75000"/>
                  </a:srgbClr>
                </a:solidFill>
              </a:rPr>
              <a:t>Depolama funksiyası </a:t>
            </a:r>
            <a:endParaRPr lang="az-Latn-AZ" dirty="0">
              <a:solidFill>
                <a:srgbClr val="4472C4">
                  <a:lumMod val="75000"/>
                </a:srgbClr>
              </a:solidFill>
            </a:endParaRPr>
          </a:p>
          <a:p>
            <a:pPr marL="342900" indent="-342900"/>
            <a:endParaRPr lang="pt-BR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576354" y="2852936"/>
            <a:ext cx="867214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4400" b="1" dirty="0">
                <a:solidFill>
                  <a:srgbClr val="4472C4">
                    <a:lumMod val="75000"/>
                  </a:srgbClr>
                </a:solidFill>
              </a:rPr>
              <a:t> </a:t>
            </a:r>
            <a:endParaRPr lang="az-Latn-AZ" dirty="0"/>
          </a:p>
        </p:txBody>
      </p:sp>
      <p:pic>
        <p:nvPicPr>
          <p:cNvPr id="12" name="Picture 2" descr="C:\Users\Tarverdi\Desktop\Dalaq shekil\Splen phisiologi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1268760"/>
            <a:ext cx="5181600" cy="4844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43130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7308691" cy="835878"/>
          </a:xfrm>
        </p:spPr>
        <p:txBody>
          <a:bodyPr>
            <a:normAutofit/>
          </a:bodyPr>
          <a:lstStyle/>
          <a:p>
            <a:r>
              <a:rPr lang="az-Latn-AZ" sz="2800" dirty="0"/>
              <a:t>DİAQNOSTİKASI</a:t>
            </a:r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24" y="689344"/>
            <a:ext cx="10729192" cy="5763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2679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7452707" cy="835878"/>
          </a:xfrm>
        </p:spPr>
        <p:txBody>
          <a:bodyPr/>
          <a:lstStyle/>
          <a:p>
            <a:r>
              <a:rPr lang="az-Latn-AZ" dirty="0"/>
              <a:t>SPLENOMEQALİYA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055855" y="4293096"/>
            <a:ext cx="3591154" cy="1938992"/>
          </a:xfrm>
          <a:prstGeom prst="rect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indent="355600" algn="just">
              <a:buFont typeface="Arial" pitchFamily="34" charset="0"/>
              <a:buChar char="•"/>
            </a:pPr>
            <a:r>
              <a:rPr lang="az-Latn-AZ" sz="2400" dirty="0">
                <a:latin typeface="Arial" panose="020B0604020202020204" pitchFamily="34" charset="0"/>
                <a:cs typeface="Arial" panose="020B0604020202020204" pitchFamily="34" charset="0"/>
              </a:rPr>
              <a:t>Splenomeqaliya </a:t>
            </a:r>
          </a:p>
          <a:p>
            <a:pPr marL="355600" indent="-355600" algn="just">
              <a:buFont typeface="Arial" pitchFamily="34" charset="0"/>
              <a:buChar char="•"/>
            </a:pPr>
            <a:r>
              <a:rPr lang="az-Latn-AZ" sz="2400" dirty="0">
                <a:latin typeface="Arial" panose="020B0604020202020204" pitchFamily="34" charset="0"/>
                <a:cs typeface="Arial" panose="020B0604020202020204" pitchFamily="34" charset="0"/>
              </a:rPr>
              <a:t>Sitopeniya (mono-, di-, trisitopeniya) </a:t>
            </a:r>
          </a:p>
          <a:p>
            <a:pPr marL="355600" indent="-355600" algn="just">
              <a:buFont typeface="Arial" pitchFamily="34" charset="0"/>
              <a:buChar char="•"/>
            </a:pPr>
            <a:r>
              <a:rPr lang="az-Latn-AZ" sz="2400" dirty="0">
                <a:latin typeface="Arial" panose="020B0604020202020204" pitchFamily="34" charset="0"/>
                <a:cs typeface="Arial" panose="020B0604020202020204" pitchFamily="34" charset="0"/>
              </a:rPr>
              <a:t>Sümük iliyində reaktiv hiperplaziya</a:t>
            </a:r>
          </a:p>
        </p:txBody>
      </p:sp>
      <p:pic>
        <p:nvPicPr>
          <p:cNvPr id="7" name="Picture 2" descr="C:\Users\Tarverdi\Desktop\Splenomeqaliy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208" y="1844824"/>
            <a:ext cx="3960440" cy="4118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88740" y="2186861"/>
            <a:ext cx="3475992" cy="830997"/>
          </a:xfrm>
          <a:prstGeom prst="rect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az-Latn-AZ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Splenomeqaliya</a:t>
            </a:r>
            <a:r>
              <a:rPr lang="az-Latn-AZ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dalaq həcminin böyüməsi</a:t>
            </a:r>
            <a:endParaRPr lang="az-Latn-AZ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307638" y="2188021"/>
            <a:ext cx="3339371" cy="1200329"/>
          </a:xfrm>
          <a:prstGeom prst="rect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lvl="0" algn="just"/>
            <a:r>
              <a:rPr lang="az-Latn-AZ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Hipersplenizm</a:t>
            </a:r>
            <a:r>
              <a:rPr lang="az-Latn-AZ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dalaq ölçüsünün və funksiyasının artması </a:t>
            </a:r>
          </a:p>
        </p:txBody>
      </p:sp>
      <p:sp>
        <p:nvSpPr>
          <p:cNvPr id="10" name="Стрелка вниз 9"/>
          <p:cNvSpPr/>
          <p:nvPr/>
        </p:nvSpPr>
        <p:spPr>
          <a:xfrm>
            <a:off x="5591944" y="3616106"/>
            <a:ext cx="360040" cy="6769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z-Latn-AZ"/>
          </a:p>
        </p:txBody>
      </p:sp>
      <p:sp>
        <p:nvSpPr>
          <p:cNvPr id="13" name="Стрелка углом вверх 12"/>
          <p:cNvSpPr/>
          <p:nvPr/>
        </p:nvSpPr>
        <p:spPr>
          <a:xfrm rot="10800000">
            <a:off x="1775520" y="958511"/>
            <a:ext cx="1440160" cy="1102336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z-Latn-AZ"/>
          </a:p>
        </p:txBody>
      </p:sp>
      <p:sp>
        <p:nvSpPr>
          <p:cNvPr id="15" name="Стрелка углом вверх 14"/>
          <p:cNvSpPr/>
          <p:nvPr/>
        </p:nvSpPr>
        <p:spPr>
          <a:xfrm flipV="1">
            <a:off x="4943872" y="958512"/>
            <a:ext cx="1368152" cy="1102336"/>
          </a:xfrm>
          <a:prstGeom prst="bentUpArrow">
            <a:avLst>
              <a:gd name="adj1" fmla="val 25000"/>
              <a:gd name="adj2" fmla="val 30307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z-Latn-AZ"/>
          </a:p>
        </p:txBody>
      </p:sp>
      <p:sp>
        <p:nvSpPr>
          <p:cNvPr id="16" name="Овал 15"/>
          <p:cNvSpPr/>
          <p:nvPr/>
        </p:nvSpPr>
        <p:spPr>
          <a:xfrm>
            <a:off x="3263522" y="542258"/>
            <a:ext cx="1608342" cy="1086542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3200" b="1" dirty="0">
                <a:solidFill>
                  <a:srgbClr val="FF0000"/>
                </a:solidFill>
              </a:rPr>
              <a:t>Tərifi</a:t>
            </a:r>
            <a:endParaRPr lang="az-Latn-A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215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cap="all" dirty="0"/>
              <a:t>EtİologİyasI 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35360" y="2924944"/>
            <a:ext cx="3240360" cy="8640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Hematoloji (40%) 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184232" y="5150526"/>
            <a:ext cx="3168352" cy="10667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az-Latn-A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Digər səbəblər</a:t>
            </a:r>
          </a:p>
          <a:p>
            <a:pPr algn="ctr"/>
            <a:r>
              <a:rPr lang="az-Latn-A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(10%) 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962124" y="4725144"/>
            <a:ext cx="2829620" cy="93610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az-Latn-A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•Qc xəstəlikləri </a:t>
            </a:r>
          </a:p>
          <a:p>
            <a:pPr algn="ctr"/>
            <a:r>
              <a:rPr lang="az-Latn-A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(35%) 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7968208" y="3429000"/>
            <a:ext cx="3528392" cy="93610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az-Latn-A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•İnfeksion xəstəliklər</a:t>
            </a:r>
          </a:p>
          <a:p>
            <a:pPr algn="ctr"/>
            <a:r>
              <a:rPr lang="az-Latn-A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(15%) 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071664" y="1218456"/>
            <a:ext cx="5760640" cy="138967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Splenomeqaliya 95%</a:t>
            </a:r>
          </a:p>
          <a:p>
            <a:pPr algn="ctr"/>
            <a:r>
              <a:rPr lang="az-Latn-AZ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ikincili olur</a:t>
            </a:r>
            <a:endParaRPr lang="az-Latn-AZ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Connector: Elbow 4">
            <a:extLst>
              <a:ext uri="{FF2B5EF4-FFF2-40B4-BE49-F238E27FC236}">
                <a16:creationId xmlns:a16="http://schemas.microsoft.com/office/drawing/2014/main" id="{795A6158-2115-4E8D-AA70-9D286E435742}"/>
              </a:ext>
            </a:extLst>
          </p:cNvPr>
          <p:cNvCxnSpPr>
            <a:stCxn id="12" idx="2"/>
            <a:endCxn id="11" idx="1"/>
          </p:cNvCxnSpPr>
          <p:nvPr/>
        </p:nvCxnSpPr>
        <p:spPr>
          <a:xfrm rot="16200000" flipH="1">
            <a:off x="6315635" y="2244479"/>
            <a:ext cx="1288922" cy="2016224"/>
          </a:xfrm>
          <a:prstGeom prst="bentConnector2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or: Elbow 15">
            <a:extLst>
              <a:ext uri="{FF2B5EF4-FFF2-40B4-BE49-F238E27FC236}">
                <a16:creationId xmlns:a16="http://schemas.microsoft.com/office/drawing/2014/main" id="{663DEEF9-0362-4EAF-AE43-59BF905B0D6A}"/>
              </a:ext>
            </a:extLst>
          </p:cNvPr>
          <p:cNvCxnSpPr>
            <a:cxnSpLocks/>
            <a:stCxn id="12" idx="2"/>
            <a:endCxn id="7" idx="3"/>
          </p:cNvCxnSpPr>
          <p:nvPr/>
        </p:nvCxnSpPr>
        <p:spPr>
          <a:xfrm rot="5400000">
            <a:off x="4389421" y="1794429"/>
            <a:ext cx="748862" cy="2376264"/>
          </a:xfrm>
          <a:prstGeom prst="bentConnector2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or: Elbow 17">
            <a:extLst>
              <a:ext uri="{FF2B5EF4-FFF2-40B4-BE49-F238E27FC236}">
                <a16:creationId xmlns:a16="http://schemas.microsoft.com/office/drawing/2014/main" id="{35F9E5A6-2D72-49C9-A1EA-E38D5C30088C}"/>
              </a:ext>
            </a:extLst>
          </p:cNvPr>
          <p:cNvCxnSpPr>
            <a:cxnSpLocks/>
            <a:stCxn id="12" idx="2"/>
            <a:endCxn id="10" idx="3"/>
          </p:cNvCxnSpPr>
          <p:nvPr/>
        </p:nvCxnSpPr>
        <p:spPr>
          <a:xfrm rot="5400000">
            <a:off x="3579331" y="2820543"/>
            <a:ext cx="2585066" cy="2160240"/>
          </a:xfrm>
          <a:prstGeom prst="bentConnector2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or: Elbow 21">
            <a:extLst>
              <a:ext uri="{FF2B5EF4-FFF2-40B4-BE49-F238E27FC236}">
                <a16:creationId xmlns:a16="http://schemas.microsoft.com/office/drawing/2014/main" id="{F9ADB033-2613-4BA4-BEE1-7858E8F63792}"/>
              </a:ext>
            </a:extLst>
          </p:cNvPr>
          <p:cNvCxnSpPr>
            <a:cxnSpLocks/>
            <a:stCxn id="12" idx="2"/>
            <a:endCxn id="9" idx="1"/>
          </p:cNvCxnSpPr>
          <p:nvPr/>
        </p:nvCxnSpPr>
        <p:spPr>
          <a:xfrm rot="16200000" flipH="1">
            <a:off x="5530213" y="3029901"/>
            <a:ext cx="3075790" cy="2232248"/>
          </a:xfrm>
          <a:prstGeom prst="bentConnector2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12655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sz="2400" dirty="0"/>
              <a:t>SPLENOMEQALİYANIN TƏSNIFATI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82843" y="2468952"/>
            <a:ext cx="2736893" cy="523220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az-Latn-AZ" sz="2400" b="1" dirty="0">
                <a:latin typeface="Arial" panose="020B0604020202020204" pitchFamily="34" charset="0"/>
                <a:cs typeface="Arial" panose="020B0604020202020204" pitchFamily="34" charset="0"/>
              </a:rPr>
              <a:t>Etio-patogenetik</a:t>
            </a:r>
            <a:r>
              <a:rPr lang="az-Latn-AZ" sz="2800" b="1" dirty="0"/>
              <a:t> </a:t>
            </a:r>
            <a:endParaRPr lang="az-Latn-AZ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087888" y="2499730"/>
            <a:ext cx="2808312" cy="523220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az-Latn-AZ" sz="2800" b="1" dirty="0">
                <a:latin typeface="Arial" panose="020B0604020202020204" pitchFamily="34" charset="0"/>
                <a:cs typeface="Arial" panose="020B0604020202020204" pitchFamily="34" charset="0"/>
              </a:rPr>
              <a:t>Funksional</a:t>
            </a:r>
            <a:r>
              <a:rPr lang="az-Latn-AZ" sz="2800" b="1" dirty="0"/>
              <a:t> </a:t>
            </a:r>
            <a:endParaRPr lang="az-Latn-AZ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777696" y="2438175"/>
            <a:ext cx="3052439" cy="584775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az-Latn-AZ" sz="3200" b="1" dirty="0">
                <a:latin typeface="Arial" panose="020B0604020202020204" pitchFamily="34" charset="0"/>
                <a:cs typeface="Arial" panose="020B0604020202020204" pitchFamily="34" charset="0"/>
              </a:rPr>
              <a:t>Ölçüsünə görə</a:t>
            </a:r>
            <a:endParaRPr lang="az-Latn-AZ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707908" y="3592227"/>
            <a:ext cx="3192016" cy="1938992"/>
          </a:xfrm>
          <a:prstGeom prst="rect">
            <a:avLst/>
          </a:prstGeom>
          <a:ln w="28575">
            <a:solidFill>
              <a:schemeClr val="accent1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az-Latn-AZ" sz="2000" dirty="0">
                <a:latin typeface="Arial" panose="020B0604020202020204" pitchFamily="34" charset="0"/>
                <a:cs typeface="Arial" panose="020B0604020202020204" pitchFamily="34" charset="0"/>
              </a:rPr>
              <a:t>• Normal dalaq – 7-12 sm </a:t>
            </a:r>
          </a:p>
          <a:p>
            <a:r>
              <a:rPr lang="az-Latn-AZ" sz="2000" dirty="0">
                <a:latin typeface="Arial" panose="020B0604020202020204" pitchFamily="34" charset="0"/>
                <a:cs typeface="Arial" panose="020B0604020202020204" pitchFamily="34" charset="0"/>
              </a:rPr>
              <a:t>• Orta dərəcəli – 14-20 sm </a:t>
            </a:r>
          </a:p>
          <a:p>
            <a:r>
              <a:rPr lang="az-Latn-AZ" sz="2000" dirty="0">
                <a:latin typeface="Arial" panose="020B0604020202020204" pitchFamily="34" charset="0"/>
                <a:cs typeface="Arial" panose="020B0604020202020204" pitchFamily="34" charset="0"/>
              </a:rPr>
              <a:t>• Böyük dərəcəli – 21-30 sm </a:t>
            </a:r>
          </a:p>
          <a:p>
            <a:r>
              <a:rPr lang="az-Latn-AZ" sz="2000" dirty="0">
                <a:latin typeface="Arial" panose="020B0604020202020204" pitchFamily="34" charset="0"/>
                <a:cs typeface="Arial" panose="020B0604020202020204" pitchFamily="34" charset="0"/>
              </a:rPr>
              <a:t>• Nəhəng dalaq – 30 sm-dən böyük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583832" y="3592227"/>
            <a:ext cx="3816423" cy="1631216"/>
          </a:xfrm>
          <a:prstGeom prst="rect">
            <a:avLst/>
          </a:prstGeom>
          <a:ln w="28575">
            <a:solidFill>
              <a:schemeClr val="accent1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az-Latn-AZ" sz="2000" dirty="0">
                <a:latin typeface="Arial" panose="020B0604020202020204" pitchFamily="34" charset="0"/>
                <a:cs typeface="Arial" panose="020B0604020202020204" pitchFamily="34" charset="0"/>
              </a:rPr>
              <a:t>• Hipersplenizm (sitopeniya ilə) </a:t>
            </a:r>
          </a:p>
          <a:p>
            <a:r>
              <a:rPr lang="az-Latn-AZ" sz="2000" dirty="0">
                <a:latin typeface="Arial" panose="020B0604020202020204" pitchFamily="34" charset="0"/>
                <a:cs typeface="Arial" panose="020B0604020202020204" pitchFamily="34" charset="0"/>
              </a:rPr>
              <a:t>• Normosplenizm (sitopeniya yoxdur) </a:t>
            </a:r>
          </a:p>
          <a:p>
            <a:r>
              <a:rPr lang="az-Latn-AZ" sz="2000" dirty="0">
                <a:latin typeface="Arial" panose="020B0604020202020204" pitchFamily="34" charset="0"/>
                <a:cs typeface="Arial" panose="020B0604020202020204" pitchFamily="34" charset="0"/>
              </a:rPr>
              <a:t>• Hiposplenizm (trombositoz, eritrositoz, leykoz və s ilə)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92076" y="3595681"/>
            <a:ext cx="4075732" cy="2246769"/>
          </a:xfrm>
          <a:prstGeom prst="rect">
            <a:avLst/>
          </a:prstGeom>
          <a:ln w="28575">
            <a:solidFill>
              <a:schemeClr val="accent1"/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az-Latn-AZ" sz="2000" dirty="0">
                <a:latin typeface="Arial" panose="020B0604020202020204" pitchFamily="34" charset="0"/>
                <a:cs typeface="Arial" panose="020B0604020202020204" pitchFamily="34" charset="0"/>
              </a:rPr>
              <a:t>• Durğunluq (portal hipertenziya) </a:t>
            </a:r>
          </a:p>
          <a:p>
            <a:r>
              <a:rPr lang="az-Latn-AZ" sz="2000" dirty="0">
                <a:latin typeface="Arial" panose="020B0604020202020204" pitchFamily="34" charset="0"/>
                <a:cs typeface="Arial" panose="020B0604020202020204" pitchFamily="34" charset="0"/>
              </a:rPr>
              <a:t>• Hipertrofiya, hiperplaziya (hematoloji) </a:t>
            </a:r>
          </a:p>
          <a:p>
            <a:r>
              <a:rPr lang="az-Latn-AZ" sz="2000" dirty="0">
                <a:latin typeface="Arial" panose="020B0604020202020204" pitchFamily="34" charset="0"/>
                <a:cs typeface="Arial" panose="020B0604020202020204" pitchFamily="34" charset="0"/>
              </a:rPr>
              <a:t>• Reaktiv (infeksiyalar) </a:t>
            </a:r>
          </a:p>
          <a:p>
            <a:r>
              <a:rPr lang="az-Latn-AZ" sz="2000" dirty="0">
                <a:latin typeface="Arial" panose="020B0604020202020204" pitchFamily="34" charset="0"/>
                <a:cs typeface="Arial" panose="020B0604020202020204" pitchFamily="34" charset="0"/>
              </a:rPr>
              <a:t>• Neoplastik (hematoloji və metastatik neoplaziyalar) </a:t>
            </a:r>
          </a:p>
          <a:p>
            <a:r>
              <a:rPr lang="az-Latn-AZ" sz="2000" dirty="0">
                <a:latin typeface="Arial" panose="020B0604020202020204" pitchFamily="34" charset="0"/>
                <a:cs typeface="Arial" panose="020B0604020202020204" pitchFamily="34" charset="0"/>
              </a:rPr>
              <a:t>• Yığıntı (metabolik) </a:t>
            </a:r>
          </a:p>
        </p:txBody>
      </p:sp>
      <p:cxnSp>
        <p:nvCxnSpPr>
          <p:cNvPr id="11" name="Прямая со стрелкой 10"/>
          <p:cNvCxnSpPr>
            <a:cxnSpLocks/>
            <a:stCxn id="4" idx="2"/>
            <a:endCxn id="9" idx="0"/>
          </p:cNvCxnSpPr>
          <p:nvPr/>
        </p:nvCxnSpPr>
        <p:spPr>
          <a:xfrm flipH="1">
            <a:off x="2329942" y="2992172"/>
            <a:ext cx="21348" cy="603509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5" idx="2"/>
            <a:endCxn id="8" idx="0"/>
          </p:cNvCxnSpPr>
          <p:nvPr/>
        </p:nvCxnSpPr>
        <p:spPr>
          <a:xfrm>
            <a:off x="6492044" y="3022950"/>
            <a:ext cx="0" cy="56927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6" idx="2"/>
            <a:endCxn id="7" idx="0"/>
          </p:cNvCxnSpPr>
          <p:nvPr/>
        </p:nvCxnSpPr>
        <p:spPr>
          <a:xfrm>
            <a:off x="10303916" y="3022950"/>
            <a:ext cx="0" cy="56927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05958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7092667" cy="835878"/>
          </a:xfrm>
        </p:spPr>
        <p:txBody>
          <a:bodyPr/>
          <a:lstStyle/>
          <a:p>
            <a:r>
              <a:rPr lang="az-Latn-AZ" dirty="0"/>
              <a:t>ETİOPATOGENEZI</a:t>
            </a:r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689344"/>
            <a:ext cx="11017224" cy="5908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2307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7524715" cy="1127262"/>
          </a:xfrm>
        </p:spPr>
        <p:txBody>
          <a:bodyPr>
            <a:normAutofit/>
          </a:bodyPr>
          <a:lstStyle/>
          <a:p>
            <a:r>
              <a:rPr lang="az-Latn-AZ" sz="2800" dirty="0"/>
              <a:t>Splenomeqalıya zamanı diaqnostık yanaşma</a:t>
            </a:r>
          </a:p>
        </p:txBody>
      </p:sp>
      <p:pic>
        <p:nvPicPr>
          <p:cNvPr id="9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9608" y="1157911"/>
            <a:ext cx="3745632" cy="496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1157911"/>
            <a:ext cx="6985992" cy="4969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01051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7092667" cy="835878"/>
          </a:xfrm>
        </p:spPr>
        <p:txBody>
          <a:bodyPr/>
          <a:lstStyle/>
          <a:p>
            <a:r>
              <a:rPr lang="en-US" sz="3200" dirty="0"/>
              <a:t>A</a:t>
            </a:r>
            <a:r>
              <a:rPr lang="az-Latn-AZ" sz="3200" dirty="0"/>
              <a:t>ğırlaşmalar</a:t>
            </a:r>
          </a:p>
        </p:txBody>
      </p:sp>
      <p:sp>
        <p:nvSpPr>
          <p:cNvPr id="13" name="Овальная выноска 12"/>
          <p:cNvSpPr/>
          <p:nvPr/>
        </p:nvSpPr>
        <p:spPr>
          <a:xfrm>
            <a:off x="8840783" y="2996952"/>
            <a:ext cx="3024336" cy="1689968"/>
          </a:xfrm>
          <a:prstGeom prst="wedgeEllipseCallout">
            <a:avLst>
              <a:gd name="adj1" fmla="val -65636"/>
              <a:gd name="adj2" fmla="val -17063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leykopeniya və infeksiyalar </a:t>
            </a:r>
            <a:endParaRPr lang="az-Latn-A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Овальная выноска 13"/>
          <p:cNvSpPr/>
          <p:nvPr/>
        </p:nvSpPr>
        <p:spPr>
          <a:xfrm>
            <a:off x="8040216" y="764704"/>
            <a:ext cx="2538908" cy="1865706"/>
          </a:xfrm>
          <a:prstGeom prst="wedgeEllipseCallout">
            <a:avLst>
              <a:gd name="adj1" fmla="val -61102"/>
              <a:gd name="adj2" fmla="val 53887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anemiya</a:t>
            </a:r>
            <a:endParaRPr lang="az-Latn-A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Овальная выноска 3"/>
          <p:cNvSpPr/>
          <p:nvPr/>
        </p:nvSpPr>
        <p:spPr>
          <a:xfrm>
            <a:off x="6528048" y="4866940"/>
            <a:ext cx="3312368" cy="1656184"/>
          </a:xfrm>
          <a:prstGeom prst="wedgeEllipseCallout">
            <a:avLst>
              <a:gd name="adj1" fmla="val -31496"/>
              <a:gd name="adj2" fmla="val -75742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z-Latn-AZ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nəhəng splenomeqaliyalarda QC zədələnməsi (Banti sindromu) və ürək yetməzliyi </a:t>
            </a:r>
          </a:p>
          <a:p>
            <a:pPr algn="ctr"/>
            <a:endParaRPr lang="az-Latn-AZ" dirty="0"/>
          </a:p>
        </p:txBody>
      </p:sp>
      <p:sp>
        <p:nvSpPr>
          <p:cNvPr id="5" name="Овальная выноска 4"/>
          <p:cNvSpPr/>
          <p:nvPr/>
        </p:nvSpPr>
        <p:spPr>
          <a:xfrm>
            <a:off x="3503712" y="630887"/>
            <a:ext cx="3589077" cy="1662606"/>
          </a:xfrm>
          <a:prstGeom prst="wedgeEllipseCallout">
            <a:avLst>
              <a:gd name="adj1" fmla="val 11544"/>
              <a:gd name="adj2" fmla="val 67314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z-Latn-AZ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trombositopeniya və qanaxmalar </a:t>
            </a:r>
          </a:p>
        </p:txBody>
      </p:sp>
      <p:sp>
        <p:nvSpPr>
          <p:cNvPr id="8" name="Овальная выноска 7"/>
          <p:cNvSpPr/>
          <p:nvPr/>
        </p:nvSpPr>
        <p:spPr>
          <a:xfrm>
            <a:off x="119336" y="1992412"/>
            <a:ext cx="3258988" cy="1512168"/>
          </a:xfrm>
          <a:prstGeom prst="wedgeEllipseCallout">
            <a:avLst>
              <a:gd name="adj1" fmla="val 68407"/>
              <a:gd name="adj2" fmla="val 29209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z-Latn-AZ" sz="2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portal hipertenziya və varikoz qanaxma </a:t>
            </a:r>
          </a:p>
        </p:txBody>
      </p:sp>
      <p:sp>
        <p:nvSpPr>
          <p:cNvPr id="12" name="Овальная выноска 11"/>
          <p:cNvSpPr/>
          <p:nvPr/>
        </p:nvSpPr>
        <p:spPr>
          <a:xfrm>
            <a:off x="1077173" y="4571941"/>
            <a:ext cx="3600400" cy="1656184"/>
          </a:xfrm>
          <a:prstGeom prst="wedgeEllipseCallout">
            <a:avLst>
              <a:gd name="adj1" fmla="val 34665"/>
              <a:gd name="adj2" fmla="val -61414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z-Latn-AZ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qarındaxili orqanların sıxılmsı </a:t>
            </a:r>
          </a:p>
        </p:txBody>
      </p:sp>
      <p:sp>
        <p:nvSpPr>
          <p:cNvPr id="15" name="Овал 14"/>
          <p:cNvSpPr/>
          <p:nvPr/>
        </p:nvSpPr>
        <p:spPr>
          <a:xfrm>
            <a:off x="3652396" y="2584797"/>
            <a:ext cx="4413364" cy="2016224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SPLENOMEQALIYANIN AĞIRLAŞMALARI</a:t>
            </a:r>
          </a:p>
        </p:txBody>
      </p:sp>
    </p:spTree>
    <p:extLst>
      <p:ext uri="{BB962C8B-B14F-4D97-AF65-F5344CB8AC3E}">
        <p14:creationId xmlns:p14="http://schemas.microsoft.com/office/powerpoint/2010/main" val="4757887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5"/>
            <a:ext cx="7164675" cy="983247"/>
          </a:xfrm>
        </p:spPr>
        <p:txBody>
          <a:bodyPr>
            <a:normAutofit/>
          </a:bodyPr>
          <a:lstStyle/>
          <a:p>
            <a:r>
              <a:rPr lang="az-Latn-AZ" sz="2400" dirty="0"/>
              <a:t>Ağırlaşmaların müalicəsi üçün paliativ tədbirlər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295800" y="2397770"/>
            <a:ext cx="3600400" cy="2062460"/>
          </a:xfrm>
          <a:prstGeom prst="roundRect">
            <a:avLst/>
          </a:prstGeom>
          <a:solidFill>
            <a:srgbClr val="F9B88B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dirty="0">
                <a:solidFill>
                  <a:prstClr val="black"/>
                </a:solidFill>
              </a:rPr>
              <a:t>Splenomeqaliya ağırlaşmalarının müalicəsi üçün</a:t>
            </a:r>
            <a:r>
              <a:rPr lang="az-Latn-AZ" sz="2400" b="1" dirty="0">
                <a:solidFill>
                  <a:prstClr val="black"/>
                </a:solidFill>
              </a:rPr>
              <a:t> </a:t>
            </a:r>
            <a:r>
              <a:rPr lang="az-Latn-AZ" sz="2400" b="1" dirty="0">
                <a:solidFill>
                  <a:srgbClr val="FF0000"/>
                </a:solidFill>
              </a:rPr>
              <a:t>bu palliativ </a:t>
            </a:r>
            <a:r>
              <a:rPr lang="az-Latn-AZ" sz="2400" dirty="0">
                <a:solidFill>
                  <a:prstClr val="black"/>
                </a:solidFill>
              </a:rPr>
              <a:t>tədbirlər həyata keçirilir</a:t>
            </a:r>
            <a:endParaRPr lang="az-Latn-AZ" sz="2400" dirty="0"/>
          </a:p>
        </p:txBody>
      </p:sp>
      <p:sp>
        <p:nvSpPr>
          <p:cNvPr id="3" name="Выноска-облако 2"/>
          <p:cNvSpPr/>
          <p:nvPr/>
        </p:nvSpPr>
        <p:spPr>
          <a:xfrm>
            <a:off x="354708" y="909489"/>
            <a:ext cx="3960440" cy="2208014"/>
          </a:xfrm>
          <a:prstGeom prst="cloudCallout">
            <a:avLst>
              <a:gd name="adj1" fmla="val 47901"/>
              <a:gd name="adj2" fmla="val 55599"/>
            </a:avLst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dirty="0">
                <a:solidFill>
                  <a:schemeClr val="tx1"/>
                </a:solidFill>
              </a:rPr>
              <a:t>Dalaq arteriyasının bağlanması </a:t>
            </a:r>
          </a:p>
        </p:txBody>
      </p:sp>
      <p:sp>
        <p:nvSpPr>
          <p:cNvPr id="13" name="Выноска-облако 12"/>
          <p:cNvSpPr/>
          <p:nvPr/>
        </p:nvSpPr>
        <p:spPr>
          <a:xfrm>
            <a:off x="7932204" y="836712"/>
            <a:ext cx="3960440" cy="1800200"/>
          </a:xfrm>
          <a:prstGeom prst="cloudCallout">
            <a:avLst>
              <a:gd name="adj1" fmla="val -48300"/>
              <a:gd name="adj2" fmla="val 69401"/>
            </a:avLst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dirty="0">
                <a:solidFill>
                  <a:schemeClr val="tx1"/>
                </a:solidFill>
              </a:rPr>
              <a:t>Splenektomiya</a:t>
            </a:r>
          </a:p>
        </p:txBody>
      </p:sp>
      <p:sp>
        <p:nvSpPr>
          <p:cNvPr id="14" name="Выноска-облако 13"/>
          <p:cNvSpPr/>
          <p:nvPr/>
        </p:nvSpPr>
        <p:spPr>
          <a:xfrm>
            <a:off x="354708" y="4365104"/>
            <a:ext cx="4608512" cy="2041996"/>
          </a:xfrm>
          <a:prstGeom prst="cloudCallout">
            <a:avLst>
              <a:gd name="adj1" fmla="val 32559"/>
              <a:gd name="adj2" fmla="val -90138"/>
            </a:avLst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000" dirty="0">
                <a:solidFill>
                  <a:schemeClr val="tx1"/>
                </a:solidFill>
              </a:rPr>
              <a:t>Böyümə faktoru istifadəsi</a:t>
            </a:r>
          </a:p>
          <a:p>
            <a:pPr algn="ctr"/>
            <a:r>
              <a:rPr lang="az-Latn-AZ" sz="2000" dirty="0">
                <a:solidFill>
                  <a:schemeClr val="tx1"/>
                </a:solidFill>
              </a:rPr>
              <a:t> (trombopoetin, qranulosit – monosit  stimulyasiya amili və s.)</a:t>
            </a:r>
          </a:p>
        </p:txBody>
      </p:sp>
      <p:sp>
        <p:nvSpPr>
          <p:cNvPr id="15" name="Выноска-облако 14"/>
          <p:cNvSpPr/>
          <p:nvPr/>
        </p:nvSpPr>
        <p:spPr>
          <a:xfrm>
            <a:off x="7780370" y="4365104"/>
            <a:ext cx="3960440" cy="1872208"/>
          </a:xfrm>
          <a:prstGeom prst="cloudCallout">
            <a:avLst>
              <a:gd name="adj1" fmla="val -43811"/>
              <a:gd name="adj2" fmla="val -115196"/>
            </a:avLst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dirty="0">
                <a:solidFill>
                  <a:schemeClr val="tx1"/>
                </a:solidFill>
              </a:rPr>
              <a:t>Hissəvi dalaq embolizasiyası </a:t>
            </a:r>
          </a:p>
        </p:txBody>
      </p:sp>
    </p:spTree>
    <p:extLst>
      <p:ext uri="{BB962C8B-B14F-4D97-AF65-F5344CB8AC3E}">
        <p14:creationId xmlns:p14="http://schemas.microsoft.com/office/powerpoint/2010/main" val="42049659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7236683" cy="835878"/>
          </a:xfrm>
        </p:spPr>
        <p:txBody>
          <a:bodyPr/>
          <a:lstStyle/>
          <a:p>
            <a:r>
              <a:rPr lang="az-Latn-AZ" sz="2400" dirty="0"/>
              <a:t>Dalaq kistındə diaqnostık yanaşma </a:t>
            </a:r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448" y="548680"/>
            <a:ext cx="10081120" cy="5595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02088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DALAQ ABSESI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631504" y="1040686"/>
            <a:ext cx="2776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az-Latn-AZ" sz="3200" b="1" i="1" dirty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220004" y="2276872"/>
            <a:ext cx="3261184" cy="119171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z-Latn-AZ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Uzaq infeksion ocaqdan hematogen yayılması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19336" y="5077544"/>
            <a:ext cx="4361852" cy="137579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z-Latn-AZ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Kistlərin, dalaq infarktının və ya hematomanın infeksiyalaşması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15948" y="3677450"/>
            <a:ext cx="3765240" cy="119171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z-Latn-AZ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Ətrafdakı infeksion ocaqdan birbaşa yayılması </a:t>
            </a:r>
          </a:p>
        </p:txBody>
      </p:sp>
      <p:sp>
        <p:nvSpPr>
          <p:cNvPr id="17" name="Блок-схема: альтернативный процесс 16"/>
          <p:cNvSpPr/>
          <p:nvPr/>
        </p:nvSpPr>
        <p:spPr>
          <a:xfrm>
            <a:off x="1775520" y="908720"/>
            <a:ext cx="2272084" cy="827269"/>
          </a:xfrm>
          <a:prstGeom prst="flowChartAlternate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3200" b="1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Etiologiya</a:t>
            </a:r>
            <a:endParaRPr lang="az-Latn-AZ" sz="32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8256240" y="764704"/>
            <a:ext cx="2471936" cy="90342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44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Klinika</a:t>
            </a:r>
            <a:endParaRPr lang="az-Latn-AZ" sz="4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7039603" y="1867066"/>
            <a:ext cx="4529005" cy="90342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z-Latn-AZ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 qabırğaaltı nahiyyədə ağrı </a:t>
            </a:r>
            <a:endParaRPr lang="az-Latn-A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7039604" y="4416982"/>
            <a:ext cx="4230226" cy="6133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az-Latn-AZ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Palpasiya olunan dalaq </a:t>
            </a:r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7039603" y="5517231"/>
            <a:ext cx="4673019" cy="71297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az-Latn-AZ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Peritonitə bağlı əzələ gərginliyi </a:t>
            </a:r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7039604" y="3257440"/>
            <a:ext cx="3025379" cy="67259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z-Latn-AZ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Hərarət</a:t>
            </a:r>
            <a:endParaRPr lang="az-Latn-A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Connector: Elbow 3">
            <a:extLst>
              <a:ext uri="{FF2B5EF4-FFF2-40B4-BE49-F238E27FC236}">
                <a16:creationId xmlns:a16="http://schemas.microsoft.com/office/drawing/2014/main" id="{C6C4E402-9FA0-4541-B01A-E48D1AA3F0DB}"/>
              </a:ext>
            </a:extLst>
          </p:cNvPr>
          <p:cNvCxnSpPr>
            <a:cxnSpLocks/>
            <a:stCxn id="43" idx="1"/>
            <a:endCxn id="46" idx="1"/>
          </p:cNvCxnSpPr>
          <p:nvPr/>
        </p:nvCxnSpPr>
        <p:spPr>
          <a:xfrm rot="10800000" flipV="1">
            <a:off x="7039604" y="1216416"/>
            <a:ext cx="1216637" cy="4657301"/>
          </a:xfrm>
          <a:prstGeom prst="bentConnector3">
            <a:avLst>
              <a:gd name="adj1" fmla="val 118789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or: Elbow 28">
            <a:extLst>
              <a:ext uri="{FF2B5EF4-FFF2-40B4-BE49-F238E27FC236}">
                <a16:creationId xmlns:a16="http://schemas.microsoft.com/office/drawing/2014/main" id="{68B8F9F3-1959-4821-BAFA-25642C34E079}"/>
              </a:ext>
            </a:extLst>
          </p:cNvPr>
          <p:cNvCxnSpPr>
            <a:cxnSpLocks/>
            <a:stCxn id="43" idx="1"/>
            <a:endCxn id="45" idx="1"/>
          </p:cNvCxnSpPr>
          <p:nvPr/>
        </p:nvCxnSpPr>
        <p:spPr>
          <a:xfrm rot="10800000" flipV="1">
            <a:off x="7039604" y="1216416"/>
            <a:ext cx="1216636" cy="3507215"/>
          </a:xfrm>
          <a:prstGeom prst="bentConnector3">
            <a:avLst>
              <a:gd name="adj1" fmla="val 118790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or: Elbow 32">
            <a:extLst>
              <a:ext uri="{FF2B5EF4-FFF2-40B4-BE49-F238E27FC236}">
                <a16:creationId xmlns:a16="http://schemas.microsoft.com/office/drawing/2014/main" id="{B55DBF01-69C2-4D3B-8D1E-7EB41659E606}"/>
              </a:ext>
            </a:extLst>
          </p:cNvPr>
          <p:cNvCxnSpPr>
            <a:cxnSpLocks/>
            <a:stCxn id="43" idx="1"/>
            <a:endCxn id="47" idx="1"/>
          </p:cNvCxnSpPr>
          <p:nvPr/>
        </p:nvCxnSpPr>
        <p:spPr>
          <a:xfrm rot="10800000" flipV="1">
            <a:off x="7039604" y="1216417"/>
            <a:ext cx="1216636" cy="2377320"/>
          </a:xfrm>
          <a:prstGeom prst="bentConnector3">
            <a:avLst>
              <a:gd name="adj1" fmla="val 118790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nector: Elbow 35">
            <a:extLst>
              <a:ext uri="{FF2B5EF4-FFF2-40B4-BE49-F238E27FC236}">
                <a16:creationId xmlns:a16="http://schemas.microsoft.com/office/drawing/2014/main" id="{EDDC0C7A-4FDB-43F3-9BA1-3B92135D8591}"/>
              </a:ext>
            </a:extLst>
          </p:cNvPr>
          <p:cNvCxnSpPr>
            <a:cxnSpLocks/>
            <a:stCxn id="43" idx="1"/>
            <a:endCxn id="44" idx="1"/>
          </p:cNvCxnSpPr>
          <p:nvPr/>
        </p:nvCxnSpPr>
        <p:spPr>
          <a:xfrm rot="10800000" flipV="1">
            <a:off x="7039604" y="1216417"/>
            <a:ext cx="1216637" cy="1102362"/>
          </a:xfrm>
          <a:prstGeom prst="bentConnector3">
            <a:avLst>
              <a:gd name="adj1" fmla="val 118789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nector: Elbow 53">
            <a:extLst>
              <a:ext uri="{FF2B5EF4-FFF2-40B4-BE49-F238E27FC236}">
                <a16:creationId xmlns:a16="http://schemas.microsoft.com/office/drawing/2014/main" id="{380D20FD-2EBE-49C8-BC88-F0577275EF09}"/>
              </a:ext>
            </a:extLst>
          </p:cNvPr>
          <p:cNvCxnSpPr>
            <a:cxnSpLocks/>
            <a:stCxn id="17" idx="3"/>
            <a:endCxn id="16" idx="3"/>
          </p:cNvCxnSpPr>
          <p:nvPr/>
        </p:nvCxnSpPr>
        <p:spPr>
          <a:xfrm>
            <a:off x="4047604" y="1322355"/>
            <a:ext cx="433584" cy="4443085"/>
          </a:xfrm>
          <a:prstGeom prst="bentConnector3">
            <a:avLst>
              <a:gd name="adj1" fmla="val 152723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nector: Elbow 54">
            <a:extLst>
              <a:ext uri="{FF2B5EF4-FFF2-40B4-BE49-F238E27FC236}">
                <a16:creationId xmlns:a16="http://schemas.microsoft.com/office/drawing/2014/main" id="{5070FA20-FF62-425A-9AA4-E952C06E157B}"/>
              </a:ext>
            </a:extLst>
          </p:cNvPr>
          <p:cNvCxnSpPr>
            <a:cxnSpLocks/>
            <a:stCxn id="17" idx="3"/>
            <a:endCxn id="18" idx="3"/>
          </p:cNvCxnSpPr>
          <p:nvPr/>
        </p:nvCxnSpPr>
        <p:spPr>
          <a:xfrm>
            <a:off x="4047604" y="1322355"/>
            <a:ext cx="433584" cy="2950950"/>
          </a:xfrm>
          <a:prstGeom prst="bentConnector3">
            <a:avLst>
              <a:gd name="adj1" fmla="val 152723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nector: Elbow 55">
            <a:extLst>
              <a:ext uri="{FF2B5EF4-FFF2-40B4-BE49-F238E27FC236}">
                <a16:creationId xmlns:a16="http://schemas.microsoft.com/office/drawing/2014/main" id="{86568A71-B166-4E1F-96AE-84BE585CD092}"/>
              </a:ext>
            </a:extLst>
          </p:cNvPr>
          <p:cNvCxnSpPr>
            <a:cxnSpLocks/>
            <a:stCxn id="17" idx="3"/>
            <a:endCxn id="14" idx="3"/>
          </p:cNvCxnSpPr>
          <p:nvPr/>
        </p:nvCxnSpPr>
        <p:spPr>
          <a:xfrm>
            <a:off x="4047604" y="1322355"/>
            <a:ext cx="433584" cy="1550372"/>
          </a:xfrm>
          <a:prstGeom prst="bentConnector3">
            <a:avLst>
              <a:gd name="adj1" fmla="val 152723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78568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DALAQ ABSESI </a:t>
            </a:r>
            <a:endParaRPr lang="en-US" dirty="0"/>
          </a:p>
        </p:txBody>
      </p:sp>
      <p:sp>
        <p:nvSpPr>
          <p:cNvPr id="9" name="Овал 8"/>
          <p:cNvSpPr/>
          <p:nvPr/>
        </p:nvSpPr>
        <p:spPr>
          <a:xfrm>
            <a:off x="407368" y="1196752"/>
            <a:ext cx="6120680" cy="271017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i="1" dirty="0">
                <a:solidFill>
                  <a:srgbClr val="C0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Diaqnostika </a:t>
            </a:r>
          </a:p>
          <a:p>
            <a:r>
              <a:rPr lang="az-Latn-AZ" sz="2400" dirty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• Laborator – leykositoz və CRP artması</a:t>
            </a:r>
            <a:br>
              <a:rPr lang="az-Latn-AZ" sz="2400" dirty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</a:br>
            <a:r>
              <a:rPr lang="az-Latn-AZ" sz="2400" dirty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• KT- də hipodens sahə, maye və qaz səviyyəsi </a:t>
            </a:r>
            <a:endParaRPr lang="az-Latn-A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az-Latn-A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5735960" y="1222881"/>
            <a:ext cx="6120680" cy="2782183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8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Ağırlaşma </a:t>
            </a:r>
            <a:endParaRPr lang="az-Latn-AZ" sz="2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i-FI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Spontan absesin açılması və peritonit </a:t>
            </a:r>
          </a:p>
          <a:p>
            <a:r>
              <a:rPr lang="az-Latn-AZ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Sepsis və ağırlaşmaları </a:t>
            </a:r>
          </a:p>
          <a:p>
            <a:pPr algn="ctr"/>
            <a:endParaRPr lang="az-Latn-AZ" sz="28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2927648" y="3743161"/>
            <a:ext cx="6120680" cy="271017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z-Latn-AZ" sz="32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Müalicə </a:t>
            </a:r>
            <a:endParaRPr lang="az-Latn-AZ" sz="3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buFont typeface="Arial" pitchFamily="34" charset="0"/>
              <a:buChar char="•"/>
            </a:pPr>
            <a:r>
              <a:rPr lang="az-Latn-AZ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Splenektomiya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az-Latn-AZ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Drenaj - Perkutan və ya laparoskopik 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az-Latn-AZ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Dalağın hissəvi rezeksiyası (açıq və ya laparoskopik)</a:t>
            </a:r>
          </a:p>
          <a:p>
            <a:pPr algn="ctr"/>
            <a:endParaRPr lang="az-Latn-A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64586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Tarverdi\Desktop\splenic abses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253" y="908720"/>
            <a:ext cx="3600400" cy="5089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Tarverdi\Desktop\Dalaq shekil\Splen abses 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76" y="1004192"/>
            <a:ext cx="3405235" cy="4993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Tarverdi\Desktop\Splen abse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0600" y="1004192"/>
            <a:ext cx="3256461" cy="4993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3200" dirty="0"/>
              <a:t>Dalaq absesi</a:t>
            </a:r>
          </a:p>
        </p:txBody>
      </p:sp>
    </p:spTree>
    <p:extLst>
      <p:ext uri="{BB962C8B-B14F-4D97-AF65-F5344CB8AC3E}">
        <p14:creationId xmlns:p14="http://schemas.microsoft.com/office/powerpoint/2010/main" val="13927625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numCol="1">
            <a:normAutofit/>
          </a:bodyPr>
          <a:lstStyle/>
          <a:p>
            <a:pPr lvl="0"/>
            <a:r>
              <a:rPr lang="az-Latn-AZ" dirty="0"/>
              <a:t>Splenektomiyaya göstərişlər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1124744"/>
            <a:ext cx="10515600" cy="5052219"/>
          </a:xfrm>
        </p:spPr>
        <p:txBody>
          <a:bodyPr numCol="2"/>
          <a:lstStyle/>
          <a:p>
            <a:r>
              <a:rPr lang="az-Latn-AZ" b="1" dirty="0"/>
              <a:t>Splenomeqaliya ağırlaşmalarını aradan qaldırmaq </a:t>
            </a:r>
          </a:p>
          <a:p>
            <a:pPr marL="0" indent="0">
              <a:buNone/>
            </a:pPr>
            <a:r>
              <a:rPr lang="az-Latn-AZ" sz="2000" dirty="0"/>
              <a:t>Sitopeniyanı düzəltmək , Varikoz qanaxmanın müalicəsi, Mexaniki təsiri aradan qaldırma </a:t>
            </a:r>
          </a:p>
          <a:p>
            <a:r>
              <a:rPr lang="az-Latn-AZ" sz="2400" b="1" dirty="0"/>
              <a:t>Travmalarda qanaxmanı dayandırmaq</a:t>
            </a:r>
          </a:p>
          <a:p>
            <a:pPr lvl="0"/>
            <a:r>
              <a:rPr lang="az-Latn-AZ" sz="2000" b="1" dirty="0"/>
              <a:t>Xəstə qan hüceyrələrinin ömrünü uzatmaq </a:t>
            </a:r>
            <a:endParaRPr lang="az-Latn-AZ" sz="2000" dirty="0"/>
          </a:p>
          <a:p>
            <a:pPr marL="0" lvl="0" indent="0">
              <a:buNone/>
            </a:pPr>
            <a:r>
              <a:rPr lang="az-Latn-AZ" sz="2000" dirty="0"/>
              <a:t>Sferositoz, Autoimmun hemolitik anemiya, İdiopatik trombositopenik purpura </a:t>
            </a:r>
            <a:endParaRPr lang="en-US" sz="2000" dirty="0"/>
          </a:p>
          <a:p>
            <a:pPr lvl="0"/>
            <a:endParaRPr lang="en-US" sz="2000" dirty="0"/>
          </a:p>
          <a:p>
            <a:pPr lvl="0"/>
            <a:endParaRPr lang="az-Latn-AZ" sz="2000" dirty="0"/>
          </a:p>
          <a:p>
            <a:r>
              <a:rPr lang="az-Latn-AZ" sz="3200" b="1" dirty="0"/>
              <a:t>Diaqnostik məqsədlə </a:t>
            </a:r>
          </a:p>
          <a:p>
            <a:pPr marL="0" indent="0">
              <a:buNone/>
            </a:pPr>
            <a:r>
              <a:rPr lang="az-Latn-AZ" sz="2400" dirty="0"/>
              <a:t>Səbəbi bilinməyən splenomeqaliya, Limfomalar, Dalaqda naməlum kütlə </a:t>
            </a:r>
          </a:p>
          <a:p>
            <a:pPr lvl="0"/>
            <a:r>
              <a:rPr lang="az-Latn-AZ" sz="3200" b="1" dirty="0"/>
              <a:t>Dalağın cərrahi xəstəlikləri</a:t>
            </a:r>
            <a:r>
              <a:rPr lang="az-Latn-AZ" sz="3200" dirty="0"/>
              <a:t> </a:t>
            </a:r>
          </a:p>
          <a:p>
            <a:pPr marL="0" lvl="0" indent="0">
              <a:buNone/>
            </a:pPr>
            <a:r>
              <a:rPr lang="az-Latn-AZ" sz="2400" dirty="0"/>
              <a:t> Trombotik trombositopenik purpura, Talassemiya , Oraq hüceyrəli </a:t>
            </a:r>
          </a:p>
          <a:p>
            <a:r>
              <a:rPr lang="az-Latn-AZ" sz="2400" b="1" dirty="0"/>
              <a:t>Dalaqda yerləşən xəstəlik mənbəyi və kütlələri çıxarmaq </a:t>
            </a:r>
            <a:endParaRPr lang="az-Latn-AZ" sz="2400" dirty="0"/>
          </a:p>
          <a:p>
            <a:pPr marL="0" indent="0">
              <a:buNone/>
            </a:pPr>
            <a:r>
              <a:rPr lang="az-Latn-AZ" sz="1400" dirty="0"/>
              <a:t>Leyşmaniya, Şişlər, Kistlər, Abses, Hematoma, Malyariya 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720491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689282" y="1412774"/>
            <a:ext cx="3171990" cy="461665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r"/>
            <a:r>
              <a:rPr lang="az-Latn-AZ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Hiposplenizm</a:t>
            </a:r>
          </a:p>
        </p:txBody>
      </p:sp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6732627" cy="835878"/>
          </a:xfrm>
        </p:spPr>
        <p:txBody>
          <a:bodyPr/>
          <a:lstStyle/>
          <a:p>
            <a:r>
              <a:rPr lang="az-Latn-AZ" sz="2400" dirty="0"/>
              <a:t>Splenektomiya ağırlaşmaları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960096" y="5517232"/>
            <a:ext cx="4320480" cy="461665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just"/>
            <a:r>
              <a:rPr lang="az-Latn-AZ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Subdiafraqmatik abses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69574" y="4371781"/>
            <a:ext cx="2850162" cy="461665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r"/>
            <a:r>
              <a:rPr lang="az-Latn-AZ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Trombositoz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774094" y="4408973"/>
            <a:ext cx="3650498" cy="461665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just"/>
            <a:r>
              <a:rPr lang="az-Latn-AZ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Dalaq venası trombozu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89282" y="3006335"/>
            <a:ext cx="2792094" cy="461665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r"/>
            <a:r>
              <a:rPr lang="az-Latn-AZ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Splenoz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7550472" y="1131985"/>
            <a:ext cx="3888432" cy="830997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just"/>
            <a:r>
              <a:rPr lang="az-Latn-AZ" sz="2400" b="1" dirty="0">
                <a:latin typeface="Arial" panose="020B0604020202020204" pitchFamily="34" charset="0"/>
                <a:cs typeface="Arial" panose="020B0604020202020204" pitchFamily="34" charset="0"/>
              </a:rPr>
              <a:t>Soltərəfli plevral maye və ağciyər atelektazı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631504" y="5517232"/>
            <a:ext cx="2877840" cy="461665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r"/>
            <a:r>
              <a:rPr lang="az-Latn-AZ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Qanaxma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998626" y="3037601"/>
            <a:ext cx="3425966" cy="830997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just"/>
            <a:r>
              <a:rPr lang="az-Latn-AZ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Qonşu orqan yaralanması</a:t>
            </a:r>
          </a:p>
        </p:txBody>
      </p:sp>
      <p:sp>
        <p:nvSpPr>
          <p:cNvPr id="15" name="12-конечная звезда 14"/>
          <p:cNvSpPr/>
          <p:nvPr/>
        </p:nvSpPr>
        <p:spPr>
          <a:xfrm>
            <a:off x="3592198" y="997078"/>
            <a:ext cx="4406428" cy="4859669"/>
          </a:xfrm>
          <a:prstGeom prst="star12">
            <a:avLst/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SPLENEKTOMİYA AĞIRLAŞMALARI </a:t>
            </a:r>
          </a:p>
          <a:p>
            <a:pPr algn="ctr"/>
            <a:endParaRPr lang="az-Latn-AZ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16450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DALAQ TRAVMASI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93688" y="836712"/>
            <a:ext cx="1127492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z-Latn-AZ" sz="2400" b="1" i="1" dirty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Dalaq travmalarının ağırlıq dərəcələri </a:t>
            </a:r>
            <a:r>
              <a:rPr lang="az-Latn-AZ" sz="2000" b="1" i="1" dirty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(Amerika Travma Cərrahiyyəsi Cəmiyyətininin və AİS-90 təsnifatı)</a:t>
            </a:r>
            <a:endParaRPr lang="az-Latn-AZ" sz="2000" dirty="0">
              <a:solidFill>
                <a:srgbClr val="99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539547"/>
              </p:ext>
            </p:extLst>
          </p:nvPr>
        </p:nvGraphicFramePr>
        <p:xfrm>
          <a:off x="191341" y="1580897"/>
          <a:ext cx="11737306" cy="494444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784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54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059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074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60429">
                <a:tc>
                  <a:txBody>
                    <a:bodyPr/>
                    <a:lstStyle/>
                    <a:p>
                      <a:pPr algn="ctr"/>
                      <a:r>
                        <a:rPr lang="az-Latn-AZ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Dərəcə</a:t>
                      </a:r>
                      <a:endParaRPr lang="az-Latn-AZ" sz="24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Morfologiya</a:t>
                      </a:r>
                      <a:endParaRPr lang="az-Latn-AZ" sz="24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Açıqlama</a:t>
                      </a:r>
                      <a:endParaRPr lang="az-Latn-AZ" sz="24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Letallıq</a:t>
                      </a:r>
                      <a:endParaRPr lang="az-Latn-AZ" sz="24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0429">
                <a:tc rowSpan="2">
                  <a:txBody>
                    <a:bodyPr/>
                    <a:lstStyle/>
                    <a:p>
                      <a:pPr algn="ctr"/>
                      <a:endParaRPr lang="az-Latn-AZ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az-Latn-AZ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Hematoma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z-Latn-AZ" sz="24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subkapsulyar, səthinin 10%-dən az sahəsində</a:t>
                      </a:r>
                      <a:endParaRPr lang="az-Latn-AZ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1-2%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60429">
                <a:tc vMerge="1">
                  <a:txBody>
                    <a:bodyPr/>
                    <a:lstStyle/>
                    <a:p>
                      <a:endParaRPr lang="az-Latn-A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Yaralanma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z-Latn-AZ" sz="24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kapsula yarası, qanaxma yox, dərinliyi 1 sm-dən az</a:t>
                      </a:r>
                      <a:endParaRPr lang="az-Latn-AZ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1-2%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60429">
                <a:tc rowSpan="2">
                  <a:txBody>
                    <a:bodyPr/>
                    <a:lstStyle/>
                    <a:p>
                      <a:pPr algn="ctr"/>
                      <a:endParaRPr lang="az-Latn-AZ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az-Latn-AZ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az-Latn-AZ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Hematoma</a:t>
                      </a:r>
                    </a:p>
                    <a:p>
                      <a:pPr algn="ctr"/>
                      <a:endParaRPr lang="az-Latn-AZ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z-Latn-AZ" sz="24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subkapsulyar, səthinin 10-50% arası sahəsində</a:t>
                      </a:r>
                      <a:endParaRPr lang="az-Latn-AZ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1-2%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02731">
                <a:tc vMerge="1">
                  <a:txBody>
                    <a:bodyPr/>
                    <a:lstStyle/>
                    <a:p>
                      <a:endParaRPr lang="az-Latn-A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Yaralanma</a:t>
                      </a:r>
                    </a:p>
                    <a:p>
                      <a:pPr algn="ctr"/>
                      <a:endParaRPr lang="az-Latn-AZ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z-Latn-AZ" sz="24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kapsula yarası, parenxima dərinliyi 1-3 sm, trabekulyar damarlar zədələnməyib</a:t>
                      </a:r>
                      <a:endParaRPr lang="az-Latn-AZ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1-2%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41491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DALAQ TRAVMASI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9689521"/>
              </p:ext>
            </p:extLst>
          </p:nvPr>
        </p:nvGraphicFramePr>
        <p:xfrm>
          <a:off x="191344" y="1647368"/>
          <a:ext cx="11809312" cy="48946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339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509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903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3399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54652">
                <a:tc>
                  <a:txBody>
                    <a:bodyPr/>
                    <a:lstStyle/>
                    <a:p>
                      <a:pPr algn="ctr"/>
                      <a:r>
                        <a:rPr lang="az-Latn-AZ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Dərəcə</a:t>
                      </a:r>
                      <a:endParaRPr lang="az-Latn-AZ" sz="24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Morfologiya</a:t>
                      </a:r>
                      <a:endParaRPr lang="az-Latn-AZ" sz="24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Açıqlama</a:t>
                      </a:r>
                      <a:endParaRPr lang="az-Latn-AZ" sz="24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Letallıq</a:t>
                      </a:r>
                      <a:endParaRPr lang="az-Latn-AZ" sz="24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65528">
                <a:tc rowSpan="2">
                  <a:txBody>
                    <a:bodyPr/>
                    <a:lstStyle/>
                    <a:p>
                      <a:pPr algn="ctr"/>
                      <a:endParaRPr lang="az-Latn-A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az-Latn-A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III</a:t>
                      </a:r>
                      <a:endParaRPr lang="az-Latn-AZ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Hematoma</a:t>
                      </a:r>
                      <a:endParaRPr lang="az-Latn-AZ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az-Latn-AZ" sz="20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subkapsulyar, səthinin 50% dən çoxunu əhatə edən və ya genişlənən</a:t>
                      </a:r>
                      <a:r>
                        <a:rPr lang="az-Latn-AZ" sz="2000" kern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az-Latn-AZ" sz="20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açılmış subkapsulyar və ya intraparenximal 5</a:t>
                      </a:r>
                      <a:r>
                        <a:rPr lang="az-Latn-AZ" sz="2000" kern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az-Latn-AZ" sz="20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sm-dən böyük və ya genişlənən.</a:t>
                      </a:r>
                      <a:endParaRPr lang="az-Latn-AZ" sz="2000" b="0" i="0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8-10%</a:t>
                      </a:r>
                      <a:endParaRPr lang="az-Latn-AZ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89215">
                <a:tc vMerge="1">
                  <a:txBody>
                    <a:bodyPr/>
                    <a:lstStyle/>
                    <a:p>
                      <a:endParaRPr lang="az-Latn-A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Yaralanma</a:t>
                      </a:r>
                      <a:endParaRPr lang="az-Latn-AZ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az-Latn-AZ" sz="20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sm-dən çox parenxima dərinliyi olan və ya trabekulyar damarları zədələnməsi</a:t>
                      </a:r>
                      <a:endParaRPr lang="az-Latn-AZ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8-10%</a:t>
                      </a:r>
                      <a:endParaRPr lang="az-Latn-AZ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89215">
                <a:tc>
                  <a:txBody>
                    <a:bodyPr/>
                    <a:lstStyle/>
                    <a:p>
                      <a:pPr algn="ctr"/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IV</a:t>
                      </a:r>
                      <a:endParaRPr lang="az-Latn-AZ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Yaralanma</a:t>
                      </a:r>
                    </a:p>
                    <a:p>
                      <a:pPr algn="ctr"/>
                      <a:endParaRPr lang="az-Latn-AZ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az-Latn-AZ" sz="20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dalağın 25%-dən çoxunun devaskulyarizasiyasına səbəb olan seqmentar və ya qapı damar zədələnməsi</a:t>
                      </a:r>
                      <a:endParaRPr lang="az-Latn-AZ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5-50%</a:t>
                      </a:r>
                      <a:endParaRPr lang="az-Latn-AZ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9365">
                <a:tc>
                  <a:txBody>
                    <a:bodyPr/>
                    <a:lstStyle/>
                    <a:p>
                      <a:pPr algn="ctr"/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az-Latn-AZ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Yaralanma</a:t>
                      </a:r>
                      <a:endParaRPr lang="az-Latn-AZ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az-Latn-AZ" sz="20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dalağı tam devaskulyarizə edən hilus zədələnməsi</a:t>
                      </a:r>
                      <a:endParaRPr lang="az-Latn-AZ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5-50%</a:t>
                      </a:r>
                      <a:endParaRPr lang="az-Latn-AZ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35360" y="778729"/>
            <a:ext cx="1169348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z-Latn-AZ" sz="2400" b="1" i="1" dirty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Dalaq travmalarının ağırlıq dərəcələri </a:t>
            </a:r>
            <a:r>
              <a:rPr lang="az-Latn-AZ" sz="2000" b="1" i="1" dirty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(Amerika Travma Cərrahiyyəsi Cəmiyyətininin və AİS-90 təsnifatı)</a:t>
            </a:r>
            <a:endParaRPr lang="az-Latn-AZ" sz="2000" dirty="0">
              <a:solidFill>
                <a:srgbClr val="99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09671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591915" y="1407362"/>
            <a:ext cx="3024336" cy="107354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z-Latn-AZ" sz="28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Soltərəfli qabırğa sınıqları</a:t>
            </a:r>
          </a:p>
        </p:txBody>
      </p:sp>
      <p:cxnSp>
        <p:nvCxnSpPr>
          <p:cNvPr id="10" name="Прямая со стрелкой 9"/>
          <p:cNvCxnSpPr>
            <a:cxnSpLocks/>
            <a:stCxn id="18" idx="2"/>
            <a:endCxn id="11" idx="0"/>
          </p:cNvCxnSpPr>
          <p:nvPr/>
        </p:nvCxnSpPr>
        <p:spPr>
          <a:xfrm>
            <a:off x="5841194" y="1940139"/>
            <a:ext cx="0" cy="912797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Скругленный прямоугольник 10"/>
          <p:cNvSpPr/>
          <p:nvPr/>
        </p:nvSpPr>
        <p:spPr>
          <a:xfrm>
            <a:off x="3428926" y="2852936"/>
            <a:ext cx="4824536" cy="143621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az-Latn-AZ" sz="2800" b="1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alaq zədələnməsinə şübhə 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07368" y="4918345"/>
            <a:ext cx="10867652" cy="15349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itchFamily="34" charset="0"/>
              <a:buChar char="•"/>
            </a:pPr>
            <a:r>
              <a:rPr lang="az-Latn-AZ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Açıq zədələnmələrin diaqnozu adətən əməliyyat vaxtı qoyulur.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az-Latn-AZ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Küt zədələnmələrin diaqnozu KT ilə və ya əməliyyat vaxtı dəqiqləşdirilir.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964459" y="764704"/>
            <a:ext cx="3753470" cy="117543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z-Latn-AZ" sz="28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Qarındaxili qanaxma 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8112224" y="1391245"/>
            <a:ext cx="3168352" cy="117543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z-Latn-AZ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Şok əlamətləri </a:t>
            </a:r>
            <a:endParaRPr lang="az-Latn-AZ" sz="2800" dirty="0">
              <a:solidFill>
                <a:prstClr val="black">
                  <a:lumMod val="85000"/>
                  <a:lumOff val="1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2" name="Прямая со стрелкой 71"/>
          <p:cNvCxnSpPr>
            <a:cxnSpLocks/>
            <a:stCxn id="11" idx="2"/>
            <a:endCxn id="12" idx="0"/>
          </p:cNvCxnSpPr>
          <p:nvPr/>
        </p:nvCxnSpPr>
        <p:spPr>
          <a:xfrm>
            <a:off x="5841194" y="4289152"/>
            <a:ext cx="0" cy="62919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2896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z-Latn-AZ" dirty="0"/>
              <a:t>DALAQ TRAVMASI- diaqnostika</a:t>
            </a:r>
          </a:p>
        </p:txBody>
      </p:sp>
      <p:pic>
        <p:nvPicPr>
          <p:cNvPr id="9" name="Picture 3" descr="C:\Users\Tarverdi\Desktop\Dalaq shekil\traumatic-shattered-hematoma-clinical-anatomy-original.gif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2024" y="1484784"/>
            <a:ext cx="5428786" cy="453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Tarverdi\Desktop\Dalaq shekil\Splenic travma KT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1484784"/>
            <a:ext cx="4968552" cy="453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31878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8"/>
          <p:cNvSpPr/>
          <p:nvPr/>
        </p:nvSpPr>
        <p:spPr>
          <a:xfrm>
            <a:off x="839416" y="3739411"/>
            <a:ext cx="3636404" cy="1683434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z-Latn-AZ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Cərrahi üsullar – </a:t>
            </a:r>
            <a:r>
              <a:rPr lang="az-Latn-A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splenektomiya, sintetik yamaq və torbalar, tamponada və c.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933826" y="4365104"/>
            <a:ext cx="3106390" cy="144016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Dalaq arteriyasının embolizasiyası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8544272" y="3459758"/>
            <a:ext cx="2828404" cy="1378644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z-Latn-A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Spontan hemostazı gözləmə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351584" y="980728"/>
            <a:ext cx="7992888" cy="120820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Dalaq zədələnmələrində əsas prinsip -</a:t>
            </a:r>
            <a:r>
              <a:rPr lang="az-Latn-AZ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hemostaz</a:t>
            </a:r>
          </a:p>
        </p:txBody>
      </p:sp>
      <p:cxnSp>
        <p:nvCxnSpPr>
          <p:cNvPr id="14" name="Прямая со стрелкой 13"/>
          <p:cNvCxnSpPr>
            <a:endCxn id="9" idx="0"/>
          </p:cNvCxnSpPr>
          <p:nvPr/>
        </p:nvCxnSpPr>
        <p:spPr>
          <a:xfrm flipH="1">
            <a:off x="2657618" y="2188934"/>
            <a:ext cx="414046" cy="155047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stCxn id="12" idx="2"/>
            <a:endCxn id="10" idx="0"/>
          </p:cNvCxnSpPr>
          <p:nvPr/>
        </p:nvCxnSpPr>
        <p:spPr>
          <a:xfrm>
            <a:off x="6348028" y="2188934"/>
            <a:ext cx="138993" cy="217617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endCxn id="11" idx="0"/>
          </p:cNvCxnSpPr>
          <p:nvPr/>
        </p:nvCxnSpPr>
        <p:spPr>
          <a:xfrm>
            <a:off x="9624392" y="2188934"/>
            <a:ext cx="334082" cy="127082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7210725" cy="835878"/>
          </a:xfrm>
        </p:spPr>
        <p:txBody>
          <a:bodyPr>
            <a:normAutofit/>
          </a:bodyPr>
          <a:lstStyle/>
          <a:p>
            <a:r>
              <a:rPr lang="az-Latn-AZ" dirty="0"/>
              <a:t>Müalicə prinsipi</a:t>
            </a:r>
          </a:p>
        </p:txBody>
      </p:sp>
    </p:spTree>
    <p:extLst>
      <p:ext uri="{BB962C8B-B14F-4D97-AF65-F5344CB8AC3E}">
        <p14:creationId xmlns:p14="http://schemas.microsoft.com/office/powerpoint/2010/main" val="633796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MÜALICƏ</a:t>
            </a:r>
          </a:p>
        </p:txBody>
      </p:sp>
      <p:pic>
        <p:nvPicPr>
          <p:cNvPr id="10" name="Picture 2" descr="C:\Users\Tarverdi\Desktop\cartoon_operation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0290" y="1772816"/>
            <a:ext cx="5040620" cy="3724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7574" y="2132856"/>
            <a:ext cx="5181600" cy="2592288"/>
          </a:xfrm>
        </p:spPr>
        <p:txBody>
          <a:bodyPr/>
          <a:lstStyle/>
          <a:p>
            <a:r>
              <a:rPr lang="az-Latn-AZ" b="1" dirty="0"/>
              <a:t>Açıq travmalarda </a:t>
            </a:r>
            <a:r>
              <a:rPr lang="az-Latn-AZ" dirty="0"/>
              <a:t>və </a:t>
            </a:r>
            <a:r>
              <a:rPr lang="az-Latn-AZ" b="1" dirty="0"/>
              <a:t>hemodinamikası qeyri-stabil </a:t>
            </a:r>
            <a:r>
              <a:rPr lang="az-Latn-AZ" dirty="0"/>
              <a:t>xəstələrdə </a:t>
            </a:r>
            <a:r>
              <a:rPr lang="az-Latn-AZ" b="1" i="1" dirty="0">
                <a:solidFill>
                  <a:srgbClr val="EC3308"/>
                </a:solidFill>
              </a:rPr>
              <a:t>təcili əməliyyat</a:t>
            </a:r>
            <a:endParaRPr lang="az-Latn-AZ" dirty="0">
              <a:solidFill>
                <a:srgbClr val="EC3308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05811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839416" y="3638370"/>
            <a:ext cx="4680520" cy="1944216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hemodinamikası stabil olan və əməliyyat tələb olunmayan digər zədələnmələr yoxdursa müşahidə (hemodinamika, KT). 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116256" y="3699030"/>
            <a:ext cx="5256584" cy="198022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Müşahidə vaxtı qanaxma baş verərsə (</a:t>
            </a:r>
            <a:r>
              <a:rPr lang="az-Latn-AZ" sz="2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hemoqlobində düşmə, KT-angioqrafiyada ekstravazasiya</a:t>
            </a:r>
            <a:r>
              <a:rPr lang="az-Latn-A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embolizasiya, hemodinamika qeyri-stabildirsə əməliyyat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063552" y="1340768"/>
            <a:ext cx="7848872" cy="1011372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Qapalı travmaların </a:t>
            </a:r>
            <a:r>
              <a:rPr lang="az-Latn-A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əksəriyyəti </a:t>
            </a:r>
          </a:p>
          <a:p>
            <a:pPr algn="ctr"/>
            <a:r>
              <a:rPr lang="az-Latn-AZ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qeyri-operativ</a:t>
            </a:r>
            <a:r>
              <a:rPr lang="az-Latn-A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(50-80%)</a:t>
            </a:r>
          </a:p>
        </p:txBody>
      </p:sp>
      <p:cxnSp>
        <p:nvCxnSpPr>
          <p:cNvPr id="7" name="Прямая со стрелкой 6"/>
          <p:cNvCxnSpPr>
            <a:cxnSpLocks/>
            <a:stCxn id="6" idx="2"/>
            <a:endCxn id="4" idx="0"/>
          </p:cNvCxnSpPr>
          <p:nvPr/>
        </p:nvCxnSpPr>
        <p:spPr>
          <a:xfrm flipH="1">
            <a:off x="3179676" y="2352140"/>
            <a:ext cx="2808312" cy="128623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>
            <a:cxnSpLocks/>
            <a:stCxn id="6" idx="2"/>
            <a:endCxn id="5" idx="0"/>
          </p:cNvCxnSpPr>
          <p:nvPr/>
        </p:nvCxnSpPr>
        <p:spPr>
          <a:xfrm>
            <a:off x="5987988" y="2352140"/>
            <a:ext cx="2756560" cy="134689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MÜALICƏ</a:t>
            </a:r>
          </a:p>
        </p:txBody>
      </p:sp>
    </p:spTree>
    <p:extLst>
      <p:ext uri="{BB962C8B-B14F-4D97-AF65-F5344CB8AC3E}">
        <p14:creationId xmlns:p14="http://schemas.microsoft.com/office/powerpoint/2010/main" val="38944511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DALAQ TRAVMASI</a:t>
            </a:r>
          </a:p>
        </p:txBody>
      </p:sp>
      <p:pic>
        <p:nvPicPr>
          <p:cNvPr id="9" name="Picture 2" descr="C:\Users\Tarverdi\Desktop\Dalaq shekil\Splenic travma 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08" y="1196752"/>
            <a:ext cx="4752528" cy="4822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Tarverdi\Desktop\Dalaq shekil\splenic travma 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2024" y="1222264"/>
            <a:ext cx="5040560" cy="4818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983312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783632" y="2420888"/>
            <a:ext cx="5862851" cy="835878"/>
          </a:xfrm>
        </p:spPr>
        <p:txBody>
          <a:bodyPr/>
          <a:lstStyle/>
          <a:p>
            <a:r>
              <a:rPr lang="en-US" dirty="0" err="1"/>
              <a:t>Diqq</a:t>
            </a:r>
            <a:r>
              <a:rPr lang="az-Latn-AZ" dirty="0"/>
              <a:t>ətinizə görə təşəkkür.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21046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688288" y="3212976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722080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5309</TotalTime>
  <Words>769</Words>
  <Application>Microsoft Office PowerPoint</Application>
  <PresentationFormat>Widescreen</PresentationFormat>
  <Paragraphs>187</Paragraphs>
  <Slides>27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Calibri</vt:lpstr>
      <vt:lpstr>Times New Roman</vt:lpstr>
      <vt:lpstr>Praktiki dərs şablonu 7</vt:lpstr>
      <vt:lpstr>Dalaq xəstəlikləri</vt:lpstr>
      <vt:lpstr>Anatomiyası</vt:lpstr>
      <vt:lpstr>Fiziologiyası</vt:lpstr>
      <vt:lpstr>DİAQNOSTİKASI</vt:lpstr>
      <vt:lpstr>SPLENOMEQALİYA </vt:lpstr>
      <vt:lpstr>EtİologİyasI </vt:lpstr>
      <vt:lpstr>SPLENOMEQALİYANIN TƏSNIFATI</vt:lpstr>
      <vt:lpstr>ETİOPATOGENEZI</vt:lpstr>
      <vt:lpstr>Splenomeqalıya zamanı diaqnostık yanaşma</vt:lpstr>
      <vt:lpstr>Ağırlaşmalar</vt:lpstr>
      <vt:lpstr>Ağırlaşmaların müalicəsi üçün paliativ tədbirlər</vt:lpstr>
      <vt:lpstr>Dalaq kistındə diaqnostık yanaşma </vt:lpstr>
      <vt:lpstr>DALAQ ABSESI </vt:lpstr>
      <vt:lpstr>DALAQ ABSESI </vt:lpstr>
      <vt:lpstr>Dalaq absesi</vt:lpstr>
      <vt:lpstr>Splenektomiyaya göstərişlər</vt:lpstr>
      <vt:lpstr>Splenektomiya ağırlaşmaları</vt:lpstr>
      <vt:lpstr>DALAQ TRAVMASI</vt:lpstr>
      <vt:lpstr>DALAQ TRAVMASI</vt:lpstr>
      <vt:lpstr>PowerPoint Presentation</vt:lpstr>
      <vt:lpstr>DALAQ TRAVMASI- diaqnostika</vt:lpstr>
      <vt:lpstr>Müalicə prinsipi</vt:lpstr>
      <vt:lpstr>MÜALICƏ</vt:lpstr>
      <vt:lpstr>MÜALICƏ</vt:lpstr>
      <vt:lpstr>DALAQ TRAVMASI</vt:lpstr>
      <vt:lpstr>Diqqətinizə görə təşəkkür.</vt:lpstr>
      <vt:lpstr>      www.bck.az</vt:lpstr>
    </vt:vector>
  </TitlesOfParts>
  <Company>ATU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Dalaq xəstəlikləri</dc:title>
  <dc:creator>Tarverdi Rzayev</dc:creator>
  <cp:lastModifiedBy>Nuru Bayramov</cp:lastModifiedBy>
  <cp:revision>268</cp:revision>
  <dcterms:created xsi:type="dcterms:W3CDTF">2001-04-16T20:54:45Z</dcterms:created>
  <dcterms:modified xsi:type="dcterms:W3CDTF">2021-07-09T13:10:04Z</dcterms:modified>
</cp:coreProperties>
</file>