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8"/>
  </p:notesMasterIdLst>
  <p:handoutMasterIdLst>
    <p:handoutMasterId r:id="rId29"/>
  </p:handoutMasterIdLst>
  <p:sldIdLst>
    <p:sldId id="284" r:id="rId2"/>
    <p:sldId id="290" r:id="rId3"/>
    <p:sldId id="365" r:id="rId4"/>
    <p:sldId id="366" r:id="rId5"/>
    <p:sldId id="368" r:id="rId6"/>
    <p:sldId id="367" r:id="rId7"/>
    <p:sldId id="372" r:id="rId8"/>
    <p:sldId id="345" r:id="rId9"/>
    <p:sldId id="346" r:id="rId10"/>
    <p:sldId id="347" r:id="rId11"/>
    <p:sldId id="348" r:id="rId12"/>
    <p:sldId id="349" r:id="rId13"/>
    <p:sldId id="315" r:id="rId14"/>
    <p:sldId id="351" r:id="rId15"/>
    <p:sldId id="354" r:id="rId16"/>
    <p:sldId id="369" r:id="rId17"/>
    <p:sldId id="353" r:id="rId18"/>
    <p:sldId id="364" r:id="rId19"/>
    <p:sldId id="373" r:id="rId20"/>
    <p:sldId id="374" r:id="rId21"/>
    <p:sldId id="357" r:id="rId22"/>
    <p:sldId id="370" r:id="rId23"/>
    <p:sldId id="361" r:id="rId24"/>
    <p:sldId id="358" r:id="rId25"/>
    <p:sldId id="359" r:id="rId26"/>
    <p:sldId id="371" r:id="rId2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>
        <p:scale>
          <a:sx n="50" d="100"/>
          <a:sy n="50" d="100"/>
        </p:scale>
        <p:origin x="-1027" y="-1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11/25/2020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microsoft.com/office/2007/relationships/hdphoto" Target="../media/hdphoto4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12600" y="2132856"/>
            <a:ext cx="9073008" cy="1470025"/>
          </a:xfrm>
        </p:spPr>
        <p:txBody>
          <a:bodyPr/>
          <a:lstStyle/>
          <a:p>
            <a:r>
              <a:rPr lang="az-Latn-AZ" altLang="en-US" sz="4400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az-Latn-AZ" altLang="en-US" sz="4400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en-US" altLang="en-US" sz="4400" dirty="0" smtClean="0">
                <a:solidFill>
                  <a:schemeClr val="tx1"/>
                </a:solidFill>
                <a:cs typeface="Times New Roman" pitchFamily="18" charset="0"/>
              </a:rPr>
              <a:t>S</a:t>
            </a:r>
            <a:r>
              <a:rPr lang="az-Latn-AZ" altLang="en-US" sz="4400" dirty="0" smtClean="0">
                <a:solidFill>
                  <a:schemeClr val="tx1"/>
                </a:solidFill>
                <a:cs typeface="Times New Roman" pitchFamily="18" charset="0"/>
              </a:rPr>
              <a:t>urgical diseases</a:t>
            </a:r>
            <a:r>
              <a:rPr lang="en-US" altLang="en-US" sz="4400" dirty="0" smtClean="0">
                <a:solidFill>
                  <a:schemeClr val="tx1"/>
                </a:solidFill>
                <a:cs typeface="Times New Roman" pitchFamily="18" charset="0"/>
              </a:rPr>
              <a:t> of </a:t>
            </a:r>
            <a:r>
              <a:rPr lang="az-Latn-AZ" altLang="en-US" sz="4400" dirty="0" smtClean="0">
                <a:solidFill>
                  <a:schemeClr val="tx1"/>
                </a:solidFill>
                <a:cs typeface="Times New Roman" pitchFamily="18" charset="0"/>
              </a:rPr>
              <a:t>Esophagus</a:t>
            </a:r>
            <a:endParaRPr lang="az-Latn-AZ" altLang="en-US" sz="4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896632" y="4581128"/>
            <a:ext cx="5295368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smtClean="0">
                <a:cs typeface="Times New Roman" pitchFamily="18" charset="0"/>
              </a:rPr>
              <a:t>PhD. </a:t>
            </a:r>
            <a:r>
              <a:rPr lang="en-US" altLang="en-US" sz="2400" b="1" dirty="0" err="1" smtClean="0">
                <a:cs typeface="Times New Roman" pitchFamily="18" charset="0"/>
              </a:rPr>
              <a:t>Mahir</a:t>
            </a:r>
            <a:r>
              <a:rPr lang="en-US" altLang="en-US" sz="2400" b="1" dirty="0" smtClean="0">
                <a:cs typeface="Times New Roman" pitchFamily="18" charset="0"/>
              </a:rPr>
              <a:t> </a:t>
            </a:r>
            <a:r>
              <a:rPr lang="en-US" altLang="en-US" sz="2400" b="1" dirty="0" err="1" smtClean="0">
                <a:cs typeface="Times New Roman" pitchFamily="18" charset="0"/>
              </a:rPr>
              <a:t>Mahmudov</a:t>
            </a:r>
            <a:endParaRPr lang="az-Latn-AZ" altLang="en-US" sz="2400" b="1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400" dirty="0" smtClean="0">
                <a:cs typeface="Times New Roman" pitchFamily="18" charset="0"/>
              </a:rPr>
              <a:t>Azerbaijan Medical </a:t>
            </a:r>
            <a:r>
              <a:rPr lang="en-US" altLang="en-US" sz="2400" dirty="0" smtClean="0">
                <a:cs typeface="Times New Roman" pitchFamily="18" charset="0"/>
              </a:rPr>
              <a:t>University</a:t>
            </a:r>
            <a:r>
              <a:rPr lang="az-Latn-AZ" altLang="en-US" sz="2400" dirty="0" smtClean="0">
                <a:cs typeface="Times New Roman" pitchFamily="18" charset="0"/>
              </a:rPr>
              <a:t> </a:t>
            </a:r>
            <a:endParaRPr lang="az-Latn-AZ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sz="2400" dirty="0" smtClean="0">
                <a:cs typeface="Times New Roman" pitchFamily="18" charset="0"/>
              </a:rPr>
              <a:t>I</a:t>
            </a:r>
            <a:r>
              <a:rPr lang="en-US" altLang="en-US" sz="2400" dirty="0" smtClean="0">
                <a:cs typeface="Times New Roman" pitchFamily="18" charset="0"/>
              </a:rPr>
              <a:t> </a:t>
            </a:r>
            <a:r>
              <a:rPr lang="en-US" altLang="en-US" sz="2400" dirty="0" smtClean="0">
                <a:cs typeface="Times New Roman" pitchFamily="18" charset="0"/>
              </a:rPr>
              <a:t>Surgical </a:t>
            </a:r>
            <a:r>
              <a:rPr lang="en-US" altLang="en-US" sz="2400" dirty="0" smtClean="0">
                <a:cs typeface="Times New Roman" pitchFamily="18" charset="0"/>
              </a:rPr>
              <a:t>Diseases </a:t>
            </a:r>
            <a:r>
              <a:rPr lang="en-US" altLang="en-US" sz="2400" dirty="0" smtClean="0">
                <a:cs typeface="Times New Roman" pitchFamily="18" charset="0"/>
              </a:rPr>
              <a:t>Department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264352" y="116632"/>
            <a:ext cx="3143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cs typeface="Times New Roman" pitchFamily="18" charset="0"/>
              </a:rPr>
              <a:t>S</a:t>
            </a:r>
            <a:r>
              <a:rPr lang="az-Latn-AZ" b="1" dirty="0" smtClean="0">
                <a:cs typeface="Times New Roman" pitchFamily="18" charset="0"/>
              </a:rPr>
              <a:t>urgical diseases</a:t>
            </a:r>
            <a:r>
              <a:rPr lang="en-US" b="1" dirty="0" smtClean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 smtClean="0">
                <a:cs typeface="Times New Roman" pitchFamily="18" charset="0"/>
              </a:rPr>
              <a:t> </a:t>
            </a:r>
            <a:r>
              <a:rPr lang="az-Latn-AZ" b="1" dirty="0" smtClean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09852" y="142852"/>
            <a:ext cx="6076051" cy="611546"/>
          </a:xfrm>
        </p:spPr>
        <p:txBody>
          <a:bodyPr>
            <a:noAutofit/>
          </a:bodyPr>
          <a:lstStyle/>
          <a:p>
            <a:r>
              <a:rPr lang="az-Latn-AZ" altLang="en-US" sz="4000" dirty="0" smtClean="0">
                <a:solidFill>
                  <a:schemeClr val="tx1"/>
                </a:solidFill>
                <a:cs typeface="Times New Roman" pitchFamily="18" charset="0"/>
              </a:rPr>
              <a:t>Anatomy</a:t>
            </a:r>
            <a:endParaRPr lang="az-Latn-AZ" altLang="en-US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8084" y="1428736"/>
            <a:ext cx="6264696" cy="4464496"/>
          </a:xfrm>
        </p:spPr>
        <p:txBody>
          <a:bodyPr vert="horz" lIns="91440" tIns="45720" rIns="91440" bIns="45720" rtlCol="0">
            <a:noAutofit/>
          </a:bodyPr>
          <a:lstStyle/>
          <a:p>
            <a:pPr algn="just">
              <a:buNone/>
            </a:pPr>
            <a:r>
              <a:rPr lang="az-Latn-A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/>
              <a:t>The esophagus is a muscular </a:t>
            </a:r>
            <a:r>
              <a:rPr lang="en-US" sz="2400" dirty="0" smtClean="0"/>
              <a:t>tube </a:t>
            </a:r>
            <a:r>
              <a:rPr lang="en-US" sz="2400" dirty="0"/>
              <a:t>that connects the pharynx (throat) with the stomach. The esophagus lies between the trachea (windpipe) and the </a:t>
            </a:r>
            <a:r>
              <a:rPr lang="en-US" sz="2400" dirty="0" smtClean="0"/>
              <a:t>spine (</a:t>
            </a:r>
            <a:r>
              <a:rPr lang="en-US" sz="2400" dirty="0" smtClean="0">
                <a:cs typeface="Times New Roman" pitchFamily="18" charset="0"/>
              </a:rPr>
              <a:t>C</a:t>
            </a:r>
            <a:r>
              <a:rPr lang="en-US" sz="2400" baseline="-25000" dirty="0" smtClean="0">
                <a:cs typeface="Times New Roman" pitchFamily="18" charset="0"/>
              </a:rPr>
              <a:t>6</a:t>
            </a:r>
            <a:r>
              <a:rPr lang="en-US" sz="2400" dirty="0" smtClean="0">
                <a:cs typeface="Times New Roman" pitchFamily="18" charset="0"/>
              </a:rPr>
              <a:t>-Th</a:t>
            </a:r>
            <a:r>
              <a:rPr lang="en-US" sz="2400" baseline="-25000" dirty="0" smtClean="0">
                <a:cs typeface="Times New Roman" pitchFamily="18" charset="0"/>
              </a:rPr>
              <a:t>11</a:t>
            </a:r>
            <a:r>
              <a:rPr lang="en-US" sz="2400" dirty="0" smtClean="0"/>
              <a:t>). It </a:t>
            </a:r>
            <a:r>
              <a:rPr lang="en-US" sz="2400" dirty="0"/>
              <a:t>passes down the neck, pierces </a:t>
            </a:r>
            <a:r>
              <a:rPr lang="en-US" sz="2400" dirty="0" smtClean="0"/>
              <a:t>the diaphragm just </a:t>
            </a:r>
            <a:r>
              <a:rPr lang="en-US" sz="2400" dirty="0"/>
              <a:t>to the left of the midline, and joins the cardiac (upper) end of the stomach. In an adult, the esophagus is about 25 centimeters (10 inches) long. </a:t>
            </a:r>
            <a:endParaRPr lang="en-US" sz="2400" dirty="0"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40416" y="106331"/>
            <a:ext cx="2027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8" y="857232"/>
            <a:ext cx="4714875" cy="5243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000" dirty="0" smtClean="0">
                <a:solidFill>
                  <a:schemeClr val="tx1"/>
                </a:solidFill>
                <a:cs typeface="Times New Roman" pitchFamily="18" charset="0"/>
              </a:rPr>
              <a:t>Anatomy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8084" y="1428736"/>
            <a:ext cx="4899964" cy="514353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rgbClr val="FF0000"/>
                </a:solidFill>
                <a:cs typeface="Times New Roman" pitchFamily="18" charset="0"/>
              </a:rPr>
              <a:t>Dimensions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cs typeface="Times New Roman" pitchFamily="18" charset="0"/>
              </a:rPr>
              <a:t>From the anterior edges of the upper incisors to the upper </a:t>
            </a:r>
            <a:r>
              <a:rPr lang="en-US" sz="2400" dirty="0" smtClean="0">
                <a:cs typeface="Times New Roman" pitchFamily="18" charset="0"/>
              </a:rPr>
              <a:t>esophageal sphincter </a:t>
            </a:r>
            <a:r>
              <a:rPr lang="en-US" sz="2400" dirty="0">
                <a:cs typeface="Times New Roman" pitchFamily="18" charset="0"/>
              </a:rPr>
              <a:t>15-20 cm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cs typeface="Times New Roman" pitchFamily="18" charset="0"/>
              </a:rPr>
              <a:t>up to gastroesophageal junction 40-45 cm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cs typeface="Times New Roman" pitchFamily="18" charset="0"/>
            </a:endParaRPr>
          </a:p>
          <a:p>
            <a:pPr algn="just"/>
            <a:r>
              <a:rPr lang="en-US" sz="2400" dirty="0" smtClean="0">
                <a:cs typeface="Times New Roman" pitchFamily="18" charset="0"/>
              </a:rPr>
              <a:t>3 </a:t>
            </a:r>
            <a:r>
              <a:rPr lang="en-US" sz="2400" dirty="0">
                <a:cs typeface="Times New Roman" pitchFamily="18" charset="0"/>
              </a:rPr>
              <a:t>parts:</a:t>
            </a:r>
          </a:p>
          <a:p>
            <a:pPr algn="just"/>
            <a:endParaRPr lang="en-US" sz="2400" dirty="0">
              <a:solidFill>
                <a:srgbClr val="FF0000"/>
              </a:solidFill>
              <a:cs typeface="Times New Roman" pitchFamily="18" charset="0"/>
            </a:endParaRPr>
          </a:p>
          <a:p>
            <a:pPr algn="just"/>
            <a:r>
              <a:rPr lang="en-US" sz="2400" dirty="0">
                <a:solidFill>
                  <a:srgbClr val="FF0000"/>
                </a:solidFill>
                <a:cs typeface="Times New Roman" pitchFamily="18" charset="0"/>
              </a:rPr>
              <a:t>Cervical</a:t>
            </a:r>
          </a:p>
          <a:p>
            <a:pPr algn="just"/>
            <a:r>
              <a:rPr lang="en-US" sz="2400" dirty="0" smtClean="0">
                <a:solidFill>
                  <a:srgbClr val="FF0000"/>
                </a:solidFill>
                <a:cs typeface="Times New Roman" pitchFamily="18" charset="0"/>
              </a:rPr>
              <a:t>Thoracic</a:t>
            </a:r>
            <a:endParaRPr lang="en-US" sz="2400" dirty="0">
              <a:solidFill>
                <a:srgbClr val="FF0000"/>
              </a:solidFill>
              <a:cs typeface="Times New Roman" pitchFamily="18" charset="0"/>
            </a:endParaRPr>
          </a:p>
          <a:p>
            <a:pPr algn="just"/>
            <a:r>
              <a:rPr lang="en-US" sz="2400" dirty="0">
                <a:solidFill>
                  <a:srgbClr val="FF0000"/>
                </a:solidFill>
                <a:cs typeface="Times New Roman" pitchFamily="18" charset="0"/>
              </a:rPr>
              <a:t>Abdominal</a:t>
            </a:r>
            <a:endParaRPr lang="en-US" sz="2400" dirty="0"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3058" y="785794"/>
            <a:ext cx="6429420" cy="57150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40416" y="51819"/>
            <a:ext cx="2027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3465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000" dirty="0" smtClean="0">
                <a:solidFill>
                  <a:schemeClr val="tx1"/>
                </a:solidFill>
                <a:cs typeface="Times New Roman" pitchFamily="18" charset="0"/>
              </a:rPr>
              <a:t>Anatomy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 physiological constrictions:</a:t>
            </a: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Upper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Medium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Lower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51819"/>
            <a:ext cx="2027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758" y="817493"/>
            <a:ext cx="3973042" cy="553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2235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 txBox="1">
            <a:spLocks noChangeArrowheads="1"/>
          </p:cNvSpPr>
          <p:nvPr/>
        </p:nvSpPr>
        <p:spPr>
          <a:xfrm>
            <a:off x="2396213" y="167911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az-Latn-AZ" altLang="en-US" sz="3200" dirty="0">
                <a:solidFill>
                  <a:schemeClr val="tx1"/>
                </a:solidFill>
                <a:cs typeface="Times New Roman" pitchFamily="18" charset="0"/>
              </a:rPr>
              <a:t>Anatomy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12424" y="133126"/>
            <a:ext cx="2027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cs typeface="Times New Roman" pitchFamily="18" charset="0"/>
              </a:rPr>
              <a:t>S</a:t>
            </a:r>
            <a:r>
              <a:rPr lang="az-Latn-AZ" b="1" dirty="0" smtClean="0">
                <a:cs typeface="Times New Roman" pitchFamily="18" charset="0"/>
              </a:rPr>
              <a:t>urgical diseases</a:t>
            </a:r>
            <a:r>
              <a:rPr lang="en-US" b="1" dirty="0" smtClean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 smtClean="0">
                <a:cs typeface="Times New Roman" pitchFamily="18" charset="0"/>
              </a:rPr>
              <a:t> </a:t>
            </a:r>
            <a:r>
              <a:rPr lang="az-Latn-AZ" b="1" dirty="0" smtClean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248128" y="6021288"/>
            <a:ext cx="424847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168008" y="238271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endParaRPr lang="en-US" sz="4000" dirty="0"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1546"/>
            <a:ext cx="7453322" cy="48387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0447" y="1142984"/>
            <a:ext cx="464347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618829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394" y="531869"/>
            <a:ext cx="6076051" cy="611546"/>
          </a:xfrm>
        </p:spPr>
        <p:txBody>
          <a:bodyPr/>
          <a:lstStyle/>
          <a:p>
            <a:r>
              <a:rPr lang="az-Latn-AZ" altLang="en-US" sz="4000" dirty="0">
                <a:solidFill>
                  <a:schemeClr val="tx1"/>
                </a:solidFill>
                <a:cs typeface="Times New Roman" pitchFamily="18" charset="0"/>
              </a:rPr>
              <a:t>Anatomy</a:t>
            </a:r>
            <a:br>
              <a:rPr lang="az-Latn-AZ" altLang="en-US" sz="4000" dirty="0">
                <a:solidFill>
                  <a:schemeClr val="tx1"/>
                </a:solidFill>
                <a:cs typeface="Times New Roman" pitchFamily="18" charset="0"/>
              </a:rPr>
            </a:br>
            <a:endParaRPr lang="az-Latn-AZ" altLang="en-US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7408" y="1340768"/>
            <a:ext cx="6913984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Lymphatic drainage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Cervical </a:t>
            </a:r>
            <a:r>
              <a:rPr lang="en-US" sz="2400" b="1" i="1" dirty="0" smtClean="0">
                <a:solidFill>
                  <a:schemeClr val="accent1"/>
                </a:solidFill>
                <a:cs typeface="Times New Roman" pitchFamily="18" charset="0"/>
              </a:rPr>
              <a:t>part </a:t>
            </a: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- </a:t>
            </a:r>
            <a:r>
              <a:rPr lang="en-US" sz="2400" b="1" i="1" dirty="0" err="1">
                <a:solidFill>
                  <a:schemeClr val="accent1"/>
                </a:solidFill>
                <a:cs typeface="Times New Roman" pitchFamily="18" charset="0"/>
              </a:rPr>
              <a:t>paratracheal</a:t>
            </a: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 and deep cervical lymph nodes,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Upper chest - </a:t>
            </a:r>
            <a:r>
              <a:rPr lang="en-US" sz="2400" b="1" i="1" dirty="0" err="1">
                <a:solidFill>
                  <a:schemeClr val="accent1"/>
                </a:solidFill>
                <a:cs typeface="Times New Roman" pitchFamily="18" charset="0"/>
              </a:rPr>
              <a:t>paratracheal</a:t>
            </a: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 lymph nodes,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Lower chest - to the lymph nodes around the bifurcation,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Abdominal </a:t>
            </a:r>
            <a:r>
              <a:rPr lang="en-US" sz="2400" b="1" i="1" dirty="0" smtClean="0">
                <a:solidFill>
                  <a:schemeClr val="accent1"/>
                </a:solidFill>
                <a:cs typeface="Times New Roman" pitchFamily="18" charset="0"/>
              </a:rPr>
              <a:t>part </a:t>
            </a:r>
            <a:r>
              <a:rPr lang="en-US" sz="2400" b="1" i="1" dirty="0">
                <a:solidFill>
                  <a:schemeClr val="accent1"/>
                </a:solidFill>
                <a:cs typeface="Times New Roman" pitchFamily="18" charset="0"/>
              </a:rPr>
              <a:t>- flows to the lymph nodes of the upper stomach.</a:t>
            </a:r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40416" y="116632"/>
            <a:ext cx="2027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1392" y="681209"/>
            <a:ext cx="3248798" cy="5670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29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Innervation</a:t>
            </a:r>
            <a:r>
              <a:rPr lang="en-US" dirty="0" smtClean="0"/>
              <a:t> of esophagus </a:t>
            </a:r>
            <a:endParaRPr lang="ru-RU" dirty="0"/>
          </a:p>
        </p:txBody>
      </p:sp>
      <p:pic>
        <p:nvPicPr>
          <p:cNvPr id="5" name="Содержимое 4" descr="Esophagus | Veterian Key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0961" y="1071546"/>
            <a:ext cx="6715172" cy="528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  <p:pic>
        <p:nvPicPr>
          <p:cNvPr id="8" name="Рисунок 7" descr="Innervation of Esophagus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24694" y="1000108"/>
            <a:ext cx="4929222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336" y="1145946"/>
            <a:ext cx="4896544" cy="5163374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6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7400" dirty="0" smtClean="0">
                <a:cs typeface="Times New Roman" pitchFamily="18" charset="0"/>
              </a:rPr>
              <a:t>Mucosa</a:t>
            </a:r>
            <a:endParaRPr lang="en-US" sz="7400" dirty="0"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7400" dirty="0" smtClean="0">
                <a:cs typeface="Times New Roman" pitchFamily="18" charset="0"/>
              </a:rPr>
              <a:t>Submucosa</a:t>
            </a:r>
          </a:p>
          <a:p>
            <a:pPr>
              <a:lnSpc>
                <a:spcPct val="120000"/>
              </a:lnSpc>
            </a:pPr>
            <a:r>
              <a:rPr lang="en-US" sz="7400" dirty="0" smtClean="0">
                <a:cs typeface="Times New Roman" pitchFamily="18" charset="0"/>
              </a:rPr>
              <a:t>Circular </a:t>
            </a:r>
            <a:r>
              <a:rPr lang="en-US" sz="7400" dirty="0">
                <a:cs typeface="Times New Roman" pitchFamily="18" charset="0"/>
              </a:rPr>
              <a:t>muscle layer</a:t>
            </a:r>
          </a:p>
          <a:p>
            <a:pPr>
              <a:lnSpc>
                <a:spcPct val="120000"/>
              </a:lnSpc>
            </a:pPr>
            <a:r>
              <a:rPr lang="en-US" sz="7400" dirty="0">
                <a:cs typeface="Times New Roman" pitchFamily="18" charset="0"/>
              </a:rPr>
              <a:t>Longitudinal muscle layer</a:t>
            </a:r>
          </a:p>
          <a:p>
            <a:pPr>
              <a:lnSpc>
                <a:spcPct val="120000"/>
              </a:lnSpc>
            </a:pPr>
            <a:r>
              <a:rPr lang="en-US" sz="7400" dirty="0" smtClean="0">
                <a:cs typeface="Times New Roman" pitchFamily="18" charset="0"/>
              </a:rPr>
              <a:t>A</a:t>
            </a:r>
            <a:r>
              <a:rPr lang="en-US" sz="7400" dirty="0" smtClean="0">
                <a:cs typeface="Times New Roman" pitchFamily="18" charset="0"/>
              </a:rPr>
              <a:t>dventitia. </a:t>
            </a:r>
            <a:endParaRPr lang="ru-RU" sz="7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6281" y="1196752"/>
            <a:ext cx="6546304" cy="3952331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999656" y="290719"/>
            <a:ext cx="6076051" cy="611546"/>
          </a:xfrm>
        </p:spPr>
        <p:txBody>
          <a:bodyPr/>
          <a:lstStyle/>
          <a:p>
            <a:r>
              <a:rPr lang="en-US" sz="2800" dirty="0" smtClean="0">
                <a:cs typeface="Times New Roman" pitchFamily="18" charset="0"/>
              </a:rPr>
              <a:t>L</a:t>
            </a:r>
            <a:r>
              <a:rPr lang="en-US" sz="2800" dirty="0" smtClean="0">
                <a:cs typeface="Times New Roman" pitchFamily="18" charset="0"/>
              </a:rPr>
              <a:t>ayers</a:t>
            </a:r>
            <a:r>
              <a:rPr lang="en-US" sz="2800" dirty="0">
                <a:cs typeface="Times New Roman" pitchFamily="18" charset="0"/>
              </a:rPr>
              <a:t/>
            </a:r>
            <a:br>
              <a:rPr lang="en-US" sz="2800" dirty="0"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752184" y="8716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4903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5400" y="1412776"/>
            <a:ext cx="11492756" cy="4968552"/>
          </a:xfrm>
        </p:spPr>
        <p:txBody>
          <a:bodyPr>
            <a:normAutofit/>
          </a:bodyPr>
          <a:lstStyle/>
          <a:p>
            <a:pPr lvl="0"/>
            <a:endParaRPr lang="az-Latn-AZ" sz="32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3200" b="1" dirty="0" smtClean="0">
                <a:solidFill>
                  <a:schemeClr val="accent1"/>
                </a:solidFill>
                <a:cs typeface="Times New Roman" panose="02020603050405020304" pitchFamily="18" charset="0"/>
              </a:rPr>
              <a:t>functions</a:t>
            </a:r>
            <a:r>
              <a:rPr lang="en-US" sz="32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:</a:t>
            </a:r>
          </a:p>
          <a:p>
            <a:pPr lvl="0"/>
            <a:endParaRPr lang="en-US" sz="3200" b="1" dirty="0">
              <a:solidFill>
                <a:schemeClr val="accent1"/>
              </a:solidFill>
              <a:cs typeface="Times New Roman" panose="02020603050405020304" pitchFamily="18" charset="0"/>
            </a:endParaRPr>
          </a:p>
          <a:p>
            <a:pPr lvl="0"/>
            <a:r>
              <a:rPr lang="en-US" sz="3200" b="1" dirty="0" smtClean="0">
                <a:solidFill>
                  <a:schemeClr val="accent1"/>
                </a:solidFill>
                <a:cs typeface="Times New Roman" panose="02020603050405020304" pitchFamily="18" charset="0"/>
              </a:rPr>
              <a:t>Swallowing</a:t>
            </a:r>
            <a:endParaRPr lang="en-US" sz="3200" b="1" dirty="0">
              <a:solidFill>
                <a:schemeClr val="accent1"/>
              </a:solidFill>
              <a:cs typeface="Times New Roman" panose="02020603050405020304" pitchFamily="18" charset="0"/>
            </a:endParaRPr>
          </a:p>
          <a:p>
            <a:pPr lvl="0"/>
            <a:r>
              <a:rPr lang="en-US" sz="32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Anti </a:t>
            </a:r>
            <a:r>
              <a:rPr lang="en-US" sz="3200" b="1" dirty="0" smtClean="0">
                <a:solidFill>
                  <a:schemeClr val="accent1"/>
                </a:solidFill>
                <a:cs typeface="Times New Roman" panose="02020603050405020304" pitchFamily="18" charset="0"/>
              </a:rPr>
              <a:t>reflux</a:t>
            </a:r>
          </a:p>
          <a:p>
            <a:pPr lvl="0"/>
            <a:r>
              <a:rPr lang="en-US" sz="3200" b="1" dirty="0" smtClean="0">
                <a:solidFill>
                  <a:schemeClr val="accent1"/>
                </a:solidFill>
                <a:cs typeface="Times New Roman" panose="02020603050405020304" pitchFamily="18" charset="0"/>
              </a:rPr>
              <a:t>Secretion</a:t>
            </a:r>
            <a:endParaRPr lang="en-US" sz="3200" b="1" dirty="0">
              <a:solidFill>
                <a:schemeClr val="accent1"/>
              </a:solidFill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768408" y="85311"/>
            <a:ext cx="20272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Phyziology</a:t>
            </a:r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7928" y="1484784"/>
            <a:ext cx="3962743" cy="3688374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4426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40416" y="132760"/>
            <a:ext cx="20272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57232"/>
            <a:ext cx="8501122" cy="5693424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Esophageal sphincters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  <p:pic>
        <p:nvPicPr>
          <p:cNvPr id="9" name="Рисунок 8" descr="Upper sphincter of esophagus lower cardiac Vector Imag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24892" y="1214422"/>
            <a:ext cx="314327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85557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1478" y="326252"/>
            <a:ext cx="6076051" cy="611546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  <a:cs typeface="Times New Roman" panose="02020603050405020304" pitchFamily="18" charset="0"/>
              </a:rPr>
              <a:t>Anti-reflux mechanisms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12424" y="85727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510" y="1052736"/>
            <a:ext cx="5538275" cy="550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9481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2" y="485613"/>
            <a:ext cx="6076051" cy="611546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Esophagus Secretion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996952"/>
            <a:ext cx="1219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cs typeface="Times New Roman" pitchFamily="18" charset="0"/>
              </a:rPr>
              <a:t>Mucus is the only secretion produced by the esophagus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cs typeface="Times New Roman" pitchFamily="18" charset="0"/>
              </a:rPr>
              <a:t>Lubrication which facilitate passage of bolus along its length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82214" y="142852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9164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236485"/>
            <a:ext cx="6076051" cy="611546"/>
          </a:xfrm>
        </p:spPr>
        <p:txBody>
          <a:bodyPr/>
          <a:lstStyle/>
          <a:p>
            <a:r>
              <a:rPr lang="az-Latn-AZ" sz="4000" dirty="0">
                <a:solidFill>
                  <a:schemeClr val="tx1"/>
                </a:solidFill>
                <a:cs typeface="Times New Roman" pitchFamily="18" charset="0"/>
              </a:rPr>
              <a:t>Examination methods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59496" y="1340768"/>
            <a:ext cx="8856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4000" b="1" dirty="0" smtClean="0">
                <a:cs typeface="Times New Roman" pitchFamily="18" charset="0"/>
              </a:rPr>
              <a:t>Clinical examinations</a:t>
            </a:r>
          </a:p>
          <a:p>
            <a:pPr marL="742950" indent="-7429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4000" b="1" dirty="0" smtClean="0">
                <a:cs typeface="Times New Roman" pitchFamily="18" charset="0"/>
              </a:rPr>
              <a:t>Laboratory tests</a:t>
            </a:r>
          </a:p>
          <a:p>
            <a:pPr marL="742950" indent="-7429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4000" b="1" dirty="0" smtClean="0">
                <a:cs typeface="Times New Roman" pitchFamily="18" charset="0"/>
              </a:rPr>
              <a:t>Instrumental </a:t>
            </a:r>
            <a:r>
              <a:rPr lang="en-US" sz="4000" b="1" dirty="0">
                <a:cs typeface="Times New Roman" pitchFamily="18" charset="0"/>
              </a:rPr>
              <a:t>(visualization) </a:t>
            </a:r>
            <a:r>
              <a:rPr lang="en-US" sz="4000" b="1" dirty="0" smtClean="0">
                <a:cs typeface="Times New Roman" pitchFamily="18" charset="0"/>
              </a:rPr>
              <a:t>methods</a:t>
            </a:r>
          </a:p>
          <a:p>
            <a:pPr marL="742950" indent="-7429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4000" b="1" dirty="0" smtClean="0">
                <a:cs typeface="Times New Roman" pitchFamily="18" charset="0"/>
              </a:rPr>
              <a:t>Biopsy</a:t>
            </a:r>
            <a:endParaRPr lang="az-Latn-AZ" sz="4000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802272" y="142852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047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3593" y="51819"/>
            <a:ext cx="6709524" cy="611546"/>
          </a:xfrm>
        </p:spPr>
        <p:txBody>
          <a:bodyPr/>
          <a:lstStyle/>
          <a:p>
            <a:r>
              <a:rPr lang="en-US" sz="2800" dirty="0" smtClean="0"/>
              <a:t>CLINICAL PRESENTATION AND SIGNS</a:t>
            </a:r>
            <a:endParaRPr lang="ru-RU" sz="2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1384" y="1124744"/>
            <a:ext cx="113052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b="1" dirty="0">
                <a:cs typeface="Times New Roman" pitchFamily="18" charset="0"/>
              </a:rPr>
              <a:t>Dysphagia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b="1" dirty="0" err="1">
                <a:cs typeface="Times New Roman" pitchFamily="18" charset="0"/>
              </a:rPr>
              <a:t>Odinophagy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b="1" dirty="0" smtClean="0">
                <a:cs typeface="Times New Roman" pitchFamily="18" charset="0"/>
              </a:rPr>
              <a:t>Heartburn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b="1" dirty="0" smtClean="0">
                <a:cs typeface="Times New Roman" pitchFamily="18" charset="0"/>
              </a:rPr>
              <a:t>Regurgitation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b="1" dirty="0" smtClean="0">
                <a:cs typeface="Times New Roman" pitchFamily="18" charset="0"/>
              </a:rPr>
              <a:t>Bleeding—bloody vomiting</a:t>
            </a:r>
            <a:endParaRPr lang="en-US" sz="3200" b="1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200" b="1" dirty="0">
                <a:cs typeface="Times New Roman" pitchFamily="18" charset="0"/>
              </a:rPr>
              <a:t>Atypical symptoms (cough, chest pain, voice change)</a:t>
            </a:r>
            <a:endParaRPr lang="en-US" sz="32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10776" y="214290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7" name="Picture 6" descr="http://doctorinfo.ru/content/disease/693a9aeb80f698ae67185d211ce117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0686" y="938321"/>
            <a:ext cx="3255337" cy="2448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2009_2_16_13_13_18_200__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31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0063" y="2636912"/>
            <a:ext cx="3048000" cy="22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8915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284079"/>
            <a:ext cx="7272808" cy="611546"/>
          </a:xfrm>
        </p:spPr>
        <p:txBody>
          <a:bodyPr/>
          <a:lstStyle/>
          <a:p>
            <a:r>
              <a:rPr lang="en-US" sz="3600" dirty="0">
                <a:solidFill>
                  <a:schemeClr val="tx1"/>
                </a:solidFill>
                <a:cs typeface="Times New Roman" pitchFamily="18" charset="0"/>
              </a:rPr>
              <a:t>Diagnostic approach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83432" y="1567383"/>
            <a:ext cx="61926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>
                <a:cs typeface="Times New Roman" pitchFamily="18" charset="0"/>
              </a:rPr>
              <a:t>The basic principle</a:t>
            </a:r>
          </a:p>
          <a:p>
            <a:endParaRPr lang="en-US" sz="2400" b="1" i="1" dirty="0">
              <a:cs typeface="Times New Roman" pitchFamily="18" charset="0"/>
            </a:endParaRPr>
          </a:p>
          <a:p>
            <a:r>
              <a:rPr lang="en-US" sz="2400" b="1" i="1" dirty="0">
                <a:cs typeface="Times New Roman" pitchFamily="18" charset="0"/>
              </a:rPr>
              <a:t>When diseases of </a:t>
            </a:r>
            <a:r>
              <a:rPr lang="en-US" sz="2400" b="1" i="1" dirty="0" smtClean="0">
                <a:cs typeface="Times New Roman" pitchFamily="18" charset="0"/>
              </a:rPr>
              <a:t>esophagus are </a:t>
            </a:r>
            <a:r>
              <a:rPr lang="en-US" sz="2400" b="1" i="1" dirty="0">
                <a:cs typeface="Times New Roman" pitchFamily="18" charset="0"/>
              </a:rPr>
              <a:t>suspected, organic diseases should be investigated first, followed by functional diseases</a:t>
            </a:r>
            <a:endParaRPr lang="en-US" sz="2400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882214" y="214290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84572">
            <a:off x="8616280" y="1649983"/>
            <a:ext cx="2143125" cy="214312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6168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6200"/>
            <a:ext cx="8229600" cy="563562"/>
          </a:xfrm>
        </p:spPr>
        <p:txBody>
          <a:bodyPr>
            <a:noAutofit/>
          </a:bodyPr>
          <a:lstStyle/>
          <a:p>
            <a:r>
              <a:rPr lang="en-US" sz="3200" dirty="0">
                <a:latin typeface="Calibri" panose="020F0502020204030204" pitchFamily="34" charset="0"/>
              </a:rPr>
              <a:t>Principles of diagnostics</a:t>
            </a:r>
          </a:p>
        </p:txBody>
      </p:sp>
      <p:sp>
        <p:nvSpPr>
          <p:cNvPr id="7" name="Text Box 43"/>
          <p:cNvSpPr txBox="1">
            <a:spLocks noChangeArrowheads="1"/>
          </p:cNvSpPr>
          <p:nvPr/>
        </p:nvSpPr>
        <p:spPr bwMode="auto">
          <a:xfrm>
            <a:off x="4163452" y="1708426"/>
            <a:ext cx="386509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2000" b="1" dirty="0">
                <a:latin typeface="Calibri" panose="020F0502020204030204" pitchFamily="34" charset="0"/>
              </a:rPr>
              <a:t>SUSPECTED OESOPHAGAL DISEASE</a:t>
            </a:r>
            <a:endParaRPr lang="tr-TR" altLang="en-US" sz="2000" b="1" dirty="0">
              <a:latin typeface="Calibri" panose="020F0502020204030204" pitchFamily="34" charset="0"/>
            </a:endParaRPr>
          </a:p>
        </p:txBody>
      </p:sp>
      <p:sp>
        <p:nvSpPr>
          <p:cNvPr id="8" name="Text Box 44"/>
          <p:cNvSpPr txBox="1">
            <a:spLocks noChangeArrowheads="1"/>
          </p:cNvSpPr>
          <p:nvPr/>
        </p:nvSpPr>
        <p:spPr bwMode="auto">
          <a:xfrm>
            <a:off x="2743201" y="2305289"/>
            <a:ext cx="6429375" cy="2009061"/>
          </a:xfrm>
          <a:prstGeom prst="round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altLang="en-US" sz="28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PRIMARY SURVEY METHODS</a:t>
            </a:r>
          </a:p>
          <a:p>
            <a:pPr algn="ctr"/>
            <a:endParaRPr lang="en-US" altLang="en-US" sz="28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en-US" altLang="en-US" sz="28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Extensive clinical examination, Endoscopy </a:t>
            </a:r>
            <a:r>
              <a:rPr lang="en-US" altLang="en-US" sz="28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± </a:t>
            </a:r>
            <a:r>
              <a:rPr lang="en-US" altLang="en-US" sz="28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biopsy</a:t>
            </a:r>
            <a:endParaRPr lang="tr-TR" altLang="en-US" sz="28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2743201" y="5127521"/>
            <a:ext cx="304799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latin typeface="Calibri" panose="020F0502020204030204" pitchFamily="34" charset="0"/>
              </a:rPr>
              <a:t>There are organic changes, the diagnosis is being clarified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sp>
        <p:nvSpPr>
          <p:cNvPr id="10" name="Text Box 47"/>
          <p:cNvSpPr txBox="1">
            <a:spLocks noChangeArrowheads="1"/>
          </p:cNvSpPr>
          <p:nvPr/>
        </p:nvSpPr>
        <p:spPr bwMode="auto">
          <a:xfrm>
            <a:off x="5874548" y="5127521"/>
            <a:ext cx="2819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latin typeface="Calibri" panose="020F0502020204030204" pitchFamily="34" charset="0"/>
              </a:rPr>
              <a:t>There are organic changes, the diagnosis is not specified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cxnSp>
        <p:nvCxnSpPr>
          <p:cNvPr id="11" name="AutoShape 64"/>
          <p:cNvCxnSpPr>
            <a:cxnSpLocks noChangeShapeType="1"/>
          </p:cNvCxnSpPr>
          <p:nvPr/>
        </p:nvCxnSpPr>
        <p:spPr bwMode="auto">
          <a:xfrm>
            <a:off x="5894735" y="2098892"/>
            <a:ext cx="0" cy="29537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3395216" y="583070"/>
            <a:ext cx="4999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US" sz="2000" dirty="0">
                <a:latin typeface="Calibri" panose="020F0502020204030204" pitchFamily="34" charset="0"/>
              </a:rPr>
              <a:t>Dysphagia, heartburn, regurgitation, </a:t>
            </a:r>
            <a:r>
              <a:rPr lang="en-US" sz="2000" dirty="0" err="1" smtClean="0">
                <a:latin typeface="Calibri" panose="020F0502020204030204" pitchFamily="34" charset="0"/>
              </a:rPr>
              <a:t>odino</a:t>
            </a:r>
            <a:r>
              <a:rPr lang="en-US" sz="2000" dirty="0" smtClean="0">
                <a:latin typeface="Calibri" panose="020F0502020204030204" pitchFamily="34" charset="0"/>
              </a:rPr>
              <a:t> </a:t>
            </a:r>
            <a:r>
              <a:rPr lang="en-US" sz="2000" dirty="0" err="1">
                <a:latin typeface="Calibri" panose="020F0502020204030204" pitchFamily="34" charset="0"/>
              </a:rPr>
              <a:t>phagia</a:t>
            </a:r>
            <a:r>
              <a:rPr lang="en-US" sz="2000" dirty="0">
                <a:latin typeface="Calibri" panose="020F0502020204030204" pitchFamily="34" charset="0"/>
              </a:rPr>
              <a:t>, bloody vomiting, cough, chest pain</a:t>
            </a:r>
          </a:p>
        </p:txBody>
      </p:sp>
      <p:cxnSp>
        <p:nvCxnSpPr>
          <p:cNvPr id="13" name="Straight Arrow Connector 12"/>
          <p:cNvCxnSpPr>
            <a:stCxn id="12" idx="2"/>
          </p:cNvCxnSpPr>
          <p:nvPr/>
        </p:nvCxnSpPr>
        <p:spPr>
          <a:xfrm rot="5400000">
            <a:off x="5667882" y="1517015"/>
            <a:ext cx="452913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750940" y="4422535"/>
            <a:ext cx="1157288" cy="5429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17" idx="0"/>
          </p:cNvCxnSpPr>
          <p:nvPr/>
        </p:nvCxnSpPr>
        <p:spPr>
          <a:xfrm>
            <a:off x="5834632" y="4449473"/>
            <a:ext cx="4704408" cy="9217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5846761" y="4422536"/>
            <a:ext cx="1014413" cy="6883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Text Box 48"/>
          <p:cNvSpPr txBox="1">
            <a:spLocks noChangeArrowheads="1"/>
          </p:cNvSpPr>
          <p:nvPr/>
        </p:nvSpPr>
        <p:spPr bwMode="auto">
          <a:xfrm>
            <a:off x="9151144" y="5371253"/>
            <a:ext cx="277579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latin typeface="Calibri" panose="020F0502020204030204" pitchFamily="34" charset="0"/>
              </a:rPr>
              <a:t>No organic changes, there is a suspicion</a:t>
            </a:r>
            <a:endParaRPr lang="tr-TR" altLang="en-US" sz="2400" b="1" dirty="0">
              <a:latin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585690" y="4693221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I</a:t>
            </a:r>
            <a:endParaRPr lang="en-US" sz="32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4068314" y="4711291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II</a:t>
            </a:r>
            <a:endParaRPr lang="en-US" sz="320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6873303" y="4711291"/>
            <a:ext cx="609600" cy="508337"/>
          </a:xfrm>
          <a:prstGeom prst="roundRect">
            <a:avLst>
              <a:gd name="adj" fmla="val 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III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04648" y="5151467"/>
            <a:ext cx="2438401" cy="1055608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Emergency</a:t>
            </a:r>
          </a:p>
          <a:p>
            <a:pPr algn="ctr"/>
            <a:r>
              <a:rPr lang="en-US" sz="2800" b="1" dirty="0"/>
              <a:t>disease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481345" y="4711291"/>
            <a:ext cx="609600" cy="508337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IV</a:t>
            </a:r>
            <a:endParaRPr lang="en-US" sz="3200" b="1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2465386" y="4523528"/>
            <a:ext cx="3214687" cy="847725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7735888" y="12451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356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0"/>
            <a:ext cx="6940147" cy="1149788"/>
          </a:xfrm>
        </p:spPr>
        <p:txBody>
          <a:bodyPr/>
          <a:lstStyle/>
          <a:p>
            <a:r>
              <a:rPr lang="en-US" sz="2800" dirty="0" smtClean="0"/>
              <a:t>DIAGNOSTIC EVALUATION OF THE ESOPHAGUS</a:t>
            </a:r>
            <a:endParaRPr lang="ru-RU" sz="28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83432" y="1308241"/>
            <a:ext cx="10297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ü"/>
            </a:pPr>
            <a:r>
              <a:rPr lang="en-US" sz="3200" dirty="0">
                <a:cs typeface="Times New Roman" pitchFamily="18" charset="0"/>
              </a:rPr>
              <a:t>Contrast </a:t>
            </a:r>
            <a:r>
              <a:rPr lang="en-US" sz="3200" dirty="0" err="1" smtClean="0">
                <a:cs typeface="Times New Roman" pitchFamily="18" charset="0"/>
              </a:rPr>
              <a:t>rentgenography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>
                <a:cs typeface="Times New Roman" pitchFamily="18" charset="0"/>
              </a:rPr>
              <a:t>Endoscopy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>
                <a:cs typeface="Times New Roman" pitchFamily="18" charset="0"/>
              </a:rPr>
              <a:t>Endoscopic ultrasonography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 smtClean="0">
                <a:cs typeface="Times New Roman" pitchFamily="18" charset="0"/>
              </a:rPr>
              <a:t>CT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 smtClean="0">
                <a:cs typeface="Times New Roman" pitchFamily="18" charset="0"/>
              </a:rPr>
              <a:t>MRI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>
                <a:cs typeface="Times New Roman" pitchFamily="18" charset="0"/>
              </a:rPr>
              <a:t>PET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>
                <a:cs typeface="Times New Roman" pitchFamily="18" charset="0"/>
              </a:rPr>
              <a:t>Laparoscopy and </a:t>
            </a:r>
            <a:r>
              <a:rPr lang="en-US" sz="3200" dirty="0" err="1">
                <a:cs typeface="Times New Roman" pitchFamily="18" charset="0"/>
              </a:rPr>
              <a:t>thoracoscopy</a:t>
            </a:r>
            <a:endParaRPr lang="en-US" sz="32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sz="3200" dirty="0">
                <a:cs typeface="Times New Roman" pitchFamily="18" charset="0"/>
              </a:rPr>
              <a:t>Functional examinations (</a:t>
            </a:r>
            <a:r>
              <a:rPr lang="en-US" sz="3200" dirty="0" err="1">
                <a:cs typeface="Times New Roman" pitchFamily="18" charset="0"/>
              </a:rPr>
              <a:t>manometry</a:t>
            </a:r>
            <a:r>
              <a:rPr lang="en-US" sz="3200" dirty="0">
                <a:cs typeface="Times New Roman" pitchFamily="18" charset="0"/>
              </a:rPr>
              <a:t>, pH-meter, </a:t>
            </a:r>
            <a:r>
              <a:rPr lang="en-US" sz="3200" dirty="0" err="1">
                <a:cs typeface="Times New Roman" pitchFamily="18" charset="0"/>
              </a:rPr>
              <a:t>impedancemetry</a:t>
            </a:r>
            <a:r>
              <a:rPr lang="en-US" sz="3200" dirty="0">
                <a:cs typeface="Times New Roman" pitchFamily="18" charset="0"/>
              </a:rPr>
              <a:t>, biopsy, etc.)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802272" y="214290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5066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89896"/>
            <a:ext cx="6076051" cy="611546"/>
          </a:xfrm>
        </p:spPr>
        <p:txBody>
          <a:bodyPr/>
          <a:lstStyle/>
          <a:p>
            <a:r>
              <a:rPr lang="en-US" sz="3200" dirty="0" err="1" smtClean="0">
                <a:solidFill>
                  <a:schemeClr val="tx1"/>
                </a:solidFill>
                <a:cs typeface="Times New Roman" pitchFamily="18" charset="0"/>
              </a:rPr>
              <a:t>Kontrast</a:t>
            </a:r>
            <a:r>
              <a:rPr lang="en-US" sz="3200" dirty="0" smtClean="0">
                <a:solidFill>
                  <a:schemeClr val="tx1"/>
                </a:solidFill>
                <a:cs typeface="Times New Roman" pitchFamily="18" charset="0"/>
              </a:rPr>
              <a:t> X-ray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336" y="908720"/>
            <a:ext cx="1188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840416" y="89896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7" name="Şəkil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9416" y="1071806"/>
            <a:ext cx="2700169" cy="3429000"/>
          </a:xfrm>
          <a:prstGeom prst="rect">
            <a:avLst/>
          </a:prstGeom>
        </p:spPr>
      </p:pic>
      <p:pic>
        <p:nvPicPr>
          <p:cNvPr id="8" name="Şəkil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72264" y="3140968"/>
            <a:ext cx="3109564" cy="2941671"/>
          </a:xfrm>
          <a:prstGeom prst="rect">
            <a:avLst/>
          </a:prstGeom>
        </p:spPr>
      </p:pic>
      <p:pic>
        <p:nvPicPr>
          <p:cNvPr id="9" name="Picture 3" descr="Esophageal Cancer (hopkins)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00" b="90000" l="10000" r="9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984" t="6353" r="8877" b="13177"/>
          <a:stretch/>
        </p:blipFill>
        <p:spPr bwMode="auto">
          <a:xfrm>
            <a:off x="3667108" y="1428736"/>
            <a:ext cx="4167172" cy="4948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8250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Esophageal </a:t>
            </a:r>
            <a:r>
              <a:rPr lang="en-US" dirty="0" err="1" smtClean="0"/>
              <a:t>manometry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1290" y="1142984"/>
            <a:ext cx="600079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40416" y="89896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24-Hour pH monitoring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6910" y="1500174"/>
            <a:ext cx="842968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40416" y="89896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9616" y="89896"/>
            <a:ext cx="6076051" cy="611546"/>
          </a:xfrm>
        </p:spPr>
        <p:txBody>
          <a:bodyPr/>
          <a:lstStyle/>
          <a:p>
            <a:r>
              <a:rPr lang="en-US" sz="3200" dirty="0" err="1" smtClean="0">
                <a:solidFill>
                  <a:schemeClr val="tx1"/>
                </a:solidFill>
                <a:cs typeface="Times New Roman" pitchFamily="18" charset="0"/>
              </a:rPr>
              <a:t>Endocopy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02272" y="0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8533">
            <a:off x="6958374" y="1201108"/>
            <a:ext cx="2731801" cy="2967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Şəkil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98883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29589" y="3514120"/>
            <a:ext cx="3023409" cy="2863440"/>
          </a:xfrm>
          <a:prstGeom prst="rect">
            <a:avLst/>
          </a:prstGeom>
        </p:spPr>
      </p:pic>
      <p:pic>
        <p:nvPicPr>
          <p:cNvPr id="1026" name="Picture 2" descr="https://www.drugs.com/health-guide/images/20546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392" y="1628800"/>
            <a:ext cx="5369863" cy="37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54155" y="4060637"/>
            <a:ext cx="1370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Linear</a:t>
            </a:r>
            <a:r>
              <a:rPr lang="ru-RU" dirty="0"/>
              <a:t> </a:t>
            </a:r>
            <a:r>
              <a:rPr lang="ru-RU" dirty="0" err="1"/>
              <a:t>ulcers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379273" y="6008228"/>
            <a:ext cx="8216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Barret 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942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0"/>
            <a:ext cx="6940147" cy="1149788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Endoscopic Ultrasound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39338" y="0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0432" y="117419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/>
              <a:t>Assesses the degree of invasion into the wall and the composition of the </a:t>
            </a:r>
            <a:r>
              <a:rPr lang="en-US" sz="3600" dirty="0" smtClean="0"/>
              <a:t>tumors</a:t>
            </a:r>
            <a:endParaRPr lang="ru-RU" sz="36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400" y="3127793"/>
            <a:ext cx="3346450" cy="3010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16433" y="3140968"/>
            <a:ext cx="3597748" cy="3044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Şəkil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04704" y="851025"/>
            <a:ext cx="3649068" cy="27934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043675" y="6185157"/>
            <a:ext cx="17711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Adenocarcinoma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47528" y="6185157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Normal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08131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528" y="0"/>
            <a:ext cx="6940147" cy="1149788"/>
          </a:xfrm>
        </p:spPr>
        <p:txBody>
          <a:bodyPr/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CT</a:t>
            </a:r>
            <a:endParaRPr lang="ru-RU" sz="40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39338" y="0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pic>
        <p:nvPicPr>
          <p:cNvPr id="8" name="Picture 2" descr="http://www.aboutcancer.com/esophagus_normal_ct_bmc_sep_2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412776"/>
            <a:ext cx="4469601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76064" y="242088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 err="1"/>
              <a:t>Conducted</a:t>
            </a:r>
            <a:r>
              <a:rPr lang="ru-RU" sz="3600" dirty="0"/>
              <a:t> </a:t>
            </a:r>
            <a:r>
              <a:rPr lang="ru-RU" sz="3600" dirty="0" err="1"/>
              <a:t>to</a:t>
            </a:r>
            <a:r>
              <a:rPr lang="ru-RU" sz="3600" dirty="0"/>
              <a:t> </a:t>
            </a:r>
            <a:r>
              <a:rPr lang="ru-RU" sz="3600" dirty="0" err="1"/>
              <a:t>assess</a:t>
            </a:r>
            <a:r>
              <a:rPr lang="ru-RU" sz="3600" dirty="0"/>
              <a:t> </a:t>
            </a:r>
            <a:r>
              <a:rPr lang="ru-RU" sz="3600" dirty="0" err="1"/>
              <a:t>the</a:t>
            </a:r>
            <a:r>
              <a:rPr lang="ru-RU" sz="3600" dirty="0"/>
              <a:t> </a:t>
            </a:r>
            <a:r>
              <a:rPr lang="en-US" sz="3600" dirty="0" smtClean="0"/>
              <a:t>dissemination</a:t>
            </a:r>
            <a:r>
              <a:rPr lang="ru-RU" sz="3600" dirty="0" smtClean="0"/>
              <a:t> </a:t>
            </a:r>
            <a:r>
              <a:rPr lang="ru-RU" sz="3600" dirty="0" err="1"/>
              <a:t>of</a:t>
            </a:r>
            <a:r>
              <a:rPr lang="ru-RU" sz="3600" dirty="0"/>
              <a:t> </a:t>
            </a:r>
            <a:r>
              <a:rPr lang="en-US" sz="3600" dirty="0" smtClean="0"/>
              <a:t>tumors</a:t>
            </a:r>
            <a:r>
              <a:rPr lang="ru-RU" sz="3600" dirty="0" smtClean="0"/>
              <a:t> </a:t>
            </a:r>
            <a:r>
              <a:rPr lang="ru-RU" sz="3600" dirty="0" err="1"/>
              <a:t>to</a:t>
            </a:r>
            <a:r>
              <a:rPr lang="ru-RU" sz="3600" dirty="0"/>
              <a:t> </a:t>
            </a:r>
            <a:r>
              <a:rPr lang="ru-RU" sz="3600" dirty="0" err="1"/>
              <a:t>surrounding</a:t>
            </a:r>
            <a:r>
              <a:rPr lang="ru-RU" sz="3600" dirty="0"/>
              <a:t> </a:t>
            </a:r>
            <a:r>
              <a:rPr lang="ru-RU" sz="3600" dirty="0" err="1"/>
              <a:t>organs</a:t>
            </a:r>
            <a:r>
              <a:rPr lang="ru-RU" sz="3600" dirty="0"/>
              <a:t>, </a:t>
            </a:r>
            <a:r>
              <a:rPr lang="ru-RU" sz="3600" dirty="0" err="1"/>
              <a:t>invasion</a:t>
            </a:r>
            <a:r>
              <a:rPr lang="ru-RU" sz="3600" dirty="0"/>
              <a:t>, </a:t>
            </a:r>
            <a:r>
              <a:rPr lang="ru-RU" sz="3600" dirty="0" err="1"/>
              <a:t>extravasation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0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136875"/>
            <a:ext cx="8568952" cy="1000132"/>
          </a:xfrm>
        </p:spPr>
        <p:txBody>
          <a:bodyPr/>
          <a:lstStyle/>
          <a:p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Surgical </a:t>
            </a:r>
            <a:r>
              <a:rPr lang="az-Latn-AZ" sz="3200" dirty="0">
                <a:solidFill>
                  <a:schemeClr val="tx1"/>
                </a:solidFill>
                <a:cs typeface="Times New Roman" pitchFamily="18" charset="0"/>
              </a:rPr>
              <a:t>operations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71464" y="1930832"/>
            <a:ext cx="99371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Balloon </a:t>
            </a:r>
            <a:r>
              <a:rPr lang="en-US" sz="2800" dirty="0" smtClean="0">
                <a:cs typeface="Times New Roman" pitchFamily="18" charset="0"/>
              </a:rPr>
              <a:t>dilatation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Fundoplication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Endoscopic </a:t>
            </a:r>
            <a:r>
              <a:rPr lang="en-US" sz="2800" dirty="0" err="1">
                <a:cs typeface="Times New Roman" pitchFamily="18" charset="0"/>
              </a:rPr>
              <a:t>mucosectomy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Endoscopic application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Resection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Total </a:t>
            </a:r>
            <a:r>
              <a:rPr lang="en-US" sz="2800" dirty="0" err="1">
                <a:cs typeface="Times New Roman" pitchFamily="18" charset="0"/>
              </a:rPr>
              <a:t>esophageectomy</a:t>
            </a:r>
            <a:r>
              <a:rPr lang="en-US" sz="2800" dirty="0">
                <a:cs typeface="Times New Roman" pitchFamily="18" charset="0"/>
              </a:rPr>
              <a:t> and plastic surgery (Lewis and </a:t>
            </a:r>
            <a:r>
              <a:rPr lang="en-US" sz="2800" dirty="0" err="1" smtClean="0">
                <a:cs typeface="Times New Roman" pitchFamily="18" charset="0"/>
              </a:rPr>
              <a:t>Herlock</a:t>
            </a:r>
            <a:r>
              <a:rPr lang="en-US" sz="2800" dirty="0" smtClean="0">
                <a:cs typeface="Times New Roman" pitchFamily="18" charset="0"/>
              </a:rPr>
              <a:t>)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 err="1">
                <a:cs typeface="Times New Roman" pitchFamily="18" charset="0"/>
              </a:rPr>
              <a:t>Diverticulectomy</a:t>
            </a:r>
            <a:endParaRPr lang="en-US" sz="28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>
                <a:cs typeface="Times New Roman" pitchFamily="18" charset="0"/>
              </a:rPr>
              <a:t>Stenting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2800" dirty="0" smtClean="0">
                <a:cs typeface="Times New Roman" pitchFamily="18" charset="0"/>
              </a:rPr>
              <a:t>Banding </a:t>
            </a:r>
            <a:r>
              <a:rPr lang="en-US" sz="2800" dirty="0">
                <a:cs typeface="Times New Roman" pitchFamily="18" charset="0"/>
              </a:rPr>
              <a:t>of bleeding venous vessels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73710" y="214290"/>
            <a:ext cx="20272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9855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52728" y="1"/>
            <a:ext cx="6076051" cy="928670"/>
          </a:xfrm>
        </p:spPr>
        <p:txBody>
          <a:bodyPr/>
          <a:lstStyle/>
          <a:p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Complications </a:t>
            </a:r>
            <a:r>
              <a:rPr lang="az-Latn-AZ" sz="3200" dirty="0">
                <a:solidFill>
                  <a:schemeClr val="tx1"/>
                </a:solidFill>
                <a:cs typeface="Times New Roman" pitchFamily="18" charset="0"/>
              </a:rPr>
              <a:t>after surgery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47528" y="1844824"/>
            <a:ext cx="83765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en-US" sz="3600" dirty="0">
                <a:cs typeface="Times New Roman" pitchFamily="18" charset="0"/>
              </a:rPr>
              <a:t>Bleeding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3600" dirty="0">
                <a:cs typeface="Times New Roman" pitchFamily="18" charset="0"/>
              </a:rPr>
              <a:t>Anastomosis failure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3600" dirty="0" err="1">
                <a:cs typeface="Times New Roman" pitchFamily="18" charset="0"/>
              </a:rPr>
              <a:t>Mediastinitis</a:t>
            </a:r>
            <a:endParaRPr lang="en-US" sz="3600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Ø"/>
            </a:pPr>
            <a:r>
              <a:rPr lang="en-US" sz="3600" dirty="0" err="1" smtClean="0">
                <a:cs typeface="Times New Roman" pitchFamily="18" charset="0"/>
              </a:rPr>
              <a:t>Strictur</a:t>
            </a:r>
            <a:r>
              <a:rPr lang="en-US" sz="3600" dirty="0" smtClean="0">
                <a:cs typeface="Times New Roman" pitchFamily="18" charset="0"/>
              </a:rPr>
              <a:t> </a:t>
            </a:r>
            <a:r>
              <a:rPr lang="en-US" sz="3600" dirty="0">
                <a:cs typeface="Times New Roman" pitchFamily="18" charset="0"/>
              </a:rPr>
              <a:t>(s)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US" sz="3600" dirty="0">
                <a:cs typeface="Times New Roman" pitchFamily="18" charset="0"/>
              </a:rPr>
              <a:t>Fistula (</a:t>
            </a:r>
            <a:r>
              <a:rPr lang="en-US" sz="3600" dirty="0" smtClean="0">
                <a:cs typeface="Times New Roman" pitchFamily="18" charset="0"/>
              </a:rPr>
              <a:t>s)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912424" y="63302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5203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47528" y="1844824"/>
            <a:ext cx="8376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ctr"/>
            <a:r>
              <a:rPr lang="en-US" sz="3600" dirty="0" smtClean="0">
                <a:cs typeface="Times New Roman" pitchFamily="18" charset="0"/>
              </a:rPr>
              <a:t>THANK YOU FOR ATTENTION 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12424" y="63302"/>
            <a:ext cx="2095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cs typeface="Times New Roman" pitchFamily="18" charset="0"/>
              </a:rPr>
              <a:t>S</a:t>
            </a:r>
            <a:r>
              <a:rPr lang="az-Latn-AZ" b="1" dirty="0">
                <a:cs typeface="Times New Roman" pitchFamily="18" charset="0"/>
              </a:rPr>
              <a:t>urgical diseases</a:t>
            </a:r>
            <a:r>
              <a:rPr lang="en-US" b="1" dirty="0">
                <a:cs typeface="Times New Roman" pitchFamily="18" charset="0"/>
              </a:rPr>
              <a:t> of</a:t>
            </a:r>
          </a:p>
          <a:p>
            <a:pPr algn="ctr"/>
            <a:r>
              <a:rPr lang="en-US" b="1" dirty="0">
                <a:cs typeface="Times New Roman" pitchFamily="18" charset="0"/>
              </a:rPr>
              <a:t> </a:t>
            </a:r>
            <a:r>
              <a:rPr lang="az-Latn-AZ" b="1" dirty="0">
                <a:cs typeface="Times New Roman" pitchFamily="18" charset="0"/>
              </a:rPr>
              <a:t>Esophagus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38678" y="6544068"/>
            <a:ext cx="242149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b="1" dirty="0" smtClean="0">
                <a:cs typeface="Times New Roman" pitchFamily="18" charset="0"/>
              </a:rPr>
              <a:t>PhD. </a:t>
            </a:r>
            <a:r>
              <a:rPr lang="en-US" altLang="en-US" b="1" dirty="0" err="1" smtClean="0">
                <a:cs typeface="Times New Roman" pitchFamily="18" charset="0"/>
              </a:rPr>
              <a:t>Mahir</a:t>
            </a:r>
            <a:r>
              <a:rPr lang="en-US" altLang="en-US" b="1" dirty="0" smtClean="0">
                <a:cs typeface="Times New Roman" pitchFamily="18" charset="0"/>
              </a:rPr>
              <a:t> </a:t>
            </a:r>
            <a:r>
              <a:rPr lang="en-US" altLang="en-US" b="1" dirty="0" err="1" smtClean="0">
                <a:cs typeface="Times New Roman" pitchFamily="18" charset="0"/>
              </a:rPr>
              <a:t>Mahmudov</a:t>
            </a:r>
            <a:endParaRPr lang="az-Latn-AZ" altLang="en-US" b="1" dirty="0" smtClean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3891</TotalTime>
  <Words>709</Words>
  <Application>Microsoft Office PowerPoint</Application>
  <PresentationFormat>Произвольный</PresentationFormat>
  <Paragraphs>195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Praktiki dərs şablonu 1</vt:lpstr>
      <vt:lpstr> Surgical diseases of Esophagus</vt:lpstr>
      <vt:lpstr>Anatomy</vt:lpstr>
      <vt:lpstr>Anatomy</vt:lpstr>
      <vt:lpstr>Anatomy</vt:lpstr>
      <vt:lpstr>Слайд 5</vt:lpstr>
      <vt:lpstr>Anatomy </vt:lpstr>
      <vt:lpstr>Innervation of esophagus </vt:lpstr>
      <vt:lpstr>Layers </vt:lpstr>
      <vt:lpstr>Phyziology</vt:lpstr>
      <vt:lpstr>Esophageal sphincters</vt:lpstr>
      <vt:lpstr>Anti-reflux mechanisms</vt:lpstr>
      <vt:lpstr>Esophagus Secretion</vt:lpstr>
      <vt:lpstr>Examination methods</vt:lpstr>
      <vt:lpstr>CLINICAL PRESENTATION AND SIGNS</vt:lpstr>
      <vt:lpstr>Diagnostic approach</vt:lpstr>
      <vt:lpstr>Principles of diagnostics</vt:lpstr>
      <vt:lpstr>DIAGNOSTIC EVALUATION OF THE ESOPHAGUS</vt:lpstr>
      <vt:lpstr>Kontrast X-ray</vt:lpstr>
      <vt:lpstr>Esophageal manometry</vt:lpstr>
      <vt:lpstr>24-Hour pH monitoring</vt:lpstr>
      <vt:lpstr>Endocopy</vt:lpstr>
      <vt:lpstr>Endoscopic Ultrasound</vt:lpstr>
      <vt:lpstr>CT</vt:lpstr>
      <vt:lpstr>Surgical operations</vt:lpstr>
      <vt:lpstr>Complications after surgery</vt:lpstr>
      <vt:lpstr>Слайд 26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284</cp:revision>
  <dcterms:created xsi:type="dcterms:W3CDTF">2001-04-16T20:54:45Z</dcterms:created>
  <dcterms:modified xsi:type="dcterms:W3CDTF">2020-11-25T06:58:53Z</dcterms:modified>
</cp:coreProperties>
</file>