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53"/>
  </p:notesMasterIdLst>
  <p:handoutMasterIdLst>
    <p:handoutMasterId r:id="rId54"/>
  </p:handoutMasterIdLst>
  <p:sldIdLst>
    <p:sldId id="284" r:id="rId2"/>
    <p:sldId id="290" r:id="rId3"/>
    <p:sldId id="292" r:id="rId4"/>
    <p:sldId id="293" r:id="rId5"/>
    <p:sldId id="303" r:id="rId6"/>
    <p:sldId id="306" r:id="rId7"/>
    <p:sldId id="305" r:id="rId8"/>
    <p:sldId id="304" r:id="rId9"/>
    <p:sldId id="312" r:id="rId10"/>
    <p:sldId id="313" r:id="rId11"/>
    <p:sldId id="314" r:id="rId12"/>
    <p:sldId id="315" r:id="rId13"/>
    <p:sldId id="339" r:id="rId14"/>
    <p:sldId id="308" r:id="rId15"/>
    <p:sldId id="309" r:id="rId16"/>
    <p:sldId id="351" r:id="rId17"/>
    <p:sldId id="316" r:id="rId18"/>
    <p:sldId id="317" r:id="rId19"/>
    <p:sldId id="318" r:id="rId20"/>
    <p:sldId id="319" r:id="rId21"/>
    <p:sldId id="320" r:id="rId22"/>
    <p:sldId id="322" r:id="rId23"/>
    <p:sldId id="287" r:id="rId24"/>
    <p:sldId id="352" r:id="rId25"/>
    <p:sldId id="324" r:id="rId26"/>
    <p:sldId id="356" r:id="rId27"/>
    <p:sldId id="330" r:id="rId28"/>
    <p:sldId id="327" r:id="rId29"/>
    <p:sldId id="328" r:id="rId30"/>
    <p:sldId id="329" r:id="rId31"/>
    <p:sldId id="331" r:id="rId32"/>
    <p:sldId id="332" r:id="rId33"/>
    <p:sldId id="333" r:id="rId34"/>
    <p:sldId id="334" r:id="rId35"/>
    <p:sldId id="335" r:id="rId36"/>
    <p:sldId id="340" r:id="rId37"/>
    <p:sldId id="341" r:id="rId38"/>
    <p:sldId id="342" r:id="rId39"/>
    <p:sldId id="353" r:id="rId40"/>
    <p:sldId id="343" r:id="rId41"/>
    <p:sldId id="354" r:id="rId42"/>
    <p:sldId id="344" r:id="rId43"/>
    <p:sldId id="345" r:id="rId44"/>
    <p:sldId id="346" r:id="rId45"/>
    <p:sldId id="347" r:id="rId46"/>
    <p:sldId id="348" r:id="rId47"/>
    <p:sldId id="355" r:id="rId48"/>
    <p:sldId id="349" r:id="rId49"/>
    <p:sldId id="350" r:id="rId50"/>
    <p:sldId id="337" r:id="rId51"/>
    <p:sldId id="338" r:id="rId5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FFF00"/>
    <a:srgbClr val="F9B88B"/>
    <a:srgbClr val="E59E0F"/>
    <a:srgbClr val="EC3308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03" autoAdjust="0"/>
    <p:restoredTop sz="94660"/>
  </p:normalViewPr>
  <p:slideViewPr>
    <p:cSldViewPr>
      <p:cViewPr varScale="1">
        <p:scale>
          <a:sx n="74" d="100"/>
          <a:sy n="74" d="100"/>
        </p:scale>
        <p:origin x="43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3394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7940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30-Mar-20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5560" y="1484784"/>
            <a:ext cx="7772400" cy="2406129"/>
          </a:xfrm>
        </p:spPr>
        <p:txBody>
          <a:bodyPr/>
          <a:lstStyle/>
          <a:p>
            <a:r>
              <a:rPr lang="az-Latn-AZ" altLang="en-US" sz="80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US" altLang="en-US" sz="8000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927648" y="4005064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 err="1" smtClean="0"/>
              <a:t>Natavan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Khidirova</a:t>
            </a:r>
            <a:r>
              <a:rPr lang="en-US" altLang="en-US" sz="2400" dirty="0" smtClean="0"/>
              <a:t>, MD, PhD</a:t>
            </a:r>
          </a:p>
          <a:p>
            <a:pPr>
              <a:lnSpc>
                <a:spcPct val="80000"/>
              </a:lnSpc>
            </a:pPr>
            <a:r>
              <a:rPr lang="en-US" altLang="en-US" sz="2400" dirty="0" smtClean="0"/>
              <a:t>AMU I Department of Surgical Diseases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 smtClean="0"/>
              <a:t>Chief of the department – prof. </a:t>
            </a:r>
            <a:r>
              <a:rPr lang="en-US" altLang="en-US" sz="2400" dirty="0" err="1" smtClean="0"/>
              <a:t>Nuru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Bayramov</a:t>
            </a:r>
            <a:endParaRPr lang="az-Latn-AZ" altLang="en-US" sz="2400" dirty="0" smtClean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664" y="620688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en-US" altLang="en-US" sz="4800" dirty="0" smtClean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2276476"/>
            <a:ext cx="8229600" cy="36290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Gastrointestinal </a:t>
            </a:r>
            <a:r>
              <a:rPr lang="en-US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bleeding is a complication of various diseases with bleeding into lumen of gastrointestinal tract</a:t>
            </a:r>
          </a:p>
          <a:p>
            <a:pPr marL="0" indent="0" algn="just">
              <a:buNone/>
            </a:pPr>
            <a:endParaRPr lang="en-US" altLang="en-US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It may result in anemia, shock, and death</a:t>
            </a:r>
            <a:endParaRPr lang="en-GB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xmlns="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19536" y="850702"/>
            <a:ext cx="7632848" cy="562074"/>
          </a:xfrm>
        </p:spPr>
        <p:txBody>
          <a:bodyPr/>
          <a:lstStyle/>
          <a:p>
            <a:r>
              <a:rPr lang="en-US" altLang="en-US" sz="4000" dirty="0" smtClean="0">
                <a:solidFill>
                  <a:schemeClr val="accent5">
                    <a:lumMod val="75000"/>
                  </a:schemeClr>
                </a:solidFill>
              </a:rPr>
              <a:t>Classification according to location</a:t>
            </a:r>
            <a:endParaRPr lang="az-Latn-AZ" altLang="en-US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xmlns="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27448" y="2275979"/>
            <a:ext cx="10009113" cy="4897437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70C0"/>
                </a:solidFill>
                <a:cs typeface="Times New Roman" pitchFamily="18" charset="0"/>
              </a:rPr>
              <a:t>Upper bleeding</a:t>
            </a:r>
            <a:r>
              <a:rPr lang="az-Latn-AZ" sz="3200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3200" dirty="0">
                <a:cs typeface="Times New Roman" pitchFamily="18" charset="0"/>
              </a:rPr>
              <a:t>– </a:t>
            </a:r>
            <a:r>
              <a:rPr lang="en-US" sz="3200" dirty="0" smtClean="0">
                <a:cs typeface="Times New Roman" pitchFamily="18" charset="0"/>
              </a:rPr>
              <a:t>proximally to the ligament of Treitz</a:t>
            </a:r>
            <a:endParaRPr lang="az-Latn-AZ" sz="3200" dirty="0">
              <a:cs typeface="Times New Roman" pitchFamily="18" charset="0"/>
            </a:endParaRPr>
          </a:p>
          <a:p>
            <a:endParaRPr lang="az-Latn-AZ" sz="3200" dirty="0"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70C0"/>
                </a:solidFill>
                <a:cs typeface="Times New Roman" pitchFamily="18" charset="0"/>
              </a:rPr>
              <a:t>Lower bleeding</a:t>
            </a:r>
            <a:r>
              <a:rPr lang="az-Latn-AZ" sz="3200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3200" dirty="0">
                <a:cs typeface="Times New Roman" pitchFamily="18" charset="0"/>
              </a:rPr>
              <a:t>– </a:t>
            </a:r>
            <a:r>
              <a:rPr lang="en-US" sz="3200" dirty="0">
                <a:cs typeface="Times New Roman" pitchFamily="18" charset="0"/>
              </a:rPr>
              <a:t>distally to the ligament of </a:t>
            </a:r>
            <a:r>
              <a:rPr lang="en-US" sz="3200" dirty="0" smtClean="0">
                <a:cs typeface="Times New Roman" pitchFamily="18" charset="0"/>
              </a:rPr>
              <a:t>Treitz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609600" indent="-609600"/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609600" indent="-60960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609600" indent="-609600"/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609600" indent="-60960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609600" indent="-609600"/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xmlns="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551" y="568425"/>
            <a:ext cx="7813773" cy="703262"/>
          </a:xfrm>
        </p:spPr>
        <p:txBody>
          <a:bodyPr/>
          <a:lstStyle/>
          <a:p>
            <a:r>
              <a:rPr lang="az-Latn-AZ" altLang="en-US" sz="3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en-US" sz="4000" dirty="0">
                <a:solidFill>
                  <a:schemeClr val="accent5">
                    <a:lumMod val="75000"/>
                  </a:schemeClr>
                </a:solidFill>
              </a:rPr>
              <a:t>Classification according </a:t>
            </a:r>
            <a:r>
              <a:rPr lang="en-US" altLang="en-US" sz="4000" dirty="0" smtClean="0">
                <a:solidFill>
                  <a:schemeClr val="accent5">
                    <a:lumMod val="75000"/>
                  </a:schemeClr>
                </a:solidFill>
              </a:rPr>
              <a:t>to cause</a:t>
            </a:r>
            <a:endParaRPr lang="az-Latn-AZ" alt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xmlns="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528" y="1628800"/>
            <a:ext cx="8568952" cy="4608512"/>
          </a:xfrm>
        </p:spPr>
        <p:txBody>
          <a:bodyPr>
            <a:normAutofit fontScale="92500" lnSpcReduction="10000"/>
          </a:bodyPr>
          <a:lstStyle/>
          <a:p>
            <a:r>
              <a:rPr lang="az-Latn-AZ" altLang="en-US" sz="3600" b="1" dirty="0"/>
              <a:t> </a:t>
            </a:r>
            <a:r>
              <a:rPr lang="en-US" altLang="en-US" sz="3600" dirty="0" smtClean="0"/>
              <a:t>Bleeding of known cause</a:t>
            </a:r>
            <a:endParaRPr lang="az-Latn-AZ" sz="3600" dirty="0"/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diseases of esophagus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diseases of stomach and duodenum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diseases of hepatobiliary system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diseases of small &amp; large intestine and rectum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combined diseases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  </a:t>
            </a:r>
            <a:r>
              <a:rPr lang="az-Latn-AZ" sz="3600" dirty="0" smtClean="0">
                <a:solidFill>
                  <a:srgbClr val="0070C0"/>
                </a:solidFill>
              </a:rPr>
              <a:t>-</a:t>
            </a:r>
            <a:r>
              <a:rPr lang="en-US" sz="3600" dirty="0" smtClean="0">
                <a:solidFill>
                  <a:srgbClr val="0070C0"/>
                </a:solidFill>
              </a:rPr>
              <a:t> systemic diseases</a:t>
            </a:r>
            <a:endParaRPr lang="az-Latn-AZ" sz="3600" dirty="0">
              <a:solidFill>
                <a:srgbClr val="0070C0"/>
              </a:solidFill>
            </a:endParaRPr>
          </a:p>
          <a:p>
            <a:pPr>
              <a:buNone/>
            </a:pPr>
            <a:endParaRPr lang="az-Latn-AZ" sz="3600" dirty="0"/>
          </a:p>
          <a:p>
            <a:r>
              <a:rPr lang="az-Latn-AZ" sz="3600" dirty="0"/>
              <a:t> </a:t>
            </a:r>
            <a:r>
              <a:rPr lang="en-US" sz="3600" dirty="0" smtClean="0"/>
              <a:t>Bleeding of unknown cause or location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472" y="678896"/>
            <a:ext cx="9217024" cy="611546"/>
          </a:xfrm>
        </p:spPr>
        <p:txBody>
          <a:bodyPr/>
          <a:lstStyle/>
          <a:p>
            <a:r>
              <a:rPr lang="en-US" altLang="en-US" sz="3600" dirty="0" smtClean="0">
                <a:solidFill>
                  <a:schemeClr val="accent5">
                    <a:lumMod val="75000"/>
                  </a:schemeClr>
                </a:solidFill>
              </a:rPr>
              <a:t>Classification of bleeding </a:t>
            </a:r>
            <a:r>
              <a:rPr lang="en-US" altLang="en-US" sz="3600" dirty="0">
                <a:solidFill>
                  <a:schemeClr val="accent5">
                    <a:lumMod val="75000"/>
                  </a:schemeClr>
                </a:solidFill>
              </a:rPr>
              <a:t>according </a:t>
            </a:r>
            <a:r>
              <a:rPr lang="en-US" altLang="en-US" sz="3600" dirty="0" smtClean="0">
                <a:solidFill>
                  <a:schemeClr val="accent5">
                    <a:lumMod val="75000"/>
                  </a:schemeClr>
                </a:solidFill>
              </a:rPr>
              <a:t>to severity</a:t>
            </a:r>
            <a:endParaRPr lang="en-US" sz="3600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dirty="0" smtClean="0">
                <a:cs typeface="Times New Roman" pitchFamily="18" charset="0"/>
              </a:rPr>
              <a:t> minor</a:t>
            </a:r>
            <a:r>
              <a:rPr lang="az-Latn-AZ" sz="3200" dirty="0" smtClean="0">
                <a:cs typeface="Times New Roman" pitchFamily="18" charset="0"/>
              </a:rPr>
              <a:t> –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no anemia or shock</a:t>
            </a:r>
            <a:endParaRPr lang="az-Latn-AZ" sz="3200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endParaRPr lang="az-Latn-AZ" sz="3200" dirty="0">
              <a:cs typeface="Times New Roman" pitchFamily="18" charset="0"/>
            </a:endParaRPr>
          </a:p>
          <a:p>
            <a:r>
              <a:rPr lang="en-US" sz="3200" dirty="0" smtClean="0">
                <a:cs typeface="Times New Roman" pitchFamily="18" charset="0"/>
              </a:rPr>
              <a:t> mild</a:t>
            </a:r>
            <a:r>
              <a:rPr lang="az-Latn-AZ" sz="3200" dirty="0" smtClean="0">
                <a:cs typeface="Times New Roman" pitchFamily="18" charset="0"/>
              </a:rPr>
              <a:t> –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anemia is present</a:t>
            </a:r>
            <a:endParaRPr lang="az-Latn-AZ" sz="3200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endParaRPr lang="az-Latn-AZ" sz="3200" dirty="0">
              <a:cs typeface="Times New Roman" pitchFamily="18" charset="0"/>
            </a:endParaRPr>
          </a:p>
          <a:p>
            <a:r>
              <a:rPr lang="en-US" sz="3200" dirty="0" smtClean="0">
                <a:cs typeface="Times New Roman" pitchFamily="18" charset="0"/>
              </a:rPr>
              <a:t> severe/massive</a:t>
            </a:r>
            <a:r>
              <a:rPr lang="az-Latn-AZ" sz="3200" dirty="0" smtClean="0">
                <a:cs typeface="Times New Roman" pitchFamily="18" charset="0"/>
              </a:rPr>
              <a:t> –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shock is present</a:t>
            </a:r>
            <a:endParaRPr lang="ru-RU" sz="3200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35960" y="364502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dirty="0"/>
              <a:t> </a:t>
            </a:r>
            <a:endParaRPr lang="ru-RU" dirty="0"/>
          </a:p>
        </p:txBody>
      </p:sp>
      <p:pic>
        <p:nvPicPr>
          <p:cNvPr id="7" name="Picture 6" descr="C:\Users\Nadir\Desktop\123.jpg"/>
          <p:cNvPicPr>
            <a:picLocks noChangeAspect="1" noChangeArrowheads="1"/>
          </p:cNvPicPr>
          <p:nvPr/>
        </p:nvPicPr>
        <p:blipFill>
          <a:blip r:embed="rId2" cstate="print"/>
          <a:srcRect l="3116" t="1443" r="3416" b="55267"/>
          <a:stretch>
            <a:fillRect/>
          </a:stretch>
        </p:blipFill>
        <p:spPr bwMode="auto">
          <a:xfrm>
            <a:off x="7081449" y="3573016"/>
            <a:ext cx="43211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488" y="692696"/>
            <a:ext cx="10009112" cy="611546"/>
          </a:xfrm>
        </p:spPr>
        <p:txBody>
          <a:bodyPr/>
          <a:lstStyle/>
          <a:p>
            <a:r>
              <a:rPr lang="en-US" altLang="en-US" sz="4000" dirty="0">
                <a:solidFill>
                  <a:schemeClr val="accent5">
                    <a:lumMod val="75000"/>
                  </a:schemeClr>
                </a:solidFill>
              </a:rPr>
              <a:t>Classification according </a:t>
            </a:r>
            <a:r>
              <a:rPr lang="en-US" altLang="en-US" sz="4000" dirty="0" smtClean="0">
                <a:solidFill>
                  <a:schemeClr val="accent5">
                    <a:lumMod val="75000"/>
                  </a:schemeClr>
                </a:solidFill>
              </a:rPr>
              <a:t>to clinical progression</a:t>
            </a:r>
            <a:endParaRPr 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 Chronic</a:t>
            </a: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 Acute </a:t>
            </a: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3200" dirty="0"/>
              <a:t>    - </a:t>
            </a:r>
            <a:r>
              <a:rPr lang="en-US" sz="3200" dirty="0" smtClean="0"/>
              <a:t>continuing (15% cases) </a:t>
            </a:r>
            <a:endParaRPr lang="az-Latn-AZ" sz="3200" dirty="0"/>
          </a:p>
          <a:p>
            <a:pPr>
              <a:buNone/>
            </a:pPr>
            <a:r>
              <a:rPr lang="az-Latn-AZ" sz="3200" dirty="0"/>
              <a:t>    - </a:t>
            </a:r>
            <a:r>
              <a:rPr lang="en-US" sz="3200" dirty="0" smtClean="0"/>
              <a:t>arrested (85% cases)</a:t>
            </a:r>
            <a:endParaRPr lang="az-Latn-AZ" sz="3200" dirty="0"/>
          </a:p>
          <a:p>
            <a:pPr>
              <a:buNone/>
            </a:pPr>
            <a:r>
              <a:rPr lang="az-Latn-AZ" sz="3200" dirty="0"/>
              <a:t>    - </a:t>
            </a:r>
            <a:r>
              <a:rPr lang="en-US" sz="3200" dirty="0" smtClean="0"/>
              <a:t>repeated (25% cases)</a:t>
            </a:r>
            <a:endParaRPr lang="ru-RU" sz="3200" dirty="0"/>
          </a:p>
          <a:p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592" y="404664"/>
            <a:ext cx="6652115" cy="611546"/>
          </a:xfrm>
        </p:spPr>
        <p:txBody>
          <a:bodyPr/>
          <a:lstStyle/>
          <a:p>
            <a:r>
              <a:rPr lang="en-US" sz="4000" dirty="0" smtClean="0"/>
              <a:t>Most often causes</a:t>
            </a:r>
            <a:endParaRPr 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484784"/>
            <a:ext cx="10515600" cy="5040560"/>
          </a:xfrm>
        </p:spPr>
        <p:txBody>
          <a:bodyPr numCol="3">
            <a:noAutofit/>
          </a:bodyPr>
          <a:lstStyle/>
          <a:p>
            <a:r>
              <a:rPr lang="az-Latn-AZ" alt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Esophagus</a:t>
            </a:r>
            <a:r>
              <a:rPr lang="az-Latn-AZ" sz="2400" b="1" dirty="0" smtClean="0">
                <a:solidFill>
                  <a:srgbClr val="FF0000"/>
                </a:solidFill>
              </a:rPr>
              <a:t>                 </a:t>
            </a:r>
            <a:endParaRPr lang="az-Latn-AZ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400" dirty="0"/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varicose veins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tumors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ulcerative esophagitis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burns, trauma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az-Latn-AZ" sz="2400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Stomach and duodenum</a:t>
            </a:r>
            <a:endParaRPr lang="az-Latn-AZ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400" dirty="0"/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peptic ulcer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stress ulcers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portal hypertensive gastropathy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tumors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diverticulum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hemorrhagic gastritis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trauma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</a:rPr>
              <a:t>aorto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-duodenal fistula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400" b="1" dirty="0" smtClean="0">
                <a:solidFill>
                  <a:srgbClr val="FF0000"/>
                </a:solidFill>
              </a:rPr>
              <a:t>Liver and gallbladder</a:t>
            </a:r>
            <a:endParaRPr lang="az-Latn-AZ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400" dirty="0"/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tumors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trauma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400" b="1" dirty="0" smtClean="0">
                <a:solidFill>
                  <a:srgbClr val="FF0000"/>
                </a:solidFill>
              </a:rPr>
              <a:t> Lower bleedings</a:t>
            </a:r>
            <a:endParaRPr lang="az-Latn-AZ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Meckel’s diverticulum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diverticulosis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polyps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cancer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ulcerative colitis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hemorrhoids, fissure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dysentery 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2400" b="1" dirty="0" smtClean="0">
                <a:solidFill>
                  <a:srgbClr val="FF0000"/>
                </a:solidFill>
              </a:rPr>
              <a:t> Combined</a:t>
            </a:r>
            <a:endParaRPr lang="az-Latn-AZ" sz="2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400" dirty="0"/>
              <a:t>  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-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systemic diseases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blood diseases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vascular diseases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endParaRPr lang="ru-RU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332656"/>
            <a:ext cx="6076051" cy="611546"/>
          </a:xfrm>
        </p:spPr>
        <p:txBody>
          <a:bodyPr/>
          <a:lstStyle/>
          <a:p>
            <a:r>
              <a:rPr lang="en-US" sz="4000" dirty="0" smtClean="0"/>
              <a:t>Gastroduodenal bleeding</a:t>
            </a:r>
            <a:endParaRPr 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340768"/>
            <a:ext cx="10515600" cy="478338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az-Latn-AZ" alt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Causes</a:t>
            </a:r>
            <a:endParaRPr lang="az-Latn-AZ" sz="3200" b="1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Duodenal ulcer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30%</a:t>
            </a:r>
          </a:p>
          <a:p>
            <a:r>
              <a:rPr lang="en-US" sz="2800" dirty="0" smtClean="0"/>
              <a:t>Gastric ulcer</a:t>
            </a:r>
            <a:r>
              <a:rPr lang="az-Latn-AZ" sz="2800" dirty="0" smtClean="0"/>
              <a:t> </a:t>
            </a:r>
            <a:r>
              <a:rPr lang="az-Latn-AZ" sz="2800" dirty="0"/>
              <a:t>– 20%</a:t>
            </a:r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Varicose veins of esophagus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20%</a:t>
            </a:r>
          </a:p>
          <a:p>
            <a:r>
              <a:rPr lang="en-US" sz="2800" dirty="0" smtClean="0"/>
              <a:t>Erosive gastritis and duodenitis</a:t>
            </a:r>
            <a:r>
              <a:rPr lang="az-Latn-AZ" sz="2800" dirty="0" smtClean="0"/>
              <a:t> </a:t>
            </a:r>
            <a:r>
              <a:rPr lang="az-Latn-AZ" sz="2800" dirty="0"/>
              <a:t>– 20%</a:t>
            </a:r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Esophagitis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5%</a:t>
            </a:r>
          </a:p>
          <a:p>
            <a:r>
              <a:rPr lang="en-US" sz="2800" dirty="0" smtClean="0"/>
              <a:t>Mallory-Weiss syndrome (longitudinal tears of mucosa of cardia)</a:t>
            </a:r>
            <a:r>
              <a:rPr lang="az-Latn-AZ" sz="2800" dirty="0" smtClean="0"/>
              <a:t> </a:t>
            </a:r>
            <a:r>
              <a:rPr lang="az-Latn-AZ" sz="2800" dirty="0"/>
              <a:t>– </a:t>
            </a:r>
            <a:r>
              <a:rPr lang="en-US" sz="2800" dirty="0" smtClean="0"/>
              <a:t>5</a:t>
            </a:r>
            <a:r>
              <a:rPr lang="az-Latn-AZ" sz="2800" dirty="0" smtClean="0"/>
              <a:t>%</a:t>
            </a:r>
            <a:endParaRPr lang="az-Latn-AZ" sz="2800" dirty="0"/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Gastric tumors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1%</a:t>
            </a:r>
          </a:p>
          <a:p>
            <a:r>
              <a:rPr lang="en-US" sz="2800" dirty="0" smtClean="0"/>
              <a:t>Dieulafoy’s ulcer (gastric ulcer above the artery)</a:t>
            </a:r>
            <a:endParaRPr lang="az-Latn-AZ" sz="2800" dirty="0"/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Telangiectasia 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1564" y="1412554"/>
            <a:ext cx="8568952" cy="611546"/>
          </a:xfrm>
        </p:spPr>
        <p:txBody>
          <a:bodyPr/>
          <a:lstStyle/>
          <a:p>
            <a:r>
              <a:rPr lang="en-US" sz="3200" dirty="0"/>
              <a:t>Esophagitis</a:t>
            </a:r>
            <a:r>
              <a:rPr lang="az-Latn-AZ" sz="3200" dirty="0"/>
              <a:t>                </a:t>
            </a:r>
            <a:r>
              <a:rPr lang="en-US" sz="3200" dirty="0"/>
              <a:t> </a:t>
            </a:r>
            <a:r>
              <a:rPr lang="az-Latn-AZ" sz="3200" dirty="0"/>
              <a:t>                        </a:t>
            </a:r>
            <a:r>
              <a:rPr lang="en-US" sz="3200" dirty="0"/>
              <a:t>Duodenal Ulcer</a:t>
            </a:r>
            <a:endParaRPr lang="ru-RU" sz="3200" dirty="0"/>
          </a:p>
        </p:txBody>
      </p:sp>
      <p:pic>
        <p:nvPicPr>
          <p:cNvPr id="5" name="Content Placeholder 4" descr="Esofagiti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9496" y="2780928"/>
            <a:ext cx="2438400" cy="1554480"/>
          </a:xfrm>
          <a:prstGeom prst="rect">
            <a:avLst/>
          </a:prstGeom>
          <a:noFill/>
        </p:spPr>
      </p:pic>
      <p:pic>
        <p:nvPicPr>
          <p:cNvPr id="7" name="Picture 4" descr="Esofagit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348880"/>
            <a:ext cx="4885184" cy="3670920"/>
          </a:xfrm>
          <a:prstGeom prst="rect">
            <a:avLst/>
          </a:prstGeom>
          <a:noFill/>
        </p:spPr>
      </p:pic>
      <p:pic>
        <p:nvPicPr>
          <p:cNvPr id="8" name="Picture 4" descr="Duodenalmultiplesulcer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6040" y="2348880"/>
            <a:ext cx="5080000" cy="3672408"/>
          </a:xfrm>
          <a:prstGeom prst="rect">
            <a:avLst/>
          </a:prstGeom>
          <a:noFill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512" y="1333228"/>
            <a:ext cx="9433048" cy="611546"/>
          </a:xfrm>
        </p:spPr>
        <p:txBody>
          <a:bodyPr/>
          <a:lstStyle/>
          <a:p>
            <a:r>
              <a:rPr lang="en-US" sz="3200" dirty="0" smtClean="0"/>
              <a:t>Esophageal varices</a:t>
            </a:r>
            <a:r>
              <a:rPr lang="az-Latn-AZ" sz="3200" dirty="0" smtClean="0"/>
              <a:t>                   </a:t>
            </a:r>
            <a:r>
              <a:rPr lang="en-US" sz="3200" dirty="0" smtClean="0"/>
              <a:t> Mallory-Weiss syndrome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pic>
        <p:nvPicPr>
          <p:cNvPr id="5" name="Picture 4" descr="varic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448" y="2420888"/>
            <a:ext cx="4752528" cy="3538290"/>
          </a:xfrm>
          <a:prstGeom prst="rect">
            <a:avLst/>
          </a:prstGeom>
          <a:noFill/>
        </p:spPr>
      </p:pic>
      <p:pic>
        <p:nvPicPr>
          <p:cNvPr id="6" name="Picture 2" descr="E:\загруженно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6080" y="2420888"/>
            <a:ext cx="3960440" cy="3456384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8584" y="1575577"/>
            <a:ext cx="10513168" cy="611546"/>
          </a:xfrm>
        </p:spPr>
        <p:txBody>
          <a:bodyPr/>
          <a:lstStyle/>
          <a:p>
            <a:r>
              <a:rPr lang="en-US" dirty="0"/>
              <a:t>Esophageal </a:t>
            </a:r>
            <a:r>
              <a:rPr lang="en-US" dirty="0" smtClean="0"/>
              <a:t>tumor</a:t>
            </a:r>
            <a:r>
              <a:rPr lang="az-Latn-AZ" dirty="0" smtClean="0"/>
              <a:t>                                             </a:t>
            </a:r>
            <a:r>
              <a:rPr lang="en-US" dirty="0"/>
              <a:t>Angiodysplasia</a:t>
            </a:r>
            <a:endParaRPr lang="ru-RU" dirty="0"/>
          </a:p>
        </p:txBody>
      </p:sp>
      <p:pic>
        <p:nvPicPr>
          <p:cNvPr id="5" name="Content Placeholder 4" descr="esophtumo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432" y="2780928"/>
            <a:ext cx="4536504" cy="3456384"/>
          </a:xfrm>
          <a:prstGeom prst="rect">
            <a:avLst/>
          </a:prstGeom>
          <a:noFill/>
        </p:spPr>
      </p:pic>
      <p:pic>
        <p:nvPicPr>
          <p:cNvPr id="6" name="Picture 4" descr="angiodysplasiagastr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8048" y="2708920"/>
            <a:ext cx="4968552" cy="3528392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352" y="1827083"/>
            <a:ext cx="11784632" cy="611546"/>
          </a:xfrm>
        </p:spPr>
        <p:txBody>
          <a:bodyPr/>
          <a:lstStyle/>
          <a:p>
            <a:r>
              <a:rPr lang="en-US" dirty="0"/>
              <a:t>Diverticulosis</a:t>
            </a:r>
            <a:r>
              <a:rPr lang="az-Latn-AZ" dirty="0"/>
              <a:t>                          </a:t>
            </a:r>
            <a:r>
              <a:rPr lang="en-US" dirty="0" smtClean="0"/>
              <a:t>Colon </a:t>
            </a:r>
            <a:r>
              <a:rPr lang="en-US" dirty="0"/>
              <a:t>p</a:t>
            </a:r>
            <a:r>
              <a:rPr lang="en-US" dirty="0" smtClean="0"/>
              <a:t>olyps</a:t>
            </a:r>
            <a:r>
              <a:rPr lang="az-Latn-AZ" dirty="0" smtClean="0"/>
              <a:t>                         </a:t>
            </a:r>
            <a:r>
              <a:rPr lang="en-US" dirty="0" smtClean="0"/>
              <a:t>Hemorrhoids</a:t>
            </a:r>
            <a:endParaRPr lang="ru-RU" dirty="0"/>
          </a:p>
        </p:txBody>
      </p:sp>
      <p:pic>
        <p:nvPicPr>
          <p:cNvPr id="5" name="Content Placeholder 4" descr="Divert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368" y="2780928"/>
            <a:ext cx="36004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polipofamiliarsigmo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5800" y="2780928"/>
            <a:ext cx="36945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retrohemorroi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4232" y="2780928"/>
            <a:ext cx="386375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78816" y="3244334"/>
            <a:ext cx="1434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Diverticulosis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91744" y="476672"/>
            <a:ext cx="5040560" cy="620688"/>
          </a:xfrm>
        </p:spPr>
        <p:txBody>
          <a:bodyPr/>
          <a:lstStyle/>
          <a:p>
            <a:r>
              <a:rPr lang="az-Latn-AZ" altLang="en-US" sz="4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altLang="en-US" sz="4000" dirty="0" smtClean="0">
                <a:solidFill>
                  <a:schemeClr val="accent5">
                    <a:lumMod val="75000"/>
                  </a:schemeClr>
                </a:solidFill>
              </a:rPr>
              <a:t>Diagnostic signs</a:t>
            </a:r>
            <a:endParaRPr lang="az-Latn-AZ" altLang="en-US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xmlns="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03512" y="1628800"/>
            <a:ext cx="9217024" cy="4710814"/>
          </a:xfrm>
        </p:spPr>
        <p:txBody>
          <a:bodyPr>
            <a:noAutofit/>
          </a:bodyPr>
          <a:lstStyle/>
          <a:p>
            <a:pPr marL="609600" indent="-609600">
              <a:lnSpc>
                <a:spcPct val="110000"/>
              </a:lnSpc>
            </a:pP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Local signs</a:t>
            </a:r>
            <a:r>
              <a:rPr lang="az-Latn-AZ" sz="2800" b="1" dirty="0" smtClean="0">
                <a:solidFill>
                  <a:srgbClr val="FF0000"/>
                </a:solidFill>
                <a:cs typeface="Times New Roman" pitchFamily="18" charset="0"/>
              </a:rPr>
              <a:t>:</a:t>
            </a: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hematemesis, melena, hematochezia, fecal occult blood</a:t>
            </a:r>
            <a:endParaRPr lang="az-Latn-AZ" sz="2800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endParaRPr lang="en-GB" altLang="en-US" sz="28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General signs</a:t>
            </a:r>
            <a:r>
              <a:rPr lang="az-Latn-AZ" sz="2800" dirty="0" smtClean="0">
                <a:solidFill>
                  <a:srgbClr val="FF0000"/>
                </a:solidFill>
                <a:cs typeface="Times New Roman" pitchFamily="18" charset="0"/>
              </a:rPr>
              <a:t>:</a:t>
            </a:r>
            <a:r>
              <a:rPr lang="az-Latn-AZ" sz="2800" dirty="0" smtClean="0"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shock or anemia </a:t>
            </a:r>
            <a:endParaRPr lang="az-Latn-AZ" altLang="en-US" sz="2800" b="1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endParaRPr lang="en-GB" altLang="en-US" sz="28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Endoscopy or angiography:</a:t>
            </a:r>
            <a:r>
              <a:rPr lang="az-Latn-AZ" sz="28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signs of bleeding</a:t>
            </a:r>
            <a:endParaRPr lang="en-GB" altLang="en-US" sz="2800" b="1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xmlns="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 </a:t>
            </a:r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:a16="http://schemas.microsoft.com/office/drawing/2014/main" xmlns="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268760"/>
            <a:ext cx="10513168" cy="44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+mn-lt"/>
              </a:rPr>
              <a:t>There are 3 main mechanisms</a:t>
            </a:r>
            <a:r>
              <a:rPr lang="az-Latn-AZ" sz="3200" b="1" dirty="0" smtClean="0">
                <a:solidFill>
                  <a:srgbClr val="FF0000"/>
                </a:solidFill>
                <a:latin typeface="+mn-lt"/>
              </a:rPr>
              <a:t>:</a:t>
            </a:r>
            <a:endParaRPr lang="az-Latn-AZ" sz="3200" b="1" dirty="0">
              <a:solidFill>
                <a:srgbClr val="FF0000"/>
              </a:solidFill>
              <a:latin typeface="+mn-lt"/>
            </a:endParaRPr>
          </a:p>
          <a:p>
            <a:pPr>
              <a:buNone/>
            </a:pPr>
            <a:endParaRPr lang="az-Latn-AZ" sz="2800" b="1" dirty="0">
              <a:latin typeface="+mn-lt"/>
            </a:endParaRPr>
          </a:p>
          <a:p>
            <a:pPr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I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–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bleeding from a vessel inside the gastrointestinal wall because of its damage (varices, ulcer, polyp, gastritis, tumor)</a:t>
            </a:r>
            <a:endParaRPr lang="az-Latn-AZ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pPr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</a:p>
          <a:p>
            <a:pPr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II –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bleeding from biliary ducts to the gastrointestinal tract (hemobilia)</a:t>
            </a:r>
          </a:p>
          <a:p>
            <a:pPr>
              <a:buNone/>
            </a:pPr>
            <a:endParaRPr lang="az-Latn-AZ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pPr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III –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bleeding from outside the lumen due to destruction of wall of the organ (trauma and pancreatitis)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r>
              <a:rPr lang="az-Latn-AZ" altLang="en-US" sz="2800" b="1" dirty="0">
                <a:solidFill>
                  <a:srgbClr val="990033"/>
                </a:solidFill>
                <a:latin typeface="+mn-lt"/>
              </a:rPr>
              <a:t> 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31704" y="332656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4000" b="1" dirty="0"/>
              <a:t>            </a:t>
            </a:r>
            <a:r>
              <a:rPr lang="en-US" sz="4000" b="1" dirty="0" smtClean="0"/>
              <a:t>Pathogenesis</a:t>
            </a:r>
            <a:endParaRPr lang="ru-RU" sz="4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548680"/>
            <a:ext cx="6076051" cy="61154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Progression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700808"/>
            <a:ext cx="11162456" cy="488306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Chronic</a:t>
            </a:r>
            <a:r>
              <a:rPr lang="az-Latn-AZ" sz="3200" dirty="0" smtClean="0"/>
              <a:t> </a:t>
            </a:r>
            <a:r>
              <a:rPr lang="az-Latn-AZ" sz="3200" dirty="0"/>
              <a:t>– </a:t>
            </a:r>
            <a:r>
              <a:rPr lang="en-US" sz="3200" dirty="0" smtClean="0"/>
              <a:t>slowly progressing anemia</a:t>
            </a:r>
            <a:endParaRPr lang="az-Latn-AZ" sz="3200" dirty="0"/>
          </a:p>
          <a:p>
            <a:endParaRPr lang="az-Latn-AZ" sz="3200" dirty="0"/>
          </a:p>
          <a:p>
            <a:r>
              <a:rPr lang="en-US" sz="3200" dirty="0" smtClean="0">
                <a:solidFill>
                  <a:srgbClr val="FF0000"/>
                </a:solidFill>
              </a:rPr>
              <a:t> Acute</a:t>
            </a:r>
            <a:r>
              <a:rPr lang="az-Latn-AZ" sz="3200" dirty="0" smtClean="0">
                <a:solidFill>
                  <a:srgbClr val="FF0000"/>
                </a:solidFill>
              </a:rPr>
              <a:t> </a:t>
            </a:r>
            <a:r>
              <a:rPr lang="az-Latn-AZ" sz="3200" dirty="0"/>
              <a:t>– </a:t>
            </a:r>
            <a:r>
              <a:rPr lang="en-US" sz="3200" dirty="0" smtClean="0"/>
              <a:t>sudden </a:t>
            </a:r>
            <a:r>
              <a:rPr lang="en-US" sz="3200" dirty="0" smtClean="0"/>
              <a:t>large </a:t>
            </a:r>
            <a:r>
              <a:rPr lang="en-US" sz="3200" dirty="0" smtClean="0"/>
              <a:t>volume bleeding resulting in acute anemia and shock</a:t>
            </a:r>
            <a:endParaRPr lang="az-Latn-AZ" sz="3200" dirty="0"/>
          </a:p>
          <a:p>
            <a:endParaRPr lang="az-Latn-AZ" sz="3200" dirty="0"/>
          </a:p>
          <a:p>
            <a:r>
              <a:rPr lang="en-US" sz="3200" dirty="0" smtClean="0">
                <a:solidFill>
                  <a:srgbClr val="FF0000"/>
                </a:solidFill>
              </a:rPr>
              <a:t> Stages of hemorrhagic shock</a:t>
            </a:r>
            <a:endParaRPr lang="az-Latn-AZ" sz="3200" dirty="0"/>
          </a:p>
          <a:p>
            <a:pPr>
              <a:buNone/>
            </a:pPr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- </a:t>
            </a:r>
            <a:r>
              <a:rPr lang="en-US" sz="3200" dirty="0" smtClean="0">
                <a:solidFill>
                  <a:srgbClr val="0070C0"/>
                </a:solidFill>
              </a:rPr>
              <a:t>compensation</a:t>
            </a:r>
            <a:endParaRPr lang="az-Latn-AZ" sz="32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200" dirty="0">
                <a:solidFill>
                  <a:srgbClr val="0070C0"/>
                </a:solidFill>
              </a:rPr>
              <a:t> - </a:t>
            </a:r>
            <a:r>
              <a:rPr lang="en-US" sz="3200" dirty="0" smtClean="0">
                <a:solidFill>
                  <a:srgbClr val="0070C0"/>
                </a:solidFill>
              </a:rPr>
              <a:t>decompensation</a:t>
            </a:r>
            <a:endParaRPr lang="az-Latn-AZ" sz="32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200" dirty="0">
                <a:solidFill>
                  <a:srgbClr val="0070C0"/>
                </a:solidFill>
              </a:rPr>
              <a:t> - terminal</a:t>
            </a:r>
            <a:endParaRPr lang="ru-RU" sz="3200" dirty="0">
              <a:solidFill>
                <a:srgbClr val="0070C0"/>
              </a:solidFill>
            </a:endParaRPr>
          </a:p>
          <a:p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614A4E7-1D4F-4C3F-A596-A5FEE766EB9F}"/>
              </a:ext>
            </a:extLst>
          </p:cNvPr>
          <p:cNvSpPr txBox="1"/>
          <p:nvPr/>
        </p:nvSpPr>
        <p:spPr>
          <a:xfrm>
            <a:off x="4727848" y="849166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 </a:t>
            </a:r>
            <a:endParaRPr 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5296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213571" y="279001"/>
            <a:ext cx="63023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b="1" dirty="0" smtClean="0">
                <a:solidFill>
                  <a:schemeClr val="tx2"/>
                </a:solidFill>
              </a:rPr>
              <a:t>BLEEDING INTO GASTRO-INTESTINAL LUMEN</a:t>
            </a:r>
            <a:endParaRPr lang="en-US" altLang="en-US" sz="2000" b="1" dirty="0">
              <a:solidFill>
                <a:schemeClr val="tx2"/>
              </a:solidFill>
            </a:endParaRPr>
          </a:p>
        </p:txBody>
      </p:sp>
      <p:sp>
        <p:nvSpPr>
          <p:cNvPr id="19495" name="Text Box 39"/>
          <p:cNvSpPr txBox="1">
            <a:spLocks noChangeArrowheads="1"/>
          </p:cNvSpPr>
          <p:nvPr/>
        </p:nvSpPr>
        <p:spPr bwMode="auto">
          <a:xfrm>
            <a:off x="1673047" y="1121460"/>
            <a:ext cx="16498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b="1" dirty="0" smtClean="0"/>
              <a:t>HYPOPERFUSION</a:t>
            </a:r>
            <a:endParaRPr lang="az-Latn-AZ" altLang="en-US" sz="1600" b="1" dirty="0"/>
          </a:p>
          <a:p>
            <a:pPr algn="ctr"/>
            <a:r>
              <a:rPr lang="az-Latn-AZ" altLang="en-US" sz="1600" b="1" dirty="0" smtClean="0"/>
              <a:t>(</a:t>
            </a:r>
            <a:r>
              <a:rPr lang="en-US" altLang="en-US" sz="1600" b="1" dirty="0" smtClean="0"/>
              <a:t>SHOCK</a:t>
            </a:r>
            <a:r>
              <a:rPr lang="az-Latn-AZ" altLang="en-US" sz="1600" b="1" dirty="0" smtClean="0"/>
              <a:t>)</a:t>
            </a:r>
            <a:endParaRPr lang="tr-TR" altLang="en-US" sz="1600" b="1" dirty="0"/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1703890" y="2060848"/>
            <a:ext cx="158812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COMPENSATION</a:t>
            </a:r>
            <a:endParaRPr lang="tr-TR" altLang="en-US" sz="1600" b="1" dirty="0"/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1751514" y="2494236"/>
            <a:ext cx="299633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Centralization</a:t>
            </a:r>
            <a:endParaRPr lang="az-Latn-AZ" altLang="en-US" sz="1600" b="1" dirty="0"/>
          </a:p>
          <a:p>
            <a:pPr lvl="1"/>
            <a:r>
              <a:rPr lang="en-US" altLang="en-US" sz="1600" b="1" dirty="0" smtClean="0"/>
              <a:t>Tachycardia</a:t>
            </a:r>
            <a:endParaRPr lang="az-Latn-AZ" altLang="en-US" sz="1600" b="1" dirty="0"/>
          </a:p>
          <a:p>
            <a:pPr lvl="1"/>
            <a:r>
              <a:rPr lang="en-US" altLang="en-US" sz="1600" b="1" dirty="0" smtClean="0"/>
              <a:t>Spasm of peripheral vessels</a:t>
            </a:r>
            <a:endParaRPr lang="az-Latn-AZ" altLang="en-US" sz="1600" b="1" dirty="0"/>
          </a:p>
          <a:p>
            <a:r>
              <a:rPr lang="en-US" altLang="en-US" sz="1600" b="1" dirty="0" smtClean="0"/>
              <a:t>Normal BP</a:t>
            </a:r>
            <a:endParaRPr lang="az-Latn-AZ" altLang="en-US" sz="1600" b="1" dirty="0"/>
          </a:p>
          <a:p>
            <a:r>
              <a:rPr lang="en-US" altLang="en-US" sz="1600" b="1" dirty="0" smtClean="0"/>
              <a:t>Partial hypoperfusion</a:t>
            </a:r>
            <a:endParaRPr lang="tr-TR" altLang="en-US" sz="1600" b="1" dirty="0"/>
          </a:p>
        </p:txBody>
      </p:sp>
      <p:sp>
        <p:nvSpPr>
          <p:cNvPr id="19498" name="Text Box 42"/>
          <p:cNvSpPr txBox="1">
            <a:spLocks noChangeArrowheads="1"/>
          </p:cNvSpPr>
          <p:nvPr/>
        </p:nvSpPr>
        <p:spPr bwMode="auto">
          <a:xfrm>
            <a:off x="4695573" y="2060848"/>
            <a:ext cx="181434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DECOMPENSATION</a:t>
            </a:r>
            <a:endParaRPr lang="tr-TR" altLang="en-US" sz="1600" b="1" dirty="0"/>
          </a:p>
        </p:txBody>
      </p:sp>
      <p:sp>
        <p:nvSpPr>
          <p:cNvPr id="19499" name="Text Box 43"/>
          <p:cNvSpPr txBox="1">
            <a:spLocks noChangeArrowheads="1"/>
          </p:cNvSpPr>
          <p:nvPr/>
        </p:nvSpPr>
        <p:spPr bwMode="auto">
          <a:xfrm>
            <a:off x="4695572" y="2494235"/>
            <a:ext cx="255890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Dilatation of vessels</a:t>
            </a:r>
            <a:endParaRPr lang="az-Latn-AZ" altLang="en-US" sz="1600" b="1" dirty="0"/>
          </a:p>
          <a:p>
            <a:r>
              <a:rPr lang="en-US" altLang="en-US" sz="1600" b="1" dirty="0" smtClean="0"/>
              <a:t>Ischemia/reperfusion injury</a:t>
            </a:r>
            <a:endParaRPr lang="az-Latn-AZ" altLang="en-US" sz="1600" b="1" dirty="0"/>
          </a:p>
          <a:p>
            <a:r>
              <a:rPr lang="en-US" altLang="en-US" sz="1600" b="1" dirty="0" smtClean="0"/>
              <a:t>Hypotension</a:t>
            </a:r>
            <a:endParaRPr lang="az-Latn-AZ" altLang="en-US" sz="1600" b="1" dirty="0"/>
          </a:p>
          <a:p>
            <a:r>
              <a:rPr lang="en-US" altLang="en-US" sz="1600" b="1" dirty="0" smtClean="0"/>
              <a:t>General hypoperfusion</a:t>
            </a:r>
            <a:endParaRPr lang="tr-TR" altLang="en-US" sz="1600" b="1" dirty="0"/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8035925" y="2060848"/>
            <a:ext cx="129606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REFRACTORY</a:t>
            </a:r>
            <a:endParaRPr lang="tr-TR" altLang="en-US" sz="1600" b="1" dirty="0"/>
          </a:p>
        </p:txBody>
      </p:sp>
      <p:sp>
        <p:nvSpPr>
          <p:cNvPr id="19501" name="Text Box 45"/>
          <p:cNvSpPr txBox="1">
            <a:spLocks noChangeArrowheads="1"/>
          </p:cNvSpPr>
          <p:nvPr/>
        </p:nvSpPr>
        <p:spPr bwMode="auto">
          <a:xfrm>
            <a:off x="7968209" y="2494236"/>
            <a:ext cx="258799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1600" b="1" dirty="0" smtClean="0"/>
              <a:t>S</a:t>
            </a:r>
            <a:r>
              <a:rPr lang="en-US" altLang="en-US" sz="1600" b="1" dirty="0" smtClean="0"/>
              <a:t>I</a:t>
            </a:r>
            <a:r>
              <a:rPr lang="az-Latn-AZ" altLang="en-US" sz="1600" b="1" dirty="0" smtClean="0"/>
              <a:t>RS</a:t>
            </a:r>
            <a:endParaRPr lang="az-Latn-AZ" altLang="en-US" sz="1600" b="1" dirty="0"/>
          </a:p>
          <a:p>
            <a:r>
              <a:rPr lang="en-US" altLang="en-US" sz="1600" b="1" dirty="0" smtClean="0"/>
              <a:t>Cellular injury</a:t>
            </a:r>
            <a:endParaRPr lang="az-Latn-AZ" altLang="en-US" sz="1600" b="1" dirty="0"/>
          </a:p>
          <a:p>
            <a:r>
              <a:rPr lang="en-US" altLang="en-US" sz="1600" b="1" dirty="0" smtClean="0"/>
              <a:t>Refractory hypotension and hypoperfusion</a:t>
            </a:r>
            <a:endParaRPr lang="az-Latn-AZ" altLang="en-US" sz="1600" b="1" dirty="0"/>
          </a:p>
          <a:p>
            <a:r>
              <a:rPr lang="en-US" altLang="en-US" sz="1600" b="1" dirty="0" smtClean="0"/>
              <a:t>Multiple organ failure</a:t>
            </a:r>
            <a:endParaRPr lang="tr-TR" altLang="en-US" sz="1600" b="1" dirty="0"/>
          </a:p>
        </p:txBody>
      </p:sp>
      <p:sp>
        <p:nvSpPr>
          <p:cNvPr id="19502" name="AutoShape 46"/>
          <p:cNvSpPr>
            <a:spLocks noChangeArrowheads="1"/>
          </p:cNvSpPr>
          <p:nvPr/>
        </p:nvSpPr>
        <p:spPr bwMode="auto">
          <a:xfrm>
            <a:off x="3095368" y="4530606"/>
            <a:ext cx="2049393" cy="338554"/>
          </a:xfrm>
          <a:prstGeom prst="leftRightArrowCallout">
            <a:avLst>
              <a:gd name="adj1" fmla="val 30217"/>
              <a:gd name="adj2" fmla="val 29324"/>
              <a:gd name="adj3" fmla="val 62444"/>
              <a:gd name="adj4" fmla="val 63185"/>
            </a:avLst>
          </a:prstGeom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en-US" sz="1600" b="1" dirty="0" smtClean="0">
                <a:solidFill>
                  <a:schemeClr val="tx1"/>
                </a:solidFill>
              </a:rPr>
              <a:t>TREATMENT</a:t>
            </a:r>
            <a:endParaRPr lang="tr-TR" altLang="en-US" sz="1600" b="1" dirty="0">
              <a:solidFill>
                <a:schemeClr val="tx1"/>
              </a:solidFill>
            </a:endParaRPr>
          </a:p>
        </p:txBody>
      </p:sp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1415480" y="5533936"/>
            <a:ext cx="4337149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en-US" sz="1600" b="1" dirty="0" smtClean="0">
                <a:solidFill>
                  <a:schemeClr val="tx2"/>
                </a:solidFill>
              </a:rPr>
              <a:t>Correction of centralization of blood circulation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en-US" altLang="en-US" sz="1600" b="1" dirty="0" smtClean="0">
                <a:solidFill>
                  <a:schemeClr val="tx2"/>
                </a:solidFill>
              </a:rPr>
              <a:t>Normal BP and perfusion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en-US" altLang="en-US" sz="1600" b="1" dirty="0" smtClean="0">
                <a:solidFill>
                  <a:schemeClr val="tx2"/>
                </a:solidFill>
              </a:rPr>
              <a:t>Ischemia/reperfusion injury</a:t>
            </a:r>
            <a:endParaRPr lang="tr-TR" altLang="en-US" sz="1600" b="1" dirty="0">
              <a:solidFill>
                <a:schemeClr val="tx2"/>
              </a:solidFill>
            </a:endParaRPr>
          </a:p>
        </p:txBody>
      </p:sp>
      <p:sp>
        <p:nvSpPr>
          <p:cNvPr id="19504" name="AutoShape 48"/>
          <p:cNvSpPr>
            <a:spLocks noChangeArrowheads="1"/>
          </p:cNvSpPr>
          <p:nvPr/>
        </p:nvSpPr>
        <p:spPr bwMode="auto">
          <a:xfrm>
            <a:off x="6257454" y="5546427"/>
            <a:ext cx="1782763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az-Latn-AZ" altLang="en-US" sz="1600" b="1" dirty="0" smtClean="0">
                <a:solidFill>
                  <a:schemeClr val="tx2"/>
                </a:solidFill>
              </a:rPr>
              <a:t>S</a:t>
            </a:r>
            <a:r>
              <a:rPr lang="en-US" altLang="en-US" sz="1600" b="1" dirty="0" smtClean="0">
                <a:solidFill>
                  <a:schemeClr val="tx2"/>
                </a:solidFill>
              </a:rPr>
              <a:t>I</a:t>
            </a:r>
            <a:r>
              <a:rPr lang="az-Latn-AZ" altLang="en-US" sz="1600" b="1" dirty="0" smtClean="0">
                <a:solidFill>
                  <a:schemeClr val="tx2"/>
                </a:solidFill>
              </a:rPr>
              <a:t>RS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en-US" altLang="en-US" sz="1600" b="1" dirty="0" smtClean="0">
                <a:solidFill>
                  <a:schemeClr val="tx2"/>
                </a:solidFill>
              </a:rPr>
              <a:t>Sequestration</a:t>
            </a:r>
            <a:r>
              <a:rPr lang="az-Latn-AZ" altLang="en-US" sz="1600" b="1" dirty="0" smtClean="0">
                <a:solidFill>
                  <a:schemeClr val="tx2"/>
                </a:solidFill>
              </a:rPr>
              <a:t> –</a:t>
            </a:r>
            <a:r>
              <a:rPr lang="en-US" altLang="en-US" sz="1600" b="1" dirty="0" smtClean="0">
                <a:solidFill>
                  <a:schemeClr val="tx2"/>
                </a:solidFill>
              </a:rPr>
              <a:t>e</a:t>
            </a:r>
            <a:r>
              <a:rPr lang="az-Latn-AZ" altLang="en-US" sz="1600" b="1" dirty="0" smtClean="0">
                <a:solidFill>
                  <a:schemeClr val="tx2"/>
                </a:solidFill>
              </a:rPr>
              <a:t>dem</a:t>
            </a:r>
            <a:r>
              <a:rPr lang="en-US" altLang="en-US" sz="1600" b="1" dirty="0" smtClean="0">
                <a:solidFill>
                  <a:schemeClr val="tx2"/>
                </a:solidFill>
              </a:rPr>
              <a:t>a</a:t>
            </a:r>
            <a:endParaRPr lang="az-Latn-AZ" altLang="en-US" sz="1600" b="1" dirty="0">
              <a:solidFill>
                <a:schemeClr val="tx2"/>
              </a:solidFill>
            </a:endParaRPr>
          </a:p>
        </p:txBody>
      </p:sp>
      <p:sp>
        <p:nvSpPr>
          <p:cNvPr id="19505" name="AutoShape 49"/>
          <p:cNvSpPr>
            <a:spLocks noChangeArrowheads="1"/>
          </p:cNvSpPr>
          <p:nvPr/>
        </p:nvSpPr>
        <p:spPr bwMode="auto">
          <a:xfrm>
            <a:off x="8471346" y="5546427"/>
            <a:ext cx="2089150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en-US" sz="1600" b="1" dirty="0" smtClean="0">
                <a:solidFill>
                  <a:schemeClr val="tx2"/>
                </a:solidFill>
              </a:rPr>
              <a:t>Recovery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en-US" altLang="en-US" sz="1600" b="1" dirty="0" smtClean="0">
                <a:solidFill>
                  <a:schemeClr val="tx2"/>
                </a:solidFill>
              </a:rPr>
              <a:t>Resolution of SIRS   </a:t>
            </a:r>
            <a:r>
              <a:rPr lang="en-US" altLang="en-US" sz="1600" b="1" dirty="0" smtClean="0">
                <a:solidFill>
                  <a:schemeClr val="tx2"/>
                </a:solidFill>
              </a:rPr>
              <a:t>Retaining </a:t>
            </a:r>
            <a:r>
              <a:rPr lang="en-US" altLang="en-US" sz="1600" b="1" dirty="0" smtClean="0">
                <a:solidFill>
                  <a:schemeClr val="tx2"/>
                </a:solidFill>
              </a:rPr>
              <a:t>of water</a:t>
            </a:r>
            <a:endParaRPr lang="az-Latn-AZ" altLang="en-US" sz="1600" b="1" dirty="0">
              <a:solidFill>
                <a:schemeClr val="tx2"/>
              </a:solidFill>
            </a:endParaRPr>
          </a:p>
        </p:txBody>
      </p:sp>
      <p:cxnSp>
        <p:nvCxnSpPr>
          <p:cNvPr id="19506" name="AutoShape 50"/>
          <p:cNvCxnSpPr>
            <a:cxnSpLocks noChangeShapeType="1"/>
            <a:stCxn id="19496" idx="3"/>
            <a:endCxn id="19498" idx="1"/>
          </p:cNvCxnSpPr>
          <p:nvPr/>
        </p:nvCxnSpPr>
        <p:spPr bwMode="auto">
          <a:xfrm>
            <a:off x="3292017" y="2230125"/>
            <a:ext cx="1403556" cy="0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7" name="AutoShape 51"/>
          <p:cNvCxnSpPr>
            <a:cxnSpLocks noChangeShapeType="1"/>
            <a:stCxn id="19498" idx="3"/>
            <a:endCxn id="19500" idx="1"/>
          </p:cNvCxnSpPr>
          <p:nvPr/>
        </p:nvCxnSpPr>
        <p:spPr bwMode="auto">
          <a:xfrm>
            <a:off x="6509916" y="2230125"/>
            <a:ext cx="1526009" cy="0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8" name="AutoShape 52"/>
          <p:cNvCxnSpPr>
            <a:cxnSpLocks noChangeShapeType="1"/>
            <a:stCxn id="19495" idx="2"/>
            <a:endCxn id="19496" idx="0"/>
          </p:cNvCxnSpPr>
          <p:nvPr/>
        </p:nvCxnSpPr>
        <p:spPr bwMode="auto">
          <a:xfrm>
            <a:off x="2497953" y="1706235"/>
            <a:ext cx="1" cy="354613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0" name="AutoShape 54"/>
          <p:cNvCxnSpPr>
            <a:cxnSpLocks noChangeShapeType="1"/>
            <a:stCxn id="19503" idx="3"/>
            <a:endCxn id="19504" idx="1"/>
          </p:cNvCxnSpPr>
          <p:nvPr/>
        </p:nvCxnSpPr>
        <p:spPr bwMode="auto">
          <a:xfrm>
            <a:off x="5752629" y="5993637"/>
            <a:ext cx="504825" cy="12491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1" name="AutoShape 55"/>
          <p:cNvCxnSpPr>
            <a:cxnSpLocks noChangeShapeType="1"/>
            <a:stCxn id="19504" idx="3"/>
            <a:endCxn id="19505" idx="1"/>
          </p:cNvCxnSpPr>
          <p:nvPr/>
        </p:nvCxnSpPr>
        <p:spPr bwMode="auto">
          <a:xfrm>
            <a:off x="8040217" y="6006128"/>
            <a:ext cx="431129" cy="0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8669346" y="4666056"/>
            <a:ext cx="13763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b="1" dirty="0" smtClean="0"/>
              <a:t>No response</a:t>
            </a:r>
            <a:endParaRPr lang="tr-TR" altLang="en-US" b="1" dirty="0"/>
          </a:p>
        </p:txBody>
      </p:sp>
      <p:sp>
        <p:nvSpPr>
          <p:cNvPr id="19515" name="Text Box 59"/>
          <p:cNvSpPr txBox="1">
            <a:spLocks noChangeArrowheads="1"/>
          </p:cNvSpPr>
          <p:nvPr/>
        </p:nvSpPr>
        <p:spPr bwMode="auto">
          <a:xfrm>
            <a:off x="9409446" y="3860667"/>
            <a:ext cx="12225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smtClean="0"/>
              <a:t>TREATMENT</a:t>
            </a:r>
            <a:endParaRPr lang="tr-TR" altLang="en-US" sz="1600" b="1" dirty="0"/>
          </a:p>
        </p:txBody>
      </p:sp>
      <p:cxnSp>
        <p:nvCxnSpPr>
          <p:cNvPr id="19516" name="AutoShape 60"/>
          <p:cNvCxnSpPr>
            <a:cxnSpLocks noChangeShapeType="1"/>
            <a:stCxn id="19501" idx="2"/>
            <a:endCxn id="19514" idx="0"/>
          </p:cNvCxnSpPr>
          <p:nvPr/>
        </p:nvCxnSpPr>
        <p:spPr bwMode="auto">
          <a:xfrm rot="16200000" flipH="1">
            <a:off x="8885672" y="4194211"/>
            <a:ext cx="848381" cy="95308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Down Arrow 10"/>
          <p:cNvSpPr/>
          <p:nvPr/>
        </p:nvSpPr>
        <p:spPr>
          <a:xfrm>
            <a:off x="2770637" y="4097950"/>
            <a:ext cx="432048" cy="1367681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5072747" y="4097948"/>
            <a:ext cx="432048" cy="1367682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Bent Arrow 2"/>
          <p:cNvSpPr/>
          <p:nvPr/>
        </p:nvSpPr>
        <p:spPr>
          <a:xfrm rot="16200000" flipH="1">
            <a:off x="2519595" y="405499"/>
            <a:ext cx="575509" cy="57603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332656"/>
            <a:ext cx="6076051" cy="611546"/>
          </a:xfrm>
        </p:spPr>
        <p:txBody>
          <a:bodyPr/>
          <a:lstStyle/>
          <a:p>
            <a:r>
              <a:rPr lang="en-US" sz="4000" dirty="0" smtClean="0"/>
              <a:t>Clinical presentation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1484784"/>
            <a:ext cx="10515600" cy="485539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FF0000"/>
                </a:solidFill>
                <a:cs typeface="Times New Roman" pitchFamily="18" charset="0"/>
              </a:rPr>
              <a:t> Local signs</a:t>
            </a:r>
            <a:r>
              <a:rPr lang="az-Latn-AZ" sz="3600" b="1" dirty="0" smtClean="0">
                <a:solidFill>
                  <a:srgbClr val="FF0000"/>
                </a:solidFill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§"/>
            </a:pPr>
            <a:endParaRPr lang="az-Latn-AZ" sz="3600" b="1" dirty="0">
              <a:solidFill>
                <a:srgbClr val="FF0000"/>
              </a:solidFill>
              <a:cs typeface="Times New Roman" pitchFamily="18" charset="0"/>
            </a:endParaRPr>
          </a:p>
          <a:p>
            <a:pPr lvl="1"/>
            <a:r>
              <a:rPr lang="en-US" sz="29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Hematemesis</a:t>
            </a:r>
            <a:r>
              <a:rPr lang="az-Latn-AZ" sz="29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az-Latn-AZ" sz="2900" dirty="0">
                <a:cs typeface="Times New Roman" pitchFamily="18" charset="0"/>
              </a:rPr>
              <a:t>– </a:t>
            </a:r>
            <a:r>
              <a:rPr lang="en-US" sz="2900" dirty="0" smtClean="0">
                <a:cs typeface="Times New Roman" pitchFamily="18" charset="0"/>
              </a:rPr>
              <a:t>typical for upper bleedings, vomiting with blood and coffee grounds</a:t>
            </a:r>
            <a:endParaRPr lang="az-Latn-AZ" sz="2900" dirty="0">
              <a:cs typeface="Times New Roman" pitchFamily="18" charset="0"/>
            </a:endParaRPr>
          </a:p>
          <a:p>
            <a:pPr lvl="1"/>
            <a:endParaRPr lang="az-Latn-AZ" sz="2900" dirty="0">
              <a:cs typeface="Times New Roman" pitchFamily="18" charset="0"/>
            </a:endParaRPr>
          </a:p>
          <a:p>
            <a:pPr lvl="1"/>
            <a:r>
              <a:rPr lang="az-Latn-AZ" sz="2900" dirty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Melena</a:t>
            </a:r>
            <a:r>
              <a:rPr lang="az-Latn-AZ" sz="2900" dirty="0">
                <a:cs typeface="Times New Roman" pitchFamily="18" charset="0"/>
              </a:rPr>
              <a:t> – </a:t>
            </a:r>
            <a:r>
              <a:rPr lang="en-US" sz="2900" dirty="0" smtClean="0">
                <a:cs typeface="Times New Roman" pitchFamily="18" charset="0"/>
              </a:rPr>
              <a:t>tarry black stool. Typical for upper bleedings</a:t>
            </a:r>
            <a:endParaRPr lang="az-Latn-AZ" sz="2900" dirty="0">
              <a:cs typeface="Times New Roman" pitchFamily="18" charset="0"/>
            </a:endParaRPr>
          </a:p>
          <a:p>
            <a:pPr lvl="1"/>
            <a:endParaRPr lang="az-Latn-AZ" sz="2900" dirty="0">
              <a:cs typeface="Times New Roman" pitchFamily="18" charset="0"/>
            </a:endParaRPr>
          </a:p>
          <a:p>
            <a:pPr lvl="1"/>
            <a:r>
              <a:rPr lang="az-Latn-AZ" sz="29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Hemato</a:t>
            </a:r>
            <a:r>
              <a:rPr lang="en-US" sz="2900" dirty="0" err="1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ch</a:t>
            </a:r>
            <a:r>
              <a:rPr lang="az-Latn-AZ" sz="2900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ezia</a:t>
            </a:r>
            <a:r>
              <a:rPr lang="az-Latn-AZ" sz="2900" dirty="0" smtClean="0">
                <a:cs typeface="Times New Roman" pitchFamily="18" charset="0"/>
              </a:rPr>
              <a:t> </a:t>
            </a:r>
            <a:r>
              <a:rPr lang="az-Latn-AZ" sz="2900" dirty="0">
                <a:cs typeface="Times New Roman" pitchFamily="18" charset="0"/>
              </a:rPr>
              <a:t>– </a:t>
            </a:r>
            <a:r>
              <a:rPr lang="en-US" sz="2900" dirty="0" smtClean="0">
                <a:cs typeface="Times New Roman" pitchFamily="18" charset="0"/>
              </a:rPr>
              <a:t>discharge of bright red blood from rectum. Typical for rectal and colon bleedings, sometimes </a:t>
            </a:r>
            <a:r>
              <a:rPr lang="en-US" sz="2900" dirty="0" smtClean="0">
                <a:cs typeface="Times New Roman" pitchFamily="18" charset="0"/>
              </a:rPr>
              <a:t>occurs </a:t>
            </a:r>
            <a:r>
              <a:rPr lang="en-US" sz="2900" dirty="0" smtClean="0">
                <a:cs typeface="Times New Roman" pitchFamily="18" charset="0"/>
              </a:rPr>
              <a:t>because of massive intestinal and upper bleedings</a:t>
            </a:r>
            <a:endParaRPr lang="ru-RU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548680"/>
            <a:ext cx="6076051" cy="611546"/>
          </a:xfrm>
        </p:spPr>
        <p:txBody>
          <a:bodyPr/>
          <a:lstStyle/>
          <a:p>
            <a:r>
              <a:rPr lang="en-US" sz="4000" dirty="0"/>
              <a:t>Clinical presentation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General signs</a:t>
            </a:r>
            <a:r>
              <a:rPr lang="az-Latn-AZ" sz="3200" b="1" dirty="0" smtClean="0">
                <a:solidFill>
                  <a:srgbClr val="FF0000"/>
                </a:solidFill>
              </a:rPr>
              <a:t>:</a:t>
            </a:r>
            <a:endParaRPr lang="az-Latn-AZ" sz="3200" b="1" dirty="0">
              <a:solidFill>
                <a:srgbClr val="FF0000"/>
              </a:solidFill>
            </a:endParaRPr>
          </a:p>
          <a:p>
            <a:r>
              <a:rPr lang="en-US" sz="3200" dirty="0" smtClean="0">
                <a:solidFill>
                  <a:srgbClr val="0070C0"/>
                </a:solidFill>
              </a:rPr>
              <a:t>anemia</a:t>
            </a:r>
            <a:r>
              <a:rPr lang="az-Latn-AZ" sz="3200" dirty="0" smtClean="0">
                <a:solidFill>
                  <a:srgbClr val="0070C0"/>
                </a:solidFill>
              </a:rPr>
              <a:t> </a:t>
            </a:r>
            <a:endParaRPr lang="az-Latn-AZ" sz="3200" dirty="0">
              <a:solidFill>
                <a:srgbClr val="0070C0"/>
              </a:solidFill>
            </a:endParaRPr>
          </a:p>
          <a:p>
            <a:r>
              <a:rPr lang="en-US" sz="3200" dirty="0" smtClean="0">
                <a:solidFill>
                  <a:srgbClr val="0070C0"/>
                </a:solidFill>
              </a:rPr>
              <a:t>shock (hypoperfusion)</a:t>
            </a:r>
            <a:r>
              <a:rPr lang="az-Latn-AZ" sz="3200" dirty="0" smtClean="0">
                <a:solidFill>
                  <a:srgbClr val="0070C0"/>
                </a:solidFill>
              </a:rPr>
              <a:t> </a:t>
            </a:r>
            <a:r>
              <a:rPr lang="az-Latn-AZ" sz="3200" dirty="0"/>
              <a:t>– </a:t>
            </a:r>
            <a:r>
              <a:rPr lang="en-US" sz="3200" dirty="0" smtClean="0"/>
              <a:t>in case of intensive and massive (more than 500 ml) </a:t>
            </a:r>
            <a:r>
              <a:rPr lang="en-US" sz="3200" dirty="0" smtClean="0"/>
              <a:t>bleedings: tachycardia</a:t>
            </a:r>
            <a:r>
              <a:rPr lang="en-US" sz="3200" dirty="0" smtClean="0"/>
              <a:t>, hypotension, cold pale skin, </a:t>
            </a:r>
            <a:r>
              <a:rPr lang="en-US" sz="3200" dirty="0"/>
              <a:t>orthostatic hypotension, </a:t>
            </a:r>
            <a:r>
              <a:rPr lang="en-US" sz="3200" dirty="0" smtClean="0"/>
              <a:t>oliguria etc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0"/>
            <a:ext cx="2351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dirty="0"/>
              <a:t> </a:t>
            </a:r>
          </a:p>
          <a:p>
            <a:pPr>
              <a:buNone/>
            </a:pPr>
            <a:r>
              <a:rPr lang="az-Latn-AZ" dirty="0"/>
              <a:t>  </a:t>
            </a:r>
          </a:p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476672"/>
            <a:ext cx="7560840" cy="611546"/>
          </a:xfrm>
        </p:spPr>
        <p:txBody>
          <a:bodyPr/>
          <a:lstStyle/>
          <a:p>
            <a:r>
              <a:rPr lang="en-US" sz="4000" dirty="0" smtClean="0"/>
              <a:t>Principle of diagnostic approach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Diagnostic planning is targeted to 4 </a:t>
            </a:r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questions</a:t>
            </a:r>
            <a:r>
              <a:rPr lang="az-Latn-AZ" sz="2800" b="1" dirty="0" smtClean="0">
                <a:solidFill>
                  <a:srgbClr val="FF0000"/>
                </a:solidFill>
                <a:cs typeface="Times New Roman" pitchFamily="18" charset="0"/>
              </a:rPr>
              <a:t>:</a:t>
            </a:r>
            <a:endParaRPr lang="az-Latn-AZ" sz="2800" b="1" dirty="0">
              <a:solidFill>
                <a:srgbClr val="FF0000"/>
              </a:solidFill>
              <a:cs typeface="Times New Roman" pitchFamily="18" charset="0"/>
            </a:endParaRPr>
          </a:p>
          <a:p>
            <a:pPr>
              <a:buNone/>
            </a:pP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cs typeface="Times New Roman" pitchFamily="18" charset="0"/>
              </a:rPr>
              <a:t>is there a bleeding</a:t>
            </a:r>
            <a:r>
              <a:rPr lang="az-Latn-AZ" sz="2800" b="1" dirty="0" smtClean="0">
                <a:solidFill>
                  <a:srgbClr val="002060"/>
                </a:solidFill>
                <a:cs typeface="Times New Roman" pitchFamily="18" charset="0"/>
              </a:rPr>
              <a:t>?</a:t>
            </a: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cs typeface="Times New Roman" pitchFamily="18" charset="0"/>
              </a:rPr>
              <a:t>degree of severity (volume and speed of blood loss)</a:t>
            </a: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cs typeface="Times New Roman" pitchFamily="18" charset="0"/>
              </a:rPr>
              <a:t>location and cause</a:t>
            </a: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cs typeface="Times New Roman" pitchFamily="18" charset="0"/>
              </a:rPr>
              <a:t>continuing or </a:t>
            </a:r>
            <a:r>
              <a:rPr lang="en-US" sz="2800" b="1" dirty="0" smtClean="0">
                <a:solidFill>
                  <a:srgbClr val="002060"/>
                </a:solidFill>
                <a:cs typeface="Times New Roman" pitchFamily="18" charset="0"/>
              </a:rPr>
              <a:t>arrested</a:t>
            </a:r>
            <a:endParaRPr lang="en-US" sz="28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764704"/>
            <a:ext cx="6076051" cy="611546"/>
          </a:xfrm>
        </p:spPr>
        <p:txBody>
          <a:bodyPr/>
          <a:lstStyle/>
          <a:p>
            <a:r>
              <a:rPr lang="en-US" sz="4000" dirty="0" smtClean="0"/>
              <a:t>Is there a bleeding</a:t>
            </a:r>
            <a:r>
              <a:rPr lang="az-Latn-AZ" sz="4000" dirty="0" smtClean="0"/>
              <a:t>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946432" cy="4351338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hematemesis</a:t>
            </a:r>
            <a:endParaRPr lang="az-Latn-AZ" sz="2400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az-Latn-AZ" sz="2800" dirty="0" smtClean="0">
                <a:solidFill>
                  <a:srgbClr val="FF0000"/>
                </a:solidFill>
                <a:cs typeface="Times New Roman" pitchFamily="18" charset="0"/>
              </a:rPr>
              <a:t>melena   </a:t>
            </a:r>
            <a:r>
              <a:rPr lang="az-Latn-AZ" sz="2800" dirty="0" smtClean="0">
                <a:cs typeface="Times New Roman" pitchFamily="18" charset="0"/>
              </a:rPr>
              <a:t>                                   </a:t>
            </a:r>
            <a:r>
              <a:rPr lang="en-US" sz="2800" dirty="0" smtClean="0">
                <a:cs typeface="Times New Roman" pitchFamily="18" charset="0"/>
              </a:rPr>
              <a:t>confirms the bleeding</a:t>
            </a:r>
            <a:endParaRPr lang="az-Latn-AZ" sz="2400" dirty="0">
              <a:cs typeface="Times New Roman" pitchFamily="18" charset="0"/>
            </a:endParaRP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shock</a:t>
            </a:r>
            <a:endParaRPr lang="az-Latn-AZ" sz="2400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acute anemia</a:t>
            </a:r>
            <a:r>
              <a:rPr lang="az-Latn-AZ" sz="2800" dirty="0" smtClean="0">
                <a:solidFill>
                  <a:srgbClr val="FF0000"/>
                </a:solidFill>
                <a:cs typeface="Times New Roman" pitchFamily="18" charset="0"/>
              </a:rPr>
              <a:t>  </a:t>
            </a:r>
            <a:r>
              <a:rPr lang="az-Latn-AZ" sz="2800" dirty="0" smtClean="0">
                <a:cs typeface="Times New Roman" pitchFamily="18" charset="0"/>
              </a:rPr>
              <a:t>                           </a:t>
            </a:r>
            <a:r>
              <a:rPr lang="en-US" sz="2800" dirty="0" smtClean="0">
                <a:cs typeface="Times New Roman" pitchFamily="18" charset="0"/>
              </a:rPr>
              <a:t>indicates the severe blood loss</a:t>
            </a:r>
            <a:endParaRPr lang="az-Latn-AZ" sz="2800" dirty="0">
              <a:cs typeface="Times New Roman" pitchFamily="18" charset="0"/>
            </a:endParaRP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fecal occult blood                   </a:t>
            </a:r>
            <a:r>
              <a:rPr lang="en-US" sz="2800" dirty="0" smtClean="0">
                <a:cs typeface="Times New Roman" pitchFamily="18" charset="0"/>
              </a:rPr>
              <a:t>in clinically asymptomatic or suspicious cases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3143672" y="2276872"/>
            <a:ext cx="1584176" cy="484632"/>
          </a:xfrm>
          <a:prstGeom prst="strip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3359696" y="3683920"/>
            <a:ext cx="1368152" cy="340616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3791744" y="4653136"/>
            <a:ext cx="1296144" cy="484632"/>
          </a:xfrm>
          <a:prstGeom prst="strip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5560" y="476672"/>
            <a:ext cx="7560840" cy="611546"/>
          </a:xfrm>
        </p:spPr>
        <p:txBody>
          <a:bodyPr/>
          <a:lstStyle/>
          <a:p>
            <a:r>
              <a:rPr lang="en-US" sz="4000" dirty="0" smtClean="0"/>
              <a:t>Degree of severity of bleeding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3392" y="1916832"/>
            <a:ext cx="10515600" cy="4351338"/>
          </a:xfrm>
        </p:spPr>
        <p:txBody>
          <a:bodyPr/>
          <a:lstStyle/>
          <a:p>
            <a:pPr>
              <a:buNone/>
            </a:pPr>
            <a:endParaRPr lang="az-Latn-AZ" sz="2800" b="1" dirty="0"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rgbClr val="0070C0"/>
                </a:solidFill>
                <a:cs typeface="Times New Roman" pitchFamily="18" charset="0"/>
              </a:rPr>
              <a:t>minor bleeding</a:t>
            </a:r>
            <a:r>
              <a:rPr lang="az-Latn-AZ" sz="2800" b="1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2800" b="1" dirty="0">
                <a:cs typeface="Times New Roman" pitchFamily="18" charset="0"/>
              </a:rPr>
              <a:t>– </a:t>
            </a:r>
            <a:r>
              <a:rPr lang="en-US" sz="2800" b="1" dirty="0" smtClean="0">
                <a:cs typeface="Times New Roman" pitchFamily="18" charset="0"/>
              </a:rPr>
              <a:t>no anemia and hypovolemia</a:t>
            </a:r>
            <a:endParaRPr lang="az-Latn-AZ" sz="2800" b="1" dirty="0">
              <a:cs typeface="Times New Roman" pitchFamily="18" charset="0"/>
            </a:endParaRPr>
          </a:p>
          <a:p>
            <a:endParaRPr lang="az-Latn-AZ" sz="2800" b="1" dirty="0"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rgbClr val="0070C0"/>
                </a:solidFill>
                <a:cs typeface="Times New Roman" pitchFamily="18" charset="0"/>
              </a:rPr>
              <a:t>mild bleeding</a:t>
            </a:r>
            <a:r>
              <a:rPr lang="az-Latn-AZ" sz="28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az-Latn-AZ" sz="2800" b="1" dirty="0" smtClean="0">
                <a:cs typeface="Times New Roman" pitchFamily="18" charset="0"/>
              </a:rPr>
              <a:t>–</a:t>
            </a:r>
            <a:r>
              <a:rPr lang="en-US" sz="2800" b="1" dirty="0" smtClean="0">
                <a:cs typeface="Times New Roman" pitchFamily="18" charset="0"/>
              </a:rPr>
              <a:t> anemia is present, hemodynamics is stable</a:t>
            </a:r>
            <a:endParaRPr lang="az-Latn-AZ" sz="2800" b="1" dirty="0">
              <a:cs typeface="Times New Roman" pitchFamily="18" charset="0"/>
            </a:endParaRPr>
          </a:p>
          <a:p>
            <a:pPr>
              <a:buNone/>
            </a:pPr>
            <a:endParaRPr lang="en-US" sz="2800" b="1" dirty="0"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rgbClr val="0070C0"/>
                </a:solidFill>
                <a:cs typeface="Times New Roman" pitchFamily="18" charset="0"/>
              </a:rPr>
              <a:t>severe bleeding</a:t>
            </a:r>
            <a:r>
              <a:rPr lang="az-Latn-AZ" sz="2800" b="1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2800" b="1" dirty="0">
                <a:cs typeface="Times New Roman" pitchFamily="18" charset="0"/>
              </a:rPr>
              <a:t>– </a:t>
            </a:r>
            <a:r>
              <a:rPr lang="en-US" sz="2800" b="1" dirty="0" smtClean="0">
                <a:cs typeface="Times New Roman" pitchFamily="18" charset="0"/>
              </a:rPr>
              <a:t>signs of anemia and shock are present</a:t>
            </a:r>
            <a:endParaRPr lang="az-Latn-AZ" sz="2800" b="1" dirty="0">
              <a:cs typeface="Times New Roman" pitchFamily="18" charset="0"/>
            </a:endParaRPr>
          </a:p>
          <a:p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32504" y="188640"/>
            <a:ext cx="1152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 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04664"/>
            <a:ext cx="6076051" cy="611546"/>
          </a:xfrm>
        </p:spPr>
        <p:txBody>
          <a:bodyPr/>
          <a:lstStyle/>
          <a:p>
            <a:r>
              <a:rPr lang="en-US" dirty="0" smtClean="0"/>
              <a:t>Classification of bleeding according to American College of Surgeons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8705796"/>
              </p:ext>
            </p:extLst>
          </p:nvPr>
        </p:nvGraphicFramePr>
        <p:xfrm>
          <a:off x="838200" y="1825625"/>
          <a:ext cx="10515600" cy="4496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5353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Degree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Estimated loss of circulating blood volume</a:t>
                      </a:r>
                      <a:endParaRPr lang="ru-RU" sz="20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Clinical signs</a:t>
                      </a:r>
                      <a:endParaRPr lang="ru-RU" sz="2400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 </a:t>
                      </a:r>
                      <a:r>
                        <a:rPr lang="en-US" sz="1600" dirty="0" smtClean="0"/>
                        <a:t>degree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Less than </a:t>
                      </a:r>
                      <a:r>
                        <a:rPr lang="az-Latn-AZ" sz="1600" dirty="0" smtClean="0"/>
                        <a:t>15%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No</a:t>
                      </a:r>
                      <a:r>
                        <a:rPr lang="en-US" sz="1600" baseline="0" dirty="0" smtClean="0"/>
                        <a:t> clinical signs, orthostatic tachycardia (pulse increases 20 beats and more when standing up)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 II </a:t>
                      </a:r>
                      <a:r>
                        <a:rPr lang="en-US" sz="1600" dirty="0" smtClean="0"/>
                        <a:t>degree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600" dirty="0"/>
                        <a:t> 20-25%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Orthostatic hypotension. Systolic pressure decreases</a:t>
                      </a:r>
                      <a:r>
                        <a:rPr lang="en-US" sz="1600" baseline="0" dirty="0" smtClean="0"/>
                        <a:t> 15 mm Hg and more. Urine output is </a:t>
                      </a:r>
                      <a:r>
                        <a:rPr lang="en-US" sz="1600" baseline="0" dirty="0" smtClean="0"/>
                        <a:t>normal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III </a:t>
                      </a:r>
                      <a:r>
                        <a:rPr lang="en-US" sz="1600" dirty="0" smtClean="0"/>
                        <a:t>degree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600" dirty="0"/>
                        <a:t> 30-40%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Hypotension and oliguria (less than</a:t>
                      </a:r>
                      <a:r>
                        <a:rPr lang="en-US" sz="1600" baseline="0" dirty="0" smtClean="0"/>
                        <a:t> 400 ml/day</a:t>
                      </a:r>
                      <a:r>
                        <a:rPr lang="en-US" sz="1600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IV </a:t>
                      </a:r>
                      <a:r>
                        <a:rPr lang="en-US" sz="1600" dirty="0" smtClean="0"/>
                        <a:t>degree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Over </a:t>
                      </a:r>
                      <a:r>
                        <a:rPr lang="az-Latn-AZ" sz="1600" dirty="0" smtClean="0"/>
                        <a:t>40%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Deterioration of consciousness and coma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>
            <a:extLst>
              <a:ext uri="{FF2B5EF4-FFF2-40B4-BE49-F238E27FC236}">
                <a16:creationId xmlns:a16="http://schemas.microsoft.com/office/drawing/2014/main" xmlns="" id="{B3E3D382-7F3A-4319-8FFB-FB4D68BD70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002" y="134109"/>
            <a:ext cx="8229600" cy="847725"/>
          </a:xfrm>
        </p:spPr>
        <p:txBody>
          <a:bodyPr/>
          <a:lstStyle/>
          <a:p>
            <a:r>
              <a:rPr lang="en-US" sz="3600" dirty="0" smtClean="0"/>
              <a:t>Location and cause of bleeding</a:t>
            </a:r>
            <a:endParaRPr lang="az-Latn-AZ" altLang="en-US" sz="3600" dirty="0"/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xmlns="" id="{994D0530-EF2E-4839-BF90-F314009E84EF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2063552" y="1674813"/>
            <a:ext cx="8147050" cy="5183187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0000"/>
                </a:solidFill>
                <a:cs typeface="Times New Roman" pitchFamily="18" charset="0"/>
              </a:rPr>
              <a:t>Endoscopy</a:t>
            </a:r>
            <a:endParaRPr lang="az-Latn-AZ" sz="2800" b="1" dirty="0">
              <a:solidFill>
                <a:srgbClr val="FF0000"/>
              </a:solidFill>
              <a:cs typeface="Times New Roman" pitchFamily="18" charset="0"/>
            </a:endParaRPr>
          </a:p>
          <a:p>
            <a:endParaRPr lang="az-Latn-AZ" sz="2800" b="1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If location is not found</a:t>
            </a:r>
            <a:endParaRPr lang="az-Latn-AZ" sz="28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800" dirty="0"/>
              <a:t>   </a:t>
            </a:r>
            <a:r>
              <a:rPr lang="az-Latn-AZ" sz="2800" dirty="0">
                <a:solidFill>
                  <a:srgbClr val="0070C0"/>
                </a:solidFill>
              </a:rPr>
              <a:t>- </a:t>
            </a:r>
            <a:r>
              <a:rPr lang="en-US" sz="2800" dirty="0" smtClean="0">
                <a:solidFill>
                  <a:srgbClr val="0070C0"/>
                </a:solidFill>
              </a:rPr>
              <a:t>capsule endoscopy</a:t>
            </a:r>
            <a:endParaRPr lang="az-Latn-AZ" sz="28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 - </a:t>
            </a:r>
            <a:r>
              <a:rPr lang="en-US" sz="2800" dirty="0" smtClean="0">
                <a:solidFill>
                  <a:srgbClr val="0070C0"/>
                </a:solidFill>
              </a:rPr>
              <a:t>angiography</a:t>
            </a:r>
            <a:endParaRPr lang="az-Latn-AZ" sz="28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 </a:t>
            </a:r>
            <a:r>
              <a:rPr lang="az-Latn-AZ" sz="2800" dirty="0" smtClean="0">
                <a:solidFill>
                  <a:srgbClr val="0070C0"/>
                </a:solidFill>
              </a:rPr>
              <a:t>- </a:t>
            </a:r>
            <a:r>
              <a:rPr lang="en-US" sz="2800" dirty="0" smtClean="0">
                <a:solidFill>
                  <a:srgbClr val="0070C0"/>
                </a:solidFill>
              </a:rPr>
              <a:t>scintigraphy</a:t>
            </a:r>
            <a:endParaRPr lang="az-Latn-AZ" sz="28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 - </a:t>
            </a:r>
            <a:r>
              <a:rPr lang="en-US" sz="2800" dirty="0" smtClean="0">
                <a:solidFill>
                  <a:srgbClr val="0070C0"/>
                </a:solidFill>
              </a:rPr>
              <a:t>intraoperative endoscopy</a:t>
            </a:r>
            <a:endParaRPr lang="az-Latn-AZ" sz="28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 - </a:t>
            </a:r>
            <a:r>
              <a:rPr lang="en-US" sz="2800" dirty="0" smtClean="0">
                <a:solidFill>
                  <a:srgbClr val="0070C0"/>
                </a:solidFill>
              </a:rPr>
              <a:t>ileostomy</a:t>
            </a:r>
            <a:endParaRPr lang="az-Latn-AZ" altLang="en-US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2271173" y="476672"/>
            <a:ext cx="26043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>
                <a:solidFill>
                  <a:schemeClr val="tx2"/>
                </a:solidFill>
                <a:latin typeface="+mj-lt"/>
              </a:rPr>
              <a:t>SOURCE OF BLEEDING </a:t>
            </a:r>
            <a:r>
              <a:rPr lang="tr-TR" altLang="en-US" sz="2000" b="1" dirty="0" smtClean="0">
                <a:solidFill>
                  <a:schemeClr val="tx2"/>
                </a:solidFill>
                <a:latin typeface="+mj-lt"/>
              </a:rPr>
              <a:t>?</a:t>
            </a:r>
            <a:endParaRPr lang="tr-TR" altLang="en-US" sz="20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6165" y="1628801"/>
            <a:ext cx="2214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Colonoscopy</a:t>
            </a:r>
            <a:endParaRPr lang="az-Latn-AZ" b="1" dirty="0"/>
          </a:p>
          <a:p>
            <a:pPr algn="ctr"/>
            <a:r>
              <a:rPr lang="en-US" b="1" dirty="0" smtClean="0"/>
              <a:t>Gastroduodenoscopy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976640" y="2852936"/>
            <a:ext cx="1157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Not found</a:t>
            </a:r>
            <a:endParaRPr lang="en-US" b="1" dirty="0"/>
          </a:p>
        </p:txBody>
      </p:sp>
      <p:cxnSp>
        <p:nvCxnSpPr>
          <p:cNvPr id="17" name="Straight Arrow Connector 16"/>
          <p:cNvCxnSpPr>
            <a:stCxn id="9240" idx="2"/>
            <a:endCxn id="3" idx="0"/>
          </p:cNvCxnSpPr>
          <p:nvPr/>
        </p:nvCxnSpPr>
        <p:spPr>
          <a:xfrm>
            <a:off x="3573325" y="876782"/>
            <a:ext cx="2" cy="752019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3575720" y="2348880"/>
            <a:ext cx="1" cy="43204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28101" y="3789040"/>
            <a:ext cx="206683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Enteroscopy</a:t>
            </a:r>
            <a:endParaRPr lang="az-Latn-AZ" b="1" dirty="0">
              <a:solidFill>
                <a:srgbClr val="0070C0"/>
              </a:solidFill>
            </a:endParaRP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Capsule endoscopy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29" name="Straight Arrow Connector 28"/>
          <p:cNvCxnSpPr>
            <a:stCxn id="7" idx="2"/>
            <a:endCxn id="25" idx="0"/>
          </p:cNvCxnSpPr>
          <p:nvPr/>
        </p:nvCxnSpPr>
        <p:spPr>
          <a:xfrm>
            <a:off x="3555356" y="3222268"/>
            <a:ext cx="6164" cy="56677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976638" y="5013176"/>
            <a:ext cx="1157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Not found</a:t>
            </a:r>
            <a:endParaRPr lang="en-US" b="1" dirty="0"/>
          </a:p>
        </p:txBody>
      </p:sp>
      <p:cxnSp>
        <p:nvCxnSpPr>
          <p:cNvPr id="27" name="Straight Arrow Connector 26"/>
          <p:cNvCxnSpPr>
            <a:stCxn id="26" idx="2"/>
            <a:endCxn id="31" idx="0"/>
          </p:cNvCxnSpPr>
          <p:nvPr/>
        </p:nvCxnSpPr>
        <p:spPr>
          <a:xfrm>
            <a:off x="3555354" y="5382508"/>
            <a:ext cx="0" cy="42275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5" idx="2"/>
            <a:endCxn id="26" idx="0"/>
          </p:cNvCxnSpPr>
          <p:nvPr/>
        </p:nvCxnSpPr>
        <p:spPr>
          <a:xfrm flipH="1">
            <a:off x="3555354" y="4504129"/>
            <a:ext cx="6166" cy="50904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532427" y="5790981"/>
            <a:ext cx="234489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Intraoperative panendoscopy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28160" y="5805264"/>
            <a:ext cx="1454387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Angiography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Scintigraphy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00830" y="597814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Not found</a:t>
            </a:r>
            <a:endParaRPr lang="en-US" b="1" dirty="0"/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6517787" y="6162808"/>
            <a:ext cx="831397" cy="1428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4511824" y="6162808"/>
            <a:ext cx="618283" cy="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192708" y="501068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Not found</a:t>
            </a:r>
            <a:endParaRPr lang="en-US" b="1" dirty="0"/>
          </a:p>
        </p:txBody>
      </p:sp>
      <p:cxnSp>
        <p:nvCxnSpPr>
          <p:cNvPr id="52" name="Straight Arrow Connector 51"/>
          <p:cNvCxnSpPr>
            <a:stCxn id="30" idx="0"/>
            <a:endCxn id="51" idx="2"/>
          </p:cNvCxnSpPr>
          <p:nvPr/>
        </p:nvCxnSpPr>
        <p:spPr>
          <a:xfrm flipV="1">
            <a:off x="8704876" y="5380012"/>
            <a:ext cx="0" cy="410969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515839" y="3789040"/>
            <a:ext cx="234489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Ileostomy and control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59" name="Straight Arrow Connector 58"/>
          <p:cNvCxnSpPr>
            <a:stCxn id="51" idx="0"/>
            <a:endCxn id="58" idx="2"/>
          </p:cNvCxnSpPr>
          <p:nvPr/>
        </p:nvCxnSpPr>
        <p:spPr>
          <a:xfrm flipH="1" flipV="1">
            <a:off x="8688288" y="4504129"/>
            <a:ext cx="16588" cy="50655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1626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548680"/>
            <a:ext cx="7416824" cy="611546"/>
          </a:xfrm>
        </p:spPr>
        <p:txBody>
          <a:bodyPr/>
          <a:lstStyle/>
          <a:p>
            <a:r>
              <a:rPr lang="en-US" sz="4000" dirty="0"/>
              <a:t> Location and cause of bleeding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298360" cy="4351338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Radioisotope </a:t>
            </a:r>
            <a:r>
              <a:rPr lang="en-US" sz="2800" dirty="0" smtClean="0"/>
              <a:t>labeled erythrocytes </a:t>
            </a:r>
            <a:r>
              <a:rPr lang="en-US" sz="2800" dirty="0" smtClean="0"/>
              <a:t>in minor </a:t>
            </a:r>
            <a:r>
              <a:rPr lang="en-US" sz="2800" dirty="0" smtClean="0"/>
              <a:t>and repeated </a:t>
            </a:r>
            <a:r>
              <a:rPr lang="en-US" sz="2800" dirty="0"/>
              <a:t>bleedings 0.1 ml/min intensity</a:t>
            </a:r>
            <a:endParaRPr lang="en-US" sz="2800" dirty="0" smtClean="0"/>
          </a:p>
          <a:p>
            <a:endParaRPr lang="az-Latn-AZ" sz="2800" dirty="0"/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Angiography </a:t>
            </a:r>
            <a:r>
              <a:rPr lang="en-US" sz="2800" dirty="0" smtClean="0"/>
              <a:t>in </a:t>
            </a:r>
            <a:r>
              <a:rPr lang="en-US" sz="2800" dirty="0"/>
              <a:t>bleedings 0.5 – 1.0 ml/min </a:t>
            </a:r>
            <a:r>
              <a:rPr lang="en-US" sz="2800" dirty="0" smtClean="0"/>
              <a:t>intensity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4531685" y="260648"/>
            <a:ext cx="26043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 dirty="0" smtClean="0">
                <a:solidFill>
                  <a:schemeClr val="tx2"/>
                </a:solidFill>
                <a:latin typeface="+mj-lt"/>
              </a:rPr>
              <a:t>SOURCE OF BLEEDING</a:t>
            </a:r>
            <a:r>
              <a:rPr lang="tr-TR" altLang="en-US" sz="20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tr-TR" altLang="en-US" sz="2000" b="1" dirty="0">
                <a:solidFill>
                  <a:schemeClr val="tx2"/>
                </a:solidFill>
                <a:latin typeface="+mj-lt"/>
              </a:rPr>
              <a:t>?</a:t>
            </a: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2778225" y="1501377"/>
            <a:ext cx="175240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>
                <a:latin typeface="+mj-lt"/>
              </a:rPr>
              <a:t>Upper bleeding</a:t>
            </a:r>
            <a:endParaRPr lang="en-US" altLang="en-US" sz="2000" b="1" dirty="0">
              <a:latin typeface="+mj-lt"/>
            </a:endParaRPr>
          </a:p>
          <a:p>
            <a:pPr algn="ctr"/>
            <a:r>
              <a:rPr lang="en-US" altLang="en-US" sz="2000" dirty="0" smtClean="0">
                <a:latin typeface="+mj-lt"/>
              </a:rPr>
              <a:t>Hematemesis</a:t>
            </a:r>
            <a:endParaRPr lang="en-US" altLang="en-US" sz="2000" dirty="0">
              <a:latin typeface="+mj-lt"/>
            </a:endParaRPr>
          </a:p>
          <a:p>
            <a:pPr algn="ctr"/>
            <a:r>
              <a:rPr lang="en-US" altLang="en-US" sz="2000" dirty="0" smtClean="0">
                <a:latin typeface="+mj-lt"/>
              </a:rPr>
              <a:t>Melena</a:t>
            </a:r>
            <a:endParaRPr lang="en-US" altLang="en-US" sz="2000" dirty="0">
              <a:latin typeface="+mj-lt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7512142" y="1500660"/>
            <a:ext cx="180555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>
                <a:latin typeface="+mj-lt"/>
              </a:rPr>
              <a:t>Lower bleeding</a:t>
            </a:r>
            <a:endParaRPr lang="en-US" altLang="en-US" sz="2000" b="1" dirty="0">
              <a:latin typeface="+mj-lt"/>
            </a:endParaRPr>
          </a:p>
          <a:p>
            <a:pPr algn="ctr"/>
            <a:r>
              <a:rPr lang="az-Latn-AZ" altLang="en-US" sz="2000" dirty="0" smtClean="0">
                <a:latin typeface="+mj-lt"/>
              </a:rPr>
              <a:t>Melena</a:t>
            </a:r>
            <a:endParaRPr lang="en-US" altLang="en-US" sz="2000" dirty="0">
              <a:latin typeface="+mj-lt"/>
            </a:endParaRPr>
          </a:p>
          <a:p>
            <a:pPr algn="ctr"/>
            <a:r>
              <a:rPr lang="az-Latn-AZ" altLang="en-US" sz="2000" dirty="0" smtClean="0">
                <a:latin typeface="+mj-lt"/>
              </a:rPr>
              <a:t>Re</a:t>
            </a:r>
            <a:r>
              <a:rPr lang="en-US" altLang="en-US" sz="2000" dirty="0" smtClean="0">
                <a:latin typeface="+mj-lt"/>
              </a:rPr>
              <a:t>c</a:t>
            </a:r>
            <a:r>
              <a:rPr lang="az-Latn-AZ" altLang="en-US" sz="2000" dirty="0" smtClean="0">
                <a:latin typeface="+mj-lt"/>
              </a:rPr>
              <a:t>tal </a:t>
            </a:r>
            <a:r>
              <a:rPr lang="en-US" altLang="en-US" sz="2000" dirty="0" smtClean="0">
                <a:latin typeface="+mj-lt"/>
              </a:rPr>
              <a:t>bleeding</a:t>
            </a:r>
            <a:endParaRPr lang="en-US" altLang="en-US" sz="2000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47269" y="3201944"/>
            <a:ext cx="2214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Gastroduodenoscopy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312505" y="2924946"/>
            <a:ext cx="2214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Colonoscopy</a:t>
            </a:r>
            <a:endParaRPr lang="az-Latn-AZ" b="1" dirty="0"/>
          </a:p>
          <a:p>
            <a:pPr algn="ctr"/>
            <a:r>
              <a:rPr lang="en-US" b="1" dirty="0" smtClean="0"/>
              <a:t>Gastroduodenoscopy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644903" y="4509121"/>
            <a:ext cx="3943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Location and cause of bleeding is found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755909" y="4509121"/>
            <a:ext cx="3318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Location of bleeding is not found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96505" y="5428526"/>
            <a:ext cx="2640248" cy="102155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Endoscopic hemostasis</a:t>
            </a:r>
            <a:endParaRPr lang="az-Latn-AZ" b="1" dirty="0">
              <a:solidFill>
                <a:schemeClr val="tx2"/>
              </a:solidFill>
            </a:endParaRPr>
          </a:p>
          <a:p>
            <a:pPr algn="ctr"/>
            <a:r>
              <a:rPr lang="en-US" b="1" dirty="0" smtClean="0">
                <a:solidFill>
                  <a:schemeClr val="tx2"/>
                </a:solidFill>
              </a:rPr>
              <a:t>Conservative hemostasis</a:t>
            </a:r>
            <a:endParaRPr lang="az-Latn-AZ" b="1" dirty="0">
              <a:solidFill>
                <a:schemeClr val="tx2"/>
              </a:solidFill>
            </a:endParaRPr>
          </a:p>
          <a:p>
            <a:pPr algn="ctr"/>
            <a:r>
              <a:rPr lang="en-US" b="1" dirty="0" smtClean="0">
                <a:solidFill>
                  <a:schemeClr val="tx2"/>
                </a:solidFill>
              </a:rPr>
              <a:t>Surgical hemostasis</a:t>
            </a:r>
            <a:endParaRPr lang="en-US" b="1" dirty="0">
              <a:solidFill>
                <a:schemeClr val="tx2"/>
              </a:solidFill>
            </a:endParaRPr>
          </a:p>
        </p:txBody>
      </p:sp>
      <p:cxnSp>
        <p:nvCxnSpPr>
          <p:cNvPr id="11" name="Straight Arrow Connector 10"/>
          <p:cNvCxnSpPr>
            <a:stCxn id="9240" idx="2"/>
            <a:endCxn id="5" idx="0"/>
          </p:cNvCxnSpPr>
          <p:nvPr/>
        </p:nvCxnSpPr>
        <p:spPr>
          <a:xfrm flipH="1">
            <a:off x="3654427" y="660758"/>
            <a:ext cx="2179410" cy="840619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240" idx="2"/>
            <a:endCxn id="6" idx="0"/>
          </p:cNvCxnSpPr>
          <p:nvPr/>
        </p:nvCxnSpPr>
        <p:spPr>
          <a:xfrm>
            <a:off x="5833837" y="660758"/>
            <a:ext cx="2581085" cy="83990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5" idx="2"/>
            <a:endCxn id="2" idx="0"/>
          </p:cNvCxnSpPr>
          <p:nvPr/>
        </p:nvCxnSpPr>
        <p:spPr>
          <a:xfrm>
            <a:off x="3654427" y="2517040"/>
            <a:ext cx="4" cy="684904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2"/>
            <a:endCxn id="3" idx="0"/>
          </p:cNvCxnSpPr>
          <p:nvPr/>
        </p:nvCxnSpPr>
        <p:spPr>
          <a:xfrm>
            <a:off x="8414922" y="2516323"/>
            <a:ext cx="4745" cy="40862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/>
          <p:cNvGrpSpPr/>
          <p:nvPr/>
        </p:nvGrpSpPr>
        <p:grpSpPr>
          <a:xfrm>
            <a:off x="3654427" y="3571277"/>
            <a:ext cx="4760498" cy="937845"/>
            <a:chOff x="1848688" y="4437113"/>
            <a:chExt cx="5171588" cy="720079"/>
          </a:xfrm>
        </p:grpSpPr>
        <p:sp>
          <p:nvSpPr>
            <p:cNvPr id="20" name="Left Brace 19"/>
            <p:cNvSpPr/>
            <p:nvPr/>
          </p:nvSpPr>
          <p:spPr>
            <a:xfrm rot="16200000">
              <a:off x="4290403" y="1995402"/>
              <a:ext cx="288162" cy="5171584"/>
            </a:xfrm>
            <a:prstGeom prst="leftBrace">
              <a:avLst>
                <a:gd name="adj1" fmla="val 43852"/>
                <a:gd name="adj2" fmla="val 50000"/>
              </a:avLst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Left Brace 23"/>
            <p:cNvSpPr/>
            <p:nvPr/>
          </p:nvSpPr>
          <p:spPr>
            <a:xfrm rot="5400000" flipV="1">
              <a:off x="4218391" y="2355311"/>
              <a:ext cx="432178" cy="5171584"/>
            </a:xfrm>
            <a:prstGeom prst="leftBrace">
              <a:avLst>
                <a:gd name="adj1" fmla="val 43852"/>
                <a:gd name="adj2" fmla="val 50000"/>
              </a:avLst>
            </a:prstGeom>
            <a:ln w="38100"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2" name="Straight Arrow Connector 21"/>
          <p:cNvCxnSpPr>
            <a:stCxn id="4" idx="2"/>
            <a:endCxn id="9" idx="0"/>
          </p:cNvCxnSpPr>
          <p:nvPr/>
        </p:nvCxnSpPr>
        <p:spPr>
          <a:xfrm>
            <a:off x="3616629" y="4878453"/>
            <a:ext cx="0" cy="55007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371933" y="5647805"/>
            <a:ext cx="2129047" cy="408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Other investigations</a:t>
            </a:r>
            <a:endParaRPr lang="en-US" b="1" dirty="0">
              <a:solidFill>
                <a:schemeClr val="tx2"/>
              </a:solidFill>
            </a:endParaRPr>
          </a:p>
        </p:txBody>
      </p:sp>
      <p:cxnSp>
        <p:nvCxnSpPr>
          <p:cNvPr id="29" name="Straight Arrow Connector 28"/>
          <p:cNvCxnSpPr>
            <a:stCxn id="7" idx="2"/>
            <a:endCxn id="25" idx="0"/>
          </p:cNvCxnSpPr>
          <p:nvPr/>
        </p:nvCxnSpPr>
        <p:spPr>
          <a:xfrm>
            <a:off x="8414921" y="4878453"/>
            <a:ext cx="21536" cy="76935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5350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260648"/>
            <a:ext cx="6076051" cy="611546"/>
          </a:xfrm>
        </p:spPr>
        <p:txBody>
          <a:bodyPr/>
          <a:lstStyle/>
          <a:p>
            <a:r>
              <a:rPr lang="en-US" sz="3600" dirty="0" smtClean="0"/>
              <a:t>Intraoperative endoscopy</a:t>
            </a:r>
            <a:endParaRPr lang="ru-RU" sz="3600" dirty="0"/>
          </a:p>
        </p:txBody>
      </p:sp>
      <p:pic>
        <p:nvPicPr>
          <p:cNvPr id="6" name="Picture 14" descr="1304200705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95108" y="1825625"/>
            <a:ext cx="5801784" cy="4351338"/>
          </a:xfrm>
          <a:noFill/>
          <a:ln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/>
              <a:t>PillCam</a:t>
            </a:r>
            <a:r>
              <a:rPr lang="en-US" sz="2800" dirty="0"/>
              <a:t> SB Latest Generation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9416" y="2506662"/>
            <a:ext cx="5181600" cy="4351338"/>
          </a:xfrm>
        </p:spPr>
        <p:txBody>
          <a:bodyPr/>
          <a:lstStyle/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11 mm x 26 mm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 camera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2 frames per second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Std optics / 1 lens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Standard lighting control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Standard angle of view (AOV) 140</a:t>
            </a:r>
            <a:r>
              <a:rPr lang="en-US" sz="2000" dirty="0">
                <a:solidFill>
                  <a:srgbClr val="1B894D"/>
                </a:solidFill>
                <a:latin typeface="Arial" charset="0"/>
                <a:cs typeface="Arial" charset="0"/>
              </a:rPr>
              <a:t>°</a:t>
            </a:r>
            <a:endParaRPr lang="en-US" sz="2000" dirty="0">
              <a:solidFill>
                <a:srgbClr val="1B894D"/>
              </a:solidFill>
              <a:latin typeface="Arial" charset="0"/>
            </a:endParaRP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Depth of field 0-30 mm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28048" y="2506662"/>
            <a:ext cx="5181600" cy="4351338"/>
          </a:xfrm>
        </p:spPr>
        <p:txBody>
          <a:bodyPr/>
          <a:lstStyle/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11 mm x 26 mm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 camera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2 frames per second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New optics / 3 lenses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Advanced Automatic Light Control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Extra wide angle of view (AOV) 156</a:t>
            </a:r>
            <a:r>
              <a:rPr lang="en-US" sz="2000" dirty="0">
                <a:solidFill>
                  <a:srgbClr val="1B894D"/>
                </a:solidFill>
                <a:latin typeface="Arial" charset="0"/>
                <a:cs typeface="Arial" charset="0"/>
              </a:rPr>
              <a:t>°</a:t>
            </a:r>
            <a:endParaRPr lang="en-US" sz="2000" dirty="0">
              <a:solidFill>
                <a:srgbClr val="1B894D"/>
              </a:solidFill>
              <a:latin typeface="Arial" charset="0"/>
            </a:endParaRP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Depth of field 0-30 mm</a:t>
            </a:r>
          </a:p>
        </p:txBody>
      </p:sp>
      <p:pic>
        <p:nvPicPr>
          <p:cNvPr id="6" name="Picture 6" descr="SB capsu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1464" y="1052736"/>
            <a:ext cx="27432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B2approv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6240" y="692696"/>
            <a:ext cx="23622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260648"/>
            <a:ext cx="6076051" cy="611546"/>
          </a:xfrm>
        </p:spPr>
        <p:txBody>
          <a:bodyPr/>
          <a:lstStyle/>
          <a:p>
            <a:r>
              <a:rPr lang="en-US" sz="3600" dirty="0">
                <a:cs typeface="Arial" charset="0"/>
              </a:rPr>
              <a:t>Image Spectrum: </a:t>
            </a:r>
            <a:br>
              <a:rPr lang="en-US" sz="3600" dirty="0">
                <a:cs typeface="Arial" charset="0"/>
              </a:rPr>
            </a:br>
            <a:r>
              <a:rPr lang="en-US" sz="3600" dirty="0" err="1">
                <a:cs typeface="Arial" charset="0"/>
              </a:rPr>
              <a:t>PillCam</a:t>
            </a:r>
            <a:r>
              <a:rPr lang="en-US" sz="3600" dirty="0">
                <a:cs typeface="Arial" charset="0"/>
              </a:rPr>
              <a:t> Capsule Endoscopy</a:t>
            </a:r>
            <a:endParaRPr lang="ru-RU" sz="3600" dirty="0"/>
          </a:p>
        </p:txBody>
      </p:sp>
      <p:pic>
        <p:nvPicPr>
          <p:cNvPr id="6" name="Picture 22" descr="Gross blee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opy of Gross blo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Suspected Crohn's Disea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0016" y="177281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5" descr="Suspected Crohn's diseas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6280" y="177281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360363" y="3895725"/>
            <a:ext cx="3983038" cy="2276475"/>
            <a:chOff x="227" y="2454"/>
            <a:chExt cx="2509" cy="1434"/>
          </a:xfrm>
        </p:grpSpPr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227" y="2454"/>
              <a:ext cx="970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b="1" dirty="0">
                  <a:solidFill>
                    <a:srgbClr val="1B894D"/>
                  </a:solidFill>
                  <a:latin typeface="Arial" charset="0"/>
                  <a:cs typeface="Arial" charset="0"/>
                </a:rPr>
                <a:t>Tumors</a:t>
              </a:r>
            </a:p>
          </p:txBody>
        </p:sp>
        <p:pic>
          <p:nvPicPr>
            <p:cNvPr id="12" name="Picture 12" descr="pedunculated polyp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8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3" descr="tumor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536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23" descr="Picture3 cop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616280" y="4293096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4" descr="Picture2 cop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40016" y="4293096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6384032" y="386104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1B894D"/>
                </a:solidFill>
                <a:latin typeface="Arial" charset="0"/>
                <a:cs typeface="Arial" charset="0"/>
              </a:rPr>
              <a:t>Celiac Disease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50455" y="1340768"/>
            <a:ext cx="1159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Bleeding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384032" y="1403484"/>
            <a:ext cx="3189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1B894D"/>
                </a:solidFill>
                <a:latin typeface="Arial" charset="0"/>
                <a:cs typeface="Arial" charset="0"/>
              </a:rPr>
              <a:t>Suspected </a:t>
            </a:r>
            <a:r>
              <a:rPr lang="en-US" b="1" dirty="0" smtClean="0">
                <a:solidFill>
                  <a:srgbClr val="1B894D"/>
                </a:solidFill>
                <a:latin typeface="Arial" charset="0"/>
                <a:cs typeface="Arial" charset="0"/>
              </a:rPr>
              <a:t>Crohn’s disease</a:t>
            </a:r>
            <a:endParaRPr lang="en-US" b="1" dirty="0">
              <a:solidFill>
                <a:srgbClr val="1B894D"/>
              </a:solidFill>
              <a:latin typeface="Arial" charset="0"/>
              <a:cs typeface="Arial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404664"/>
            <a:ext cx="7848872" cy="611546"/>
          </a:xfrm>
        </p:spPr>
        <p:txBody>
          <a:bodyPr/>
          <a:lstStyle/>
          <a:p>
            <a:r>
              <a:rPr lang="en-US" sz="4000" dirty="0" smtClean="0"/>
              <a:t>Continuing </a:t>
            </a:r>
            <a:r>
              <a:rPr lang="en-US" sz="4000" dirty="0" smtClean="0"/>
              <a:t>or </a:t>
            </a:r>
            <a:r>
              <a:rPr lang="en-US" sz="4000" dirty="0" smtClean="0"/>
              <a:t>arrested </a:t>
            </a:r>
            <a:r>
              <a:rPr lang="en-US" sz="4000" dirty="0" smtClean="0"/>
              <a:t>bleeding</a:t>
            </a:r>
            <a:r>
              <a:rPr lang="az-Latn-AZ" sz="4000" dirty="0" smtClean="0"/>
              <a:t>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84784"/>
            <a:ext cx="10515600" cy="46921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The next signs indicate if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bleeding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is </a:t>
            </a:r>
            <a:r>
              <a:rPr lang="en-US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continuing or </a:t>
            </a:r>
            <a:r>
              <a:rPr lang="en-US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arrested</a:t>
            </a:r>
            <a:r>
              <a:rPr lang="az-Latn-AZ" sz="2800" dirty="0" smtClean="0">
                <a:latin typeface="Calibri" pitchFamily="34" charset="0"/>
                <a:cs typeface="Times New Roman" pitchFamily="18" charset="0"/>
              </a:rPr>
              <a:t>:</a:t>
            </a:r>
            <a:endParaRPr lang="az-Latn-AZ" sz="2800" dirty="0" smtClean="0">
              <a:latin typeface="Calibri" pitchFamily="34" charset="0"/>
              <a:cs typeface="Times New Roman" pitchFamily="18" charset="0"/>
            </a:endParaRPr>
          </a:p>
          <a:p>
            <a:pPr algn="ctr">
              <a:buNone/>
            </a:pPr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clinical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az-Latn-AZ" sz="2800" dirty="0">
                <a:latin typeface="Calibri" pitchFamily="34" charset="0"/>
                <a:cs typeface="Times New Roman" pitchFamily="18" charset="0"/>
              </a:rPr>
              <a:t>– melena</a:t>
            </a:r>
            <a:r>
              <a:rPr lang="az-Latn-AZ" sz="2800" dirty="0" smtClean="0">
                <a:latin typeface="Calibri" pitchFamily="34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 hematemesis, discharge of blood from nasogastric tube</a:t>
            </a:r>
            <a:endParaRPr lang="az-Latn-AZ" sz="280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laboratory </a:t>
            </a:r>
            <a:r>
              <a:rPr lang="az-Latn-AZ" sz="2800" dirty="0" smtClean="0">
                <a:latin typeface="Calibri" pitchFamily="34" charset="0"/>
                <a:cs typeface="Times New Roman" pitchFamily="18" charset="0"/>
              </a:rPr>
              <a:t>–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blood </a:t>
            </a:r>
            <a:r>
              <a:rPr lang="en-US" sz="2800" dirty="0" err="1" smtClean="0">
                <a:latin typeface="Calibri" pitchFamily="34" charset="0"/>
                <a:cs typeface="Times New Roman" pitchFamily="18" charset="0"/>
              </a:rPr>
              <a:t>Hb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and </a:t>
            </a:r>
            <a:r>
              <a:rPr lang="en-US" sz="2800" dirty="0" err="1">
                <a:latin typeface="Calibri" pitchFamily="34" charset="0"/>
                <a:cs typeface="Times New Roman" pitchFamily="18" charset="0"/>
              </a:rPr>
              <a:t>Ht</a:t>
            </a:r>
            <a:r>
              <a:rPr lang="en-US" sz="2800" dirty="0">
                <a:latin typeface="Calibri" pitchFamily="34" charset="0"/>
                <a:cs typeface="Times New Roman" pitchFamily="18" charset="0"/>
              </a:rPr>
              <a:t>, lactate, oxygenation</a:t>
            </a:r>
            <a:endParaRPr lang="az-Latn-AZ" sz="280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parameters of hemodynamics</a:t>
            </a:r>
            <a:r>
              <a:rPr lang="az-Latn-AZ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az-Latn-AZ" sz="2800" dirty="0">
                <a:latin typeface="Calibri" pitchFamily="34" charset="0"/>
                <a:cs typeface="Times New Roman" pitchFamily="18" charset="0"/>
              </a:rPr>
              <a:t>–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pulse,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pressure</a:t>
            </a:r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endoscopic signs</a:t>
            </a:r>
            <a:r>
              <a:rPr lang="az-Latn-AZ" sz="2800" i="1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az-Latn-AZ" sz="2800" dirty="0">
                <a:latin typeface="Calibri" pitchFamily="34" charset="0"/>
                <a:cs typeface="Times New Roman" pitchFamily="18" charset="0"/>
              </a:rPr>
              <a:t>– 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blood clot, oozing etc.</a:t>
            </a:r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No bleeding at the moment, stable </a:t>
            </a:r>
            <a:r>
              <a:rPr lang="en-US" sz="2800" dirty="0" err="1" smtClean="0">
                <a:latin typeface="Calibri" pitchFamily="34" charset="0"/>
                <a:cs typeface="Times New Roman" pitchFamily="18" charset="0"/>
              </a:rPr>
              <a:t>Ht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 and </a:t>
            </a:r>
            <a:r>
              <a:rPr lang="en-US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stabilization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 of hemodynamics indicate the arrest of bleeding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332656"/>
            <a:ext cx="7632848" cy="611546"/>
          </a:xfrm>
        </p:spPr>
        <p:txBody>
          <a:bodyPr/>
          <a:lstStyle/>
          <a:p>
            <a:r>
              <a:rPr lang="en-US" sz="2800" dirty="0" smtClean="0"/>
              <a:t>Diagnosis of bleeding and Forrest classification</a:t>
            </a:r>
            <a:endParaRPr lang="ru-RU" dirty="0"/>
          </a:p>
        </p:txBody>
      </p:sp>
      <p:pic>
        <p:nvPicPr>
          <p:cNvPr id="6" name="Picture 4" descr="C:\Users\Nadir\Desktop\MEDIUM_11894_2011_223_Fig1_HTM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840" y="1484784"/>
            <a:ext cx="338437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495600" y="4293096"/>
            <a:ext cx="705678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az-Latn-AZ" sz="3200" dirty="0">
                <a:latin typeface="Calibri" pitchFamily="34" charset="0"/>
                <a:cs typeface="Times New Roman" pitchFamily="18" charset="0"/>
              </a:rPr>
              <a:t>Forrest I: </a:t>
            </a:r>
            <a:r>
              <a:rPr lang="en-US" sz="3200" dirty="0" smtClean="0">
                <a:latin typeface="Calibri" pitchFamily="34" charset="0"/>
                <a:cs typeface="Times New Roman" pitchFamily="18" charset="0"/>
              </a:rPr>
              <a:t>active bleeding from ulcer</a:t>
            </a:r>
            <a:endParaRPr lang="az-Latn-AZ" sz="3200" dirty="0">
              <a:latin typeface="Calibri" pitchFamily="34" charset="0"/>
              <a:cs typeface="Times New Roman" pitchFamily="18" charset="0"/>
            </a:endParaRPr>
          </a:p>
          <a:p>
            <a:pPr lvl="1"/>
            <a:r>
              <a:rPr lang="az-Latn-AZ" sz="2400" dirty="0"/>
              <a:t>                           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Forrest I a: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spurting hemorrhage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                          Forrest I b: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oozing hemorrhage</a:t>
            </a:r>
            <a:endParaRPr lang="az-Latn-AZ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 algn="ctr"/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Forrest, JA.; Finlayson, ND.; Shearman, DJ. (Aug 1974). "Endoscopy in gastrointestinal bleeding.". </a:t>
            </a:r>
            <a:r>
              <a:rPr lang="en-US" b="1" i="1" dirty="0">
                <a:solidFill>
                  <a:schemeClr val="accent5">
                    <a:lumMod val="75000"/>
                  </a:schemeClr>
                </a:solidFill>
              </a:rPr>
              <a:t>Lancet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2 (7877): 394–7.</a:t>
            </a:r>
            <a:endParaRPr lang="az-Latn-A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9556" y="500134"/>
            <a:ext cx="8208912" cy="611546"/>
          </a:xfrm>
        </p:spPr>
        <p:txBody>
          <a:bodyPr/>
          <a:lstStyle/>
          <a:p>
            <a:r>
              <a:rPr lang="en-US" sz="3200" dirty="0"/>
              <a:t>Diagnosis of bleeding and Forrest classification</a:t>
            </a:r>
            <a:endParaRPr lang="ru-RU" sz="2800" dirty="0"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6" name="Picture 2" descr="C:\Users\Nadir\Desktop\116px-MALT_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1824" y="1196752"/>
            <a:ext cx="374441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51384" y="4437112"/>
            <a:ext cx="113052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az-Latn-AZ" sz="3200" dirty="0">
                <a:latin typeface="Calibri" pitchFamily="34" charset="0"/>
                <a:cs typeface="Times New Roman" pitchFamily="18" charset="0"/>
              </a:rPr>
              <a:t>Forrest II: </a:t>
            </a:r>
            <a:r>
              <a:rPr lang="en-US" sz="3200" dirty="0" smtClean="0">
                <a:latin typeface="Calibri" pitchFamily="34" charset="0"/>
                <a:cs typeface="Times New Roman" pitchFamily="18" charset="0"/>
              </a:rPr>
              <a:t>recent hemorrhage, arrested</a:t>
            </a:r>
            <a:endParaRPr lang="az-Latn-AZ" sz="2400" dirty="0">
              <a:latin typeface="Calibri" pitchFamily="34" charset="0"/>
              <a:cs typeface="Times New Roman" pitchFamily="18" charset="0"/>
            </a:endParaRPr>
          </a:p>
          <a:p>
            <a:pPr lvl="1"/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      Forrest 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II a: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visible vessel in the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ulcer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(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risk of repeated bleeding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50%)</a:t>
            </a:r>
          </a:p>
          <a:p>
            <a:pPr lvl="1"/>
            <a:r>
              <a:rPr lang="az-Latn-AZ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      Forrest II b: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clot adherent to the ulcer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(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risk of repeated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bleeding is low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)</a:t>
            </a:r>
            <a:endParaRPr lang="az-Latn-AZ" sz="24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  <a:p>
            <a:pPr lvl="1"/>
            <a:r>
              <a:rPr lang="az-Latn-AZ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      Forrest II c: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haematin pigment in the ulcer base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 (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risk of repeated bleeding is low</a:t>
            </a:r>
            <a:r>
              <a:rPr lang="az-Latn-AZ" sz="24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)</a:t>
            </a:r>
            <a:endParaRPr lang="az-Latn-AZ" sz="24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3160" y="610132"/>
            <a:ext cx="8928992" cy="611546"/>
          </a:xfrm>
        </p:spPr>
        <p:txBody>
          <a:bodyPr/>
          <a:lstStyle/>
          <a:p>
            <a:r>
              <a:rPr lang="en-US" sz="3200" dirty="0"/>
              <a:t>Diagnosis of bleeding and Forrest classification</a:t>
            </a:r>
            <a:endParaRPr lang="ru-RU" sz="2800" dirty="0"/>
          </a:p>
        </p:txBody>
      </p:sp>
      <p:pic>
        <p:nvPicPr>
          <p:cNvPr id="6" name="Picture 3" descr="C:\Users\Nadir\Desktop\DU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3752" y="1400785"/>
            <a:ext cx="403244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423592" y="471315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/>
            <a:r>
              <a:rPr lang="az-Latn-AZ" sz="3200" dirty="0">
                <a:latin typeface="Calibri" pitchFamily="34" charset="0"/>
                <a:cs typeface="Times New Roman" pitchFamily="18" charset="0"/>
              </a:rPr>
              <a:t>Forrest III: </a:t>
            </a:r>
            <a:r>
              <a:rPr lang="en-US" sz="3200" dirty="0" smtClean="0">
                <a:latin typeface="Calibri" pitchFamily="34" charset="0"/>
                <a:cs typeface="Times New Roman" pitchFamily="18" charset="0"/>
              </a:rPr>
              <a:t>no signs of hemorrhage</a:t>
            </a:r>
            <a:endParaRPr lang="az-Latn-AZ" sz="32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188640"/>
            <a:ext cx="6076051" cy="611546"/>
          </a:xfrm>
        </p:spPr>
        <p:txBody>
          <a:bodyPr/>
          <a:lstStyle/>
          <a:p>
            <a:r>
              <a:rPr lang="en-US" sz="4000" dirty="0" smtClean="0"/>
              <a:t>Treatment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43472" y="155679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Hemostasis</a:t>
            </a:r>
            <a:endParaRPr lang="az-Latn-AZ" sz="3600" b="1" dirty="0">
              <a:solidFill>
                <a:schemeClr val="accent5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endParaRPr lang="az-Latn-AZ" sz="3600" dirty="0">
              <a:solidFill>
                <a:schemeClr val="accent5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Supportive treatment</a:t>
            </a:r>
            <a:endParaRPr lang="az-Latn-AZ" sz="3600" b="1" dirty="0">
              <a:solidFill>
                <a:schemeClr val="accent5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endParaRPr lang="az-Latn-AZ" sz="3600" dirty="0">
              <a:solidFill>
                <a:schemeClr val="accent5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Etiologic treatment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en-US" sz="4000" dirty="0" smtClean="0">
                <a:latin typeface="Calibri" pitchFamily="34" charset="0"/>
                <a:cs typeface="Times New Roman" pitchFamily="18" charset="0"/>
              </a:rPr>
              <a:t>Methods of hemostasis</a:t>
            </a:r>
            <a:endParaRPr lang="ru-RU" sz="40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drug therapy </a:t>
            </a:r>
            <a:r>
              <a:rPr lang="az-Latn-AZ" sz="2800" dirty="0" smtClean="0">
                <a:latin typeface="Calibri" pitchFamily="34" charset="0"/>
                <a:cs typeface="Times New Roman" pitchFamily="18" charset="0"/>
              </a:rPr>
              <a:t>–</a:t>
            </a:r>
            <a:r>
              <a:rPr lang="en-US" sz="28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anti-secretory, vasospastic, anti-fibrinolytic</a:t>
            </a:r>
            <a:endParaRPr lang="az-Latn-A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endoscopic methods</a:t>
            </a:r>
            <a:r>
              <a:rPr lang="az-Latn-AZ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az-Latn-AZ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en-US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injection of sclerosing agent, coagulation, application of clips, ligation, injection of adrenalin </a:t>
            </a:r>
            <a:endParaRPr lang="az-Latn-A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endovascular approach</a:t>
            </a:r>
            <a:r>
              <a:rPr lang="az-Latn-AZ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–</a:t>
            </a:r>
            <a:r>
              <a:rPr lang="en-US" sz="2800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embolization (coil, thrombin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etc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.)</a:t>
            </a:r>
            <a:endParaRPr lang="az-Latn-A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endParaRPr lang="az-Latn-AZ" sz="2800" dirty="0">
              <a:latin typeface="Calibri" pitchFamily="34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surgery</a:t>
            </a:r>
            <a:r>
              <a:rPr lang="az-Latn-AZ" sz="28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 ligation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of vessel, resection, portosystemic bypass and other specific operations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endParaRPr lang="ru-RU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585479"/>
            <a:ext cx="6076051" cy="611546"/>
          </a:xfrm>
        </p:spPr>
        <p:txBody>
          <a:bodyPr/>
          <a:lstStyle/>
          <a:p>
            <a:r>
              <a:rPr lang="en-US" sz="3600" dirty="0" smtClean="0">
                <a:solidFill>
                  <a:schemeClr val="accent5">
                    <a:lumMod val="75000"/>
                  </a:schemeClr>
                </a:solidFill>
              </a:rPr>
              <a:t>Management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i="1" dirty="0" smtClean="0">
                <a:solidFill>
                  <a:srgbClr val="FF0000"/>
                </a:solidFill>
              </a:rPr>
              <a:t> First steps</a:t>
            </a:r>
            <a:endParaRPr lang="az-Latn-AZ" sz="3600" b="1" i="1" dirty="0">
              <a:solidFill>
                <a:srgbClr val="FF0000"/>
              </a:solidFill>
            </a:endParaRPr>
          </a:p>
          <a:p>
            <a:r>
              <a:rPr lang="en-US" sz="3600" b="1" dirty="0" smtClean="0">
                <a:solidFill>
                  <a:srgbClr val="0070C0"/>
                </a:solidFill>
              </a:rPr>
              <a:t> in-patient facility</a:t>
            </a:r>
            <a:endParaRPr lang="az-Latn-AZ" sz="3600" b="1" dirty="0">
              <a:solidFill>
                <a:srgbClr val="0070C0"/>
              </a:solidFill>
            </a:endParaRPr>
          </a:p>
          <a:p>
            <a:r>
              <a:rPr lang="az-Latn-AZ" sz="3600" b="1" dirty="0" smtClean="0">
                <a:solidFill>
                  <a:srgbClr val="0070C0"/>
                </a:solidFill>
              </a:rPr>
              <a:t> </a:t>
            </a:r>
            <a:r>
              <a:rPr lang="en-US" sz="3600" b="1" dirty="0" smtClean="0">
                <a:solidFill>
                  <a:srgbClr val="0070C0"/>
                </a:solidFill>
              </a:rPr>
              <a:t>stabilization</a:t>
            </a:r>
            <a:endParaRPr lang="az-Latn-AZ" sz="3600" b="1" dirty="0">
              <a:solidFill>
                <a:srgbClr val="0070C0"/>
              </a:solidFill>
            </a:endParaRPr>
          </a:p>
          <a:p>
            <a:r>
              <a:rPr lang="en-US" sz="3600" b="1" dirty="0" smtClean="0">
                <a:solidFill>
                  <a:srgbClr val="0070C0"/>
                </a:solidFill>
              </a:rPr>
              <a:t> endoscopic diagnosis</a:t>
            </a:r>
            <a:endParaRPr lang="az-Latn-AZ" sz="3600" b="1" dirty="0">
              <a:solidFill>
                <a:srgbClr val="0070C0"/>
              </a:solidFill>
            </a:endParaRPr>
          </a:p>
          <a:p>
            <a:r>
              <a:rPr lang="az-Latn-AZ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smtClean="0">
                <a:solidFill>
                  <a:srgbClr val="0070C0"/>
                </a:solidFill>
              </a:rPr>
              <a:t>hemostasis by drugs or endoscopy</a:t>
            </a:r>
            <a:endParaRPr lang="az-Latn-AZ" sz="3600" b="1" dirty="0">
              <a:solidFill>
                <a:srgbClr val="0070C0"/>
              </a:solidFill>
            </a:endParaRPr>
          </a:p>
          <a:p>
            <a:r>
              <a:rPr lang="az-Latn-AZ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smtClean="0">
                <a:solidFill>
                  <a:srgbClr val="0070C0"/>
                </a:solidFill>
              </a:rPr>
              <a:t>other modalities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en-US" sz="4400" dirty="0" smtClean="0"/>
              <a:t>In-patient facility</a:t>
            </a:r>
            <a:endParaRPr lang="az-Latn-AZ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• 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Patient must be placed directly in the intensive care unit and managed by a team of surgeon, intensive care specialist and endoscopist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6076051" cy="611546"/>
          </a:xfrm>
        </p:spPr>
        <p:txBody>
          <a:bodyPr/>
          <a:lstStyle/>
          <a:p>
            <a:r>
              <a:rPr lang="en-US" sz="3200" dirty="0" smtClean="0"/>
              <a:t>Control over vital functions and stabilization</a:t>
            </a:r>
            <a:endParaRPr lang="az-Latn-AZ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 Continuous monitoring (oxygen saturation, BP, pulse etc.)</a:t>
            </a:r>
            <a:r>
              <a:rPr lang="az-Latn-AZ" sz="3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endParaRPr lang="az-Latn-AZ" sz="30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3000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</a:rPr>
              <a:t>Airway is checked to provide </a:t>
            </a:r>
            <a:r>
              <a:rPr lang="en-US" sz="3000" b="1" dirty="0" smtClean="0">
                <a:solidFill>
                  <a:srgbClr val="FF0000"/>
                </a:solidFill>
              </a:rPr>
              <a:t>its patency</a:t>
            </a:r>
            <a:r>
              <a:rPr lang="en-US" sz="3000" b="1" dirty="0" smtClean="0">
                <a:solidFill>
                  <a:srgbClr val="FF0000"/>
                </a:solidFill>
              </a:rPr>
              <a:t>. Urgent intubation in case of uninterrupted bleeding and encephalopathy</a:t>
            </a:r>
            <a:endParaRPr lang="az-Latn-AZ" sz="30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3000" b="1" dirty="0" smtClean="0">
                <a:solidFill>
                  <a:srgbClr val="FF0000"/>
                </a:solidFill>
              </a:rPr>
              <a:t> </a:t>
            </a:r>
            <a:endParaRPr lang="az-Latn-AZ" sz="3000" b="1" dirty="0">
              <a:solidFill>
                <a:srgbClr val="FF0000"/>
              </a:solidFill>
            </a:endParaRPr>
          </a:p>
          <a:p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IV infusion in case of hypovolemia (tachycardia, hypotension, orthostatic hypotension)</a:t>
            </a:r>
            <a:endParaRPr lang="az-Latn-AZ" sz="3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3000" dirty="0"/>
              <a:t> 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476672"/>
            <a:ext cx="7344816" cy="611546"/>
          </a:xfrm>
        </p:spPr>
        <p:txBody>
          <a:bodyPr/>
          <a:lstStyle/>
          <a:p>
            <a:r>
              <a:rPr lang="en-US" sz="3600" dirty="0"/>
              <a:t>Control over vital functions and stabilization</a:t>
            </a:r>
            <a:r>
              <a:rPr lang="az-Latn-AZ" sz="3600" dirty="0" smtClean="0"/>
              <a:t>	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az-Latn-AZ" sz="32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3200" b="1" dirty="0" smtClean="0">
                <a:solidFill>
                  <a:srgbClr val="0070C0"/>
                </a:solidFill>
              </a:rPr>
              <a:t>Patients with shock: IV infusion of Ringer solution 1000 ml bolus and colloid solutions (plasma, albumin, gelatin, dextran)</a:t>
            </a:r>
            <a:endParaRPr lang="az-Latn-AZ" sz="3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3200" dirty="0" smtClean="0"/>
              <a:t>	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Central venous line is maintained, tests are </a:t>
            </a:r>
            <a:r>
              <a:rPr lang="en-US" sz="3200" b="1" dirty="0" smtClean="0">
                <a:solidFill>
                  <a:srgbClr val="FF0000"/>
                </a:solidFill>
              </a:rPr>
              <a:t>done </a:t>
            </a:r>
            <a:r>
              <a:rPr lang="en-US" sz="3200" b="1" dirty="0" smtClean="0">
                <a:solidFill>
                  <a:srgbClr val="FF0000"/>
                </a:solidFill>
              </a:rPr>
              <a:t>(full blood count, PTT, </a:t>
            </a:r>
            <a:r>
              <a:rPr lang="en-US" sz="3200" b="1" dirty="0" err="1" smtClean="0">
                <a:solidFill>
                  <a:srgbClr val="FF0000"/>
                </a:solidFill>
              </a:rPr>
              <a:t>aPTT</a:t>
            </a:r>
            <a:r>
              <a:rPr lang="en-US" sz="3200" b="1" dirty="0" smtClean="0">
                <a:solidFill>
                  <a:srgbClr val="FF0000"/>
                </a:solidFill>
              </a:rPr>
              <a:t>, bleeding and clotting time, glucose, ALT, AST, urea, creatinine, albumin, bilirubin, electrolytes, </a:t>
            </a:r>
            <a:r>
              <a:rPr lang="en-US" sz="3200" b="1" dirty="0" err="1" smtClean="0">
                <a:solidFill>
                  <a:srgbClr val="FF0000"/>
                </a:solidFill>
              </a:rPr>
              <a:t>HBsAg</a:t>
            </a:r>
            <a:r>
              <a:rPr lang="en-US" sz="3200" b="1" dirty="0" smtClean="0">
                <a:solidFill>
                  <a:srgbClr val="FF0000"/>
                </a:solidFill>
              </a:rPr>
              <a:t>, Anti-HCV)</a:t>
            </a:r>
            <a:endParaRPr lang="az-Latn-AZ" sz="32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r>
              <a:rPr lang="en-US" sz="3200" dirty="0" smtClean="0">
                <a:solidFill>
                  <a:srgbClr val="0070C0"/>
                </a:solidFill>
              </a:rPr>
              <a:t>Catheterization of urinary bladder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29725" y="4130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549640"/>
            <a:ext cx="7704856" cy="611546"/>
          </a:xfrm>
        </p:spPr>
        <p:txBody>
          <a:bodyPr/>
          <a:lstStyle/>
          <a:p>
            <a:r>
              <a:rPr lang="en-US" dirty="0" smtClean="0"/>
              <a:t>Arrest of bleeding by drugs + endoscopic procedure</a:t>
            </a:r>
            <a:endParaRPr lang="az-Latn-AZ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360" y="1196752"/>
            <a:ext cx="11856640" cy="4980211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Management with Sandostatin (first dose 250 </a:t>
            </a:r>
            <a:r>
              <a:rPr lang="en-US" sz="3000" b="1" dirty="0" err="1" smtClean="0">
                <a:solidFill>
                  <a:schemeClr val="accent5">
                    <a:lumMod val="75000"/>
                  </a:schemeClr>
                </a:solidFill>
              </a:rPr>
              <a:t>mkg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, 250 </a:t>
            </a:r>
            <a:r>
              <a:rPr lang="en-US" sz="3000" b="1" dirty="0" err="1" smtClean="0">
                <a:solidFill>
                  <a:schemeClr val="accent5">
                    <a:lumMod val="75000"/>
                  </a:schemeClr>
                </a:solidFill>
              </a:rPr>
              <a:t>mkg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/hour infusion rate) or Octreotide (first dose 50 </a:t>
            </a:r>
            <a:r>
              <a:rPr lang="en-US" sz="3000" b="1" dirty="0" err="1" smtClean="0">
                <a:solidFill>
                  <a:schemeClr val="accent5">
                    <a:lumMod val="75000"/>
                  </a:schemeClr>
                </a:solidFill>
              </a:rPr>
              <a:t>mkg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, 50 </a:t>
            </a:r>
            <a:r>
              <a:rPr lang="en-US" sz="3000" b="1" dirty="0" err="1" smtClean="0">
                <a:solidFill>
                  <a:schemeClr val="accent5">
                    <a:lumMod val="75000"/>
                  </a:schemeClr>
                </a:solidFill>
              </a:rPr>
              <a:t>mkg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/hour infusion rate) or Terlipressin (2 mg every 4 hours) for up to 5 days</a:t>
            </a:r>
            <a:endParaRPr lang="az-Latn-AZ" sz="3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3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3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3000" b="1" dirty="0" smtClean="0">
                <a:solidFill>
                  <a:srgbClr val="FF0000"/>
                </a:solidFill>
              </a:rPr>
              <a:t>PPI infusion (pantoprazole or esomeprazole)</a:t>
            </a:r>
            <a:endParaRPr lang="az-Latn-AZ" sz="30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3000" b="1" dirty="0"/>
              <a:t> </a:t>
            </a:r>
          </a:p>
          <a:p>
            <a:r>
              <a:rPr lang="az-Latn-AZ" sz="3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</a:rPr>
              <a:t>Urgent (within 12 hours) endoscopy and hemostasis as soon as hemodynamics become stable</a:t>
            </a:r>
            <a:endParaRPr lang="az-Latn-AZ" sz="3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4437" y="662108"/>
            <a:ext cx="7992888" cy="611546"/>
          </a:xfrm>
        </p:spPr>
        <p:txBody>
          <a:bodyPr/>
          <a:lstStyle/>
          <a:p>
            <a:r>
              <a:rPr lang="en-US" sz="2800" dirty="0"/>
              <a:t>Arrest of bleeding by drugs + endoscopic procedure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07368" y="1367337"/>
            <a:ext cx="10515600" cy="4351338"/>
          </a:xfrm>
        </p:spPr>
        <p:txBody>
          <a:bodyPr>
            <a:normAutofit/>
          </a:bodyPr>
          <a:lstStyle/>
          <a:p>
            <a:endParaRPr lang="az-Latn-AZ" sz="2400" dirty="0" smtClean="0"/>
          </a:p>
          <a:p>
            <a:r>
              <a:rPr lang="en-US" sz="2400" b="1" dirty="0" smtClean="0">
                <a:solidFill>
                  <a:srgbClr val="FF0000"/>
                </a:solidFill>
              </a:rPr>
              <a:t>In case of bleeding from esophageal varices: endoscopic ligation or sclerotherapy. If not effective: TIPS, metallic stent application or surgery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In case of non-variceal bleeding: endoscopic injection of adrenalin, coagulation, clip application. If not effective: </a:t>
            </a:r>
            <a:r>
              <a:rPr lang="en-US" sz="2400" b="1" dirty="0">
                <a:solidFill>
                  <a:srgbClr val="FF0000"/>
                </a:solidFill>
              </a:rPr>
              <a:t>application </a:t>
            </a:r>
            <a:r>
              <a:rPr lang="en-US" sz="2400" b="1" dirty="0" smtClean="0">
                <a:solidFill>
                  <a:srgbClr val="FF0000"/>
                </a:solidFill>
              </a:rPr>
              <a:t>of local </a:t>
            </a:r>
            <a:r>
              <a:rPr lang="en-US" sz="2400" b="1" dirty="0" smtClean="0">
                <a:solidFill>
                  <a:srgbClr val="FF0000"/>
                </a:solidFill>
              </a:rPr>
              <a:t>hemostatic </a:t>
            </a:r>
            <a:r>
              <a:rPr lang="en-US" sz="2400" b="1" dirty="0" smtClean="0">
                <a:solidFill>
                  <a:srgbClr val="FF0000"/>
                </a:solidFill>
              </a:rPr>
              <a:t>agent, or </a:t>
            </a:r>
            <a:r>
              <a:rPr lang="en-US" sz="2400" b="1" dirty="0" smtClean="0">
                <a:solidFill>
                  <a:srgbClr val="FF0000"/>
                </a:solidFill>
              </a:rPr>
              <a:t>surgery</a:t>
            </a:r>
            <a:endParaRPr lang="az-Latn-AZ" sz="2400" b="1" dirty="0" smtClean="0">
              <a:solidFill>
                <a:srgbClr val="FF0000"/>
              </a:solidFill>
            </a:endParaRPr>
          </a:p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If patient can not be stabilized and bleeding can not be controlled endoscopically then:</a:t>
            </a:r>
          </a:p>
          <a:p>
            <a:pPr lvl="1"/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In case of variceal bleeding: application of Blakemore-</a:t>
            </a:r>
            <a:r>
              <a:rPr lang="en-US" sz="2200" b="1" dirty="0" err="1" smtClean="0">
                <a:solidFill>
                  <a:schemeClr val="accent5">
                    <a:lumMod val="75000"/>
                  </a:schemeClr>
                </a:solidFill>
              </a:rPr>
              <a:t>Sengstaken</a:t>
            </a:r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 tube and preparation to surgery</a:t>
            </a:r>
          </a:p>
          <a:p>
            <a:pPr lvl="1"/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In case of non-variceal bleeding: urgent surgery</a:t>
            </a:r>
          </a:p>
          <a:p>
            <a:pPr lvl="1"/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Intraoperative endoscopy is important</a:t>
            </a:r>
            <a:endParaRPr lang="ru-RU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332656"/>
            <a:ext cx="6076051" cy="611546"/>
          </a:xfrm>
        </p:spPr>
        <p:txBody>
          <a:bodyPr/>
          <a:lstStyle/>
          <a:p>
            <a:r>
              <a:rPr lang="en-US" sz="4000" dirty="0" smtClean="0"/>
              <a:t>Other actions</a:t>
            </a:r>
            <a:endParaRPr lang="az-Latn-A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2776"/>
                <a:ext cx="10515600" cy="4896544"/>
              </a:xfrm>
            </p:spPr>
            <p:txBody>
              <a:bodyPr>
                <a:normAutofit fontScale="92500" lnSpcReduction="10000"/>
              </a:bodyPr>
              <a:lstStyle/>
              <a:p>
                <a:endParaRPr lang="ru-RU" dirty="0" smtClean="0"/>
              </a:p>
              <a:p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Packed red blood cells and plasma are prepared to be used if needed</a:t>
                </a:r>
                <a:endParaRPr lang="az-Latn-AZ" sz="2400" b="1" dirty="0">
                  <a:solidFill>
                    <a:schemeClr val="accent5">
                      <a:lumMod val="75000"/>
                    </a:schemeClr>
                  </a:solidFill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Blood transfusion for patients with H</a:t>
                </a:r>
                <a:r>
                  <a:rPr lang="az-Latn-AZ" sz="2400" b="1" dirty="0" smtClean="0">
                    <a:solidFill>
                      <a:srgbClr val="FF0000"/>
                    </a:solidFill>
                  </a:rPr>
                  <a:t>b </a:t>
                </a:r>
                <a:r>
                  <a:rPr lang="az-Latn-AZ" sz="2400" b="1" dirty="0">
                    <a:solidFill>
                      <a:srgbClr val="FF0000"/>
                    </a:solidFill>
                  </a:rPr>
                  <a:t>&lt; 8-10 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g</a:t>
                </a:r>
                <a:r>
                  <a:rPr lang="az-Latn-AZ" sz="2400" b="1" dirty="0" smtClean="0">
                    <a:solidFill>
                      <a:srgbClr val="FF0000"/>
                    </a:solidFill>
                  </a:rPr>
                  <a:t>/dL 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and/or</a:t>
                </a:r>
                <a:r>
                  <a:rPr lang="az-Latn-A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az-Latn-AZ" sz="2400" b="1" dirty="0">
                    <a:solidFill>
                      <a:srgbClr val="FF0000"/>
                    </a:solidFill>
                  </a:rPr>
                  <a:t>Ht &lt; 30</a:t>
                </a:r>
                <a:r>
                  <a:rPr lang="az-Latn-AZ" sz="2400" b="1" dirty="0" smtClean="0">
                    <a:solidFill>
                      <a:srgbClr val="FF0000"/>
                    </a:solidFill>
                  </a:rPr>
                  <a:t>%</a:t>
                </a:r>
                <a:endParaRPr lang="az-Latn-AZ" sz="2400" b="1" dirty="0">
                  <a:solidFill>
                    <a:srgbClr val="FF0000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Fresh frozen plasma for patients with coagulopathy </a:t>
                </a:r>
                <a:r>
                  <a:rPr lang="az-Latn-AZ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(INR</a:t>
                </a:r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  <a:r>
                  <a:rPr lang="az-Latn-AZ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&gt;</a:t>
                </a:r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  <a:r>
                  <a:rPr lang="az-Latn-AZ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1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</a:rPr>
                  <a:t>.</a:t>
                </a:r>
                <a:r>
                  <a:rPr lang="az-Latn-AZ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5)</a:t>
                </a:r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 and blood transfusion (1 unit of plasma per each 2 units of packed red blood cells)</a:t>
                </a:r>
                <a:r>
                  <a:rPr lang="az-Latn-AZ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</a:p>
              <a:p>
                <a:r>
                  <a:rPr lang="en-US" sz="2400" b="1" dirty="0" err="1" smtClean="0">
                    <a:solidFill>
                      <a:srgbClr val="FF0000"/>
                    </a:solidFill>
                  </a:rPr>
                  <a:t>Menadione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 (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Vit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. K, 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vikasol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)</a:t>
                </a:r>
                <a:r>
                  <a:rPr lang="az-Latn-AZ" sz="2400" b="1" dirty="0" smtClean="0">
                    <a:solidFill>
                      <a:srgbClr val="FF0000"/>
                    </a:solidFill>
                  </a:rPr>
                  <a:t>. 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Cryoprecipitate for patients with low fibrinogen (&lt; 200 mg). Platelets for patients with thrombocytopenia (&lt; 50x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sup>
                    </m:sSup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/l)</a:t>
                </a:r>
                <a:endParaRPr lang="az-Latn-AZ" sz="2400" b="1" dirty="0" smtClean="0">
                  <a:solidFill>
                    <a:srgbClr val="FF0000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Correction of blood sugar and electrolytes. Hypoglycemia and hypokalemia worsen encephalopathy</a:t>
                </a:r>
                <a:endParaRPr lang="az-Latn-AZ" sz="2400" b="1" dirty="0">
                  <a:solidFill>
                    <a:schemeClr val="accent5">
                      <a:lumMod val="75000"/>
                    </a:schemeClr>
                  </a:solidFill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Abdominal ultrasonography with Doppler examination of portal vein</a:t>
                </a:r>
                <a:endParaRPr lang="az-Latn-AZ" sz="2400" b="1" dirty="0">
                  <a:solidFill>
                    <a:srgbClr val="FF0000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Continuous monitoring of patient (hemodynamics, breathing, urine output, discharge from nasogastric tube, melena, </a:t>
                </a:r>
                <a:r>
                  <a:rPr lang="en-US" sz="2400" b="1" dirty="0" err="1" smtClean="0">
                    <a:solidFill>
                      <a:schemeClr val="accent5">
                        <a:lumMod val="75000"/>
                      </a:schemeClr>
                    </a:solidFill>
                  </a:rPr>
                  <a:t>Hb</a:t>
                </a:r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, </a:t>
                </a:r>
                <a:r>
                  <a:rPr lang="en-US" sz="2400" b="1" dirty="0" err="1" smtClean="0">
                    <a:solidFill>
                      <a:schemeClr val="accent5">
                        <a:lumMod val="75000"/>
                      </a:schemeClr>
                    </a:solidFill>
                  </a:rPr>
                  <a:t>Ht</a:t>
                </a:r>
                <a:r>
                  <a:rPr lang="en-US" sz="2400" b="1" dirty="0" smtClean="0">
                    <a:solidFill>
                      <a:schemeClr val="accent5">
                        <a:lumMod val="75000"/>
                      </a:schemeClr>
                    </a:solidFill>
                  </a:rPr>
                  <a:t>, consciousness, others)</a:t>
                </a:r>
                <a:endParaRPr lang="az-Latn-AZ" sz="2400" b="1" dirty="0">
                  <a:solidFill>
                    <a:schemeClr val="accent5">
                      <a:lumMod val="75000"/>
                    </a:schemeClr>
                  </a:solidFill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</a:rPr>
                  <a:t>Prevention of encephalopathy and infection</a:t>
                </a:r>
                <a:endParaRPr lang="az-Latn-AZ" sz="2400" b="1" dirty="0">
                  <a:solidFill>
                    <a:srgbClr val="FF0000"/>
                  </a:solidFill>
                </a:endParaRPr>
              </a:p>
              <a:p>
                <a:pPr>
                  <a:buNone/>
                </a:pPr>
                <a:r>
                  <a:rPr lang="ru-RU" sz="2400" dirty="0">
                    <a:solidFill>
                      <a:srgbClr val="FF0000"/>
                    </a:solidFill>
                  </a:rPr>
                  <a:t>	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2776"/>
                <a:ext cx="10515600" cy="4896544"/>
              </a:xfrm>
              <a:blipFill rotWithShape="0">
                <a:blip r:embed="rId2"/>
                <a:stretch>
                  <a:fillRect l="-696" r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7142" y="244654"/>
            <a:ext cx="6076051" cy="611546"/>
          </a:xfrm>
        </p:spPr>
        <p:txBody>
          <a:bodyPr/>
          <a:lstStyle/>
          <a:p>
            <a:r>
              <a:rPr lang="en-US" dirty="0" smtClean="0"/>
              <a:t>Approach to upper GI bleeding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80892" y="98023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UPPER GASTROINTESTINAL BLEEDING</a:t>
            </a:r>
            <a:endParaRPr lang="en-GB" b="1" dirty="0">
              <a:solidFill>
                <a:srgbClr val="0070C0"/>
              </a:solidFill>
            </a:endParaRPr>
          </a:p>
        </p:txBody>
      </p:sp>
      <p:cxnSp>
        <p:nvCxnSpPr>
          <p:cNvPr id="10" name="Straight Arrow Connector 9"/>
          <p:cNvCxnSpPr>
            <a:endCxn id="5" idx="0"/>
          </p:cNvCxnSpPr>
          <p:nvPr/>
        </p:nvCxnSpPr>
        <p:spPr>
          <a:xfrm>
            <a:off x="6065168" y="1465472"/>
            <a:ext cx="0" cy="30057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032720" y="3133972"/>
            <a:ext cx="3096344" cy="367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VARICEAL BLEEDING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888088" y="315835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NON-VARICEAL </a:t>
            </a:r>
            <a:r>
              <a:rPr lang="en-US" b="1" dirty="0" smtClean="0"/>
              <a:t>BLEEDING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07768" y="1766049"/>
            <a:ext cx="411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First steps</a:t>
            </a:r>
          </a:p>
          <a:p>
            <a:pPr algn="ctr"/>
            <a:r>
              <a:rPr lang="en-US" dirty="0" smtClean="0"/>
              <a:t>Stabilization – infusion, oxygenation</a:t>
            </a:r>
          </a:p>
          <a:p>
            <a:pPr algn="ctr"/>
            <a:r>
              <a:rPr lang="en-US" dirty="0" smtClean="0"/>
              <a:t>Drug hemostasis – vasopressors, PPI</a:t>
            </a:r>
            <a:endParaRPr lang="en-GB" dirty="0"/>
          </a:p>
        </p:txBody>
      </p:sp>
      <p:cxnSp>
        <p:nvCxnSpPr>
          <p:cNvPr id="17" name="Elbow Connector 16"/>
          <p:cNvCxnSpPr>
            <a:stCxn id="5" idx="2"/>
            <a:endCxn id="13" idx="0"/>
          </p:cNvCxnSpPr>
          <p:nvPr/>
        </p:nvCxnSpPr>
        <p:spPr>
          <a:xfrm rot="5400000">
            <a:off x="4600734" y="1669537"/>
            <a:ext cx="444593" cy="2484276"/>
          </a:xfrm>
          <a:prstGeom prst="bentConnector3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/>
          <p:nvPr/>
        </p:nvCxnSpPr>
        <p:spPr>
          <a:xfrm rot="16200000" flipH="1">
            <a:off x="7013828" y="1770575"/>
            <a:ext cx="365760" cy="2263080"/>
          </a:xfrm>
          <a:prstGeom prst="bentConnector3">
            <a:avLst/>
          </a:prstGeom>
          <a:ln w="254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6776" y="3810741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Endoscopic ligation or sclerotherapy</a:t>
            </a:r>
            <a:endParaRPr lang="en-GB" b="1" dirty="0">
              <a:solidFill>
                <a:srgbClr val="0070C0"/>
              </a:solidFill>
            </a:endParaRPr>
          </a:p>
        </p:txBody>
      </p:sp>
      <p:cxnSp>
        <p:nvCxnSpPr>
          <p:cNvPr id="23" name="Straight Arrow Connector 22"/>
          <p:cNvCxnSpPr>
            <a:stCxn id="13" idx="2"/>
          </p:cNvCxnSpPr>
          <p:nvPr/>
        </p:nvCxnSpPr>
        <p:spPr>
          <a:xfrm>
            <a:off x="3580892" y="3501008"/>
            <a:ext cx="0" cy="43204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711624" y="47158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 effect</a:t>
            </a:r>
            <a:endParaRPr lang="en-GB" dirty="0"/>
          </a:p>
        </p:txBody>
      </p:sp>
      <p:cxnSp>
        <p:nvCxnSpPr>
          <p:cNvPr id="31" name="Straight Arrow Connector 30"/>
          <p:cNvCxnSpPr>
            <a:stCxn id="21" idx="2"/>
            <a:endCxn id="24" idx="0"/>
          </p:cNvCxnSpPr>
          <p:nvPr/>
        </p:nvCxnSpPr>
        <p:spPr>
          <a:xfrm flipH="1">
            <a:off x="3575720" y="4457072"/>
            <a:ext cx="5172" cy="25878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" name="TextBox 1023"/>
          <p:cNvSpPr txBox="1"/>
          <p:nvPr/>
        </p:nvSpPr>
        <p:spPr>
          <a:xfrm>
            <a:off x="1978042" y="5215104"/>
            <a:ext cx="3195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Blakemore-</a:t>
            </a:r>
            <a:r>
              <a:rPr lang="en-US" b="1" dirty="0" err="1" smtClean="0">
                <a:solidFill>
                  <a:srgbClr val="0070C0"/>
                </a:solidFill>
              </a:rPr>
              <a:t>Sengstaken</a:t>
            </a:r>
            <a:r>
              <a:rPr lang="en-US" b="1" dirty="0" smtClean="0">
                <a:solidFill>
                  <a:srgbClr val="0070C0"/>
                </a:solidFill>
              </a:rPr>
              <a:t> tube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TIPS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Metallic stent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Surgery</a:t>
            </a:r>
            <a:endParaRPr lang="en-GB" b="1" dirty="0">
              <a:solidFill>
                <a:srgbClr val="0070C0"/>
              </a:solidFill>
            </a:endParaRPr>
          </a:p>
        </p:txBody>
      </p:sp>
      <p:cxnSp>
        <p:nvCxnSpPr>
          <p:cNvPr id="1028" name="Straight Arrow Connector 1027"/>
          <p:cNvCxnSpPr>
            <a:stCxn id="24" idx="2"/>
          </p:cNvCxnSpPr>
          <p:nvPr/>
        </p:nvCxnSpPr>
        <p:spPr>
          <a:xfrm>
            <a:off x="3575720" y="5085184"/>
            <a:ext cx="0" cy="21602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" name="TextBox 1028"/>
          <p:cNvSpPr txBox="1"/>
          <p:nvPr/>
        </p:nvSpPr>
        <p:spPr>
          <a:xfrm>
            <a:off x="6672064" y="3663640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Endoscopic adrenalin injection 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Coagulation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Clip application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1030" name="TextBox 1029"/>
          <p:cNvSpPr txBox="1"/>
          <p:nvPr/>
        </p:nvSpPr>
        <p:spPr>
          <a:xfrm>
            <a:off x="7392144" y="4722925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 effect</a:t>
            </a:r>
            <a:endParaRPr lang="en-GB" dirty="0"/>
          </a:p>
        </p:txBody>
      </p:sp>
      <p:sp>
        <p:nvSpPr>
          <p:cNvPr id="1031" name="TextBox 1030"/>
          <p:cNvSpPr txBox="1"/>
          <p:nvPr/>
        </p:nvSpPr>
        <p:spPr>
          <a:xfrm>
            <a:off x="7068108" y="537634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Local hemostatic agents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Surgery</a:t>
            </a:r>
            <a:endParaRPr lang="en-GB" b="1" dirty="0">
              <a:solidFill>
                <a:srgbClr val="0070C0"/>
              </a:solidFill>
            </a:endParaRPr>
          </a:p>
        </p:txBody>
      </p:sp>
      <p:cxnSp>
        <p:nvCxnSpPr>
          <p:cNvPr id="1043" name="Straight Arrow Connector 1042"/>
          <p:cNvCxnSpPr/>
          <p:nvPr/>
        </p:nvCxnSpPr>
        <p:spPr>
          <a:xfrm>
            <a:off x="8328248" y="4531299"/>
            <a:ext cx="0" cy="26585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Straight Arrow Connector 1044"/>
          <p:cNvCxnSpPr>
            <a:stCxn id="14" idx="2"/>
          </p:cNvCxnSpPr>
          <p:nvPr/>
        </p:nvCxnSpPr>
        <p:spPr>
          <a:xfrm>
            <a:off x="8328248" y="3527686"/>
            <a:ext cx="0" cy="28305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Straight Arrow Connector 1046"/>
          <p:cNvCxnSpPr>
            <a:stCxn id="1030" idx="2"/>
          </p:cNvCxnSpPr>
          <p:nvPr/>
        </p:nvCxnSpPr>
        <p:spPr>
          <a:xfrm>
            <a:off x="8328248" y="5092257"/>
            <a:ext cx="0" cy="35296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en-US" sz="3600" dirty="0" smtClean="0"/>
              <a:t>Etiologic treatment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5841" y="1484784"/>
            <a:ext cx="10515600" cy="4351338"/>
          </a:xfrm>
        </p:spPr>
        <p:txBody>
          <a:bodyPr/>
          <a:lstStyle/>
          <a:p>
            <a:endParaRPr lang="ru-RU" dirty="0"/>
          </a:p>
          <a:p>
            <a:r>
              <a:rPr lang="en-US" sz="2800" b="1" dirty="0" smtClean="0">
                <a:solidFill>
                  <a:srgbClr val="FF0000"/>
                </a:solidFill>
              </a:rPr>
              <a:t>Variceal bleeding: endoscopic ligation or sclerotherapy</a:t>
            </a:r>
            <a:endParaRPr lang="az-Latn-AZ" sz="2800" b="1" dirty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If no effect: Blakemore-</a:t>
            </a:r>
            <a:r>
              <a:rPr lang="en-US" sz="2800" b="1" dirty="0" err="1" smtClean="0">
                <a:solidFill>
                  <a:schemeClr val="accent5">
                    <a:lumMod val="75000"/>
                  </a:schemeClr>
                </a:solidFill>
              </a:rPr>
              <a:t>Sengstaken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 tube</a:t>
            </a:r>
            <a:endParaRPr lang="az-Latn-AZ" sz="28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Stent application, TIPS or surgery to be considered</a:t>
            </a:r>
            <a:endParaRPr lang="az-Latn-AZ" sz="28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6" name="Picture 2" descr="E:\MBQ\varikoz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0256" y="2780928"/>
            <a:ext cx="3456384" cy="324036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en-US" sz="3600" dirty="0" smtClean="0"/>
              <a:t>Etiologic treatment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en-US" sz="2800" b="1" dirty="0" smtClean="0">
                <a:solidFill>
                  <a:srgbClr val="FF0000"/>
                </a:solidFill>
              </a:rPr>
              <a:t>In </a:t>
            </a:r>
            <a:r>
              <a:rPr lang="en-US" sz="2800" b="1" dirty="0">
                <a:solidFill>
                  <a:srgbClr val="FF0000"/>
                </a:solidFill>
              </a:rPr>
              <a:t>case of gastroduodenal </a:t>
            </a:r>
            <a:r>
              <a:rPr lang="en-US" sz="2800" b="1" dirty="0" smtClean="0">
                <a:solidFill>
                  <a:srgbClr val="FF0000"/>
                </a:solidFill>
              </a:rPr>
              <a:t>ulcer endoscopic </a:t>
            </a:r>
            <a:r>
              <a:rPr lang="en-US" sz="2800" b="1" dirty="0" smtClean="0">
                <a:solidFill>
                  <a:srgbClr val="FF0000"/>
                </a:solidFill>
              </a:rPr>
              <a:t>hemostasis is the first approach (within 12-24 hours</a:t>
            </a:r>
            <a:r>
              <a:rPr lang="en-US" sz="2800" b="1" dirty="0" smtClean="0">
                <a:solidFill>
                  <a:srgbClr val="FF0000"/>
                </a:solidFill>
              </a:rPr>
              <a:t>)</a:t>
            </a:r>
            <a:endParaRPr lang="az-Latn-AZ" sz="2800" b="1" dirty="0">
              <a:solidFill>
                <a:srgbClr val="FF0000"/>
              </a:solidFill>
            </a:endParaRPr>
          </a:p>
          <a:p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Forrest </a:t>
            </a:r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I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if double treatment does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not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work, then local thrombotic agents are applied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2800" dirty="0" smtClean="0"/>
              <a:t>Forrest </a:t>
            </a:r>
            <a:r>
              <a:rPr lang="en-US" sz="2800" dirty="0" smtClean="0"/>
              <a:t>II</a:t>
            </a:r>
            <a:r>
              <a:rPr lang="az-Latn-AZ" sz="2800" dirty="0" smtClean="0"/>
              <a:t> </a:t>
            </a:r>
            <a:r>
              <a:rPr lang="az-Latn-AZ" sz="2800" dirty="0" smtClean="0"/>
              <a:t>–</a:t>
            </a:r>
            <a:r>
              <a:rPr lang="en-US" sz="2800" dirty="0" smtClean="0"/>
              <a:t> double hemostasis: injection of adrenalin, coagulation, clip application</a:t>
            </a:r>
            <a:endParaRPr lang="az-Latn-AZ" sz="2800" dirty="0"/>
          </a:p>
          <a:p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Forrest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III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–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observation or double hemostasis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800" dirty="0" smtClean="0"/>
              <a:t>If endoscopic management is </a:t>
            </a:r>
            <a:r>
              <a:rPr lang="en-US" sz="2800" dirty="0" smtClean="0">
                <a:solidFill>
                  <a:srgbClr val="FF0000"/>
                </a:solidFill>
              </a:rPr>
              <a:t>effective: start antiulcer</a:t>
            </a:r>
            <a:r>
              <a:rPr lang="en-US" sz="2800" dirty="0" smtClean="0"/>
              <a:t> treatment</a:t>
            </a:r>
          </a:p>
          <a:p>
            <a:r>
              <a:rPr lang="en-US" sz="2800" dirty="0" smtClean="0"/>
              <a:t>If endoscopic management is </a:t>
            </a:r>
            <a:r>
              <a:rPr lang="en-US" sz="2800" dirty="0" smtClean="0"/>
              <a:t>not effective </a:t>
            </a:r>
            <a:r>
              <a:rPr lang="en-US" sz="2800" dirty="0" smtClean="0"/>
              <a:t>in </a:t>
            </a:r>
            <a:r>
              <a:rPr lang="en-US" sz="2800" dirty="0" smtClean="0"/>
              <a:t>continuing </a:t>
            </a:r>
            <a:r>
              <a:rPr lang="en-US" sz="2800" dirty="0" smtClean="0"/>
              <a:t>or repeated bleeding: </a:t>
            </a:r>
            <a:r>
              <a:rPr lang="en-US" sz="2800" dirty="0" smtClean="0">
                <a:solidFill>
                  <a:srgbClr val="FF0000"/>
                </a:solidFill>
              </a:rPr>
              <a:t>surgery</a:t>
            </a:r>
            <a:r>
              <a:rPr lang="en-US" sz="2800" dirty="0" smtClean="0"/>
              <a:t> is indicated. Resection is the first choice</a:t>
            </a:r>
            <a:endParaRPr lang="az-Latn-AZ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04664"/>
            <a:ext cx="6076051" cy="611546"/>
          </a:xfrm>
        </p:spPr>
        <p:txBody>
          <a:bodyPr/>
          <a:lstStyle/>
          <a:p>
            <a:r>
              <a:rPr lang="en-US" sz="4000" dirty="0"/>
              <a:t>Etiologic treatment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1556792"/>
            <a:ext cx="10515600" cy="435133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en-US" sz="2800" b="1" dirty="0" smtClean="0">
                <a:solidFill>
                  <a:srgbClr val="FF0000"/>
                </a:solidFill>
              </a:rPr>
              <a:t>In acute bleeding related to anticoagulants or aspirin</a:t>
            </a:r>
            <a:endParaRPr lang="az-Latn-AZ" sz="2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aspirin or anticoagulant is stopped</a:t>
            </a:r>
            <a:endParaRPr lang="az-Latn-AZ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coating mucosa protectors are given</a:t>
            </a:r>
            <a:endParaRPr lang="az-Latn-AZ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platelets or</a:t>
            </a:r>
            <a:endParaRPr lang="az-Latn-AZ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 -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plasma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is transfused</a:t>
            </a:r>
            <a:endParaRPr lang="az-Latn-AZ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If bleeding stops: antiulcer</a:t>
            </a:r>
            <a:r>
              <a:rPr lang="az-Latn-A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treatment to be continued for 1 month</a:t>
            </a:r>
            <a:endParaRPr lang="az-Latn-AZ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If bleeding does not stop: urgent surgery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–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total gastrectomy or ligation of gastric arteries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az-Latn-AZ" b="1" dirty="0"/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en-US" sz="4000" dirty="0"/>
              <a:t>Etiologic treatment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In stress ulcers related to sepsis: in addition to initial management</a:t>
            </a:r>
            <a:r>
              <a:rPr lang="az-Latn-AZ" sz="3200" b="1" dirty="0" smtClean="0">
                <a:solidFill>
                  <a:srgbClr val="FF0000"/>
                </a:solidFill>
              </a:rPr>
              <a:t>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- coating mucosa protectors</a:t>
            </a:r>
            <a:endParaRPr lang="az-Latn-AZ" sz="28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rgbClr val="0070C0"/>
                </a:solidFill>
              </a:rPr>
              <a:t>  - </a:t>
            </a:r>
            <a:r>
              <a:rPr lang="en-US" sz="2800" b="1" dirty="0" smtClean="0">
                <a:solidFill>
                  <a:srgbClr val="0070C0"/>
                </a:solidFill>
              </a:rPr>
              <a:t>anti-enzyme treatment</a:t>
            </a:r>
            <a:endParaRPr lang="az-Latn-AZ" sz="28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rgbClr val="0070C0"/>
                </a:solidFill>
              </a:rPr>
              <a:t>  - </a:t>
            </a:r>
            <a:r>
              <a:rPr lang="en-US" sz="2800" b="1" dirty="0" smtClean="0">
                <a:solidFill>
                  <a:srgbClr val="0070C0"/>
                </a:solidFill>
              </a:rPr>
              <a:t>plasma transfusion</a:t>
            </a:r>
            <a:endParaRPr lang="az-Latn-AZ" sz="28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2800" b="1" dirty="0" smtClean="0">
                <a:solidFill>
                  <a:srgbClr val="0070C0"/>
                </a:solidFill>
              </a:rPr>
              <a:t>  - </a:t>
            </a:r>
            <a:r>
              <a:rPr lang="en-US" sz="2800" b="1" dirty="0" smtClean="0">
                <a:solidFill>
                  <a:srgbClr val="0070C0"/>
                </a:solidFill>
              </a:rPr>
              <a:t>coagulation factor </a:t>
            </a:r>
            <a:r>
              <a:rPr lang="az-Latn-AZ" sz="2800" b="1" dirty="0" smtClean="0">
                <a:solidFill>
                  <a:srgbClr val="0070C0"/>
                </a:solidFill>
              </a:rPr>
              <a:t>VII</a:t>
            </a:r>
            <a:endParaRPr lang="az-Latn-AZ" sz="3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az-Latn-AZ" sz="32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If bleeding is not possible to be controlled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because of multiple gastric erosions and there are no intestinal erosions, gastrectomy may be considered</a:t>
            </a:r>
            <a:endParaRPr lang="az-Latn-AZ" sz="3200" b="1" dirty="0" smtClean="0">
              <a:solidFill>
                <a:srgbClr val="0070C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In Mallory-Weiss syndrome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if endoscopic treatment is not effective then surgery (suturing of ruptures) is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applied</a:t>
            </a:r>
            <a:endParaRPr lang="ru-RU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en-US" sz="4000" dirty="0"/>
              <a:t>Etiologic treatment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1484784"/>
            <a:ext cx="10515600" cy="435133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en-US" sz="2800" dirty="0" smtClean="0">
                <a:solidFill>
                  <a:srgbClr val="FF0000"/>
                </a:solidFill>
              </a:rPr>
              <a:t>In bleeding from gastric tumor surgery is the main choice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In biliary hemorrhage if initial management is not effective then angiography and embolization should be considered</a:t>
            </a:r>
            <a:endParaRPr lang="ru-RU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In bleeding from intestinal/colon tumor surgery is the main choice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In bleeding from diverticulum its excision (open or laparoscopic) is the first choice</a:t>
            </a:r>
            <a:endParaRPr lang="az-Latn-AZ" sz="28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In angiodysplasia endoscopic coagulation is the first choice. If it is not effective and bleeding continues resection should be considered</a:t>
            </a:r>
            <a:endParaRPr lang="az-Latn-AZ" sz="2800" b="1" dirty="0">
              <a:solidFill>
                <a:srgbClr val="FF0000"/>
              </a:solidFill>
            </a:endParaRPr>
          </a:p>
          <a:p>
            <a:endParaRPr lang="az-Latn-AZ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476672"/>
            <a:ext cx="6076051" cy="611546"/>
          </a:xfrm>
        </p:spPr>
        <p:txBody>
          <a:bodyPr/>
          <a:lstStyle/>
          <a:p>
            <a:r>
              <a:rPr lang="en-US" sz="4000" dirty="0"/>
              <a:t>Etiologic treatment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/>
          </a:p>
          <a:p>
            <a:r>
              <a:rPr lang="en-US" sz="2800" b="1" dirty="0" smtClean="0">
                <a:solidFill>
                  <a:srgbClr val="FF0000"/>
                </a:solidFill>
              </a:rPr>
              <a:t>In colon ulcers (ulcerative colitis, bacterial/ischemic colitis) conservative treatment is effective in most cases. Specific management is administered as well</a:t>
            </a:r>
            <a:endParaRPr lang="az-Latn-AZ" sz="2800" b="1" dirty="0">
              <a:solidFill>
                <a:srgbClr val="FF0000"/>
              </a:solidFill>
            </a:endParaRPr>
          </a:p>
          <a:p>
            <a:endParaRPr lang="ru-RU" sz="2800" dirty="0"/>
          </a:p>
          <a:p>
            <a:r>
              <a:rPr lang="en-US" sz="2800" b="1" dirty="0" smtClean="0">
                <a:solidFill>
                  <a:srgbClr val="0070C0"/>
                </a:solidFill>
              </a:rPr>
              <a:t>In Meckel’s diverticulum diagnosis is specified by CT with oral </a:t>
            </a:r>
            <a:r>
              <a:rPr lang="en-US" sz="2800" b="1" dirty="0" smtClean="0">
                <a:solidFill>
                  <a:srgbClr val="0070C0"/>
                </a:solidFill>
              </a:rPr>
              <a:t>contrast medium </a:t>
            </a:r>
            <a:r>
              <a:rPr lang="en-US" sz="2800" b="1" dirty="0" smtClean="0">
                <a:solidFill>
                  <a:srgbClr val="0070C0"/>
                </a:solidFill>
              </a:rPr>
              <a:t>and laparoscopy. Urgent excision of diverticulum is indicated to stop the hemorrhage</a:t>
            </a:r>
            <a:endParaRPr lang="az-Latn-AZ" sz="2800" b="1" dirty="0">
              <a:solidFill>
                <a:srgbClr val="0070C0"/>
              </a:solidFill>
            </a:endParaRPr>
          </a:p>
          <a:p>
            <a:endParaRPr lang="ru-RU" sz="2800" dirty="0"/>
          </a:p>
          <a:p>
            <a:r>
              <a:rPr lang="en-US" sz="2800" b="1" dirty="0" smtClean="0">
                <a:solidFill>
                  <a:srgbClr val="FF0000"/>
                </a:solidFill>
              </a:rPr>
              <a:t>In uncontrolled bleeding from hemorrhoids hemorrhoidectomy is the radical treatment modality</a:t>
            </a:r>
            <a:endParaRPr lang="az-Latn-AZ" sz="2800" b="1" dirty="0">
              <a:solidFill>
                <a:srgbClr val="FF0000"/>
              </a:solidFill>
            </a:endParaRPr>
          </a:p>
          <a:p>
            <a:endParaRPr lang="ru-RU" sz="2800" dirty="0"/>
          </a:p>
          <a:p>
            <a:r>
              <a:rPr lang="en-US" sz="2800" b="1" dirty="0" smtClean="0">
                <a:solidFill>
                  <a:srgbClr val="0070C0"/>
                </a:solidFill>
              </a:rPr>
              <a:t>In bleeding after chemotherapy initial </a:t>
            </a:r>
            <a:r>
              <a:rPr lang="en-US" sz="2800" b="1" dirty="0" smtClean="0">
                <a:solidFill>
                  <a:srgbClr val="0070C0"/>
                </a:solidFill>
              </a:rPr>
              <a:t>management of bleeding </a:t>
            </a:r>
            <a:r>
              <a:rPr lang="en-US" sz="2800" b="1" dirty="0" smtClean="0">
                <a:solidFill>
                  <a:srgbClr val="0070C0"/>
                </a:solidFill>
              </a:rPr>
              <a:t>is applied. Coatings (sucralfate) and vitamin B15 (Bepanthen) are also administered</a:t>
            </a:r>
            <a:endParaRPr lang="az-Latn-AZ" sz="2800" b="1" dirty="0">
              <a:solidFill>
                <a:srgbClr val="0070C0"/>
              </a:solidFill>
            </a:endParaRPr>
          </a:p>
          <a:p>
            <a:endParaRPr lang="az-Latn-AZ" sz="2800" b="1" dirty="0"/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6076051" cy="611546"/>
          </a:xfrm>
        </p:spPr>
        <p:txBody>
          <a:bodyPr/>
          <a:lstStyle/>
          <a:p>
            <a:r>
              <a:rPr lang="en-US" sz="4000" dirty="0" smtClean="0"/>
              <a:t>Indications to surgery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700808"/>
            <a:ext cx="10515600" cy="447615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Bleeding of known </a:t>
            </a:r>
            <a:r>
              <a:rPr lang="en-US" sz="3200" dirty="0" smtClean="0"/>
              <a:t>location </a:t>
            </a:r>
            <a:r>
              <a:rPr lang="en-US" sz="3200" dirty="0" smtClean="0"/>
              <a:t>not arrested by other treatment modalities</a:t>
            </a:r>
          </a:p>
          <a:p>
            <a:endParaRPr lang="az-Latn-AZ" sz="3200" dirty="0"/>
          </a:p>
          <a:p>
            <a:r>
              <a:rPr lang="en-US" sz="3200" dirty="0" smtClean="0">
                <a:solidFill>
                  <a:srgbClr val="0070C0"/>
                </a:solidFill>
              </a:rPr>
              <a:t>Massive bleeding (demanding more than 3 units of packed red blood cells for stabilization </a:t>
            </a:r>
            <a:r>
              <a:rPr lang="en-US" sz="3200" dirty="0" smtClean="0">
                <a:solidFill>
                  <a:srgbClr val="0070C0"/>
                </a:solidFill>
              </a:rPr>
              <a:t>/ </a:t>
            </a:r>
            <a:r>
              <a:rPr lang="en-US" sz="3200" dirty="0" smtClean="0">
                <a:solidFill>
                  <a:srgbClr val="0070C0"/>
                </a:solidFill>
              </a:rPr>
              <a:t>or </a:t>
            </a:r>
            <a:r>
              <a:rPr lang="en-US" sz="3200" dirty="0" smtClean="0">
                <a:solidFill>
                  <a:srgbClr val="0070C0"/>
                </a:solidFill>
              </a:rPr>
              <a:t>6 units of packed red blood cells </a:t>
            </a:r>
            <a:r>
              <a:rPr lang="en-US" sz="3200" dirty="0" smtClean="0">
                <a:solidFill>
                  <a:srgbClr val="0070C0"/>
                </a:solidFill>
              </a:rPr>
              <a:t>have already been transfused</a:t>
            </a:r>
            <a:r>
              <a:rPr lang="en-US" sz="3200" dirty="0">
                <a:solidFill>
                  <a:srgbClr val="0070C0"/>
                </a:solidFill>
              </a:rPr>
              <a:t>) </a:t>
            </a:r>
            <a:r>
              <a:rPr lang="en-US" sz="3200" dirty="0" smtClean="0">
                <a:solidFill>
                  <a:srgbClr val="0070C0"/>
                </a:solidFill>
              </a:rPr>
              <a:t>repeated </a:t>
            </a:r>
            <a:r>
              <a:rPr lang="en-US" sz="3200" dirty="0">
                <a:solidFill>
                  <a:srgbClr val="0070C0"/>
                </a:solidFill>
              </a:rPr>
              <a:t>in short time</a:t>
            </a:r>
            <a:endParaRPr lang="az-Latn-AZ" sz="3200" dirty="0">
              <a:solidFill>
                <a:srgbClr val="0070C0"/>
              </a:solidFill>
            </a:endParaRPr>
          </a:p>
          <a:p>
            <a:endParaRPr lang="az-Latn-AZ" sz="3200" dirty="0"/>
          </a:p>
          <a:p>
            <a:r>
              <a:rPr lang="en-US" sz="3200" dirty="0" smtClean="0"/>
              <a:t>10-15% of patients need surgery</a:t>
            </a:r>
            <a:endParaRPr lang="ru-RU" sz="3200" dirty="0"/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en-US" sz="4000" dirty="0" smtClean="0"/>
              <a:t>Mortality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Overall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~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10%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2800" dirty="0">
                <a:solidFill>
                  <a:srgbClr val="FF0000"/>
                </a:solidFill>
              </a:rPr>
              <a:t>60-80 </a:t>
            </a:r>
            <a:r>
              <a:rPr lang="en-US" sz="2800" dirty="0" smtClean="0">
                <a:solidFill>
                  <a:srgbClr val="FF0000"/>
                </a:solidFill>
              </a:rPr>
              <a:t>years old patients</a:t>
            </a:r>
            <a:r>
              <a:rPr lang="az-Latn-AZ" sz="2800" dirty="0" smtClean="0">
                <a:solidFill>
                  <a:srgbClr val="FF0000"/>
                </a:solidFill>
              </a:rPr>
              <a:t> </a:t>
            </a:r>
            <a:r>
              <a:rPr lang="az-Latn-AZ" sz="2800" dirty="0">
                <a:solidFill>
                  <a:srgbClr val="FF0000"/>
                </a:solidFill>
              </a:rPr>
              <a:t>– 15%</a:t>
            </a:r>
          </a:p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Over 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80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years old patients</a:t>
            </a:r>
            <a:r>
              <a:rPr lang="az-Latn-AZ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– 25%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In continuing hemorrhage</a:t>
            </a:r>
            <a:r>
              <a:rPr lang="az-Latn-AZ" sz="2800" dirty="0" smtClean="0">
                <a:solidFill>
                  <a:srgbClr val="FF0000"/>
                </a:solidFill>
              </a:rPr>
              <a:t> </a:t>
            </a:r>
            <a:r>
              <a:rPr lang="az-Latn-AZ" sz="2800" dirty="0">
                <a:solidFill>
                  <a:srgbClr val="FF0000"/>
                </a:solidFill>
              </a:rPr>
              <a:t>– 30%</a:t>
            </a:r>
          </a:p>
          <a:p>
            <a:endParaRPr lang="az-Latn-AZ" sz="2800" dirty="0"/>
          </a:p>
          <a:p>
            <a:pPr>
              <a:buNone/>
            </a:pP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Risk factors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for increased 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mortality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Age over 60</a:t>
            </a:r>
            <a:endParaRPr lang="az-Latn-AZ" sz="2800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Transfusion </a:t>
            </a:r>
            <a:r>
              <a:rPr lang="en-US" sz="2800" dirty="0" smtClean="0">
                <a:solidFill>
                  <a:srgbClr val="FF0000"/>
                </a:solidFill>
              </a:rPr>
              <a:t>of more than 5 units of packed red blood cells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77325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Gastrointestinal bleeding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07768" y="6669360"/>
            <a:ext cx="4114800" cy="228600"/>
          </a:xfrm>
        </p:spPr>
        <p:txBody>
          <a:bodyPr/>
          <a:lstStyle/>
          <a:p>
            <a:r>
              <a:rPr lang="en-US" altLang="en-US" sz="1800" dirty="0" err="1" smtClean="0"/>
              <a:t>Natavan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Khidirova</a:t>
            </a:r>
            <a:r>
              <a:rPr lang="en-US" altLang="en-US" sz="1800" dirty="0" smtClean="0"/>
              <a:t>, MD, PhD</a:t>
            </a:r>
            <a:endParaRPr lang="az-Latn-AZ" altLang="en-US" sz="1800" dirty="0"/>
          </a:p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20360</TotalTime>
  <Words>2733</Words>
  <Application>Microsoft Office PowerPoint</Application>
  <PresentationFormat>Widescreen</PresentationFormat>
  <Paragraphs>580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Cambria</vt:lpstr>
      <vt:lpstr>Cambria Math</vt:lpstr>
      <vt:lpstr>Times New Roman</vt:lpstr>
      <vt:lpstr>Wingdings</vt:lpstr>
      <vt:lpstr>Praktiki dərs şablonu 1</vt:lpstr>
      <vt:lpstr>  Gastrointestinal bleeding</vt:lpstr>
      <vt:lpstr>Definition</vt:lpstr>
      <vt:lpstr>Classification according to location</vt:lpstr>
      <vt:lpstr> Classification according to cause</vt:lpstr>
      <vt:lpstr>Classification of bleeding according to severity</vt:lpstr>
      <vt:lpstr>Classification according to clinical progression</vt:lpstr>
      <vt:lpstr>Most often causes</vt:lpstr>
      <vt:lpstr>Gastroduodenal bleeding</vt:lpstr>
      <vt:lpstr>Esophagitis                                         Duodenal Ulcer</vt:lpstr>
      <vt:lpstr>Esophageal varices                    Mallory-Weiss syndrome</vt:lpstr>
      <vt:lpstr>Esophageal tumor                                             Angiodysplasia</vt:lpstr>
      <vt:lpstr>Diverticulosis                          Colon polyps                         Hemorrhoids</vt:lpstr>
      <vt:lpstr> Diagnostic signs</vt:lpstr>
      <vt:lpstr>PowerPoint Presentation</vt:lpstr>
      <vt:lpstr>Progression</vt:lpstr>
      <vt:lpstr>PowerPoint Presentation</vt:lpstr>
      <vt:lpstr>Clinical presentation</vt:lpstr>
      <vt:lpstr>Clinical presentation</vt:lpstr>
      <vt:lpstr>Principle of diagnostic approach</vt:lpstr>
      <vt:lpstr>Is there a bleeding?</vt:lpstr>
      <vt:lpstr>Degree of severity of bleeding</vt:lpstr>
      <vt:lpstr>Classification of bleeding according to American College of Surgeons</vt:lpstr>
      <vt:lpstr>Location and cause of bleeding</vt:lpstr>
      <vt:lpstr>PowerPoint Presentation</vt:lpstr>
      <vt:lpstr> Location and cause of bleeding</vt:lpstr>
      <vt:lpstr>PowerPoint Presentation</vt:lpstr>
      <vt:lpstr>Intraoperative endoscopy</vt:lpstr>
      <vt:lpstr>PillCam SB Latest Generation</vt:lpstr>
      <vt:lpstr>Image Spectrum:  PillCam Capsule Endoscopy</vt:lpstr>
      <vt:lpstr>Continuing or arrested bleeding?</vt:lpstr>
      <vt:lpstr>Diagnosis of bleeding and Forrest classification</vt:lpstr>
      <vt:lpstr>Diagnosis of bleeding and Forrest classification</vt:lpstr>
      <vt:lpstr>Diagnosis of bleeding and Forrest classification</vt:lpstr>
      <vt:lpstr>Treatment</vt:lpstr>
      <vt:lpstr>Methods of hemostasis</vt:lpstr>
      <vt:lpstr>Management</vt:lpstr>
      <vt:lpstr>In-patient facility</vt:lpstr>
      <vt:lpstr>Control over vital functions and stabilization</vt:lpstr>
      <vt:lpstr>Control over vital functions and stabilization </vt:lpstr>
      <vt:lpstr>Arrest of bleeding by drugs + endoscopic procedure</vt:lpstr>
      <vt:lpstr>Arrest of bleeding by drugs + endoscopic procedure</vt:lpstr>
      <vt:lpstr>Other actions</vt:lpstr>
      <vt:lpstr>Approach to upper GI bleeding</vt:lpstr>
      <vt:lpstr>Etiologic treatment</vt:lpstr>
      <vt:lpstr>Etiologic treatment</vt:lpstr>
      <vt:lpstr>Etiologic treatment</vt:lpstr>
      <vt:lpstr>Etiologic treatment</vt:lpstr>
      <vt:lpstr>Etiologic treatment</vt:lpstr>
      <vt:lpstr>Etiologic treatment</vt:lpstr>
      <vt:lpstr>Indications to surgery</vt:lpstr>
      <vt:lpstr>Mortality</vt:lpstr>
    </vt:vector>
  </TitlesOfParts>
  <Company>MKX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ATU-21PC</cp:lastModifiedBy>
  <cp:revision>269</cp:revision>
  <dcterms:created xsi:type="dcterms:W3CDTF">2001-04-16T20:54:45Z</dcterms:created>
  <dcterms:modified xsi:type="dcterms:W3CDTF">2020-03-30T20:46:49Z</dcterms:modified>
</cp:coreProperties>
</file>