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3" r:id="rId1"/>
  </p:sldMasterIdLst>
  <p:notesMasterIdLst>
    <p:notesMasterId r:id="rId7"/>
  </p:notesMasterIdLst>
  <p:handoutMasterIdLst>
    <p:handoutMasterId r:id="rId8"/>
  </p:handoutMasterIdLst>
  <p:sldIdLst>
    <p:sldId id="284" r:id="rId2"/>
    <p:sldId id="290" r:id="rId3"/>
    <p:sldId id="270" r:id="rId4"/>
    <p:sldId id="291" r:id="rId5"/>
    <p:sldId id="292" r:id="rId6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8153" autoAdjust="0"/>
    <p:restoredTop sz="94660"/>
  </p:normalViewPr>
  <p:slideViewPr>
    <p:cSldViewPr>
      <p:cViewPr varScale="1">
        <p:scale>
          <a:sx n="54" d="100"/>
          <a:sy n="54" d="100"/>
        </p:scale>
        <p:origin x="-869" y="-6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xmlns="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xmlns="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xmlns="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xmlns="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xmlns="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xmlns="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xmlns="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xmlns="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xmlns="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xmlns="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xmlns="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Single Corner Snipped 3">
            <a:extLst>
              <a:ext uri="{FF2B5EF4-FFF2-40B4-BE49-F238E27FC236}">
                <a16:creationId xmlns:a16="http://schemas.microsoft.com/office/drawing/2014/main" xmlns="" id="{8F147794-6460-4ABA-B3E3-32F97CDABFC3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6932D73B-6C8B-4CA7-AF13-257C2CF3BF36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38AFF2B-1A47-44FC-9598-F4EAC810394C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9B9FD57-C38E-4048-89D0-2EC52C2CFB9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0AAD829B-7062-4C88-9AF9-E015D4379F08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C54A41E-FA89-4669-AA11-6A901FCBABC5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xmlns="" val="357929108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716F6ED-3253-4049-8659-19B93322C6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9FCCADA-A752-4D38-88F8-4D462915AF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078A87F-3489-4B4D-BBA9-11CBDB2C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44245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2327F4-C23D-4B4E-967F-393EBB466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21728C5-79E1-44C3-8924-3A141004D0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5CA38A8-1CE6-49D5-943C-93EAA9F275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11F80EF-7CA2-4259-B02E-6B60A0CF9AC7}" type="datetimeFigureOut">
              <a:rPr lang="en-US" smtClean="0"/>
              <a:pPr/>
              <a:t>3/4/2020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1BC9675-9478-4C58-9FCE-76018213D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1A2DE4C-BBF6-4D5C-AB55-9F8E38B37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3B687199-9424-4F84-9D11-2F40C3E392B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35143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2D323A-E342-45CA-B83F-FB6CA41D8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52C42F7-2248-4314-8B6C-62014A347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6E3945C-8621-4AC0-A05A-90B627E21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43401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0D01412-CF35-49EF-B87D-9337C8914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FBC2E08-E523-4C24-98BE-D658129DF6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A6A71D3-E04C-4F44-8550-BDD9B29338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BE06A44-2F2C-4E25-9215-19FCAF993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1562473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F0F0EA-41D0-4A15-9343-019710440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8700E0F-4FAC-40E4-B5B6-680BD3D70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89E50B57-DCCD-4B65-9A94-D7555DFE71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2C69DA4-26A3-444B-893D-E3361464B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454E35F-FA1B-46D8-9492-C2E505873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233BCB38-DC0E-4B17-83D9-BC9F14713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284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90EBE1-9A59-402B-A6A7-B76922FB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08E38662-0429-4296-A158-D62EF00032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613611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47D75C6-D226-4572-B838-EA5A6F4E06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810297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D9A067-6C42-46ED-879D-E75E820FA7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680FF45-F771-49FB-9EDC-918A11553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37FA590-04B6-4B2E-869E-50A3355678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9C1C1F3-F340-4822-8B36-4C8C2B303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531601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375891-0B14-46B9-8DAA-210A3B409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7C7165D-DF93-4390-AA13-5AC651E9BB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A0159C7-4C28-4F21-8239-4F2BAF7C2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CBA5BBB-DAE8-429C-B808-7DA1AD327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533183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997826E-1E09-4B3C-AB20-856255486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7065" y="51819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E4B5966-EE9A-482F-866F-03029E4D1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: Single Corner Snipped 3">
            <a:extLst>
              <a:ext uri="{FF2B5EF4-FFF2-40B4-BE49-F238E27FC236}">
                <a16:creationId xmlns:a16="http://schemas.microsoft.com/office/drawing/2014/main" xmlns="" id="{7A35C8C3-CB33-4B76-90DD-8B1ACEDE820D}"/>
              </a:ext>
            </a:extLst>
          </p:cNvPr>
          <p:cNvSpPr/>
          <p:nvPr/>
        </p:nvSpPr>
        <p:spPr>
          <a:xfrm flipH="1">
            <a:off x="9249595" y="-6194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8" name="Rectangle: Single Corner Snipped 3">
            <a:extLst>
              <a:ext uri="{FF2B5EF4-FFF2-40B4-BE49-F238E27FC236}">
                <a16:creationId xmlns:a16="http://schemas.microsoft.com/office/drawing/2014/main" xmlns="" id="{479B3060-7A97-42BD-B23E-3E13F3C35B6E}"/>
              </a:ext>
            </a:extLst>
          </p:cNvPr>
          <p:cNvSpPr/>
          <p:nvPr/>
        </p:nvSpPr>
        <p:spPr>
          <a:xfrm flipV="1">
            <a:off x="3538" y="-3406"/>
            <a:ext cx="2948367" cy="749965"/>
          </a:xfrm>
          <a:custGeom>
            <a:avLst/>
            <a:gdLst>
              <a:gd name="connsiteX0" fmla="*/ 0 w 2948366"/>
              <a:gd name="connsiteY0" fmla="*/ 0 h 749965"/>
              <a:gd name="connsiteX1" fmla="*/ 2573384 w 2948366"/>
              <a:gd name="connsiteY1" fmla="*/ 0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278282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66060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03714 w 2948366"/>
              <a:gd name="connsiteY1" fmla="*/ 4157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8366 w 2948366"/>
              <a:gd name="connsiteY2" fmla="*/ 374983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  <a:gd name="connsiteX0" fmla="*/ 0 w 2948366"/>
              <a:gd name="connsiteY0" fmla="*/ 0 h 749965"/>
              <a:gd name="connsiteX1" fmla="*/ 2186842 w 2948366"/>
              <a:gd name="connsiteY1" fmla="*/ 1291 h 749965"/>
              <a:gd name="connsiteX2" fmla="*/ 2945499 w 2948366"/>
              <a:gd name="connsiteY2" fmla="*/ 647296 h 749965"/>
              <a:gd name="connsiteX3" fmla="*/ 2948366 w 2948366"/>
              <a:gd name="connsiteY3" fmla="*/ 749965 h 749965"/>
              <a:gd name="connsiteX4" fmla="*/ 0 w 2948366"/>
              <a:gd name="connsiteY4" fmla="*/ 749965 h 749965"/>
              <a:gd name="connsiteX5" fmla="*/ 0 w 2948366"/>
              <a:gd name="connsiteY5" fmla="*/ 0 h 7499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48366" h="749965">
                <a:moveTo>
                  <a:pt x="0" y="0"/>
                </a:moveTo>
                <a:lnTo>
                  <a:pt x="2186842" y="1291"/>
                </a:lnTo>
                <a:lnTo>
                  <a:pt x="2945499" y="647296"/>
                </a:lnTo>
                <a:cubicBezTo>
                  <a:pt x="2946455" y="681519"/>
                  <a:pt x="2947410" y="715742"/>
                  <a:pt x="2948366" y="749965"/>
                </a:cubicBezTo>
                <a:lnTo>
                  <a:pt x="0" y="74996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 prstMaterial="flat">
            <a:bevelB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7E2DF1B2-D377-4A9A-995B-FD7A84EED162}"/>
              </a:ext>
            </a:extLst>
          </p:cNvPr>
          <p:cNvSpPr txBox="1"/>
          <p:nvPr/>
        </p:nvSpPr>
        <p:spPr>
          <a:xfrm>
            <a:off x="840710" y="319565"/>
            <a:ext cx="1181734" cy="3462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I 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cərrrahi xəstəliklər </a:t>
            </a:r>
          </a:p>
          <a:p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kafedrası. </a:t>
            </a:r>
            <a:r>
              <a:rPr lang="en-US" sz="825" b="1" dirty="0">
                <a:solidFill>
                  <a:schemeClr val="accent1">
                    <a:lumMod val="75000"/>
                  </a:schemeClr>
                </a:solidFill>
              </a:rPr>
              <a:t>www.</a:t>
            </a:r>
            <a:r>
              <a:rPr lang="az-Latn-AZ" sz="825" b="1" dirty="0">
                <a:solidFill>
                  <a:schemeClr val="accent1">
                    <a:lumMod val="75000"/>
                  </a:schemeClr>
                </a:solidFill>
              </a:rPr>
              <a:t>bck.az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0FA86AE8-20AA-48F4-AFF0-D3DC190B9E05}"/>
              </a:ext>
            </a:extLst>
          </p:cNvPr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901" y="57322"/>
            <a:ext cx="661648" cy="66235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359E07CC-8A0B-4533-8599-3F61E8A241F9}"/>
              </a:ext>
            </a:extLst>
          </p:cNvPr>
          <p:cNvSpPr/>
          <p:nvPr/>
        </p:nvSpPr>
        <p:spPr>
          <a:xfrm>
            <a:off x="840710" y="22656"/>
            <a:ext cx="849543" cy="30008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r>
              <a:rPr lang="az-Latn-AZ" sz="1500" b="1" dirty="0">
                <a:ln w="9525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BCK</a:t>
            </a:r>
            <a:endParaRPr lang="en-US" sz="1500" b="1" dirty="0">
              <a:ln w="9525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413DFA64-B41C-4796-B51D-1D2CE1A4A79A}"/>
              </a:ext>
            </a:extLst>
          </p:cNvPr>
          <p:cNvSpPr/>
          <p:nvPr/>
        </p:nvSpPr>
        <p:spPr>
          <a:xfrm>
            <a:off x="0" y="6629400"/>
            <a:ext cx="12192000" cy="2286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A4D70C3-1FD7-4226-8307-ADB5FDC34D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629399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r>
              <a:rPr lang="az-Latn-AZ" altLang="en-US"/>
              <a:t>Prof.Dr. Nuru Yusifoğlu Bayramov</a:t>
            </a:r>
          </a:p>
        </p:txBody>
      </p:sp>
    </p:spTree>
    <p:extLst>
      <p:ext uri="{BB962C8B-B14F-4D97-AF65-F5344CB8AC3E}">
        <p14:creationId xmlns:p14="http://schemas.microsoft.com/office/powerpoint/2010/main" xmlns="" val="27979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</p:sldLayoutIdLst>
  <p:hf sldNum="0" hdr="0" dt="0"/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700" b="1" kern="1200">
          <a:solidFill>
            <a:schemeClr val="tx2">
              <a:lumMod val="75000"/>
            </a:schemeClr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xmlns="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775520" y="1310903"/>
            <a:ext cx="8856984" cy="1470025"/>
          </a:xfrm>
        </p:spPr>
        <p:txBody>
          <a:bodyPr/>
          <a:lstStyle/>
          <a:p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Диагностический подход к хирургическим </a:t>
            </a:r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болезням</a:t>
            </a:r>
            <a:b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altLang="en-US" sz="48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altLang="en-US" sz="4800" dirty="0">
                <a:solidFill>
                  <a:schemeClr val="accent1">
                    <a:lumMod val="75000"/>
                  </a:schemeClr>
                </a:solidFill>
              </a:rPr>
              <a:t>желудка</a:t>
            </a: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xmlns="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895600" y="3284538"/>
            <a:ext cx="6400800" cy="17526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altLang="en-US" sz="2400" b="1" dirty="0"/>
              <a:t>Доктор медицинских наук, ассистент</a:t>
            </a:r>
          </a:p>
          <a:p>
            <a:pPr>
              <a:lnSpc>
                <a:spcPct val="80000"/>
              </a:lnSpc>
            </a:pPr>
            <a:r>
              <a:rPr lang="ru-RU" altLang="en-US" sz="2400" b="1" dirty="0" err="1"/>
              <a:t>Махир</a:t>
            </a:r>
            <a:r>
              <a:rPr lang="ru-RU" altLang="en-US" sz="2400" b="1" dirty="0"/>
              <a:t> </a:t>
            </a:r>
            <a:r>
              <a:rPr lang="ru-RU" altLang="en-US" sz="2400" b="1" dirty="0" err="1"/>
              <a:t>Гюмрах</a:t>
            </a:r>
            <a:r>
              <a:rPr lang="ru-RU" altLang="en-US" sz="2400" b="1" dirty="0"/>
              <a:t> </a:t>
            </a:r>
            <a:r>
              <a:rPr lang="ru-RU" altLang="en-US" sz="2400" b="1" dirty="0" err="1"/>
              <a:t>оглы</a:t>
            </a:r>
            <a:r>
              <a:rPr lang="ru-RU" altLang="en-US" sz="2400" b="1" dirty="0"/>
              <a:t> Махмудов</a:t>
            </a:r>
          </a:p>
          <a:p>
            <a:pPr>
              <a:lnSpc>
                <a:spcPct val="80000"/>
              </a:lnSpc>
            </a:pPr>
            <a:r>
              <a:rPr lang="ru-RU" altLang="en-US" sz="2400" b="1"/>
              <a:t>АМУ, I отделение хирургических болезней</a:t>
            </a:r>
            <a:endParaRPr lang="ru-RU" altLang="en-US" sz="24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F47DBB9-3C95-8F45-A36F-6E10604936B7}"/>
              </a:ext>
            </a:extLst>
          </p:cNvPr>
          <p:cNvSpPr txBox="1"/>
          <p:nvPr/>
        </p:nvSpPr>
        <p:spPr>
          <a:xfrm>
            <a:off x="9935169" y="-27384"/>
            <a:ext cx="235351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chemeClr val="accent1">
                    <a:lumMod val="75000"/>
                  </a:schemeClr>
                </a:solidFill>
              </a:rPr>
              <a:t>Диагностический подход к хирургическим болезням</a:t>
            </a:r>
            <a:br>
              <a:rPr lang="ru-RU" sz="14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1400" b="1" dirty="0">
                <a:solidFill>
                  <a:schemeClr val="accent1">
                    <a:lumMod val="75000"/>
                  </a:schemeClr>
                </a:solidFill>
              </a:rPr>
              <a:t> желудка</a:t>
            </a:r>
          </a:p>
        </p:txBody>
      </p:sp>
      <p:sp>
        <p:nvSpPr>
          <p:cNvPr id="8" name="Rectangle 21">
            <a:extLst>
              <a:ext uri="{FF2B5EF4-FFF2-40B4-BE49-F238E27FC236}">
                <a16:creationId xmlns:a16="http://schemas.microsoft.com/office/drawing/2014/main" xmlns="" id="{A6E452A2-56C7-2043-A266-5DB48C56083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xmlns="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904660" y="10852"/>
            <a:ext cx="6143668" cy="825860"/>
          </a:xfrm>
        </p:spPr>
        <p:txBody>
          <a:bodyPr>
            <a:normAutofit fontScale="90000"/>
          </a:bodyPr>
          <a:lstStyle/>
          <a:p>
            <a:r>
              <a:rPr lang="ru-RU" sz="4400" dirty="0" smtClean="0"/>
              <a:t>Принцип</a:t>
            </a:r>
            <a:r>
              <a:rPr lang="ru-RU" sz="4400" dirty="0"/>
              <a:t/>
            </a:r>
            <a:br>
              <a:rPr lang="ru-RU" sz="4400" dirty="0"/>
            </a:br>
            <a:endParaRPr lang="az-Latn-AZ" altLang="en-US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xmlns="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92313" y="2276476"/>
            <a:ext cx="8229600" cy="362902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При исследованиях </a:t>
            </a: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  <a:t>желудка и 12-перстной кишки, </a:t>
            </a:r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прежде всего, необходимо подтвердить или опровергнуть срочные заболевания, а затем </a:t>
            </a: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  <a:t>– другие органические </a:t>
            </a:r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заболевания.</a:t>
            </a:r>
          </a:p>
        </p:txBody>
      </p:sp>
      <p:sp>
        <p:nvSpPr>
          <p:cNvPr id="6" name="Rectangle 21">
            <a:extLst>
              <a:ext uri="{FF2B5EF4-FFF2-40B4-BE49-F238E27FC236}">
                <a16:creationId xmlns:a16="http://schemas.microsoft.com/office/drawing/2014/main" xmlns="" id="{89AC18A7-01A7-E744-9C3D-0FE40803EA4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AC705196-BD85-AA43-B6A8-CDD88C8C45FB}"/>
              </a:ext>
            </a:extLst>
          </p:cNvPr>
          <p:cNvSpPr txBox="1"/>
          <p:nvPr/>
        </p:nvSpPr>
        <p:spPr>
          <a:xfrm>
            <a:off x="9935169" y="-27384"/>
            <a:ext cx="235351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chemeClr val="accent1">
                    <a:lumMod val="75000"/>
                  </a:schemeClr>
                </a:solidFill>
              </a:rPr>
              <a:t>Диагностический подход к хирургическим болезням</a:t>
            </a:r>
            <a:br>
              <a:rPr lang="ru-RU" sz="14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1400" b="1" dirty="0">
                <a:solidFill>
                  <a:schemeClr val="accent1">
                    <a:lumMod val="75000"/>
                  </a:schemeClr>
                </a:solidFill>
              </a:rPr>
              <a:t> желудка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xmlns="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84088" y="80391"/>
            <a:ext cx="4259039" cy="685800"/>
          </a:xfrm>
        </p:spPr>
        <p:txBody>
          <a:bodyPr/>
          <a:lstStyle/>
          <a:p>
            <a:r>
              <a:rPr lang="ru-RU" sz="4300" dirty="0" smtClean="0">
                <a:solidFill>
                  <a:schemeClr val="accent1">
                    <a:lumMod val="75000"/>
                  </a:schemeClr>
                </a:solidFill>
              </a:rPr>
              <a:t>Подозрения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2552" name="Text Box 24">
            <a:extLst>
              <a:ext uri="{FF2B5EF4-FFF2-40B4-BE49-F238E27FC236}">
                <a16:creationId xmlns:a16="http://schemas.microsoft.com/office/drawing/2014/main" xmlns="" id="{8473E0CB-E7C3-4F09-9E53-19F09C8396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5406" y="1640989"/>
            <a:ext cx="8858312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Если у вас есть какие-либо из следующих симптомов, вы можете заподозрить болезнь желудка и </a:t>
            </a: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  <a:t>12-перстной </a:t>
            </a:r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кишки</a:t>
            </a:r>
            <a:endParaRPr lang="ru-RU" sz="3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914400" lvl="1" indent="-457200">
              <a:buFont typeface="Wingdings" pitchFamily="2" charset="2"/>
              <a:buChar char="ü"/>
            </a:pP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  <a:t>Боли в эпигастрии</a:t>
            </a:r>
          </a:p>
          <a:p>
            <a:pPr marL="914400" lvl="1" indent="-457200">
              <a:buFont typeface="Wingdings" pitchFamily="2" charset="2"/>
              <a:buChar char="ü"/>
            </a:pP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  <a:t>Вздутие</a:t>
            </a:r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  <a:p>
            <a:pPr marL="914400" lvl="1" indent="-457200">
              <a:buFont typeface="Wingdings" pitchFamily="2" charset="2"/>
              <a:buChar char="ü"/>
            </a:pP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  <a:t>Тошнота</a:t>
            </a:r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  <a:p>
            <a:pPr marL="914400" lvl="1" indent="-457200">
              <a:buFont typeface="Wingdings" pitchFamily="2" charset="2"/>
              <a:buChar char="ü"/>
            </a:pPr>
            <a:r>
              <a:rPr lang="ru-RU" sz="3200" dirty="0">
                <a:solidFill>
                  <a:schemeClr val="accent1">
                    <a:lumMod val="75000"/>
                  </a:schemeClr>
                </a:solidFill>
              </a:rPr>
              <a:t>Р</a:t>
            </a: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  <a:t>вота</a:t>
            </a:r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  <a:p>
            <a:pPr marL="914400" lvl="1" indent="-457200">
              <a:buFont typeface="Wingdings" pitchFamily="2" charset="2"/>
              <a:buChar char="ü"/>
            </a:pP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  <a:t>кровохарканье</a:t>
            </a:r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  <a:p>
            <a:pPr marL="914400" lvl="1" indent="-457200">
              <a:buFont typeface="Wingdings" pitchFamily="2" charset="2"/>
              <a:buChar char="ü"/>
            </a:pPr>
            <a:r>
              <a:rPr lang="ru-RU" sz="3200" dirty="0" smtClean="0">
                <a:solidFill>
                  <a:schemeClr val="accent1">
                    <a:lumMod val="75000"/>
                  </a:schemeClr>
                </a:solidFill>
              </a:rPr>
              <a:t>мелена</a:t>
            </a:r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21">
            <a:extLst>
              <a:ext uri="{FF2B5EF4-FFF2-40B4-BE49-F238E27FC236}">
                <a16:creationId xmlns:a16="http://schemas.microsoft.com/office/drawing/2014/main" xmlns="" id="{E94858DE-62C0-2447-80D9-28724571FB8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038600" y="6629399"/>
            <a:ext cx="4114800" cy="228600"/>
          </a:xfrm>
        </p:spPr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A20DB397-F01C-9F49-815F-80391E088C09}"/>
              </a:ext>
            </a:extLst>
          </p:cNvPr>
          <p:cNvSpPr txBox="1"/>
          <p:nvPr/>
        </p:nvSpPr>
        <p:spPr>
          <a:xfrm>
            <a:off x="9935169" y="-27384"/>
            <a:ext cx="235351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chemeClr val="accent1">
                    <a:lumMod val="75000"/>
                  </a:schemeClr>
                </a:solidFill>
              </a:rPr>
              <a:t>Диагностический подход к хирургическим болезням</a:t>
            </a:r>
            <a:br>
              <a:rPr lang="ru-RU" sz="14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1400" b="1" dirty="0">
                <a:solidFill>
                  <a:schemeClr val="accent1">
                    <a:lumMod val="75000"/>
                  </a:schemeClr>
                </a:solidFill>
              </a:rPr>
              <a:t> желудка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255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5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xmlns="" id="{D2C54A84-532F-4F1F-91E4-058B2ECC06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300" dirty="0">
                <a:solidFill>
                  <a:schemeClr val="accent1">
                    <a:lumMod val="75000"/>
                  </a:schemeClr>
                </a:solidFill>
              </a:rPr>
              <a:t>Первый шаг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xmlns="" id="{BCC1120D-2BD9-5B46-B7F5-0364722A04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63552" y="901599"/>
            <a:ext cx="7200800" cy="5472608"/>
          </a:xfrm>
        </p:spPr>
      </p:pic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587C2CCF-CE4F-1B44-A0B1-CBC8C5FB39D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F09A4E17-570D-8C4C-85E6-F027B86B214F}"/>
              </a:ext>
            </a:extLst>
          </p:cNvPr>
          <p:cNvSpPr txBox="1"/>
          <p:nvPr/>
        </p:nvSpPr>
        <p:spPr>
          <a:xfrm>
            <a:off x="9921212" y="-25437"/>
            <a:ext cx="235351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chemeClr val="accent1">
                    <a:lumMod val="75000"/>
                  </a:schemeClr>
                </a:solidFill>
              </a:rPr>
              <a:t>Диагностический подход к хирургическим болезням</a:t>
            </a:r>
            <a:br>
              <a:rPr lang="ru-RU" sz="14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1400" b="1" dirty="0">
                <a:solidFill>
                  <a:schemeClr val="accent1">
                    <a:lumMod val="75000"/>
                  </a:schemeClr>
                </a:solidFill>
              </a:rPr>
              <a:t> желудка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xmlns="" id="{7EE0B6AE-CDC9-47B4-80E1-2B7F6EEDB9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4300" dirty="0">
                <a:solidFill>
                  <a:schemeClr val="accent1">
                    <a:lumMod val="75000"/>
                  </a:schemeClr>
                </a:solidFill>
              </a:rPr>
              <a:t>İkinci pillə</a:t>
            </a:r>
            <a:endParaRPr lang="ru-RU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Rectangle 21">
            <a:extLst>
              <a:ext uri="{FF2B5EF4-FFF2-40B4-BE49-F238E27FC236}">
                <a16:creationId xmlns:a16="http://schemas.microsoft.com/office/drawing/2014/main" xmlns="" id="{21DE0C98-8B0F-7149-A2D5-89A7D906AFA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Ass. Mahir Mahmudov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2B8D1B02-D047-A34D-AACE-499FAA131F0F}"/>
              </a:ext>
            </a:extLst>
          </p:cNvPr>
          <p:cNvSpPr txBox="1"/>
          <p:nvPr/>
        </p:nvSpPr>
        <p:spPr>
          <a:xfrm>
            <a:off x="9935169" y="-27384"/>
            <a:ext cx="235351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chemeClr val="accent1">
                    <a:lumMod val="75000"/>
                  </a:schemeClr>
                </a:solidFill>
              </a:rPr>
              <a:t>Диагностический подход к хирургическим заболеваниям желудка</a:t>
            </a:r>
          </a:p>
        </p:txBody>
      </p:sp>
      <p:pic>
        <p:nvPicPr>
          <p:cNvPr id="16" name="Content Placeholder 15">
            <a:extLst>
              <a:ext uri="{FF2B5EF4-FFF2-40B4-BE49-F238E27FC236}">
                <a16:creationId xmlns:a16="http://schemas.microsoft.com/office/drawing/2014/main" xmlns="" id="{29A0CAE8-0ED4-AD48-BBF3-2D8BB4487A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23592" y="743613"/>
            <a:ext cx="7128792" cy="5346594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raktiki dərs şablonu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aktiki dərs şablonu 1" id="{88495F96-A900-46D7-9EE0-FCEC1BB2FC28}" vid="{4612F42E-815F-485C-8CB6-D82AD89043F1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1672</TotalTime>
  <Words>121</Words>
  <Application>Microsoft Office PowerPoint</Application>
  <PresentationFormat>Произвольный</PresentationFormat>
  <Paragraphs>26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Praktiki dərs şablonu 1</vt:lpstr>
      <vt:lpstr>Диагностический подход к хирургическим болезням  желудка</vt:lpstr>
      <vt:lpstr>Принцип </vt:lpstr>
      <vt:lpstr>Подозрения</vt:lpstr>
      <vt:lpstr>Первый шаг</vt:lpstr>
      <vt:lpstr>İkinci pillə</vt:lpstr>
    </vt:vector>
  </TitlesOfParts>
  <Company>MKX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windows-user</cp:lastModifiedBy>
  <cp:revision>153</cp:revision>
  <dcterms:created xsi:type="dcterms:W3CDTF">2001-04-16T20:54:45Z</dcterms:created>
  <dcterms:modified xsi:type="dcterms:W3CDTF">2020-03-04T18:41:10Z</dcterms:modified>
</cp:coreProperties>
</file>