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42"/>
  </p:notesMasterIdLst>
  <p:handoutMasterIdLst>
    <p:handoutMasterId r:id="rId43"/>
  </p:handoutMasterIdLst>
  <p:sldIdLst>
    <p:sldId id="284" r:id="rId2"/>
    <p:sldId id="290" r:id="rId3"/>
    <p:sldId id="292" r:id="rId4"/>
    <p:sldId id="293" r:id="rId5"/>
    <p:sldId id="303" r:id="rId6"/>
    <p:sldId id="306" r:id="rId7"/>
    <p:sldId id="305" r:id="rId8"/>
    <p:sldId id="357" r:id="rId9"/>
    <p:sldId id="312" r:id="rId10"/>
    <p:sldId id="313" r:id="rId11"/>
    <p:sldId id="314" r:id="rId12"/>
    <p:sldId id="315" r:id="rId13"/>
    <p:sldId id="339" r:id="rId14"/>
    <p:sldId id="308" r:id="rId15"/>
    <p:sldId id="309" r:id="rId16"/>
    <p:sldId id="351" r:id="rId17"/>
    <p:sldId id="316" r:id="rId18"/>
    <p:sldId id="317" r:id="rId19"/>
    <p:sldId id="318" r:id="rId20"/>
    <p:sldId id="319" r:id="rId21"/>
    <p:sldId id="320" r:id="rId22"/>
    <p:sldId id="322" r:id="rId23"/>
    <p:sldId id="359" r:id="rId24"/>
    <p:sldId id="370" r:id="rId25"/>
    <p:sldId id="360" r:id="rId26"/>
    <p:sldId id="371" r:id="rId27"/>
    <p:sldId id="361" r:id="rId28"/>
    <p:sldId id="362" r:id="rId29"/>
    <p:sldId id="363" r:id="rId30"/>
    <p:sldId id="364" r:id="rId31"/>
    <p:sldId id="365" r:id="rId32"/>
    <p:sldId id="366" r:id="rId33"/>
    <p:sldId id="367" r:id="rId34"/>
    <p:sldId id="368" r:id="rId35"/>
    <p:sldId id="335" r:id="rId36"/>
    <p:sldId id="340" r:id="rId37"/>
    <p:sldId id="372" r:id="rId38"/>
    <p:sldId id="369" r:id="rId39"/>
    <p:sldId id="337" r:id="rId40"/>
    <p:sldId id="338" r:id="rId41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90033"/>
    <a:srgbClr val="FFFF00"/>
    <a:srgbClr val="F9B88B"/>
    <a:srgbClr val="E59E0F"/>
    <a:srgbClr val="EC3308"/>
    <a:srgbClr val="CC0066"/>
    <a:srgbClr val="CCFF66"/>
    <a:srgbClr val="CC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=""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43472" y="2420888"/>
            <a:ext cx="9361040" cy="1470025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Желудочно-кишечные кровотечения</a:t>
            </a:r>
            <a:r>
              <a:rPr lang="az-Latn-AZ" altLang="en-US" sz="40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en-US" altLang="en-US" sz="4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az-Latn-AZ" altLang="en-US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927648" y="4005064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400" dirty="0" smtClean="0"/>
              <a:t>К.м.н. </a:t>
            </a:r>
            <a:r>
              <a:rPr lang="ru-RU" sz="2400" dirty="0" err="1" smtClean="0"/>
              <a:t>Хыдырова</a:t>
            </a:r>
            <a:r>
              <a:rPr lang="ru-RU" sz="2400" dirty="0" smtClean="0"/>
              <a:t> </a:t>
            </a:r>
            <a:r>
              <a:rPr lang="ru-RU" sz="2400" dirty="0" err="1" smtClean="0"/>
              <a:t>Натаван</a:t>
            </a:r>
            <a:endParaRPr lang="ru-RU" sz="2400" dirty="0" smtClean="0"/>
          </a:p>
          <a:p>
            <a:pPr>
              <a:lnSpc>
                <a:spcPct val="80000"/>
              </a:lnSpc>
            </a:pPr>
            <a:r>
              <a:rPr lang="ru-RU" altLang="en-US" sz="2400" dirty="0" smtClean="0"/>
              <a:t>АМУ, кафедра хирургических болезней</a:t>
            </a:r>
            <a:r>
              <a:rPr lang="az-Latn-AZ" altLang="en-US" sz="2400" dirty="0" smtClean="0"/>
              <a:t> I</a:t>
            </a:r>
            <a:r>
              <a:rPr lang="ru-RU" altLang="en-US" sz="2400" dirty="0" smtClean="0"/>
              <a:t>   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000" dirty="0"/>
              <a:t>T.ü.f.d  Natəvan Xıdırova </a:t>
            </a:r>
          </a:p>
          <a:p>
            <a:r>
              <a:rPr lang="az-Latn-AZ" altLang="en-US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103768" y="332656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  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11624" y="980728"/>
            <a:ext cx="6364083" cy="611546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</a:rPr>
              <a:t>Желудочно-кишечные кровотечения </a:t>
            </a:r>
            <a:endParaRPr lang="az-Latn-AZ" altLang="en-US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2276476"/>
            <a:ext cx="8229600" cy="362902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/>
              <a:t>  </a:t>
            </a:r>
            <a:r>
              <a:rPr lang="ru-RU" sz="3200" b="1" dirty="0" smtClean="0"/>
              <a:t> </a:t>
            </a:r>
            <a:r>
              <a:rPr lang="ru-RU" sz="3200" dirty="0" smtClean="0"/>
              <a:t> 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– истечение крови из </a:t>
            </a:r>
            <a:r>
              <a:rPr lang="ru-RU" sz="3200" dirty="0" err="1" smtClean="0">
                <a:solidFill>
                  <a:schemeClr val="accent1">
                    <a:lumMod val="50000"/>
                  </a:schemeClr>
                </a:solidFill>
              </a:rPr>
              <a:t>эрозированных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или поврежденных патологическим процессом кровеносных сосудов в просвет пищеварительных органов и могут привести к анемии, шоку и летальности.</a:t>
            </a:r>
          </a:p>
          <a:p>
            <a:pPr marL="0" indent="0" algn="ctr">
              <a:buNone/>
            </a:pPr>
            <a:r>
              <a:rPr lang="az-Latn-AZ" altLang="en-US" sz="3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altLang="en-US" sz="3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en-GB" alt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Xıdırova Natəvan</a:t>
            </a:r>
          </a:p>
        </p:txBody>
      </p:sp>
      <p:sp>
        <p:nvSpPr>
          <p:cNvPr id="6" name="Прямоугольник 26">
            <a:extLst>
              <a:ext uri="{FF2B5EF4-FFF2-40B4-BE49-F238E27FC236}">
                <a16:creationId xmlns="" xmlns:a16="http://schemas.microsoft.com/office/drawing/2014/main" id="{DB80D33F-D114-478D-BF31-7C7D0C382C03}"/>
              </a:ext>
            </a:extLst>
          </p:cNvPr>
          <p:cNvSpPr/>
          <p:nvPr/>
        </p:nvSpPr>
        <p:spPr>
          <a:xfrm>
            <a:off x="10848528" y="188640"/>
            <a:ext cx="17035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=""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39616" y="404664"/>
            <a:ext cx="6984776" cy="994122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Классификация по этиологии </a:t>
            </a:r>
            <a:endParaRPr lang="az-Latn-AZ" altLang="en-US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7587" name="Rectangle 3">
            <a:extLst>
              <a:ext uri="{FF2B5EF4-FFF2-40B4-BE49-F238E27FC236}">
                <a16:creationId xmlns=""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9456" y="1988840"/>
            <a:ext cx="10009113" cy="45811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Все кровотечения разделяются в первую очередь на кровотечения из</a:t>
            </a:r>
          </a:p>
          <a:p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C00000"/>
                </a:solidFill>
              </a:rPr>
              <a:t>верхних </a:t>
            </a:r>
          </a:p>
          <a:p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C00000"/>
                </a:solidFill>
              </a:rPr>
              <a:t>нижних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dirty="0" smtClean="0"/>
              <a:t>отделов желудочно-кишечного тракта</a:t>
            </a:r>
            <a:endParaRPr lang="en-GB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609600" indent="-609600">
              <a:buNone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609600" indent="-609600">
              <a:buNone/>
            </a:pPr>
            <a:r>
              <a:rPr lang="ru-RU" sz="2400" dirty="0" smtClean="0"/>
              <a:t>Разграничение между ними проходит на уровне </a:t>
            </a:r>
            <a:r>
              <a:rPr lang="ru-RU" sz="2400" dirty="0" smtClean="0">
                <a:solidFill>
                  <a:srgbClr val="C00000"/>
                </a:solidFill>
              </a:rPr>
              <a:t>связки </a:t>
            </a:r>
            <a:r>
              <a:rPr lang="ru-RU" sz="2400" dirty="0" err="1" smtClean="0">
                <a:solidFill>
                  <a:srgbClr val="C00000"/>
                </a:solidFill>
              </a:rPr>
              <a:t>Трейца</a:t>
            </a:r>
            <a:r>
              <a:rPr lang="ru-RU" sz="2400" dirty="0" smtClean="0">
                <a:solidFill>
                  <a:srgbClr val="C00000"/>
                </a:solidFill>
              </a:rPr>
              <a:t>.</a:t>
            </a:r>
            <a:endParaRPr lang="en-GB" altLang="en-US" sz="2400" dirty="0">
              <a:solidFill>
                <a:srgbClr val="C00000"/>
              </a:solidFill>
            </a:endParaRPr>
          </a:p>
          <a:p>
            <a:pPr marL="609600" indent="-609600">
              <a:buNone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609600" indent="-609600"/>
            <a:endParaRPr lang="en-GB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F7AF696-EB79-4950-947D-C07B40935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7" name="Прямоугольник 26">
            <a:extLst>
              <a:ext uri="{FF2B5EF4-FFF2-40B4-BE49-F238E27FC236}">
                <a16:creationId xmlns="" xmlns:a16="http://schemas.microsoft.com/office/drawing/2014/main" id="{3C55BAA0-463A-4511-9A95-DD02FE679D76}"/>
              </a:ext>
            </a:extLst>
          </p:cNvPr>
          <p:cNvSpPr/>
          <p:nvPr/>
        </p:nvSpPr>
        <p:spPr>
          <a:xfrm>
            <a:off x="10957623" y="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=""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79576" y="476672"/>
            <a:ext cx="6984776" cy="703262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Классификация – по тяжести течения</a:t>
            </a:r>
            <a:r>
              <a:rPr lang="ru-RU" altLang="en-US" sz="3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az-Latn-AZ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=""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31504" y="1628800"/>
            <a:ext cx="9217024" cy="4608512"/>
          </a:xfrm>
        </p:spPr>
        <p:txBody>
          <a:bodyPr>
            <a:normAutofit/>
          </a:bodyPr>
          <a:lstStyle/>
          <a:p>
            <a:r>
              <a:rPr lang="az-Latn-AZ" altLang="en-US" sz="2400" b="1" dirty="0"/>
              <a:t> </a:t>
            </a:r>
            <a:r>
              <a:rPr lang="ru-RU" sz="2400" dirty="0" smtClean="0"/>
              <a:t>  Кровотечения выясненной этиологии</a:t>
            </a:r>
          </a:p>
          <a:p>
            <a:pPr>
              <a:buNone/>
            </a:pPr>
            <a:r>
              <a:rPr lang="ru-RU" sz="2400" dirty="0" smtClean="0"/>
              <a:t>   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- заболевания пищевода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    - заболевания желудка и 12п.к.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    -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</a:rPr>
              <a:t>гепатобилиарные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 заболевания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    - заболевания тонкого, толстого и прямого кишечника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    - смешанные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    - системные заболевания</a:t>
            </a:r>
          </a:p>
          <a:p>
            <a:endParaRPr lang="ru-RU" sz="2400" dirty="0" smtClean="0"/>
          </a:p>
          <a:p>
            <a:r>
              <a:rPr lang="ru-RU" sz="2400" dirty="0" smtClean="0"/>
              <a:t>   Кровотечения невыясненной этиологии</a:t>
            </a:r>
            <a:endParaRPr lang="ru-RU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7" name="Прямоугольник 26">
            <a:extLst>
              <a:ext uri="{FF2B5EF4-FFF2-40B4-BE49-F238E27FC236}">
                <a16:creationId xmlns="" xmlns:a16="http://schemas.microsoft.com/office/drawing/2014/main" id="{263892AB-8C2A-4951-9C87-5B41ECEE8A79}"/>
              </a:ext>
            </a:extLst>
          </p:cNvPr>
          <p:cNvSpPr/>
          <p:nvPr/>
        </p:nvSpPr>
        <p:spPr>
          <a:xfrm>
            <a:off x="10146312" y="260648"/>
            <a:ext cx="20456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 Mədə-bağırsaq 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3592" y="764704"/>
            <a:ext cx="6580107" cy="611546"/>
          </a:xfrm>
        </p:spPr>
        <p:txBody>
          <a:bodyPr/>
          <a:lstStyle/>
          <a:p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Классификация – по тяжести течения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cs typeface="Times New Roman" pitchFamily="18" charset="0"/>
              </a:rPr>
              <a:t> </a:t>
            </a:r>
            <a:endParaRPr lang="en-US" sz="3600" dirty="0">
              <a:solidFill>
                <a:schemeClr val="accent1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772816"/>
            <a:ext cx="10515600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32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3200" dirty="0" smtClean="0"/>
              <a:t>  легкий – </a:t>
            </a:r>
            <a:r>
              <a:rPr lang="ru-RU" sz="3200" dirty="0" smtClean="0">
                <a:solidFill>
                  <a:srgbClr val="0070C0"/>
                </a:solidFill>
              </a:rPr>
              <a:t>анемия и шок не наблюдается</a:t>
            </a:r>
          </a:p>
          <a:p>
            <a:r>
              <a:rPr lang="ru-RU" sz="3200" dirty="0" smtClean="0"/>
              <a:t>  средний – </a:t>
            </a:r>
            <a:r>
              <a:rPr lang="ru-RU" sz="3200" dirty="0" smtClean="0">
                <a:solidFill>
                  <a:srgbClr val="0070C0"/>
                </a:solidFill>
              </a:rPr>
              <a:t>анемия</a:t>
            </a:r>
          </a:p>
          <a:p>
            <a:r>
              <a:rPr lang="ru-RU" sz="3200" dirty="0" smtClean="0"/>
              <a:t>  тяжелый – массивный - </a:t>
            </a:r>
            <a:r>
              <a:rPr lang="ru-RU" sz="3200" dirty="0" smtClean="0">
                <a:solidFill>
                  <a:srgbClr val="0070C0"/>
                </a:solidFill>
              </a:rPr>
              <a:t>наблюдается шок</a:t>
            </a:r>
          </a:p>
          <a:p>
            <a:pPr>
              <a:buNone/>
            </a:pPr>
            <a:r>
              <a:rPr lang="ru-RU" sz="3200" dirty="0" smtClean="0">
                <a:solidFill>
                  <a:srgbClr val="0070C0"/>
                </a:solidFill>
                <a:cs typeface="Times New Roman" pitchFamily="18" charset="0"/>
              </a:rPr>
              <a:t> </a:t>
            </a:r>
            <a:endParaRPr lang="ru-RU" sz="3200" dirty="0">
              <a:solidFill>
                <a:srgbClr val="0070C0"/>
              </a:solidFill>
              <a:cs typeface="Times New Roman" pitchFamily="18" charset="0"/>
            </a:endParaRPr>
          </a:p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735960" y="364502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az-Latn-AZ" dirty="0"/>
              <a:t> </a:t>
            </a:r>
            <a:endParaRPr lang="ru-RU" dirty="0"/>
          </a:p>
        </p:txBody>
      </p:sp>
      <p:pic>
        <p:nvPicPr>
          <p:cNvPr id="7" name="Picture 6" descr="C:\Users\Nadir\Desktop\123.jpg"/>
          <p:cNvPicPr>
            <a:picLocks noChangeAspect="1" noChangeArrowheads="1"/>
          </p:cNvPicPr>
          <p:nvPr/>
        </p:nvPicPr>
        <p:blipFill>
          <a:blip r:embed="rId2" cstate="print"/>
          <a:srcRect l="3116" t="1443" r="3416" b="55267"/>
          <a:stretch>
            <a:fillRect/>
          </a:stretch>
        </p:blipFill>
        <p:spPr bwMode="auto">
          <a:xfrm>
            <a:off x="6600056" y="3789040"/>
            <a:ext cx="432117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26">
            <a:extLst>
              <a:ext uri="{FF2B5EF4-FFF2-40B4-BE49-F238E27FC236}">
                <a16:creationId xmlns="" xmlns:a16="http://schemas.microsoft.com/office/drawing/2014/main" id="{073B8C45-D2D8-40FA-804E-42CDF3DC8FC7}"/>
              </a:ext>
            </a:extLst>
          </p:cNvPr>
          <p:cNvSpPr/>
          <p:nvPr/>
        </p:nvSpPr>
        <p:spPr>
          <a:xfrm>
            <a:off x="11136560" y="260648"/>
            <a:ext cx="7920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MBQ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235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3592" y="620688"/>
            <a:ext cx="6840760" cy="1008112"/>
          </a:xfrm>
        </p:spPr>
        <p:txBody>
          <a:bodyPr/>
          <a:lstStyle/>
          <a:p>
            <a:r>
              <a:rPr lang="ru-RU" sz="4000" dirty="0" smtClean="0"/>
              <a:t> </a:t>
            </a:r>
            <a:r>
              <a:rPr lang="ru-RU" sz="4000" dirty="0" smtClean="0">
                <a:solidFill>
                  <a:srgbClr val="002060"/>
                </a:solidFill>
              </a:rPr>
              <a:t>Классификация –по течению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2276872"/>
            <a:ext cx="10515600" cy="4351338"/>
          </a:xfrm>
        </p:spPr>
        <p:txBody>
          <a:bodyPr>
            <a:normAutofit/>
          </a:bodyPr>
          <a:lstStyle/>
          <a:p>
            <a:r>
              <a:rPr lang="az-Latn-AZ" altLang="en-US" sz="3200" b="1" dirty="0">
                <a:solidFill>
                  <a:srgbClr val="0070C0"/>
                </a:solidFill>
              </a:rPr>
              <a:t> </a:t>
            </a:r>
            <a:r>
              <a:rPr lang="ru-RU" altLang="en-US" sz="3200" dirty="0" smtClean="0">
                <a:solidFill>
                  <a:srgbClr val="0070C0"/>
                </a:solidFill>
              </a:rPr>
              <a:t>х</a:t>
            </a:r>
            <a:r>
              <a:rPr lang="ru-RU" sz="3200" dirty="0" smtClean="0">
                <a:solidFill>
                  <a:srgbClr val="0070C0"/>
                </a:solidFill>
              </a:rPr>
              <a:t>роническое</a:t>
            </a:r>
          </a:p>
          <a:p>
            <a:r>
              <a:rPr lang="ru-RU" sz="3200" dirty="0" smtClean="0">
                <a:solidFill>
                  <a:srgbClr val="0070C0"/>
                </a:solidFill>
              </a:rPr>
              <a:t> острое</a:t>
            </a:r>
          </a:p>
          <a:p>
            <a:pPr>
              <a:buNone/>
            </a:pPr>
            <a:r>
              <a:rPr lang="ru-RU" sz="3200" dirty="0" smtClean="0"/>
              <a:t>  - </a:t>
            </a:r>
            <a:r>
              <a:rPr lang="ru-RU" sz="3200" dirty="0" err="1" smtClean="0"/>
              <a:t>продалжающий</a:t>
            </a:r>
            <a:r>
              <a:rPr lang="ru-RU" sz="3200" dirty="0" smtClean="0"/>
              <a:t> (15% случаях)</a:t>
            </a:r>
          </a:p>
          <a:p>
            <a:pPr>
              <a:buNone/>
            </a:pPr>
            <a:r>
              <a:rPr lang="ru-RU" sz="3200" dirty="0" smtClean="0"/>
              <a:t>  - состоявшийся (85%)</a:t>
            </a:r>
          </a:p>
          <a:p>
            <a:pPr>
              <a:buNone/>
            </a:pPr>
            <a:r>
              <a:rPr lang="ru-RU" sz="3200" dirty="0" smtClean="0"/>
              <a:t>  - рецидивирующий (25%)</a:t>
            </a: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6" name="Прямоугольник 26">
            <a:extLst>
              <a:ext uri="{FF2B5EF4-FFF2-40B4-BE49-F238E27FC236}">
                <a16:creationId xmlns="" xmlns:a16="http://schemas.microsoft.com/office/drawing/2014/main" id="{B83B740F-E86E-47C5-92A4-E7B332DE1060}"/>
              </a:ext>
            </a:extLst>
          </p:cNvPr>
          <p:cNvSpPr/>
          <p:nvPr/>
        </p:nvSpPr>
        <p:spPr>
          <a:xfrm>
            <a:off x="10776520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3310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3592" y="404664"/>
            <a:ext cx="6652115" cy="936104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Наиболее  частые причины 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400" y="1556792"/>
            <a:ext cx="10945216" cy="4536504"/>
          </a:xfrm>
        </p:spPr>
        <p:txBody>
          <a:bodyPr numCol="3">
            <a:noAutofit/>
          </a:bodyPr>
          <a:lstStyle/>
          <a:p>
            <a:r>
              <a:rPr lang="ru-RU" sz="2400" dirty="0" smtClean="0"/>
              <a:t> </a:t>
            </a:r>
            <a:r>
              <a:rPr lang="ru-RU" sz="2400" dirty="0" err="1" smtClean="0">
                <a:solidFill>
                  <a:srgbClr val="990033"/>
                </a:solidFill>
              </a:rPr>
              <a:t>Забол.пищевода</a:t>
            </a:r>
            <a:r>
              <a:rPr lang="ru-RU" sz="2400" dirty="0" smtClean="0"/>
              <a:t> </a:t>
            </a:r>
          </a:p>
          <a:p>
            <a:pPr>
              <a:buNone/>
            </a:pPr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70C0"/>
                </a:solidFill>
              </a:rPr>
              <a:t>- варикозное расширение  вен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- опухоли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- Эрозивный эзофагит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- травма</a:t>
            </a:r>
          </a:p>
          <a:p>
            <a:r>
              <a:rPr lang="ru-RU" sz="2400" dirty="0" smtClean="0"/>
              <a:t> </a:t>
            </a:r>
            <a:r>
              <a:rPr lang="ru-RU" sz="2400" dirty="0" err="1" smtClean="0">
                <a:solidFill>
                  <a:srgbClr val="990033"/>
                </a:solidFill>
              </a:rPr>
              <a:t>Забол</a:t>
            </a:r>
            <a:r>
              <a:rPr lang="ru-RU" sz="2400" dirty="0" smtClean="0">
                <a:solidFill>
                  <a:srgbClr val="990033"/>
                </a:solidFill>
              </a:rPr>
              <a:t>. желудка и 12 п.к</a:t>
            </a:r>
          </a:p>
          <a:p>
            <a:pPr>
              <a:buNone/>
            </a:pPr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0070C0"/>
                </a:solidFill>
              </a:rPr>
              <a:t>- черный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- стрессовые язвы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- портальная гипертензия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- опухоли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- дивертикул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- геморрагический  гастрит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- травма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- </a:t>
            </a:r>
            <a:r>
              <a:rPr lang="ru-RU" sz="2400" dirty="0" err="1" smtClean="0">
                <a:solidFill>
                  <a:srgbClr val="0070C0"/>
                </a:solidFill>
              </a:rPr>
              <a:t>аортадуоденальный</a:t>
            </a:r>
            <a:r>
              <a:rPr lang="ru-RU" sz="2400" dirty="0" smtClean="0">
                <a:solidFill>
                  <a:srgbClr val="0070C0"/>
                </a:solidFill>
              </a:rPr>
              <a:t>  свищ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>
                <a:solidFill>
                  <a:srgbClr val="990033"/>
                </a:solidFill>
              </a:rPr>
              <a:t>Гепатобилиарные</a:t>
            </a:r>
            <a:endParaRPr lang="ru-RU" sz="2400" dirty="0" smtClean="0">
              <a:solidFill>
                <a:srgbClr val="990033"/>
              </a:solidFill>
            </a:endParaRPr>
          </a:p>
          <a:p>
            <a:pPr>
              <a:buNone/>
            </a:pPr>
            <a:r>
              <a:rPr lang="ru-RU" sz="2400" dirty="0" smtClean="0"/>
              <a:t>  </a:t>
            </a:r>
            <a:r>
              <a:rPr lang="ru-RU" sz="2400" dirty="0" smtClean="0">
                <a:solidFill>
                  <a:srgbClr val="0070C0"/>
                </a:solidFill>
              </a:rPr>
              <a:t> - опухоли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  - травма</a:t>
            </a:r>
          </a:p>
          <a:p>
            <a:r>
              <a:rPr lang="ru-RU" sz="2400" dirty="0" smtClean="0">
                <a:solidFill>
                  <a:srgbClr val="990033"/>
                </a:solidFill>
              </a:rPr>
              <a:t>Нижнее кровотечение</a:t>
            </a:r>
          </a:p>
          <a:p>
            <a:pPr>
              <a:buNone/>
            </a:pPr>
            <a:r>
              <a:rPr lang="ru-RU" sz="2400" dirty="0" smtClean="0"/>
              <a:t>    </a:t>
            </a:r>
            <a:r>
              <a:rPr lang="ru-RU" sz="2400" dirty="0" smtClean="0">
                <a:solidFill>
                  <a:srgbClr val="0070C0"/>
                </a:solidFill>
              </a:rPr>
              <a:t>- дивертикул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   </a:t>
            </a:r>
          </a:p>
          <a:p>
            <a:pPr>
              <a:buNone/>
            </a:pPr>
            <a:r>
              <a:rPr lang="ru-RU" sz="2400" dirty="0" smtClean="0"/>
              <a:t>   </a:t>
            </a:r>
            <a:r>
              <a:rPr lang="ru-RU" sz="2400" dirty="0" smtClean="0">
                <a:solidFill>
                  <a:srgbClr val="0070C0"/>
                </a:solidFill>
              </a:rPr>
              <a:t>- полипы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 - рак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 - колит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 - геморрой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 - дизентерия</a:t>
            </a:r>
          </a:p>
          <a:p>
            <a:r>
              <a:rPr lang="ru-RU" sz="2400" dirty="0" smtClean="0">
                <a:solidFill>
                  <a:srgbClr val="990033"/>
                </a:solidFill>
              </a:rPr>
              <a:t>Смешанный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 - системные заболевания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- заболевания крови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- сосудистые заболевания</a:t>
            </a:r>
            <a:r>
              <a:rPr lang="az-Latn-AZ" altLang="en-US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endParaRPr lang="ru-RU" sz="1600" dirty="0">
              <a:solidFill>
                <a:srgbClr val="0070C0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6" name="Прямоугольник 26">
            <a:extLst>
              <a:ext uri="{FF2B5EF4-FFF2-40B4-BE49-F238E27FC236}">
                <a16:creationId xmlns="" xmlns:a16="http://schemas.microsoft.com/office/drawing/2014/main" id="{9F4B801B-05C9-4BF2-AFF5-6B7A29D4B2B7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1448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5560" y="620688"/>
            <a:ext cx="7344816" cy="611546"/>
          </a:xfrm>
        </p:spPr>
        <p:txBody>
          <a:bodyPr/>
          <a:lstStyle/>
          <a:p>
            <a:r>
              <a:rPr lang="ru-RU" sz="3600" dirty="0" err="1" smtClean="0">
                <a:solidFill>
                  <a:srgbClr val="002060"/>
                </a:solidFill>
              </a:rPr>
              <a:t>Гастродуоденальное</a:t>
            </a:r>
            <a:r>
              <a:rPr lang="ru-RU" sz="3600" dirty="0" smtClean="0">
                <a:solidFill>
                  <a:srgbClr val="002060"/>
                </a:solidFill>
              </a:rPr>
              <a:t> кровотечение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990033"/>
                </a:solidFill>
              </a:rPr>
              <a:t>   </a:t>
            </a:r>
            <a:r>
              <a:rPr lang="ru-RU" b="1" dirty="0" smtClean="0">
                <a:solidFill>
                  <a:srgbClr val="990033"/>
                </a:solidFill>
              </a:rPr>
              <a:t>Причины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Язва двенадцатиперстной кишки - 30%</a:t>
            </a:r>
          </a:p>
          <a:p>
            <a:r>
              <a:rPr lang="ru-RU" dirty="0" smtClean="0"/>
              <a:t>Язва желудка - 20%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Варикозное расширение вен пищевода - 20%</a:t>
            </a:r>
          </a:p>
          <a:p>
            <a:r>
              <a:rPr lang="ru-RU" dirty="0" smtClean="0"/>
              <a:t>Эрозивный гастрит и дуоденит - 20%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Эзофагит - 5%</a:t>
            </a:r>
          </a:p>
          <a:p>
            <a:r>
              <a:rPr lang="ru-RU" dirty="0" smtClean="0"/>
              <a:t>Синдром </a:t>
            </a:r>
            <a:r>
              <a:rPr lang="ru-RU" dirty="0" err="1" smtClean="0"/>
              <a:t>Маллори-Вейсса</a:t>
            </a:r>
            <a:r>
              <a:rPr lang="ru-RU" dirty="0" smtClean="0"/>
              <a:t> (разрыв слизистой оболочки пищевода) - 10%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Опухоли желудка - 1%</a:t>
            </a:r>
          </a:p>
          <a:p>
            <a:r>
              <a:rPr lang="ru-RU" dirty="0" smtClean="0"/>
              <a:t>Язва </a:t>
            </a:r>
            <a:r>
              <a:rPr lang="ru-RU" dirty="0" err="1" smtClean="0"/>
              <a:t>Дьелафуа</a:t>
            </a:r>
            <a:r>
              <a:rPr lang="ru-RU" dirty="0" smtClean="0"/>
              <a:t> (</a:t>
            </a:r>
            <a:r>
              <a:rPr lang="ru-RU" dirty="0" err="1" smtClean="0"/>
              <a:t>интрамуральные</a:t>
            </a:r>
            <a:r>
              <a:rPr lang="ru-RU" dirty="0" smtClean="0"/>
              <a:t> артериовенозные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)</a:t>
            </a:r>
          </a:p>
          <a:p>
            <a:r>
              <a:rPr lang="ru-RU" dirty="0" err="1" smtClean="0">
                <a:solidFill>
                  <a:srgbClr val="0070C0"/>
                </a:solidFill>
              </a:rPr>
              <a:t>Tелеaнгиоэктазии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mtClean="0"/>
              <a:t>Prof.Dr. Nuru Yusifoğlu Bayramov</a:t>
            </a:r>
            <a:endParaRPr lang="az-Latn-AZ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424" y="1412776"/>
            <a:ext cx="8568952" cy="611546"/>
          </a:xfrm>
        </p:spPr>
        <p:txBody>
          <a:bodyPr/>
          <a:lstStyle/>
          <a:p>
            <a:r>
              <a:rPr lang="en-US" sz="3200" dirty="0" err="1"/>
              <a:t>Esophagitis</a:t>
            </a:r>
            <a:r>
              <a:rPr lang="az-Latn-AZ" sz="3200" dirty="0"/>
              <a:t>                </a:t>
            </a:r>
            <a:r>
              <a:rPr lang="en-US" sz="3200" dirty="0"/>
              <a:t> </a:t>
            </a:r>
            <a:r>
              <a:rPr lang="az-Latn-AZ" sz="3200" dirty="0"/>
              <a:t>                        </a:t>
            </a:r>
            <a:r>
              <a:rPr lang="en-US" sz="3200" dirty="0"/>
              <a:t>Duodenal Ulcer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pic>
        <p:nvPicPr>
          <p:cNvPr id="5" name="Content Placeholder 4" descr="Esofagitis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9496" y="2780928"/>
            <a:ext cx="2438400" cy="1554480"/>
          </a:xfrm>
          <a:prstGeom prst="rect">
            <a:avLst/>
          </a:prstGeom>
          <a:noFill/>
        </p:spPr>
      </p:pic>
      <p:pic>
        <p:nvPicPr>
          <p:cNvPr id="7" name="Picture 4" descr="Esofagit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348880"/>
            <a:ext cx="4885184" cy="3670920"/>
          </a:xfrm>
          <a:prstGeom prst="rect">
            <a:avLst/>
          </a:prstGeom>
          <a:noFill/>
        </p:spPr>
      </p:pic>
      <p:pic>
        <p:nvPicPr>
          <p:cNvPr id="8" name="Picture 4" descr="Duodenalmultiplesulcers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6040" y="2348880"/>
            <a:ext cx="5080000" cy="367240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473874" y="3244334"/>
            <a:ext cx="1244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Esophagitis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473874" y="3244334"/>
            <a:ext cx="1244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Esophagitis</a:t>
            </a:r>
            <a:endParaRPr lang="ru-RU" dirty="0"/>
          </a:p>
        </p:txBody>
      </p:sp>
      <p:sp>
        <p:nvSpPr>
          <p:cNvPr id="12" name="Прямоугольник 26">
            <a:extLst>
              <a:ext uri="{FF2B5EF4-FFF2-40B4-BE49-F238E27FC236}">
                <a16:creationId xmlns="" xmlns:a16="http://schemas.microsoft.com/office/drawing/2014/main" id="{9DD4770F-F653-44E2-8A57-0009AD8BE3ED}"/>
              </a:ext>
            </a:extLst>
          </p:cNvPr>
          <p:cNvSpPr/>
          <p:nvPr/>
        </p:nvSpPr>
        <p:spPr>
          <a:xfrm>
            <a:off x="10975257" y="188640"/>
            <a:ext cx="1216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 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1464" y="1412776"/>
            <a:ext cx="9433048" cy="611546"/>
          </a:xfrm>
        </p:spPr>
        <p:txBody>
          <a:bodyPr/>
          <a:lstStyle/>
          <a:p>
            <a:r>
              <a:rPr lang="ru-RU" sz="3200" dirty="0" err="1" smtClean="0"/>
              <a:t>Варикоз</a:t>
            </a:r>
            <a:r>
              <a:rPr lang="ru-RU" sz="3200" dirty="0" smtClean="0"/>
              <a:t> пищевода</a:t>
            </a:r>
            <a:r>
              <a:rPr lang="az-Latn-AZ" sz="3200" dirty="0" smtClean="0"/>
              <a:t>                        </a:t>
            </a:r>
            <a:r>
              <a:rPr lang="ru-RU" sz="2400" dirty="0" smtClean="0"/>
              <a:t>Синдром </a:t>
            </a:r>
            <a:r>
              <a:rPr lang="ru-RU" sz="2400" dirty="0" err="1" smtClean="0"/>
              <a:t>Маллори-Вейсса</a:t>
            </a:r>
            <a:r>
              <a:rPr lang="ru-RU" sz="2800" dirty="0"/>
              <a:t/>
            </a:r>
            <a:br>
              <a:rPr lang="ru-RU" sz="2800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 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pic>
        <p:nvPicPr>
          <p:cNvPr id="5" name="Picture 4" descr="varic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448" y="2420888"/>
            <a:ext cx="4752528" cy="3538290"/>
          </a:xfrm>
          <a:prstGeom prst="rect">
            <a:avLst/>
          </a:prstGeom>
          <a:noFill/>
        </p:spPr>
      </p:pic>
      <p:pic>
        <p:nvPicPr>
          <p:cNvPr id="6" name="Picture 2" descr="E:\загруженно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6080" y="2420888"/>
            <a:ext cx="3960440" cy="3456384"/>
          </a:xfrm>
          <a:prstGeom prst="rect">
            <a:avLst/>
          </a:prstGeom>
          <a:noFill/>
        </p:spPr>
      </p:pic>
      <p:sp>
        <p:nvSpPr>
          <p:cNvPr id="9" name="Прямоугольник 26">
            <a:extLst>
              <a:ext uri="{FF2B5EF4-FFF2-40B4-BE49-F238E27FC236}">
                <a16:creationId xmlns="" xmlns:a16="http://schemas.microsoft.com/office/drawing/2014/main" id="{FA94A697-E491-4C31-94CD-7B7403133B35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424" y="1556792"/>
            <a:ext cx="10513168" cy="611546"/>
          </a:xfrm>
        </p:spPr>
        <p:txBody>
          <a:bodyPr/>
          <a:lstStyle/>
          <a:p>
            <a:r>
              <a:rPr lang="en-US" dirty="0"/>
              <a:t>Esophageal Tumor</a:t>
            </a:r>
            <a:r>
              <a:rPr lang="az-Latn-AZ" dirty="0"/>
              <a:t>                                                     </a:t>
            </a:r>
            <a:r>
              <a:rPr lang="en-US" dirty="0" err="1"/>
              <a:t>Angiodysplasia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pic>
        <p:nvPicPr>
          <p:cNvPr id="5" name="Content Placeholder 4" descr="esophtumor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3432" y="2780928"/>
            <a:ext cx="4536504" cy="3456384"/>
          </a:xfrm>
          <a:prstGeom prst="rect">
            <a:avLst/>
          </a:prstGeom>
          <a:noFill/>
        </p:spPr>
      </p:pic>
      <p:pic>
        <p:nvPicPr>
          <p:cNvPr id="6" name="Picture 4" descr="angiodysplasiagastri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8048" y="2708920"/>
            <a:ext cx="4968552" cy="3528392"/>
          </a:xfrm>
          <a:prstGeom prst="rect">
            <a:avLst/>
          </a:prstGeom>
          <a:noFill/>
        </p:spPr>
      </p:pic>
      <p:sp>
        <p:nvSpPr>
          <p:cNvPr id="8" name="Прямоугольник 26">
            <a:extLst>
              <a:ext uri="{FF2B5EF4-FFF2-40B4-BE49-F238E27FC236}">
                <a16:creationId xmlns="" xmlns:a16="http://schemas.microsoft.com/office/drawing/2014/main" id="{43817066-4B84-43EF-ADDA-23B1BC0A6B0D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368" y="1772816"/>
            <a:ext cx="11784632" cy="611546"/>
          </a:xfrm>
        </p:spPr>
        <p:txBody>
          <a:bodyPr/>
          <a:lstStyle/>
          <a:p>
            <a:r>
              <a:rPr lang="en-US" dirty="0" err="1"/>
              <a:t>Diverticulosis</a:t>
            </a:r>
            <a:r>
              <a:rPr lang="az-Latn-AZ" dirty="0"/>
              <a:t>                          </a:t>
            </a:r>
            <a:r>
              <a:rPr lang="en-US" dirty="0"/>
              <a:t>Colonic Polyps</a:t>
            </a:r>
            <a:r>
              <a:rPr lang="az-Latn-AZ" dirty="0"/>
              <a:t>                                        </a:t>
            </a:r>
            <a:r>
              <a:rPr lang="en-US" dirty="0" err="1"/>
              <a:t>Hemmorrhoids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pic>
        <p:nvPicPr>
          <p:cNvPr id="5" name="Content Placeholder 4" descr="Divertic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368" y="2780928"/>
            <a:ext cx="360040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polipofamiliarsigmo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5800" y="2780928"/>
            <a:ext cx="369458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retrohemorroid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84232" y="2780928"/>
            <a:ext cx="386375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5378816" y="3244334"/>
            <a:ext cx="1434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Diverticulosis</a:t>
            </a:r>
            <a:endParaRPr lang="ru-RU" dirty="0"/>
          </a:p>
        </p:txBody>
      </p:sp>
      <p:sp>
        <p:nvSpPr>
          <p:cNvPr id="10" name="Прямоугольник 26">
            <a:extLst>
              <a:ext uri="{FF2B5EF4-FFF2-40B4-BE49-F238E27FC236}">
                <a16:creationId xmlns="" xmlns:a16="http://schemas.microsoft.com/office/drawing/2014/main" id="{A54A150D-4C1D-415B-93E2-3C0C04B197FA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=""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23592" y="476672"/>
            <a:ext cx="6840760" cy="620688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Диагностические симптомы</a:t>
            </a:r>
            <a:r>
              <a:rPr lang="az-Latn-AZ" altLang="en-US" sz="4000" dirty="0" smtClean="0">
                <a:solidFill>
                  <a:srgbClr val="002060"/>
                </a:solidFill>
              </a:rPr>
              <a:t> </a:t>
            </a:r>
            <a:r>
              <a:rPr lang="ru-RU" altLang="en-US" sz="4000" dirty="0" smtClean="0">
                <a:solidFill>
                  <a:srgbClr val="002060"/>
                </a:solidFill>
              </a:rPr>
              <a:t> </a:t>
            </a:r>
            <a:endParaRPr lang="az-Latn-AZ" altLang="en-US" sz="4000" dirty="0">
              <a:solidFill>
                <a:srgbClr val="002060"/>
              </a:solidFill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=""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03512" y="1628800"/>
            <a:ext cx="9217024" cy="4710814"/>
          </a:xfrm>
        </p:spPr>
        <p:txBody>
          <a:bodyPr>
            <a:noAutofit/>
          </a:bodyPr>
          <a:lstStyle/>
          <a:p>
            <a:endParaRPr lang="ru-RU" sz="2400" dirty="0" smtClean="0"/>
          </a:p>
          <a:p>
            <a:r>
              <a:rPr lang="ru-RU" sz="2400" dirty="0" smtClean="0">
                <a:solidFill>
                  <a:srgbClr val="990033"/>
                </a:solidFill>
              </a:rPr>
              <a:t>Местные симптомы</a:t>
            </a:r>
            <a:r>
              <a:rPr lang="ru-RU" sz="2400" dirty="0" smtClean="0"/>
              <a:t>: </a:t>
            </a:r>
            <a:r>
              <a:rPr lang="ru-RU" sz="2400" dirty="0" smtClean="0">
                <a:solidFill>
                  <a:srgbClr val="0070C0"/>
                </a:solidFill>
              </a:rPr>
              <a:t>рвота, мелена, кровохарканье, выделение крови в кале</a:t>
            </a:r>
          </a:p>
          <a:p>
            <a:endParaRPr lang="ru-RU" sz="2400" dirty="0" smtClean="0"/>
          </a:p>
          <a:p>
            <a:r>
              <a:rPr lang="ru-RU" sz="2400" dirty="0" smtClean="0">
                <a:solidFill>
                  <a:srgbClr val="990033"/>
                </a:solidFill>
              </a:rPr>
              <a:t>Общие симптомы</a:t>
            </a:r>
            <a:r>
              <a:rPr lang="ru-RU" sz="2400" dirty="0" smtClean="0"/>
              <a:t>: </a:t>
            </a:r>
            <a:r>
              <a:rPr lang="ru-RU" sz="2400" dirty="0" smtClean="0">
                <a:solidFill>
                  <a:srgbClr val="0070C0"/>
                </a:solidFill>
              </a:rPr>
              <a:t>признаки острого или хронического шока</a:t>
            </a:r>
          </a:p>
          <a:p>
            <a:endParaRPr lang="ru-RU" sz="2400" dirty="0" smtClean="0"/>
          </a:p>
          <a:p>
            <a:r>
              <a:rPr lang="ru-RU" sz="2400" dirty="0" smtClean="0">
                <a:solidFill>
                  <a:srgbClr val="990033"/>
                </a:solidFill>
              </a:rPr>
              <a:t>Симптомы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0070C0"/>
                </a:solidFill>
              </a:rPr>
              <a:t>кровотечения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990033"/>
                </a:solidFill>
              </a:rPr>
              <a:t>при эндоскопии или ангиографии</a:t>
            </a:r>
          </a:p>
          <a:p>
            <a:pPr marL="609600" indent="-609600">
              <a:lnSpc>
                <a:spcPct val="110000"/>
              </a:lnSpc>
            </a:pPr>
            <a:endParaRPr lang="en-GB" altLang="en-US" sz="2800" b="1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048D283-D949-4980-9BEF-EBA6BCB0E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7" name="Прямоугольник 26">
            <a:extLst>
              <a:ext uri="{FF2B5EF4-FFF2-40B4-BE49-F238E27FC236}">
                <a16:creationId xmlns="" xmlns:a16="http://schemas.microsoft.com/office/drawing/2014/main" id="{28680D2B-E411-4F58-9E57-E41A8DC15AB1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>
            <a:extLst>
              <a:ext uri="{FF2B5EF4-FFF2-40B4-BE49-F238E27FC236}">
                <a16:creationId xmlns="" xmlns:a16="http://schemas.microsoft.com/office/drawing/2014/main" id="{32D96427-E9A3-4BD6-9B5B-DDFA3E29B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="" xmlns:a16="http://schemas.microsoft.com/office/drawing/2014/main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 </a:t>
            </a:r>
            <a:endParaRPr lang="en-US" altLang="en-US" sz="2000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7659" name="Text Box 11">
            <a:extLst>
              <a:ext uri="{FF2B5EF4-FFF2-40B4-BE49-F238E27FC236}">
                <a16:creationId xmlns="" xmlns:a16="http://schemas.microsoft.com/office/drawing/2014/main" id="{4D7DF60F-D9A5-465D-9F28-5B0A08AAB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1268760"/>
            <a:ext cx="1051316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None/>
            </a:pPr>
            <a:r>
              <a:rPr lang="ru-RU" sz="3200" b="1" dirty="0" smtClean="0">
                <a:solidFill>
                  <a:srgbClr val="990033"/>
                </a:solidFill>
                <a:latin typeface="+mn-lt"/>
              </a:rPr>
              <a:t> </a:t>
            </a:r>
            <a:endParaRPr lang="en-US" alt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31704" y="332656"/>
            <a:ext cx="58326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4000" b="1" dirty="0"/>
              <a:t>             </a:t>
            </a:r>
            <a:r>
              <a:rPr lang="ru-RU" sz="4000" b="1" dirty="0" smtClean="0"/>
              <a:t> </a:t>
            </a:r>
            <a:endParaRPr lang="ru-RU" sz="4000" b="1" dirty="0"/>
          </a:p>
        </p:txBody>
      </p:sp>
      <p:sp>
        <p:nvSpPr>
          <p:cNvPr id="8" name="Прямоугольник 26">
            <a:extLst>
              <a:ext uri="{FF2B5EF4-FFF2-40B4-BE49-F238E27FC236}">
                <a16:creationId xmlns="" xmlns:a16="http://schemas.microsoft.com/office/drawing/2014/main" id="{5DF263ED-5861-4066-8B43-B9C00ED84C60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23792" y="692696"/>
            <a:ext cx="3889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  </a:t>
            </a:r>
            <a:r>
              <a:rPr lang="ru-RU" sz="4000" b="1" dirty="0" smtClean="0">
                <a:solidFill>
                  <a:srgbClr val="002060"/>
                </a:solidFill>
              </a:rPr>
              <a:t>Патогенез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71464" y="1844824"/>
            <a:ext cx="99371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990033"/>
                </a:solidFill>
              </a:rPr>
              <a:t>Известны три основных механизма:</a:t>
            </a:r>
          </a:p>
          <a:p>
            <a:endParaRPr lang="ru-RU" sz="2400" dirty="0" smtClean="0"/>
          </a:p>
          <a:p>
            <a:r>
              <a:rPr lang="ru-RU" sz="2400" dirty="0" smtClean="0"/>
              <a:t>  </a:t>
            </a:r>
            <a:r>
              <a:rPr lang="ru-RU" sz="2400" dirty="0" smtClean="0">
                <a:solidFill>
                  <a:srgbClr val="0070C0"/>
                </a:solidFill>
              </a:rPr>
              <a:t>I– кровоизлияние из-за повреждения сосудистой стенки 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 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  II - выделение крови через внутри- и внепеченочные желчные протоки (пути) в кишечник (</a:t>
            </a:r>
            <a:r>
              <a:rPr lang="ru-RU" sz="2400" dirty="0" err="1" smtClean="0">
                <a:solidFill>
                  <a:srgbClr val="0070C0"/>
                </a:solidFill>
              </a:rPr>
              <a:t>гемобилия</a:t>
            </a:r>
            <a:r>
              <a:rPr lang="ru-RU" sz="2400" dirty="0" smtClean="0">
                <a:solidFill>
                  <a:srgbClr val="0070C0"/>
                </a:solidFill>
              </a:rPr>
              <a:t>)</a:t>
            </a:r>
          </a:p>
          <a:p>
            <a:endParaRPr lang="ru-RU" sz="2400" dirty="0" smtClean="0">
              <a:solidFill>
                <a:srgbClr val="0070C0"/>
              </a:solidFill>
            </a:endParaRPr>
          </a:p>
          <a:p>
            <a:r>
              <a:rPr lang="ru-RU" sz="2400" dirty="0" smtClean="0">
                <a:solidFill>
                  <a:srgbClr val="0070C0"/>
                </a:solidFill>
              </a:rPr>
              <a:t>  III – кровоизлияние в результате деструкции стенки ЖКТ при    кровотечениях из вне (травма и панкреатит)</a:t>
            </a:r>
            <a:endParaRPr lang="ru-RU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994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548680"/>
            <a:ext cx="6076051" cy="611546"/>
          </a:xfrm>
        </p:spPr>
        <p:txBody>
          <a:bodyPr/>
          <a:lstStyle/>
          <a:p>
            <a:r>
              <a:rPr lang="ru-RU" sz="4000" dirty="0" smtClean="0"/>
              <a:t> </a:t>
            </a:r>
            <a:r>
              <a:rPr lang="ru-RU" sz="3200" dirty="0" smtClean="0">
                <a:solidFill>
                  <a:srgbClr val="002060"/>
                </a:solidFill>
              </a:rPr>
              <a:t>Течение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700808"/>
            <a:ext cx="11162456" cy="4883062"/>
          </a:xfrm>
        </p:spPr>
        <p:txBody>
          <a:bodyPr>
            <a:noAutofit/>
          </a:bodyPr>
          <a:lstStyle/>
          <a:p>
            <a:r>
              <a:rPr lang="az-Latn-AZ" sz="4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rgbClr val="990033"/>
                </a:solidFill>
              </a:rPr>
              <a:t>Хроническое кровотечение</a:t>
            </a:r>
            <a:r>
              <a:rPr lang="ru-RU" sz="2400" dirty="0" smtClean="0">
                <a:solidFill>
                  <a:srgbClr val="990033"/>
                </a:solidFill>
              </a:rPr>
              <a:t> </a:t>
            </a:r>
            <a:r>
              <a:rPr lang="ru-RU" sz="2400" dirty="0" smtClean="0"/>
              <a:t>- медленно растущая анемия</a:t>
            </a:r>
          </a:p>
          <a:p>
            <a:r>
              <a:rPr lang="ru-RU" sz="2400" dirty="0" smtClean="0"/>
              <a:t> </a:t>
            </a:r>
            <a:r>
              <a:rPr lang="ru-RU" sz="2400" b="1" dirty="0" smtClean="0">
                <a:solidFill>
                  <a:srgbClr val="990033"/>
                </a:solidFill>
              </a:rPr>
              <a:t>Острые кровотечения </a:t>
            </a:r>
            <a:r>
              <a:rPr lang="ru-RU" sz="2400" b="1" dirty="0" smtClean="0"/>
              <a:t>-</a:t>
            </a:r>
            <a:r>
              <a:rPr lang="ru-RU" sz="2400" dirty="0" smtClean="0"/>
              <a:t> анемия, шок развиваются в результате острого </a:t>
            </a:r>
            <a:r>
              <a:rPr lang="ru-RU" sz="2400" dirty="0" err="1" smtClean="0"/>
              <a:t>профузного</a:t>
            </a:r>
            <a:r>
              <a:rPr lang="ru-RU" sz="2400" dirty="0" smtClean="0"/>
              <a:t> кровотечения.</a:t>
            </a:r>
          </a:p>
          <a:p>
            <a:endParaRPr lang="ru-RU" sz="2400" dirty="0" smtClean="0"/>
          </a:p>
          <a:p>
            <a:r>
              <a:rPr lang="ru-RU" sz="2400" dirty="0" smtClean="0"/>
              <a:t>  Фазы геморрагического шока</a:t>
            </a:r>
          </a:p>
          <a:p>
            <a:pPr>
              <a:buNone/>
            </a:pPr>
            <a:r>
              <a:rPr lang="ru-RU" sz="2400" dirty="0" smtClean="0"/>
              <a:t>  </a:t>
            </a:r>
            <a:r>
              <a:rPr lang="ru-RU" sz="2400" dirty="0" smtClean="0">
                <a:solidFill>
                  <a:srgbClr val="0070C0"/>
                </a:solidFill>
              </a:rPr>
              <a:t>- компенсаторный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 - </a:t>
            </a:r>
            <a:r>
              <a:rPr lang="ru-RU" sz="2400" dirty="0" err="1" smtClean="0">
                <a:solidFill>
                  <a:srgbClr val="0070C0"/>
                </a:solidFill>
              </a:rPr>
              <a:t>декомпенсаторный</a:t>
            </a:r>
            <a:endParaRPr lang="ru-RU" sz="24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 - терминальный</a:t>
            </a:r>
          </a:p>
          <a:p>
            <a:pPr>
              <a:buNone/>
            </a:pPr>
            <a:r>
              <a:rPr lang="ru-RU" sz="3200" dirty="0" smtClean="0">
                <a:solidFill>
                  <a:srgbClr val="990033"/>
                </a:solidFill>
              </a:rPr>
              <a:t> </a:t>
            </a:r>
            <a:endParaRPr lang="ru-RU" sz="3200" dirty="0">
              <a:solidFill>
                <a:srgbClr val="0070C0"/>
              </a:solidFill>
            </a:endParaRPr>
          </a:p>
          <a:p>
            <a:endParaRPr lang="en-US" sz="2800" b="1" dirty="0"/>
          </a:p>
        </p:txBody>
      </p:sp>
      <p:sp>
        <p:nvSpPr>
          <p:cNvPr id="6" name="Footer Placeholder 3">
            <a:extLst>
              <a:ext uri="{FF2B5EF4-FFF2-40B4-BE49-F238E27FC236}">
                <a16:creationId xmlns="" xmlns:a16="http://schemas.microsoft.com/office/drawing/2014/main" id="{32D96427-E9A3-4BD6-9B5B-DDFA3E29B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614A4E7-1D4F-4C3F-A596-A5FEE766EB9F}"/>
              </a:ext>
            </a:extLst>
          </p:cNvPr>
          <p:cNvSpPr txBox="1"/>
          <p:nvPr/>
        </p:nvSpPr>
        <p:spPr>
          <a:xfrm>
            <a:off x="4727848" y="849166"/>
            <a:ext cx="253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/>
              <a:t> </a:t>
            </a:r>
            <a:endParaRPr lang="en-US" sz="2400" b="1" dirty="0"/>
          </a:p>
        </p:txBody>
      </p:sp>
      <p:sp>
        <p:nvSpPr>
          <p:cNvPr id="8" name="Прямоугольник 26">
            <a:extLst>
              <a:ext uri="{FF2B5EF4-FFF2-40B4-BE49-F238E27FC236}">
                <a16:creationId xmlns="" xmlns:a16="http://schemas.microsoft.com/office/drawing/2014/main" id="{C7E12A55-36F4-4A72-BE02-3E48E32B6D20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5296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213571" y="279001"/>
            <a:ext cx="63023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en-US" sz="2000" b="1" dirty="0" smtClean="0">
                <a:solidFill>
                  <a:schemeClr val="tx2"/>
                </a:solidFill>
              </a:rPr>
              <a:t> </a:t>
            </a:r>
            <a:endParaRPr lang="en-US" altLang="en-US" sz="2000" b="1" dirty="0">
              <a:solidFill>
                <a:schemeClr val="tx2"/>
              </a:solidFill>
            </a:endParaRPr>
          </a:p>
        </p:txBody>
      </p:sp>
      <p:sp>
        <p:nvSpPr>
          <p:cNvPr id="19495" name="Text Box 39"/>
          <p:cNvSpPr txBox="1">
            <a:spLocks noChangeArrowheads="1"/>
          </p:cNvSpPr>
          <p:nvPr/>
        </p:nvSpPr>
        <p:spPr bwMode="auto">
          <a:xfrm>
            <a:off x="1869504" y="1124745"/>
            <a:ext cx="14968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altLang="en-US" sz="1600" b="1" dirty="0" smtClean="0"/>
              <a:t> </a:t>
            </a:r>
            <a:r>
              <a:rPr lang="ru-RU" altLang="en-US" sz="1600" b="1" dirty="0" err="1" smtClean="0"/>
              <a:t>гипоперфузия</a:t>
            </a:r>
            <a:endParaRPr lang="az-Latn-AZ" altLang="en-US" sz="1600" b="1" dirty="0"/>
          </a:p>
          <a:p>
            <a:pPr algn="ctr"/>
            <a:r>
              <a:rPr lang="az-Latn-AZ" altLang="en-US" sz="1600" b="1" dirty="0" smtClean="0"/>
              <a:t>(</a:t>
            </a:r>
            <a:r>
              <a:rPr lang="ru-RU" altLang="en-US" sz="1600" b="1" dirty="0" smtClean="0"/>
              <a:t>шок</a:t>
            </a:r>
            <a:r>
              <a:rPr lang="az-Latn-AZ" altLang="en-US" sz="1600" b="1" dirty="0" smtClean="0"/>
              <a:t>)</a:t>
            </a:r>
            <a:endParaRPr lang="tr-TR" altLang="en-US" sz="1600" b="1" dirty="0"/>
          </a:p>
        </p:txBody>
      </p:sp>
      <p:sp>
        <p:nvSpPr>
          <p:cNvPr id="19496" name="Text Box 40"/>
          <p:cNvSpPr txBox="1">
            <a:spLocks noChangeArrowheads="1"/>
          </p:cNvSpPr>
          <p:nvPr/>
        </p:nvSpPr>
        <p:spPr bwMode="auto">
          <a:xfrm>
            <a:off x="1703890" y="2060848"/>
            <a:ext cx="168629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1600" b="1" dirty="0" smtClean="0"/>
              <a:t>  КОМПЕНСАЦИЯ</a:t>
            </a:r>
            <a:endParaRPr lang="tr-TR" altLang="en-US" sz="1600" b="1" dirty="0"/>
          </a:p>
        </p:txBody>
      </p:sp>
      <p:sp>
        <p:nvSpPr>
          <p:cNvPr id="19497" name="Text Box 41"/>
          <p:cNvSpPr txBox="1">
            <a:spLocks noChangeArrowheads="1"/>
          </p:cNvSpPr>
          <p:nvPr/>
        </p:nvSpPr>
        <p:spPr bwMode="auto">
          <a:xfrm>
            <a:off x="1751514" y="2494236"/>
            <a:ext cx="248657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1600" b="1" dirty="0" smtClean="0"/>
              <a:t> Централизация</a:t>
            </a:r>
            <a:endParaRPr lang="az-Latn-AZ" altLang="en-US" sz="1600" b="1" dirty="0"/>
          </a:p>
          <a:p>
            <a:pPr lvl="1"/>
            <a:r>
              <a:rPr lang="ru-RU" altLang="en-US" sz="1600" b="1" dirty="0" smtClean="0"/>
              <a:t> Тахикардия</a:t>
            </a:r>
            <a:endParaRPr lang="az-Latn-AZ" altLang="en-US" sz="1600" b="1" dirty="0"/>
          </a:p>
          <a:p>
            <a:pPr lvl="1"/>
            <a:r>
              <a:rPr lang="ru-RU" altLang="en-US" sz="1600" b="1" dirty="0" smtClean="0"/>
              <a:t> </a:t>
            </a:r>
            <a:r>
              <a:rPr lang="ru-RU" altLang="en-US" sz="1600" b="1" dirty="0" err="1" smtClean="0"/>
              <a:t>Перифер.вазоспазм</a:t>
            </a:r>
            <a:endParaRPr lang="az-Latn-AZ" altLang="en-US" sz="1600" b="1" dirty="0"/>
          </a:p>
          <a:p>
            <a:r>
              <a:rPr lang="ru-RU" altLang="en-US" sz="1600" b="1" dirty="0" smtClean="0"/>
              <a:t> </a:t>
            </a:r>
            <a:r>
              <a:rPr lang="ru-RU" altLang="en-US" sz="1600" b="1" dirty="0" err="1" smtClean="0"/>
              <a:t>Нормотония</a:t>
            </a:r>
            <a:endParaRPr lang="az-Latn-AZ" altLang="en-US" sz="1600" b="1" dirty="0"/>
          </a:p>
          <a:p>
            <a:r>
              <a:rPr lang="ru-RU" altLang="en-US" sz="1600" b="1" dirty="0" smtClean="0"/>
              <a:t> </a:t>
            </a:r>
            <a:endParaRPr lang="tr-TR" altLang="en-US" sz="1600" b="1" dirty="0"/>
          </a:p>
        </p:txBody>
      </p:sp>
      <p:sp>
        <p:nvSpPr>
          <p:cNvPr id="19498" name="Text Box 42"/>
          <p:cNvSpPr txBox="1">
            <a:spLocks noChangeArrowheads="1"/>
          </p:cNvSpPr>
          <p:nvPr/>
        </p:nvSpPr>
        <p:spPr bwMode="auto">
          <a:xfrm>
            <a:off x="4695573" y="2060848"/>
            <a:ext cx="197002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1600" b="1" dirty="0" smtClean="0"/>
              <a:t>  ДЕКОМПЕНСАЦИЯ </a:t>
            </a:r>
            <a:endParaRPr lang="tr-TR" altLang="en-US" sz="1600" b="1" dirty="0"/>
          </a:p>
        </p:txBody>
      </p:sp>
      <p:sp>
        <p:nvSpPr>
          <p:cNvPr id="19499" name="Text Box 43"/>
          <p:cNvSpPr txBox="1">
            <a:spLocks noChangeArrowheads="1"/>
          </p:cNvSpPr>
          <p:nvPr/>
        </p:nvSpPr>
        <p:spPr bwMode="auto">
          <a:xfrm>
            <a:off x="4695572" y="2494235"/>
            <a:ext cx="159588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1600" b="1" dirty="0" smtClean="0"/>
              <a:t> </a:t>
            </a:r>
            <a:r>
              <a:rPr lang="ru-RU" altLang="en-US" sz="1600" b="1" dirty="0" err="1" smtClean="0"/>
              <a:t>Вазодилатация</a:t>
            </a:r>
            <a:endParaRPr lang="az-Latn-AZ" altLang="en-US" sz="1600" b="1" dirty="0"/>
          </a:p>
          <a:p>
            <a:r>
              <a:rPr lang="az-Latn-AZ" altLang="en-US" sz="1600" b="1" dirty="0"/>
              <a:t>İRZ</a:t>
            </a:r>
          </a:p>
          <a:p>
            <a:r>
              <a:rPr lang="ru-RU" altLang="en-US" sz="1600" b="1" dirty="0" smtClean="0"/>
              <a:t> Гипотония</a:t>
            </a:r>
            <a:endParaRPr lang="az-Latn-AZ" altLang="en-US" sz="1600" b="1" dirty="0"/>
          </a:p>
          <a:p>
            <a:r>
              <a:rPr lang="ru-RU" altLang="en-US" sz="1600" b="1" dirty="0" smtClean="0"/>
              <a:t> </a:t>
            </a:r>
            <a:r>
              <a:rPr lang="ru-RU" altLang="en-US" sz="1600" b="1" dirty="0" err="1" smtClean="0"/>
              <a:t>Гипоперфузия</a:t>
            </a:r>
            <a:endParaRPr lang="tr-TR" altLang="en-US" sz="1600" b="1" dirty="0"/>
          </a:p>
        </p:txBody>
      </p:sp>
      <p:sp>
        <p:nvSpPr>
          <p:cNvPr id="19500" name="Text Box 44"/>
          <p:cNvSpPr txBox="1">
            <a:spLocks noChangeArrowheads="1"/>
          </p:cNvSpPr>
          <p:nvPr/>
        </p:nvSpPr>
        <p:spPr bwMode="auto">
          <a:xfrm>
            <a:off x="8035925" y="2060848"/>
            <a:ext cx="170181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1600" b="1" dirty="0" smtClean="0"/>
              <a:t>  РЕФРАКТЕРНЫЙ</a:t>
            </a:r>
            <a:endParaRPr lang="tr-TR" altLang="en-US" sz="1600" b="1" dirty="0"/>
          </a:p>
        </p:txBody>
      </p:sp>
      <p:sp>
        <p:nvSpPr>
          <p:cNvPr id="19501" name="Text Box 45"/>
          <p:cNvSpPr txBox="1">
            <a:spLocks noChangeArrowheads="1"/>
          </p:cNvSpPr>
          <p:nvPr/>
        </p:nvSpPr>
        <p:spPr bwMode="auto">
          <a:xfrm>
            <a:off x="7968209" y="2494236"/>
            <a:ext cx="258799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sz="1600" b="1" dirty="0"/>
              <a:t>SİRS</a:t>
            </a:r>
          </a:p>
          <a:p>
            <a:r>
              <a:rPr lang="ru-RU" altLang="en-US" sz="1600" b="1" dirty="0" smtClean="0"/>
              <a:t> Повреждение клетки</a:t>
            </a:r>
            <a:endParaRPr lang="az-Latn-AZ" altLang="en-US" sz="1600" b="1" dirty="0"/>
          </a:p>
          <a:p>
            <a:r>
              <a:rPr lang="ru-RU" altLang="en-US" sz="1600" b="1" dirty="0" smtClean="0"/>
              <a:t>Рефрактерный гипотония и </a:t>
            </a:r>
            <a:r>
              <a:rPr lang="ru-RU" altLang="en-US" sz="1600" b="1" dirty="0" err="1" smtClean="0"/>
              <a:t>гипоперфузия</a:t>
            </a:r>
            <a:endParaRPr lang="az-Latn-AZ" altLang="en-US" sz="1600" b="1" dirty="0"/>
          </a:p>
          <a:p>
            <a:r>
              <a:rPr lang="az-Latn-AZ" altLang="en-US" sz="1600" b="1" dirty="0" smtClean="0"/>
              <a:t>MO</a:t>
            </a:r>
            <a:r>
              <a:rPr lang="ru-RU" altLang="en-US" sz="1600" b="1" dirty="0" smtClean="0"/>
              <a:t>Д</a:t>
            </a:r>
            <a:endParaRPr lang="tr-TR" altLang="en-US" sz="1600" b="1" dirty="0"/>
          </a:p>
        </p:txBody>
      </p:sp>
      <p:sp>
        <p:nvSpPr>
          <p:cNvPr id="19502" name="AutoShape 46"/>
          <p:cNvSpPr>
            <a:spLocks noChangeArrowheads="1"/>
          </p:cNvSpPr>
          <p:nvPr/>
        </p:nvSpPr>
        <p:spPr bwMode="auto">
          <a:xfrm>
            <a:off x="3095368" y="4530606"/>
            <a:ext cx="2049393" cy="338554"/>
          </a:xfrm>
          <a:prstGeom prst="leftRightArrowCallout">
            <a:avLst>
              <a:gd name="adj1" fmla="val 30217"/>
              <a:gd name="adj2" fmla="val 29324"/>
              <a:gd name="adj3" fmla="val 62444"/>
              <a:gd name="adj4" fmla="val 63185"/>
            </a:avLst>
          </a:prstGeom>
          <a:ln>
            <a:solidFill>
              <a:srgbClr val="0070C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en-US" sz="1600" b="1" dirty="0" smtClean="0">
                <a:solidFill>
                  <a:schemeClr val="tx1"/>
                </a:solidFill>
              </a:rPr>
              <a:t> ЛЕЧЕНИЕ</a:t>
            </a:r>
            <a:endParaRPr lang="tr-TR" altLang="en-US" sz="1600" b="1" dirty="0">
              <a:solidFill>
                <a:schemeClr val="tx1"/>
              </a:solidFill>
            </a:endParaRPr>
          </a:p>
        </p:txBody>
      </p:sp>
      <p:sp>
        <p:nvSpPr>
          <p:cNvPr id="19503" name="AutoShape 47"/>
          <p:cNvSpPr>
            <a:spLocks noChangeArrowheads="1"/>
          </p:cNvSpPr>
          <p:nvPr/>
        </p:nvSpPr>
        <p:spPr bwMode="auto">
          <a:xfrm>
            <a:off x="1770498" y="5533936"/>
            <a:ext cx="3982131" cy="91940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altLang="en-US" sz="1600" b="1" dirty="0" smtClean="0">
                <a:solidFill>
                  <a:schemeClr val="tx2"/>
                </a:solidFill>
              </a:rPr>
              <a:t> лечение централизации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ru-RU" altLang="en-US" sz="1600" b="1" dirty="0" smtClean="0">
                <a:solidFill>
                  <a:schemeClr val="tx2"/>
                </a:solidFill>
              </a:rPr>
              <a:t> </a:t>
            </a:r>
            <a:r>
              <a:rPr lang="ru-RU" altLang="en-US" sz="1600" b="1" dirty="0" err="1" smtClean="0">
                <a:solidFill>
                  <a:schemeClr val="tx2"/>
                </a:solidFill>
              </a:rPr>
              <a:t>Нормотония</a:t>
            </a:r>
            <a:r>
              <a:rPr lang="ru-RU" altLang="en-US" sz="1600" b="1" dirty="0" smtClean="0">
                <a:solidFill>
                  <a:schemeClr val="tx2"/>
                </a:solidFill>
              </a:rPr>
              <a:t> и перфузия</a:t>
            </a:r>
            <a:r>
              <a:rPr lang="az-Latn-AZ" altLang="en-US" sz="1600" b="1" dirty="0" smtClean="0">
                <a:solidFill>
                  <a:schemeClr val="tx2"/>
                </a:solidFill>
              </a:rPr>
              <a:t> </a:t>
            </a:r>
            <a:r>
              <a:rPr lang="ru-RU" altLang="en-US" sz="1600" b="1" dirty="0" smtClean="0">
                <a:solidFill>
                  <a:schemeClr val="tx2"/>
                </a:solidFill>
              </a:rPr>
              <a:t> 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ru-RU" altLang="en-US" sz="1600" b="1" dirty="0" smtClean="0">
                <a:solidFill>
                  <a:schemeClr val="tx2"/>
                </a:solidFill>
              </a:rPr>
              <a:t> </a:t>
            </a:r>
            <a:r>
              <a:rPr lang="ru-RU" altLang="en-US" sz="1600" b="1" dirty="0" err="1" smtClean="0">
                <a:solidFill>
                  <a:schemeClr val="tx2"/>
                </a:solidFill>
              </a:rPr>
              <a:t>Ишемия-реперфузия</a:t>
            </a:r>
            <a:r>
              <a:rPr lang="ru-RU" altLang="en-US" sz="1600" b="1" dirty="0" smtClean="0">
                <a:solidFill>
                  <a:schemeClr val="tx2"/>
                </a:solidFill>
              </a:rPr>
              <a:t>  </a:t>
            </a:r>
            <a:endParaRPr lang="tr-TR" altLang="en-US" sz="1600" b="1" dirty="0">
              <a:solidFill>
                <a:schemeClr val="tx2"/>
              </a:solidFill>
            </a:endParaRPr>
          </a:p>
        </p:txBody>
      </p:sp>
      <p:sp>
        <p:nvSpPr>
          <p:cNvPr id="19504" name="AutoShape 48"/>
          <p:cNvSpPr>
            <a:spLocks noChangeArrowheads="1"/>
          </p:cNvSpPr>
          <p:nvPr/>
        </p:nvSpPr>
        <p:spPr bwMode="auto">
          <a:xfrm>
            <a:off x="6257454" y="5546427"/>
            <a:ext cx="1782763" cy="919401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az-Latn-AZ" altLang="en-US" sz="1600" b="1" dirty="0">
                <a:solidFill>
                  <a:schemeClr val="tx2"/>
                </a:solidFill>
              </a:rPr>
              <a:t>SİRS</a:t>
            </a:r>
          </a:p>
          <a:p>
            <a:r>
              <a:rPr lang="ru-RU" altLang="en-US" sz="1600" b="1" dirty="0" smtClean="0">
                <a:solidFill>
                  <a:schemeClr val="tx2"/>
                </a:solidFill>
              </a:rPr>
              <a:t> секвестрация отек</a:t>
            </a:r>
            <a:endParaRPr lang="az-Latn-AZ" altLang="en-US" sz="1600" b="1" dirty="0">
              <a:solidFill>
                <a:schemeClr val="tx2"/>
              </a:solidFill>
            </a:endParaRPr>
          </a:p>
        </p:txBody>
      </p:sp>
      <p:sp>
        <p:nvSpPr>
          <p:cNvPr id="19505" name="AutoShape 49"/>
          <p:cNvSpPr>
            <a:spLocks noChangeArrowheads="1"/>
          </p:cNvSpPr>
          <p:nvPr/>
        </p:nvSpPr>
        <p:spPr bwMode="auto">
          <a:xfrm>
            <a:off x="8471346" y="5546427"/>
            <a:ext cx="2089150" cy="9144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altLang="en-US" sz="1600" b="1" dirty="0" smtClean="0">
                <a:solidFill>
                  <a:schemeClr val="tx2"/>
                </a:solidFill>
              </a:rPr>
              <a:t> Восстановление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ru-RU" altLang="en-US" sz="1600" b="1" dirty="0" smtClean="0">
                <a:solidFill>
                  <a:schemeClr val="tx2"/>
                </a:solidFill>
              </a:rPr>
              <a:t> лечение </a:t>
            </a:r>
            <a:r>
              <a:rPr lang="az-Latn-AZ" altLang="en-US" sz="1600" b="1" dirty="0" smtClean="0">
                <a:solidFill>
                  <a:schemeClr val="tx2"/>
                </a:solidFill>
              </a:rPr>
              <a:t>SİRS</a:t>
            </a:r>
            <a:endParaRPr lang="az-Latn-AZ" altLang="en-US" sz="1600" b="1" dirty="0">
              <a:solidFill>
                <a:schemeClr val="tx2"/>
              </a:solidFill>
            </a:endParaRPr>
          </a:p>
          <a:p>
            <a:r>
              <a:rPr lang="ru-RU" altLang="en-US" sz="1600" b="1" dirty="0" smtClean="0">
                <a:solidFill>
                  <a:schemeClr val="tx2"/>
                </a:solidFill>
              </a:rPr>
              <a:t> Мобилизация воды</a:t>
            </a:r>
            <a:endParaRPr lang="az-Latn-AZ" altLang="en-US" sz="1600" b="1" dirty="0">
              <a:solidFill>
                <a:schemeClr val="tx2"/>
              </a:solidFill>
            </a:endParaRPr>
          </a:p>
        </p:txBody>
      </p:sp>
      <p:cxnSp>
        <p:nvCxnSpPr>
          <p:cNvPr id="19506" name="AutoShape 50"/>
          <p:cNvCxnSpPr>
            <a:cxnSpLocks noChangeShapeType="1"/>
            <a:stCxn id="19496" idx="3"/>
            <a:endCxn id="19498" idx="1"/>
          </p:cNvCxnSpPr>
          <p:nvPr/>
        </p:nvCxnSpPr>
        <p:spPr bwMode="auto">
          <a:xfrm>
            <a:off x="3390185" y="2230125"/>
            <a:ext cx="1305388" cy="0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07" name="AutoShape 51"/>
          <p:cNvCxnSpPr>
            <a:cxnSpLocks noChangeShapeType="1"/>
            <a:stCxn id="19498" idx="3"/>
            <a:endCxn id="19500" idx="1"/>
          </p:cNvCxnSpPr>
          <p:nvPr/>
        </p:nvCxnSpPr>
        <p:spPr bwMode="auto">
          <a:xfrm>
            <a:off x="6665599" y="2230125"/>
            <a:ext cx="1370326" cy="0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08" name="AutoShape 52"/>
          <p:cNvCxnSpPr>
            <a:cxnSpLocks noChangeShapeType="1"/>
            <a:stCxn id="19495" idx="2"/>
            <a:endCxn id="19496" idx="0"/>
          </p:cNvCxnSpPr>
          <p:nvPr/>
        </p:nvCxnSpPr>
        <p:spPr bwMode="auto">
          <a:xfrm flipH="1">
            <a:off x="2547038" y="1709520"/>
            <a:ext cx="70876" cy="351328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10" name="AutoShape 54"/>
          <p:cNvCxnSpPr>
            <a:cxnSpLocks noChangeShapeType="1"/>
            <a:stCxn id="19503" idx="3"/>
            <a:endCxn id="19504" idx="1"/>
          </p:cNvCxnSpPr>
          <p:nvPr/>
        </p:nvCxnSpPr>
        <p:spPr bwMode="auto">
          <a:xfrm>
            <a:off x="5752629" y="5993637"/>
            <a:ext cx="504825" cy="12491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511" name="AutoShape 55"/>
          <p:cNvCxnSpPr>
            <a:cxnSpLocks noChangeShapeType="1"/>
            <a:stCxn id="19504" idx="3"/>
            <a:endCxn id="19505" idx="1"/>
          </p:cNvCxnSpPr>
          <p:nvPr/>
        </p:nvCxnSpPr>
        <p:spPr bwMode="auto">
          <a:xfrm flipV="1">
            <a:off x="8040217" y="6003627"/>
            <a:ext cx="431129" cy="2501"/>
          </a:xfrm>
          <a:prstGeom prst="straightConnector1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514" name="Text Box 58"/>
          <p:cNvSpPr txBox="1">
            <a:spLocks noChangeArrowheads="1"/>
          </p:cNvSpPr>
          <p:nvPr/>
        </p:nvSpPr>
        <p:spPr bwMode="auto">
          <a:xfrm>
            <a:off x="8475128" y="4666056"/>
            <a:ext cx="1764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altLang="en-US" b="1" dirty="0" smtClean="0"/>
              <a:t>  Нет результата</a:t>
            </a:r>
            <a:endParaRPr lang="tr-TR" altLang="en-US" b="1" dirty="0"/>
          </a:p>
        </p:txBody>
      </p:sp>
      <p:sp>
        <p:nvSpPr>
          <p:cNvPr id="19515" name="Text Box 59"/>
          <p:cNvSpPr txBox="1">
            <a:spLocks noChangeArrowheads="1"/>
          </p:cNvSpPr>
          <p:nvPr/>
        </p:nvSpPr>
        <p:spPr bwMode="auto">
          <a:xfrm>
            <a:off x="9409446" y="3860667"/>
            <a:ext cx="103656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1600" b="1" dirty="0" smtClean="0"/>
              <a:t> ЛЕЧЕНИЕ</a:t>
            </a:r>
            <a:endParaRPr lang="tr-TR" altLang="en-US" sz="1600" b="1" dirty="0"/>
          </a:p>
        </p:txBody>
      </p:sp>
      <p:cxnSp>
        <p:nvCxnSpPr>
          <p:cNvPr id="19516" name="AutoShape 60"/>
          <p:cNvCxnSpPr>
            <a:cxnSpLocks noChangeShapeType="1"/>
            <a:stCxn id="19501" idx="2"/>
            <a:endCxn id="19514" idx="0"/>
          </p:cNvCxnSpPr>
          <p:nvPr/>
        </p:nvCxnSpPr>
        <p:spPr bwMode="auto">
          <a:xfrm rot="16200000" flipH="1">
            <a:off x="8885672" y="4194210"/>
            <a:ext cx="848381" cy="95309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Down Arrow 10"/>
          <p:cNvSpPr/>
          <p:nvPr/>
        </p:nvSpPr>
        <p:spPr>
          <a:xfrm>
            <a:off x="2770637" y="4097950"/>
            <a:ext cx="432048" cy="1367681"/>
          </a:xfrm>
          <a:prstGeom prst="downArrow">
            <a:avLst>
              <a:gd name="adj1" fmla="val 44641"/>
              <a:gd name="adj2" fmla="val 633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0" name="Down Arrow 39"/>
          <p:cNvSpPr/>
          <p:nvPr/>
        </p:nvSpPr>
        <p:spPr>
          <a:xfrm>
            <a:off x="5072747" y="4097948"/>
            <a:ext cx="432048" cy="1367682"/>
          </a:xfrm>
          <a:prstGeom prst="downArrow">
            <a:avLst>
              <a:gd name="adj1" fmla="val 44641"/>
              <a:gd name="adj2" fmla="val 633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Bent Arrow 2"/>
          <p:cNvSpPr/>
          <p:nvPr/>
        </p:nvSpPr>
        <p:spPr>
          <a:xfrm rot="16200000" flipH="1">
            <a:off x="2519595" y="405499"/>
            <a:ext cx="575509" cy="57603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D0002204-508B-4329-AE6B-1669960E5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83832" y="6492875"/>
            <a:ext cx="2895600" cy="365125"/>
          </a:xfrm>
        </p:spPr>
        <p:txBody>
          <a:bodyPr/>
          <a:lstStyle/>
          <a:p>
            <a:r>
              <a:rPr lang="tr-TR" altLang="en-US" b="1" dirty="0"/>
              <a:t>Prof.Dr. NYBay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1039872" y="260648"/>
            <a:ext cx="11521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431704" y="260648"/>
            <a:ext cx="53285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Желудочно-кишечные кровотечения </a:t>
            </a:r>
            <a:endParaRPr lang="ru-RU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332656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Клиника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9416" y="1484784"/>
            <a:ext cx="10515600" cy="4855394"/>
          </a:xfr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990033"/>
                </a:solidFill>
                <a:effectLst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990033"/>
                </a:solidFill>
                <a:effectLst/>
              </a:rPr>
              <a:t>Местные симптомы:</a:t>
            </a:r>
          </a:p>
          <a:p>
            <a:endParaRPr lang="ru-RU" sz="2400" dirty="0" smtClean="0">
              <a:effectLst/>
            </a:endParaRPr>
          </a:p>
          <a:p>
            <a:r>
              <a:rPr lang="ru-RU" sz="240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Кровавая рвота </a:t>
            </a:r>
            <a:r>
              <a:rPr lang="ru-RU" sz="2400" dirty="0" smtClean="0">
                <a:ln w="1905"/>
                <a:solidFill>
                  <a:srgbClr val="99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</a:t>
            </a:r>
            <a:r>
              <a:rPr lang="ru-RU" sz="2400" dirty="0" err="1" smtClean="0">
                <a:ln w="1905"/>
                <a:solidFill>
                  <a:srgbClr val="99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гематомезис</a:t>
            </a:r>
            <a:r>
              <a:rPr lang="ru-RU" sz="2400" dirty="0" smtClean="0">
                <a:ln w="1905"/>
                <a:solidFill>
                  <a:srgbClr val="99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(ярко красная кровь  и/или темные кровяные сгустки и/или содержимое рвотных масс типа «кофейной гущи» </a:t>
            </a:r>
          </a:p>
          <a:p>
            <a:endParaRPr lang="ru-RU" sz="2400" dirty="0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ru-RU" sz="240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Мелена</a:t>
            </a:r>
            <a:r>
              <a:rPr lang="ru-RU" sz="2400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- черные, жидкие, клейкие испражнения со своеобразным запахом</a:t>
            </a:r>
            <a:endParaRPr lang="ru-RU" sz="2400" dirty="0" smtClean="0">
              <a:effectLst/>
            </a:endParaRPr>
          </a:p>
          <a:p>
            <a:endParaRPr lang="ru-RU" sz="2400" dirty="0" smtClean="0">
              <a:effectLst/>
            </a:endParaRPr>
          </a:p>
          <a:p>
            <a:r>
              <a:rPr lang="ru-RU" sz="2400" b="1" dirty="0" err="1" smtClean="0">
                <a:solidFill>
                  <a:srgbClr val="0070C0"/>
                </a:solidFill>
              </a:rPr>
              <a:t>Гематохезия</a:t>
            </a:r>
            <a:r>
              <a:rPr lang="ru-RU" sz="2400" dirty="0" smtClean="0"/>
              <a:t> – выделение значительного объема крови из прямой кишки, что, как правило, указывает на кровотечение из нижних отделов ЖКТ, но может развиваться и при интенсивной кровопотере из верхних отделов с быстрым транзитом крови по кишечнику. </a:t>
            </a:r>
            <a:r>
              <a:rPr lang="ru-RU" sz="2400" dirty="0" smtClean="0">
                <a:effectLst/>
              </a:rPr>
              <a:t> </a:t>
            </a:r>
            <a:r>
              <a:rPr lang="ru-RU" sz="2600" dirty="0" smtClean="0">
                <a:effectLst/>
              </a:rPr>
              <a:t>.</a:t>
            </a:r>
            <a:endParaRPr lang="ru-RU" sz="2600" dirty="0">
              <a:effectLst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6" name="Прямоугольник 26">
            <a:extLst>
              <a:ext uri="{FF2B5EF4-FFF2-40B4-BE49-F238E27FC236}">
                <a16:creationId xmlns="" xmlns:a16="http://schemas.microsoft.com/office/drawing/2014/main" id="{2F7E1743-6E0A-4565-8B2A-BC0681787860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548680"/>
            <a:ext cx="6076051" cy="611546"/>
          </a:xfrm>
        </p:spPr>
        <p:txBody>
          <a:bodyPr/>
          <a:lstStyle/>
          <a:p>
            <a:r>
              <a:rPr lang="ru-RU" sz="4000" dirty="0" smtClean="0"/>
              <a:t> </a:t>
            </a:r>
            <a:r>
              <a:rPr lang="ru-RU" sz="4000" dirty="0" smtClean="0">
                <a:solidFill>
                  <a:srgbClr val="002060"/>
                </a:solidFill>
              </a:rPr>
              <a:t>Клиника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990033"/>
                </a:solidFill>
              </a:rPr>
              <a:t>Общие симптомы:</a:t>
            </a:r>
          </a:p>
          <a:p>
            <a:pPr>
              <a:buNone/>
            </a:pP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- анемия</a:t>
            </a:r>
          </a:p>
          <a:p>
            <a:pPr>
              <a:buNone/>
            </a:pPr>
            <a:r>
              <a:rPr lang="ru-RU" sz="2800" dirty="0" smtClean="0">
                <a:solidFill>
                  <a:srgbClr val="0070C0"/>
                </a:solidFill>
              </a:rPr>
              <a:t> - шок (</a:t>
            </a:r>
            <a:r>
              <a:rPr lang="ru-RU" sz="2800" dirty="0" err="1" smtClean="0">
                <a:solidFill>
                  <a:srgbClr val="0070C0"/>
                </a:solidFill>
              </a:rPr>
              <a:t>гипоперфузия</a:t>
            </a:r>
            <a:r>
              <a:rPr lang="ru-RU" sz="2800" dirty="0" smtClean="0"/>
              <a:t>) - быстрое и массивное (более 500 мл) кровотечение (тахикардия, гипотония, холодная и бледная кожа, ортостатический коллапс, </a:t>
            </a:r>
            <a:r>
              <a:rPr lang="ru-RU" sz="2800" dirty="0" err="1" smtClean="0"/>
              <a:t>олигоурия</a:t>
            </a:r>
            <a:r>
              <a:rPr lang="ru-RU" sz="2800" dirty="0" smtClean="0"/>
              <a:t> и т. д.)</a:t>
            </a:r>
          </a:p>
          <a:p>
            <a:pPr marL="0" indent="0">
              <a:buNone/>
            </a:pPr>
            <a:r>
              <a:rPr lang="ru-RU" sz="3200" dirty="0" smtClean="0"/>
              <a:t> </a:t>
            </a:r>
            <a:endParaRPr lang="ru-RU" sz="3200" dirty="0"/>
          </a:p>
          <a:p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840416" y="0"/>
            <a:ext cx="2351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dirty="0"/>
              <a:t> </a:t>
            </a:r>
          </a:p>
          <a:p>
            <a:pPr>
              <a:buNone/>
            </a:pPr>
            <a:r>
              <a:rPr lang="az-Latn-AZ" dirty="0"/>
              <a:t>  </a:t>
            </a:r>
          </a:p>
          <a:p>
            <a:pPr>
              <a:buNone/>
            </a:pPr>
            <a:r>
              <a:rPr lang="az-Latn-AZ" dirty="0"/>
              <a:t> </a:t>
            </a:r>
            <a:endParaRPr lang="ru-RU" dirty="0"/>
          </a:p>
        </p:txBody>
      </p:sp>
      <p:sp>
        <p:nvSpPr>
          <p:cNvPr id="7" name="Прямоугольник 26">
            <a:extLst>
              <a:ext uri="{FF2B5EF4-FFF2-40B4-BE49-F238E27FC236}">
                <a16:creationId xmlns="" xmlns:a16="http://schemas.microsoft.com/office/drawing/2014/main" id="{6DAE24C3-7C91-4A01-8918-F955FDDABEAA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476672"/>
            <a:ext cx="643609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Принцип диагностического подхода 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b="1" dirty="0" smtClean="0">
                <a:solidFill>
                  <a:srgbClr val="990033"/>
                </a:solidFill>
                <a:cs typeface="Times New Roman" pitchFamily="18" charset="0"/>
              </a:rPr>
              <a:t>  </a:t>
            </a:r>
            <a:endParaRPr lang="az-Latn-AZ" sz="2800" b="1" dirty="0">
              <a:solidFill>
                <a:srgbClr val="002060"/>
              </a:solidFill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990033"/>
                </a:solidFill>
              </a:rPr>
              <a:t>Диагностический план ориентирован на решение четырех вопросов:</a:t>
            </a:r>
          </a:p>
          <a:p>
            <a:endParaRPr lang="ru-RU" sz="2400" dirty="0" smtClean="0"/>
          </a:p>
          <a:p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Есть ли кровотечение?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  тяжесть (количество и скорость)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  место и причина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  продолжается ли кровотечение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6" name="Прямоугольник 26">
            <a:extLst>
              <a:ext uri="{FF2B5EF4-FFF2-40B4-BE49-F238E27FC236}">
                <a16:creationId xmlns="" xmlns:a16="http://schemas.microsoft.com/office/drawing/2014/main" id="{67D91CCC-209C-4B7B-A248-00A83682F680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764704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 Есть ли кровотечение?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0946432" cy="4351338"/>
          </a:xfrm>
        </p:spPr>
        <p:txBody>
          <a:bodyPr>
            <a:normAutofit/>
          </a:bodyPr>
          <a:lstStyle/>
          <a:p>
            <a:r>
              <a:rPr lang="az-Latn-AZ" sz="2400" dirty="0"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990033"/>
                </a:solidFill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990033"/>
                </a:solidFill>
              </a:rPr>
              <a:t>кровохарканье</a:t>
            </a:r>
          </a:p>
          <a:p>
            <a:r>
              <a:rPr lang="ru-RU" sz="2800" dirty="0" smtClean="0"/>
              <a:t>  </a:t>
            </a:r>
            <a:r>
              <a:rPr lang="ru-RU" sz="2800" dirty="0" smtClean="0">
                <a:solidFill>
                  <a:srgbClr val="990033"/>
                </a:solidFill>
              </a:rPr>
              <a:t>Мелена</a:t>
            </a:r>
            <a:r>
              <a:rPr lang="ru-RU" sz="2800" dirty="0" smtClean="0"/>
              <a:t>                                       подтверждает кровотечение</a:t>
            </a:r>
          </a:p>
          <a:p>
            <a:endParaRPr lang="ru-RU" sz="2800" dirty="0" smtClean="0"/>
          </a:p>
          <a:p>
            <a:r>
              <a:rPr lang="ru-RU" sz="2800" dirty="0" smtClean="0"/>
              <a:t>  </a:t>
            </a:r>
            <a:r>
              <a:rPr lang="ru-RU" sz="2800" dirty="0" smtClean="0">
                <a:solidFill>
                  <a:srgbClr val="990033"/>
                </a:solidFill>
              </a:rPr>
              <a:t>шок</a:t>
            </a:r>
          </a:p>
          <a:p>
            <a:r>
              <a:rPr lang="ru-RU" sz="2800" dirty="0" smtClean="0"/>
              <a:t>  </a:t>
            </a:r>
            <a:r>
              <a:rPr lang="ru-RU" sz="2800" dirty="0" smtClean="0">
                <a:solidFill>
                  <a:srgbClr val="990033"/>
                </a:solidFill>
              </a:rPr>
              <a:t>острая анемия</a:t>
            </a:r>
            <a:r>
              <a:rPr lang="ru-RU" sz="2800" dirty="0" smtClean="0"/>
              <a:t>                         указывает на сильное кровотечение</a:t>
            </a:r>
          </a:p>
          <a:p>
            <a:endParaRPr lang="ru-RU" sz="2800" dirty="0" smtClean="0"/>
          </a:p>
          <a:p>
            <a:r>
              <a:rPr lang="ru-RU" sz="2800" dirty="0" smtClean="0"/>
              <a:t> </a:t>
            </a:r>
            <a:r>
              <a:rPr lang="ru-RU" sz="2800" dirty="0" smtClean="0">
                <a:solidFill>
                  <a:srgbClr val="990033"/>
                </a:solidFill>
              </a:rPr>
              <a:t>скрытая кровь в кале </a:t>
            </a:r>
            <a:r>
              <a:rPr lang="ru-RU" sz="2800" dirty="0" smtClean="0"/>
              <a:t>исследуется                   при подозрении на ЖКК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8" name="Штриховая стрелка вправо 7"/>
          <p:cNvSpPr/>
          <p:nvPr/>
        </p:nvSpPr>
        <p:spPr>
          <a:xfrm>
            <a:off x="3647728" y="2276872"/>
            <a:ext cx="1584176" cy="484632"/>
          </a:xfrm>
          <a:prstGeom prst="strip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риховая стрелка вправо 8"/>
          <p:cNvSpPr/>
          <p:nvPr/>
        </p:nvSpPr>
        <p:spPr>
          <a:xfrm>
            <a:off x="3791744" y="3861048"/>
            <a:ext cx="1368152" cy="340616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триховая стрелка вправо 9"/>
          <p:cNvSpPr/>
          <p:nvPr/>
        </p:nvSpPr>
        <p:spPr>
          <a:xfrm>
            <a:off x="6384032" y="4725144"/>
            <a:ext cx="1296144" cy="484632"/>
          </a:xfrm>
          <a:prstGeom prst="striped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26">
            <a:extLst>
              <a:ext uri="{FF2B5EF4-FFF2-40B4-BE49-F238E27FC236}">
                <a16:creationId xmlns="" xmlns:a16="http://schemas.microsoft.com/office/drawing/2014/main" id="{E5D7D5F2-40A2-4D21-8038-F3B1DAC8438B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476672"/>
            <a:ext cx="6364083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 Тяжесть кровотечения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3392" y="1916832"/>
            <a:ext cx="10515600" cy="4351338"/>
          </a:xfrm>
        </p:spPr>
        <p:txBody>
          <a:bodyPr/>
          <a:lstStyle/>
          <a:p>
            <a:r>
              <a:rPr lang="az-Latn-AZ" b="1" dirty="0">
                <a:solidFill>
                  <a:srgbClr val="990033"/>
                </a:solidFill>
              </a:rPr>
              <a:t> </a:t>
            </a:r>
            <a:r>
              <a:rPr lang="ru-RU" sz="2400" b="1" dirty="0" smtClean="0">
                <a:solidFill>
                  <a:srgbClr val="990033"/>
                </a:solidFill>
              </a:rPr>
              <a:t>Тяжесть кровотечения:</a:t>
            </a:r>
          </a:p>
          <a:p>
            <a:endParaRPr lang="ru-RU" sz="2400" dirty="0" smtClean="0"/>
          </a:p>
          <a:p>
            <a:r>
              <a:rPr lang="ru-RU" sz="2400" dirty="0" smtClean="0"/>
              <a:t> </a:t>
            </a:r>
            <a:r>
              <a:rPr lang="ru-RU" sz="2400" b="1" dirty="0" smtClean="0">
                <a:solidFill>
                  <a:srgbClr val="002060"/>
                </a:solidFill>
              </a:rPr>
              <a:t>легкий</a:t>
            </a:r>
            <a:r>
              <a:rPr lang="ru-RU" sz="2400" dirty="0" smtClean="0"/>
              <a:t> - анемия и </a:t>
            </a:r>
            <a:r>
              <a:rPr lang="ru-RU" sz="2400" dirty="0" err="1" smtClean="0"/>
              <a:t>гиповолемия</a:t>
            </a:r>
            <a:r>
              <a:rPr lang="ru-RU" sz="2400" dirty="0" smtClean="0"/>
              <a:t> не наблюдается</a:t>
            </a:r>
          </a:p>
          <a:p>
            <a:endParaRPr lang="ru-RU" sz="2400" dirty="0" smtClean="0"/>
          </a:p>
          <a:p>
            <a:r>
              <a:rPr lang="ru-RU" sz="2400" dirty="0" smtClean="0"/>
              <a:t> </a:t>
            </a:r>
            <a:r>
              <a:rPr lang="ru-RU" sz="2400" b="1" dirty="0" smtClean="0">
                <a:solidFill>
                  <a:srgbClr val="002060"/>
                </a:solidFill>
              </a:rPr>
              <a:t>средний</a:t>
            </a:r>
            <a:r>
              <a:rPr lang="ru-RU" sz="2400" dirty="0" smtClean="0"/>
              <a:t> - анемия, гемодинамика стабильная</a:t>
            </a:r>
          </a:p>
          <a:p>
            <a:endParaRPr lang="ru-RU" sz="2400" dirty="0" smtClean="0"/>
          </a:p>
          <a:p>
            <a:r>
              <a:rPr lang="ru-RU" sz="2400" dirty="0" smtClean="0"/>
              <a:t> </a:t>
            </a:r>
            <a:r>
              <a:rPr lang="ru-RU" sz="2400" b="1" dirty="0" smtClean="0">
                <a:solidFill>
                  <a:srgbClr val="002060"/>
                </a:solidFill>
              </a:rPr>
              <a:t>тяжелый</a:t>
            </a:r>
            <a:r>
              <a:rPr lang="ru-RU" sz="2400" dirty="0" smtClean="0"/>
              <a:t> -  симптомы анемии и шока</a:t>
            </a:r>
            <a:endParaRPr lang="ru-RU" sz="2400" b="1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632504" y="188640"/>
            <a:ext cx="1152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 </a:t>
            </a:r>
            <a:endParaRPr lang="ru-RU" b="1" dirty="0"/>
          </a:p>
        </p:txBody>
      </p:sp>
      <p:sp>
        <p:nvSpPr>
          <p:cNvPr id="7" name="Прямоугольник 26">
            <a:extLst>
              <a:ext uri="{FF2B5EF4-FFF2-40B4-BE49-F238E27FC236}">
                <a16:creationId xmlns="" xmlns:a16="http://schemas.microsoft.com/office/drawing/2014/main" id="{CBC9ACC4-DCFE-4BC1-83C7-74FC1795251F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404664"/>
            <a:ext cx="6624736" cy="864096"/>
          </a:xfrm>
        </p:spPr>
        <p:txBody>
          <a:bodyPr/>
          <a:lstStyle/>
          <a:p>
            <a:r>
              <a:rPr lang="ru-RU" dirty="0" smtClean="0"/>
              <a:t>Степень тяжести кровотечения классификация Американского колледжа хирургов 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599814833"/>
              </p:ext>
            </p:extLst>
          </p:nvPr>
        </p:nvGraphicFramePr>
        <p:xfrm>
          <a:off x="838200" y="1825625"/>
          <a:ext cx="10515600" cy="4656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05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53534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 Степень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 ОЦК</a:t>
                      </a:r>
                      <a:endParaRPr lang="ru-RU" sz="2000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 </a:t>
                      </a:r>
                      <a:r>
                        <a:rPr lang="ru-RU" sz="2400" baseline="0" dirty="0" smtClean="0"/>
                        <a:t>Клинические симптомы</a:t>
                      </a:r>
                      <a:endParaRPr lang="ru-RU" sz="2400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53534">
                <a:tc>
                  <a:txBody>
                    <a:bodyPr/>
                    <a:lstStyle/>
                    <a:p>
                      <a:r>
                        <a:rPr lang="az-Latn-AZ" sz="1600" dirty="0"/>
                        <a:t>I </a:t>
                      </a:r>
                      <a:r>
                        <a:rPr lang="ru-RU" sz="1600" dirty="0" smtClean="0"/>
                        <a:t> степень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Менее </a:t>
                      </a:r>
                      <a:r>
                        <a:rPr lang="az-Latn-AZ" sz="1600" dirty="0" smtClean="0"/>
                        <a:t>15%</a:t>
                      </a:r>
                      <a:endParaRPr lang="ru-RU" sz="1600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 Клинических симптомов нет.</a:t>
                      </a:r>
                      <a:r>
                        <a:rPr lang="az-Latn-AZ" sz="1600" baseline="0" dirty="0" smtClean="0"/>
                        <a:t> </a:t>
                      </a:r>
                      <a:endParaRPr lang="ru-RU" sz="1600" baseline="0" dirty="0" smtClean="0"/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aseline="0" dirty="0" smtClean="0"/>
                        <a:t> Ортостатическая тахикардия </a:t>
                      </a:r>
                      <a:r>
                        <a:rPr lang="az-Latn-AZ" sz="1600" baseline="0" dirty="0" smtClean="0"/>
                        <a:t>(</a:t>
                      </a:r>
                      <a:r>
                        <a:rPr lang="ru-RU" sz="1600" baseline="0" dirty="0" smtClean="0"/>
                        <a:t>пульс увеличивается на 20 и более)</a:t>
                      </a:r>
                      <a:endParaRPr lang="ru-RU" sz="1600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53534">
                <a:tc>
                  <a:txBody>
                    <a:bodyPr/>
                    <a:lstStyle/>
                    <a:p>
                      <a:r>
                        <a:rPr lang="az-Latn-AZ" sz="1600" dirty="0"/>
                        <a:t> II </a:t>
                      </a:r>
                      <a:r>
                        <a:rPr lang="ru-RU" sz="1600" dirty="0" smtClean="0"/>
                        <a:t> степень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600" dirty="0"/>
                        <a:t> 20-25%</a:t>
                      </a:r>
                      <a:endParaRPr lang="ru-RU" sz="1600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 </a:t>
                      </a:r>
                      <a:r>
                        <a:rPr lang="ru-RU" sz="1600" baseline="0" dirty="0" smtClean="0"/>
                        <a:t>Ортостатическая гипотензия, систолическое давление снижается на</a:t>
                      </a:r>
                      <a:r>
                        <a:rPr lang="az-Latn-AZ" sz="1600" baseline="0" dirty="0" smtClean="0"/>
                        <a:t> 15</a:t>
                      </a:r>
                      <a:r>
                        <a:rPr lang="ru-RU" sz="1600" baseline="0" dirty="0" smtClean="0"/>
                        <a:t>мм</a:t>
                      </a:r>
                      <a:r>
                        <a:rPr lang="az-Latn-AZ" sz="1600" baseline="0" dirty="0" smtClean="0"/>
                        <a:t> </a:t>
                      </a:r>
                      <a:r>
                        <a:rPr lang="ru-RU" sz="1600" baseline="0" dirty="0" err="1" smtClean="0"/>
                        <a:t>рт</a:t>
                      </a:r>
                      <a:r>
                        <a:rPr lang="az-Latn-AZ" sz="1600" baseline="0" dirty="0" smtClean="0"/>
                        <a:t> </a:t>
                      </a:r>
                      <a:r>
                        <a:rPr lang="ru-RU" sz="1600" baseline="0" dirty="0" err="1" smtClean="0"/>
                        <a:t>ст</a:t>
                      </a:r>
                      <a:r>
                        <a:rPr lang="ru-RU" sz="1600" baseline="0" dirty="0" smtClean="0"/>
                        <a:t> и более</a:t>
                      </a:r>
                      <a:r>
                        <a:rPr lang="az-Latn-AZ" sz="1600" baseline="0" dirty="0" smtClean="0"/>
                        <a:t>. </a:t>
                      </a:r>
                      <a:r>
                        <a:rPr lang="ru-RU" sz="1600" baseline="0" dirty="0" smtClean="0"/>
                        <a:t> Диурез нормальный</a:t>
                      </a:r>
                      <a:r>
                        <a:rPr lang="az-Latn-AZ" sz="1400" baseline="0" dirty="0" smtClean="0"/>
                        <a:t>.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53534">
                <a:tc>
                  <a:txBody>
                    <a:bodyPr/>
                    <a:lstStyle/>
                    <a:p>
                      <a:r>
                        <a:rPr lang="az-Latn-AZ" sz="1600" dirty="0"/>
                        <a:t>III </a:t>
                      </a:r>
                      <a:r>
                        <a:rPr lang="ru-RU" sz="1600" dirty="0" smtClean="0"/>
                        <a:t> степень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600" dirty="0"/>
                        <a:t> 30-40%</a:t>
                      </a:r>
                      <a:endParaRPr lang="ru-RU" sz="1600" dirty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aseline="0" dirty="0" smtClean="0"/>
                        <a:t>Гипотензия</a:t>
                      </a:r>
                      <a:r>
                        <a:rPr lang="ru-RU" sz="1600" dirty="0" smtClean="0"/>
                        <a:t> и </a:t>
                      </a:r>
                      <a:r>
                        <a:rPr lang="ru-RU" sz="1600" dirty="0" err="1" smtClean="0"/>
                        <a:t>олигоурия</a:t>
                      </a:r>
                      <a:r>
                        <a:rPr lang="az-Latn-AZ" sz="1600" baseline="0" dirty="0" smtClean="0"/>
                        <a:t> (</a:t>
                      </a:r>
                      <a:r>
                        <a:rPr lang="ru-RU" sz="1600" baseline="0" dirty="0" smtClean="0"/>
                        <a:t>менее </a:t>
                      </a:r>
                      <a:r>
                        <a:rPr lang="az-Latn-AZ" sz="1600" baseline="0" dirty="0" smtClean="0"/>
                        <a:t>400</a:t>
                      </a:r>
                      <a:r>
                        <a:rPr lang="ru-RU" sz="1600" baseline="0" dirty="0" smtClean="0"/>
                        <a:t>мл</a:t>
                      </a:r>
                      <a:r>
                        <a:rPr lang="az-Latn-AZ" sz="1600" baseline="0" dirty="0" smtClean="0"/>
                        <a:t>\</a:t>
                      </a:r>
                      <a:r>
                        <a:rPr lang="ru-RU" sz="1600" baseline="0" dirty="0" err="1" smtClean="0"/>
                        <a:t>сут</a:t>
                      </a:r>
                      <a:r>
                        <a:rPr lang="az-Latn-AZ" sz="1600" baseline="0" dirty="0" smtClean="0"/>
                        <a:t>. ) </a:t>
                      </a:r>
                      <a:endParaRPr lang="ru-RU" sz="1600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53534">
                <a:tc>
                  <a:txBody>
                    <a:bodyPr/>
                    <a:lstStyle/>
                    <a:p>
                      <a:r>
                        <a:rPr lang="az-Latn-AZ" sz="1600" dirty="0"/>
                        <a:t>IV </a:t>
                      </a:r>
                      <a:r>
                        <a:rPr lang="ru-RU" sz="1600" dirty="0" smtClean="0"/>
                        <a:t> степень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Более </a:t>
                      </a:r>
                      <a:r>
                        <a:rPr lang="az-Latn-AZ" sz="1600" dirty="0" smtClean="0"/>
                        <a:t>40%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 Нарушение сознания и кома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629398"/>
            <a:ext cx="4114800" cy="228601"/>
          </a:xfrm>
        </p:spPr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7" name="Прямоугольник 26">
            <a:extLst>
              <a:ext uri="{FF2B5EF4-FFF2-40B4-BE49-F238E27FC236}">
                <a16:creationId xmlns="" xmlns:a16="http://schemas.microsoft.com/office/drawing/2014/main" id="{93C30CE2-BEC8-49AC-A449-1C1D6E515B28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620688"/>
            <a:ext cx="6076051" cy="611546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 Источник и  характер кровотечения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990033"/>
                </a:solidFill>
              </a:rPr>
              <a:t>Эндоскопия</a:t>
            </a:r>
          </a:p>
          <a:p>
            <a:endParaRPr lang="ru-RU" sz="2400" dirty="0" smtClean="0"/>
          </a:p>
          <a:p>
            <a:r>
              <a:rPr lang="ru-RU" sz="2400" b="1" dirty="0" smtClean="0">
                <a:solidFill>
                  <a:srgbClr val="990033"/>
                </a:solidFill>
              </a:rPr>
              <a:t> При кровотечениях невыясненной этиологии  </a:t>
            </a:r>
          </a:p>
          <a:p>
            <a:pPr>
              <a:buNone/>
            </a:pPr>
            <a:r>
              <a:rPr lang="ru-RU" sz="2400" dirty="0" smtClean="0"/>
              <a:t>    </a:t>
            </a:r>
            <a:r>
              <a:rPr lang="ru-RU" sz="2400" dirty="0" smtClean="0">
                <a:solidFill>
                  <a:srgbClr val="0070C0"/>
                </a:solidFill>
              </a:rPr>
              <a:t>- капсульная эндоскопия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  - селективная ангиография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  - радиоизотопная </a:t>
            </a:r>
            <a:r>
              <a:rPr lang="ru-RU" sz="2400" dirty="0" err="1" smtClean="0">
                <a:solidFill>
                  <a:srgbClr val="0070C0"/>
                </a:solidFill>
              </a:rPr>
              <a:t>сцинтиграфия</a:t>
            </a:r>
            <a:endParaRPr lang="ru-RU" sz="24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  - </a:t>
            </a:r>
            <a:r>
              <a:rPr lang="ru-RU" sz="2400" dirty="0" err="1" smtClean="0">
                <a:solidFill>
                  <a:srgbClr val="0070C0"/>
                </a:solidFill>
              </a:rPr>
              <a:t>интраоперационная</a:t>
            </a:r>
            <a:r>
              <a:rPr lang="ru-RU" sz="2400" dirty="0" smtClean="0">
                <a:solidFill>
                  <a:srgbClr val="0070C0"/>
                </a:solidFill>
              </a:rPr>
              <a:t> эндоскопия</a:t>
            </a:r>
          </a:p>
          <a:p>
            <a:pPr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    - </a:t>
            </a:r>
            <a:r>
              <a:rPr lang="ru-RU" sz="2400" dirty="0" err="1" smtClean="0">
                <a:solidFill>
                  <a:srgbClr val="0070C0"/>
                </a:solidFill>
              </a:rPr>
              <a:t>илеостома</a:t>
            </a:r>
            <a:endParaRPr lang="ru-RU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2192978" y="476672"/>
            <a:ext cx="276069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altLang="en-US" sz="2000" b="1" dirty="0" smtClean="0">
                <a:solidFill>
                  <a:srgbClr val="002060"/>
                </a:solidFill>
                <a:latin typeface="+mj-lt"/>
              </a:rPr>
              <a:t> Источник кровотечения</a:t>
            </a:r>
            <a:endParaRPr lang="tr-TR" altLang="en-US" sz="20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1584" y="1484784"/>
            <a:ext cx="24152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 </a:t>
            </a:r>
            <a:r>
              <a:rPr lang="ru-RU" b="1" dirty="0" err="1" smtClean="0"/>
              <a:t>Колоноскопия</a:t>
            </a:r>
            <a:endParaRPr lang="az-Latn-AZ" b="1" dirty="0"/>
          </a:p>
          <a:p>
            <a:pPr algn="ctr"/>
            <a:r>
              <a:rPr lang="ru-RU" b="1" dirty="0" smtClean="0"/>
              <a:t> </a:t>
            </a:r>
            <a:r>
              <a:rPr lang="ru-RU" b="1" dirty="0" err="1" smtClean="0"/>
              <a:t>Гастродуоденоскопия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783632" y="2708920"/>
            <a:ext cx="1545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 Не выявлено</a:t>
            </a:r>
            <a:endParaRPr lang="en-US" b="1" dirty="0"/>
          </a:p>
        </p:txBody>
      </p:sp>
      <p:cxnSp>
        <p:nvCxnSpPr>
          <p:cNvPr id="17" name="Straight Arrow Connector 16"/>
          <p:cNvCxnSpPr>
            <a:stCxn id="9240" idx="2"/>
            <a:endCxn id="3" idx="0"/>
          </p:cNvCxnSpPr>
          <p:nvPr/>
        </p:nvCxnSpPr>
        <p:spPr>
          <a:xfrm flipH="1">
            <a:off x="3559223" y="876782"/>
            <a:ext cx="14101" cy="60800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3575720" y="2348880"/>
            <a:ext cx="1" cy="43204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207568" y="3717032"/>
            <a:ext cx="2676311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Энтероскопия</a:t>
            </a:r>
            <a:endParaRPr lang="az-Latn-AZ" b="1" dirty="0">
              <a:solidFill>
                <a:srgbClr val="0070C0"/>
              </a:solidFill>
            </a:endParaRPr>
          </a:p>
          <a:p>
            <a:pPr algn="ctr"/>
            <a:r>
              <a:rPr lang="ru-RU" b="1" dirty="0" smtClean="0">
                <a:solidFill>
                  <a:srgbClr val="0070C0"/>
                </a:solidFill>
              </a:rPr>
              <a:t> Капсульная эндоскопия</a:t>
            </a:r>
            <a:endParaRPr lang="en-US" b="1" dirty="0">
              <a:solidFill>
                <a:srgbClr val="0070C0"/>
              </a:solidFill>
            </a:endParaRPr>
          </a:p>
        </p:txBody>
      </p:sp>
      <p:cxnSp>
        <p:nvCxnSpPr>
          <p:cNvPr id="29" name="Straight Arrow Connector 28"/>
          <p:cNvCxnSpPr>
            <a:stCxn id="7" idx="2"/>
            <a:endCxn id="25" idx="0"/>
          </p:cNvCxnSpPr>
          <p:nvPr/>
        </p:nvCxnSpPr>
        <p:spPr>
          <a:xfrm flipH="1">
            <a:off x="3545724" y="3078252"/>
            <a:ext cx="10780" cy="63878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436570" y="5013176"/>
            <a:ext cx="237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 </a:t>
            </a:r>
            <a:endParaRPr lang="en-US" b="1" dirty="0"/>
          </a:p>
        </p:txBody>
      </p:sp>
      <p:cxnSp>
        <p:nvCxnSpPr>
          <p:cNvPr id="27" name="Straight Arrow Connector 26"/>
          <p:cNvCxnSpPr>
            <a:stCxn id="26" idx="2"/>
            <a:endCxn id="31" idx="0"/>
          </p:cNvCxnSpPr>
          <p:nvPr/>
        </p:nvCxnSpPr>
        <p:spPr>
          <a:xfrm flipH="1">
            <a:off x="3545241" y="5382508"/>
            <a:ext cx="10112" cy="27874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5" idx="2"/>
            <a:endCxn id="26" idx="0"/>
          </p:cNvCxnSpPr>
          <p:nvPr/>
        </p:nvCxnSpPr>
        <p:spPr>
          <a:xfrm>
            <a:off x="3545724" y="4432121"/>
            <a:ext cx="9629" cy="58105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536160" y="5661248"/>
            <a:ext cx="2664296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  </a:t>
            </a:r>
            <a:r>
              <a:rPr lang="ru-RU" b="1" dirty="0" err="1" smtClean="0">
                <a:solidFill>
                  <a:srgbClr val="0070C0"/>
                </a:solidFill>
              </a:rPr>
              <a:t>Интраоперационная</a:t>
            </a:r>
            <a:r>
              <a:rPr lang="ru-RU" b="1" dirty="0" smtClean="0">
                <a:solidFill>
                  <a:srgbClr val="0070C0"/>
                </a:solidFill>
              </a:rPr>
              <a:t> эндоскопия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567608" y="5661248"/>
            <a:ext cx="1955266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 Ангиография</a:t>
            </a:r>
            <a:endParaRPr lang="az-Latn-AZ" b="1" dirty="0">
              <a:solidFill>
                <a:srgbClr val="0070C0"/>
              </a:solidFill>
            </a:endParaRPr>
          </a:p>
          <a:p>
            <a:pPr algn="ctr"/>
            <a:r>
              <a:rPr lang="ru-RU" b="1" dirty="0" smtClean="0">
                <a:solidFill>
                  <a:srgbClr val="0070C0"/>
                </a:solidFill>
              </a:rPr>
              <a:t> Радиоизотопная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871864" y="5877272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 Не  выявлено</a:t>
            </a:r>
            <a:endParaRPr lang="en-US" b="1" dirty="0" smtClean="0"/>
          </a:p>
          <a:p>
            <a:pPr algn="ctr"/>
            <a:r>
              <a:rPr lang="ru-RU" b="1" dirty="0" smtClean="0"/>
              <a:t> </a:t>
            </a:r>
            <a:endParaRPr lang="en-US" b="1" dirty="0"/>
          </a:p>
        </p:txBody>
      </p:sp>
      <p:cxnSp>
        <p:nvCxnSpPr>
          <p:cNvPr id="37" name="Straight Arrow Connector 36"/>
          <p:cNvCxnSpPr/>
          <p:nvPr/>
        </p:nvCxnSpPr>
        <p:spPr>
          <a:xfrm flipV="1">
            <a:off x="6744072" y="6093296"/>
            <a:ext cx="792088" cy="18164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31" idx="3"/>
            <a:endCxn id="36" idx="1"/>
          </p:cNvCxnSpPr>
          <p:nvPr/>
        </p:nvCxnSpPr>
        <p:spPr>
          <a:xfrm>
            <a:off x="4522874" y="6018793"/>
            <a:ext cx="348990" cy="18164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7176120" y="472514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 Не выявлено  </a:t>
            </a:r>
            <a:endParaRPr lang="en-US" b="1" dirty="0"/>
          </a:p>
        </p:txBody>
      </p:sp>
      <p:cxnSp>
        <p:nvCxnSpPr>
          <p:cNvPr id="52" name="Straight Arrow Connector 51"/>
          <p:cNvCxnSpPr/>
          <p:nvPr/>
        </p:nvCxnSpPr>
        <p:spPr>
          <a:xfrm flipH="1" flipV="1">
            <a:off x="8832304" y="5157192"/>
            <a:ext cx="180020" cy="42275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7536160" y="3429000"/>
            <a:ext cx="2344898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err="1" smtClean="0">
                <a:solidFill>
                  <a:srgbClr val="0070C0"/>
                </a:solidFill>
              </a:rPr>
              <a:t>Илеостомия</a:t>
            </a:r>
            <a:r>
              <a:rPr lang="ru-RU" b="1" dirty="0" smtClean="0">
                <a:solidFill>
                  <a:srgbClr val="0070C0"/>
                </a:solidFill>
              </a:rPr>
              <a:t>  и  наблюдения</a:t>
            </a:r>
            <a:endParaRPr lang="en-US" b="1" dirty="0">
              <a:solidFill>
                <a:srgbClr val="0070C0"/>
              </a:solidFill>
            </a:endParaRPr>
          </a:p>
        </p:txBody>
      </p:sp>
      <p:cxnSp>
        <p:nvCxnSpPr>
          <p:cNvPr id="59" name="Straight Arrow Connector 58"/>
          <p:cNvCxnSpPr>
            <a:stCxn id="51" idx="0"/>
            <a:endCxn id="58" idx="2"/>
          </p:cNvCxnSpPr>
          <p:nvPr/>
        </p:nvCxnSpPr>
        <p:spPr>
          <a:xfrm flipV="1">
            <a:off x="8688288" y="4144089"/>
            <a:ext cx="20321" cy="581055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="" xmlns:a16="http://schemas.microsoft.com/office/drawing/2014/main" id="{E7D916B8-3D0B-4F1C-9D52-95253FC9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28045" y="6453626"/>
            <a:ext cx="2895600" cy="365125"/>
          </a:xfrm>
        </p:spPr>
        <p:txBody>
          <a:bodyPr/>
          <a:lstStyle/>
          <a:p>
            <a:r>
              <a:rPr lang="tr-TR" altLang="en-US" b="1" dirty="0"/>
              <a:t>Prof.Dr. NYBay</a:t>
            </a:r>
          </a:p>
        </p:txBody>
      </p:sp>
      <p:sp>
        <p:nvSpPr>
          <p:cNvPr id="23" name="Прямоугольник 26">
            <a:extLst>
              <a:ext uri="{FF2B5EF4-FFF2-40B4-BE49-F238E27FC236}">
                <a16:creationId xmlns="" xmlns:a16="http://schemas.microsoft.com/office/drawing/2014/main" id="{12A8262D-4A60-474C-B1A8-EC1B2BE3A8E6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711624" y="4869160"/>
            <a:ext cx="1598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 Не выявлено </a:t>
            </a:r>
            <a:endParaRPr lang="en-US" b="1" dirty="0"/>
          </a:p>
        </p:txBody>
      </p:sp>
    </p:spTree>
    <p:extLst>
      <p:ext uri="{BB962C8B-B14F-4D97-AF65-F5344CB8AC3E}">
        <p14:creationId xmlns="" xmlns:p14="http://schemas.microsoft.com/office/powerpoint/2010/main" val="29416266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04664"/>
            <a:ext cx="6076051" cy="611546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Место и причина кровотечения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sz="2000" b="1" dirty="0" err="1" smtClean="0">
                <a:solidFill>
                  <a:srgbClr val="0070C0"/>
                </a:solidFill>
              </a:rPr>
              <a:t>Сцинтиграфия</a:t>
            </a:r>
            <a:r>
              <a:rPr lang="ru-RU" sz="2000" dirty="0" smtClean="0">
                <a:solidFill>
                  <a:srgbClr val="0070C0"/>
                </a:solidFill>
              </a:rPr>
              <a:t>, </a:t>
            </a:r>
            <a:r>
              <a:rPr lang="ru-RU" sz="2000" dirty="0" smtClean="0"/>
              <a:t>проводимая с эритроцитами, меченными </a:t>
            </a:r>
            <a:r>
              <a:rPr lang="ru-RU" sz="2000" dirty="0" err="1" smtClean="0"/>
              <a:t>пертехнетатом</a:t>
            </a:r>
            <a:r>
              <a:rPr lang="ru-RU" sz="2000" dirty="0" smtClean="0"/>
              <a:t> технеция (99тТс) или тромбоцитами, меченными 111In, позволяет выявить источник кровотечения, если объем кровопотери превышает 0,05 - 0,1 мл в 1 мин.</a:t>
            </a:r>
            <a:br>
              <a:rPr lang="ru-RU" sz="2000" dirty="0" smtClean="0"/>
            </a:br>
            <a:r>
              <a:rPr lang="ru-RU" sz="2000" dirty="0" smtClean="0"/>
              <a:t>  </a:t>
            </a:r>
          </a:p>
          <a:p>
            <a:endParaRPr lang="ru-RU" sz="2000" dirty="0" smtClean="0"/>
          </a:p>
          <a:p>
            <a:r>
              <a:rPr lang="ru-RU" sz="2000" dirty="0" smtClean="0"/>
              <a:t>При </a:t>
            </a:r>
            <a:r>
              <a:rPr lang="ru-RU" sz="2000" b="1" dirty="0" smtClean="0">
                <a:solidFill>
                  <a:srgbClr val="0070C0"/>
                </a:solidFill>
              </a:rPr>
              <a:t>ангиографии</a:t>
            </a:r>
            <a:r>
              <a:rPr lang="ru-RU" sz="2000" dirty="0" smtClean="0">
                <a:solidFill>
                  <a:srgbClr val="0070C0"/>
                </a:solidFill>
              </a:rPr>
              <a:t> </a:t>
            </a:r>
            <a:r>
              <a:rPr lang="ru-RU" sz="2000" dirty="0" smtClean="0"/>
              <a:t>с заполнением бассейна верхней и нижней брыжеечных артерий можно обнаружить выход контрастного вещества из кровеносных сосудов (экстравазаты) в просвет кишечника. Метод оказывается полезным если объем кровопотери превышает 0,5 мл в 1 мин. и позволяет выполнять определенные лечебные манипуляции (в частности, </a:t>
            </a:r>
            <a:r>
              <a:rPr lang="ru-RU" sz="2000" dirty="0" err="1" smtClean="0"/>
              <a:t>эмболизацию</a:t>
            </a:r>
            <a:r>
              <a:rPr lang="ru-RU" sz="2000" dirty="0" smtClean="0"/>
              <a:t>, введение вазоконстрикторов</a:t>
            </a:r>
            <a:r>
              <a:rPr lang="ru-RU" dirty="0" smtClean="0"/>
              <a:t>). 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4531685" y="260648"/>
            <a:ext cx="293541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000" b="1" dirty="0" smtClean="0">
                <a:solidFill>
                  <a:schemeClr val="tx2"/>
                </a:solidFill>
                <a:latin typeface="+mj-lt"/>
              </a:rPr>
              <a:t>  Источник кровотечения</a:t>
            </a:r>
            <a:r>
              <a:rPr lang="tr-TR" altLang="en-US" sz="2000" b="1" dirty="0" smtClean="0">
                <a:solidFill>
                  <a:schemeClr val="tx2"/>
                </a:solidFill>
                <a:latin typeface="+mj-lt"/>
              </a:rPr>
              <a:t>?</a:t>
            </a:r>
            <a:endParaRPr lang="tr-TR" altLang="en-US" sz="2000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5" name="Text Box 24"/>
          <p:cNvSpPr txBox="1">
            <a:spLocks noChangeArrowheads="1"/>
          </p:cNvSpPr>
          <p:nvPr/>
        </p:nvSpPr>
        <p:spPr bwMode="auto">
          <a:xfrm>
            <a:off x="2707678" y="1484787"/>
            <a:ext cx="265970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000" b="1" dirty="0" smtClean="0">
                <a:latin typeface="+mj-lt"/>
              </a:rPr>
              <a:t> Верхнее кровотечение</a:t>
            </a:r>
            <a:endParaRPr lang="az-Latn-AZ" altLang="en-US" sz="2000" b="1" dirty="0">
              <a:latin typeface="+mj-lt"/>
            </a:endParaRPr>
          </a:p>
          <a:p>
            <a:pPr lvl="1"/>
            <a:r>
              <a:rPr lang="ru-RU" altLang="en-US" sz="2000" dirty="0" smtClean="0">
                <a:latin typeface="+mj-lt"/>
              </a:rPr>
              <a:t> </a:t>
            </a:r>
            <a:r>
              <a:rPr lang="ru-RU" altLang="en-US" sz="2000" dirty="0" err="1" smtClean="0">
                <a:latin typeface="+mj-lt"/>
              </a:rPr>
              <a:t>Гематомезис</a:t>
            </a:r>
            <a:endParaRPr lang="az-Latn-AZ" altLang="en-US" sz="2000" dirty="0">
              <a:latin typeface="+mj-lt"/>
            </a:endParaRPr>
          </a:p>
          <a:p>
            <a:pPr lvl="1"/>
            <a:r>
              <a:rPr lang="ru-RU" altLang="en-US" sz="2000" dirty="0" smtClean="0">
                <a:latin typeface="+mj-lt"/>
              </a:rPr>
              <a:t> мелена</a:t>
            </a:r>
            <a:endParaRPr lang="en-US" altLang="en-US" sz="2000" dirty="0">
              <a:latin typeface="+mj-lt"/>
            </a:endParaRPr>
          </a:p>
        </p:txBody>
      </p:sp>
      <p:sp>
        <p:nvSpPr>
          <p:cNvPr id="6" name="Text Box 24"/>
          <p:cNvSpPr txBox="1">
            <a:spLocks noChangeArrowheads="1"/>
          </p:cNvSpPr>
          <p:nvPr/>
        </p:nvSpPr>
        <p:spPr bwMode="auto">
          <a:xfrm>
            <a:off x="7268580" y="1484785"/>
            <a:ext cx="261802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2000" b="1" dirty="0" smtClean="0">
                <a:latin typeface="+mj-lt"/>
              </a:rPr>
              <a:t> Нижнее кровотечение</a:t>
            </a:r>
            <a:endParaRPr lang="az-Latn-AZ" altLang="en-US" sz="2000" b="1" dirty="0">
              <a:latin typeface="+mj-lt"/>
            </a:endParaRPr>
          </a:p>
          <a:p>
            <a:pPr lvl="1"/>
            <a:r>
              <a:rPr lang="ru-RU" altLang="en-US" sz="2000" dirty="0" smtClean="0">
                <a:latin typeface="+mj-lt"/>
              </a:rPr>
              <a:t> Мелена</a:t>
            </a:r>
            <a:endParaRPr lang="az-Latn-AZ" altLang="en-US" sz="2000" dirty="0">
              <a:latin typeface="+mj-lt"/>
            </a:endParaRPr>
          </a:p>
          <a:p>
            <a:pPr lvl="1"/>
            <a:r>
              <a:rPr lang="ru-RU" altLang="en-US" sz="2000" dirty="0" smtClean="0">
                <a:latin typeface="+mj-lt"/>
              </a:rPr>
              <a:t> </a:t>
            </a:r>
            <a:r>
              <a:rPr lang="ru-RU" altLang="en-US" sz="2000" dirty="0" err="1" smtClean="0">
                <a:latin typeface="+mj-lt"/>
              </a:rPr>
              <a:t>Гематохезис</a:t>
            </a:r>
            <a:endParaRPr lang="en-US" altLang="en-US" sz="2000" dirty="0"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46791" y="3201944"/>
            <a:ext cx="2415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 </a:t>
            </a:r>
            <a:r>
              <a:rPr lang="ru-RU" b="1" dirty="0" err="1" smtClean="0"/>
              <a:t>Гастродуоденоскопия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212024" y="2924946"/>
            <a:ext cx="24152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 </a:t>
            </a:r>
            <a:r>
              <a:rPr lang="ru-RU" b="1" dirty="0" err="1" smtClean="0"/>
              <a:t>Колоноскопия</a:t>
            </a:r>
            <a:endParaRPr lang="ru-RU" b="1" dirty="0" smtClean="0"/>
          </a:p>
          <a:p>
            <a:pPr algn="ctr"/>
            <a:r>
              <a:rPr lang="ru-RU" b="1" dirty="0" smtClean="0"/>
              <a:t> </a:t>
            </a:r>
            <a:r>
              <a:rPr lang="ru-RU" b="1" dirty="0" err="1" smtClean="0"/>
              <a:t>Гастродуоденоскопия</a:t>
            </a:r>
            <a:endParaRPr lang="az-Latn-AZ" b="1" dirty="0"/>
          </a:p>
          <a:p>
            <a:pPr algn="ctr"/>
            <a:r>
              <a:rPr lang="ru-RU" b="1" dirty="0" smtClean="0"/>
              <a:t> 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487488" y="4509120"/>
            <a:ext cx="5072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Место и причина кровотечения были выяснены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680176" y="4509120"/>
            <a:ext cx="1534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 Не выяснено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79576" y="5445224"/>
            <a:ext cx="3038071" cy="102155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 Эндоскопический гемостаз</a:t>
            </a:r>
            <a:endParaRPr lang="az-Latn-AZ" b="1" dirty="0">
              <a:solidFill>
                <a:schemeClr val="tx2"/>
              </a:solidFill>
            </a:endParaRPr>
          </a:p>
          <a:p>
            <a:r>
              <a:rPr lang="ru-RU" b="1" dirty="0" smtClean="0">
                <a:solidFill>
                  <a:schemeClr val="tx2"/>
                </a:solidFill>
              </a:rPr>
              <a:t>  Консервативный гемостаз</a:t>
            </a:r>
            <a:endParaRPr lang="az-Latn-AZ" b="1" dirty="0">
              <a:solidFill>
                <a:schemeClr val="tx2"/>
              </a:solidFill>
            </a:endParaRPr>
          </a:p>
          <a:p>
            <a:r>
              <a:rPr lang="ru-RU" b="1" dirty="0" smtClean="0">
                <a:solidFill>
                  <a:schemeClr val="tx2"/>
                </a:solidFill>
              </a:rPr>
              <a:t>  Хирургический гемостаз</a:t>
            </a:r>
            <a:endParaRPr lang="en-US" b="1" dirty="0">
              <a:solidFill>
                <a:schemeClr val="tx2"/>
              </a:solidFill>
            </a:endParaRPr>
          </a:p>
        </p:txBody>
      </p:sp>
      <p:cxnSp>
        <p:nvCxnSpPr>
          <p:cNvPr id="11" name="Straight Arrow Connector 10"/>
          <p:cNvCxnSpPr>
            <a:stCxn id="9240" idx="2"/>
            <a:endCxn id="5" idx="0"/>
          </p:cNvCxnSpPr>
          <p:nvPr/>
        </p:nvCxnSpPr>
        <p:spPr>
          <a:xfrm flipH="1">
            <a:off x="4037529" y="660758"/>
            <a:ext cx="1961866" cy="824029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240" idx="2"/>
            <a:endCxn id="6" idx="0"/>
          </p:cNvCxnSpPr>
          <p:nvPr/>
        </p:nvCxnSpPr>
        <p:spPr>
          <a:xfrm>
            <a:off x="5999395" y="660758"/>
            <a:ext cx="2578197" cy="824027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5" idx="2"/>
            <a:endCxn id="2" idx="0"/>
          </p:cNvCxnSpPr>
          <p:nvPr/>
        </p:nvCxnSpPr>
        <p:spPr>
          <a:xfrm flipH="1">
            <a:off x="3654430" y="2500450"/>
            <a:ext cx="383099" cy="701494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2"/>
            <a:endCxn id="3" idx="0"/>
          </p:cNvCxnSpPr>
          <p:nvPr/>
        </p:nvCxnSpPr>
        <p:spPr>
          <a:xfrm flipH="1">
            <a:off x="8419663" y="2500448"/>
            <a:ext cx="157929" cy="42449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22"/>
          <p:cNvGrpSpPr/>
          <p:nvPr/>
        </p:nvGrpSpPr>
        <p:grpSpPr>
          <a:xfrm>
            <a:off x="3654427" y="3571277"/>
            <a:ext cx="4760498" cy="937845"/>
            <a:chOff x="1848688" y="4437113"/>
            <a:chExt cx="5171588" cy="720079"/>
          </a:xfrm>
        </p:grpSpPr>
        <p:sp>
          <p:nvSpPr>
            <p:cNvPr id="20" name="Left Brace 19"/>
            <p:cNvSpPr/>
            <p:nvPr/>
          </p:nvSpPr>
          <p:spPr>
            <a:xfrm rot="16200000">
              <a:off x="4290403" y="1995402"/>
              <a:ext cx="288162" cy="5171584"/>
            </a:xfrm>
            <a:prstGeom prst="leftBrace">
              <a:avLst>
                <a:gd name="adj1" fmla="val 43852"/>
                <a:gd name="adj2" fmla="val 50000"/>
              </a:avLst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Left Brace 23"/>
            <p:cNvSpPr/>
            <p:nvPr/>
          </p:nvSpPr>
          <p:spPr>
            <a:xfrm rot="5400000" flipV="1">
              <a:off x="4218391" y="2355311"/>
              <a:ext cx="432178" cy="5171584"/>
            </a:xfrm>
            <a:prstGeom prst="leftBrace">
              <a:avLst>
                <a:gd name="adj1" fmla="val 43852"/>
                <a:gd name="adj2" fmla="val 50000"/>
              </a:avLst>
            </a:prstGeom>
            <a:ln w="38100"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22" name="Straight Arrow Connector 21"/>
          <p:cNvCxnSpPr>
            <a:stCxn id="4" idx="2"/>
            <a:endCxn id="9" idx="0"/>
          </p:cNvCxnSpPr>
          <p:nvPr/>
        </p:nvCxnSpPr>
        <p:spPr>
          <a:xfrm flipH="1">
            <a:off x="3798612" y="4878452"/>
            <a:ext cx="225180" cy="566772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248128" y="5661248"/>
            <a:ext cx="3244457" cy="40862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 Последующие  обследования</a:t>
            </a:r>
            <a:endParaRPr lang="en-US" b="1" dirty="0">
              <a:solidFill>
                <a:schemeClr val="tx2"/>
              </a:solidFill>
            </a:endParaRPr>
          </a:p>
        </p:txBody>
      </p:sp>
      <p:cxnSp>
        <p:nvCxnSpPr>
          <p:cNvPr id="29" name="Straight Arrow Connector 28"/>
          <p:cNvCxnSpPr>
            <a:stCxn id="7" idx="2"/>
            <a:endCxn id="25" idx="0"/>
          </p:cNvCxnSpPr>
          <p:nvPr/>
        </p:nvCxnSpPr>
        <p:spPr>
          <a:xfrm>
            <a:off x="8447373" y="4878452"/>
            <a:ext cx="422984" cy="782796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9">
            <a:extLst>
              <a:ext uri="{FF2B5EF4-FFF2-40B4-BE49-F238E27FC236}">
                <a16:creationId xmlns="" xmlns:a16="http://schemas.microsoft.com/office/drawing/2014/main" id="{9B0D8F87-C33B-415D-A495-603C87D65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altLang="en-US" b="1" dirty="0"/>
              <a:t>Prof.Dr. NYBay</a:t>
            </a:r>
          </a:p>
        </p:txBody>
      </p:sp>
      <p:sp>
        <p:nvSpPr>
          <p:cNvPr id="21" name="Прямоугольник 26">
            <a:extLst>
              <a:ext uri="{FF2B5EF4-FFF2-40B4-BE49-F238E27FC236}">
                <a16:creationId xmlns="" xmlns:a16="http://schemas.microsoft.com/office/drawing/2014/main" id="{4A6497CC-19B1-4B91-9074-A5567FB94AE4}"/>
              </a:ext>
            </a:extLst>
          </p:cNvPr>
          <p:cNvSpPr/>
          <p:nvPr/>
        </p:nvSpPr>
        <p:spPr>
          <a:xfrm>
            <a:off x="10957623" y="188640"/>
            <a:ext cx="123437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Mədə-bağırsaq </a:t>
            </a:r>
          </a:p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qanaxmaları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5350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672" y="404664"/>
            <a:ext cx="6076051" cy="611546"/>
          </a:xfrm>
        </p:spPr>
        <p:txBody>
          <a:bodyPr/>
          <a:lstStyle/>
          <a:p>
            <a:r>
              <a:rPr lang="ru-RU" sz="3200" dirty="0" err="1" smtClean="0">
                <a:solidFill>
                  <a:srgbClr val="002060"/>
                </a:solidFill>
              </a:rPr>
              <a:t>Интраоперационная</a:t>
            </a:r>
            <a:r>
              <a:rPr lang="ru-RU" sz="3200" dirty="0" smtClean="0">
                <a:solidFill>
                  <a:srgbClr val="002060"/>
                </a:solidFill>
              </a:rPr>
              <a:t> эндоскопия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4" name="Picture 14" descr="1304200705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72922" y="1600201"/>
            <a:ext cx="8046156" cy="4525963"/>
          </a:xfrm>
          <a:noFill/>
          <a:ln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en-US" sz="2800" dirty="0" err="1"/>
              <a:t>PillCam</a:t>
            </a:r>
            <a:r>
              <a:rPr lang="en-US" sz="2800" dirty="0"/>
              <a:t> SB Latest Generation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9416" y="2506662"/>
            <a:ext cx="5181600" cy="4351338"/>
          </a:xfrm>
        </p:spPr>
        <p:txBody>
          <a:bodyPr/>
          <a:lstStyle/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11 mm x 26 mm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1 camera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2 frames per second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Std optics / 1 lens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Standard lighting control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Standard angle of view (AOV) 140</a:t>
            </a:r>
            <a:r>
              <a:rPr lang="en-US" sz="2000" dirty="0">
                <a:solidFill>
                  <a:srgbClr val="1B894D"/>
                </a:solidFill>
                <a:latin typeface="Arial" charset="0"/>
                <a:cs typeface="Arial" charset="0"/>
              </a:rPr>
              <a:t>°</a:t>
            </a:r>
            <a:endParaRPr lang="en-US" sz="2000" dirty="0">
              <a:solidFill>
                <a:srgbClr val="1B894D"/>
              </a:solidFill>
              <a:latin typeface="Arial" charset="0"/>
            </a:endParaRP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Depth of field 0-30 mm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528048" y="2506662"/>
            <a:ext cx="5181600" cy="4351338"/>
          </a:xfrm>
        </p:spPr>
        <p:txBody>
          <a:bodyPr/>
          <a:lstStyle/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11 mm x 26 mm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1 camera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2 frames per second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New optics / 3 lenses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Advanced Automatic Light Control</a:t>
            </a: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Extra wide angle of view (AOV) 156</a:t>
            </a:r>
            <a:r>
              <a:rPr lang="en-US" sz="2000" dirty="0">
                <a:solidFill>
                  <a:srgbClr val="1B894D"/>
                </a:solidFill>
                <a:latin typeface="Arial" charset="0"/>
                <a:cs typeface="Arial" charset="0"/>
              </a:rPr>
              <a:t>°</a:t>
            </a:r>
            <a:endParaRPr lang="en-US" sz="2000" dirty="0">
              <a:solidFill>
                <a:srgbClr val="1B894D"/>
              </a:solidFill>
              <a:latin typeface="Arial" charset="0"/>
            </a:endParaRPr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FontTx/>
              <a:buChar char="–"/>
              <a:tabLst>
                <a:tab pos="61913" algn="l"/>
              </a:tabLst>
            </a:pPr>
            <a:r>
              <a:rPr lang="en-US" sz="2000" dirty="0">
                <a:solidFill>
                  <a:srgbClr val="1B894D"/>
                </a:solidFill>
                <a:latin typeface="Arial" charset="0"/>
              </a:rPr>
              <a:t>Depth of field 0-30 mm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T.ü.f.d. Natəvan Xıdırova </a:t>
            </a:r>
          </a:p>
        </p:txBody>
      </p:sp>
      <p:pic>
        <p:nvPicPr>
          <p:cNvPr id="6" name="Picture 6" descr="SB capsu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1464" y="1052736"/>
            <a:ext cx="27432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B2approv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6240" y="692698"/>
            <a:ext cx="23622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1208570" y="260650"/>
            <a:ext cx="5116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MBQ</a:t>
            </a:r>
            <a:endParaRPr lang="ru-RU" sz="12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7" y="260648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cs typeface="Arial" charset="0"/>
              </a:rPr>
              <a:t>Image Spectrum: </a:t>
            </a:r>
            <a:br>
              <a:rPr lang="en-US" sz="3600" dirty="0">
                <a:cs typeface="Arial" charset="0"/>
              </a:rPr>
            </a:br>
            <a:r>
              <a:rPr lang="en-US" sz="3600" dirty="0" err="1">
                <a:cs typeface="Arial" charset="0"/>
              </a:rPr>
              <a:t>PillCam</a:t>
            </a:r>
            <a:r>
              <a:rPr lang="en-US" sz="3600" dirty="0">
                <a:cs typeface="Arial" charset="0"/>
              </a:rPr>
              <a:t> Capsule Endoscopy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60425" lvl="1" indent="-285750">
              <a:lnSpc>
                <a:spcPct val="110000"/>
              </a:lnSpc>
              <a:spcBef>
                <a:spcPct val="35000"/>
              </a:spcBef>
              <a:buNone/>
              <a:tabLst>
                <a:tab pos="61913" algn="l"/>
              </a:tabLst>
            </a:pPr>
            <a:r>
              <a:rPr lang="az-Latn-AZ" sz="2000" dirty="0">
                <a:solidFill>
                  <a:srgbClr val="1B894D"/>
                </a:solidFill>
                <a:latin typeface="Arial" charset="0"/>
              </a:rPr>
              <a:t> </a:t>
            </a:r>
            <a:endParaRPr lang="en-US" sz="2000" dirty="0">
              <a:solidFill>
                <a:srgbClr val="1B894D"/>
              </a:solidFill>
              <a:latin typeface="Arial" charset="0"/>
            </a:endParaRP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T.ü.f.d. Natəvan Xıdırova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992546" y="188642"/>
            <a:ext cx="5116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MBQ</a:t>
            </a:r>
            <a:endParaRPr lang="ru-RU" dirty="0"/>
          </a:p>
        </p:txBody>
      </p:sp>
      <p:pic>
        <p:nvPicPr>
          <p:cNvPr id="6" name="Picture 22" descr="Gross blee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526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opy of Gross bloo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17526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Suspected Crohn's Diseas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0016" y="1772816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5" descr="Suspected Crohn's diseas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16280" y="1772816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457200" y="3886200"/>
            <a:ext cx="3886200" cy="2286000"/>
            <a:chOff x="288" y="2448"/>
            <a:chExt cx="2448" cy="1440"/>
          </a:xfrm>
        </p:grpSpPr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960" y="2448"/>
              <a:ext cx="970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>
                  <a:solidFill>
                    <a:srgbClr val="1B894D"/>
                  </a:solidFill>
                  <a:latin typeface="Arial" charset="0"/>
                  <a:cs typeface="Arial" charset="0"/>
                </a:rPr>
                <a:t>Tumors</a:t>
              </a:r>
            </a:p>
          </p:txBody>
        </p:sp>
        <p:pic>
          <p:nvPicPr>
            <p:cNvPr id="12" name="Picture 12" descr="pedunculated polyp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8" y="2688"/>
              <a:ext cx="1200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3" descr="tumor 1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536" y="2688"/>
              <a:ext cx="1200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" name="Picture 23" descr="Picture3 cop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616281" y="4293098"/>
            <a:ext cx="1901825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4" descr="Picture2 copy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40017" y="4293098"/>
            <a:ext cx="1901825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6384034" y="3861048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1B894D"/>
                </a:solidFill>
                <a:latin typeface="Arial" charset="0"/>
                <a:cs typeface="Arial" charset="0"/>
              </a:rPr>
              <a:t>Celiac Disease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23393" y="1340768"/>
            <a:ext cx="1013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b="1" dirty="0">
                <a:cs typeface="Arial" charset="0"/>
              </a:rPr>
              <a:t>Bleeding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456041" y="1412776"/>
            <a:ext cx="2279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1B894D"/>
                </a:solidFill>
                <a:latin typeface="Arial" charset="0"/>
                <a:cs typeface="Arial" charset="0"/>
              </a:rPr>
              <a:t>Suspected </a:t>
            </a:r>
            <a:r>
              <a:rPr lang="en-US" b="1" dirty="0" err="1">
                <a:solidFill>
                  <a:srgbClr val="1B894D"/>
                </a:solidFill>
                <a:latin typeface="Arial" charset="0"/>
                <a:cs typeface="Arial" charset="0"/>
              </a:rPr>
              <a:t>Crohn’s</a:t>
            </a:r>
            <a:endParaRPr lang="en-US" b="1" dirty="0">
              <a:solidFill>
                <a:srgbClr val="1B894D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Продолжается ли кровотечение?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2400" dirty="0" smtClean="0"/>
              <a:t>Симптомы указывающие, </a:t>
            </a:r>
            <a:r>
              <a:rPr lang="ru-RU" sz="2400" dirty="0" smtClean="0">
                <a:solidFill>
                  <a:srgbClr val="990033"/>
                </a:solidFill>
              </a:rPr>
              <a:t>продолжается ли </a:t>
            </a:r>
            <a:r>
              <a:rPr lang="ru-RU" sz="2400" dirty="0" smtClean="0"/>
              <a:t>кровотечение:</a:t>
            </a:r>
          </a:p>
          <a:p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</a:t>
            </a:r>
            <a:r>
              <a:rPr lang="ru-RU" sz="2400" i="1" dirty="0" smtClean="0">
                <a:solidFill>
                  <a:srgbClr val="0070C0"/>
                </a:solidFill>
              </a:rPr>
              <a:t>- клинические </a:t>
            </a:r>
            <a:r>
              <a:rPr lang="ru-RU" sz="2400" dirty="0" smtClean="0"/>
              <a:t>- мелена, рвота, кровотечение из НГЗ</a:t>
            </a:r>
          </a:p>
          <a:p>
            <a:pPr>
              <a:buNone/>
            </a:pPr>
            <a:r>
              <a:rPr lang="ru-RU" sz="2400" dirty="0" smtClean="0"/>
              <a:t> - </a:t>
            </a:r>
            <a:r>
              <a:rPr lang="ru-RU" sz="2400" i="1" dirty="0" smtClean="0">
                <a:solidFill>
                  <a:srgbClr val="0070C0"/>
                </a:solidFill>
              </a:rPr>
              <a:t>лабораторные</a:t>
            </a:r>
            <a:r>
              <a:rPr lang="ru-RU" sz="2400" dirty="0" smtClean="0"/>
              <a:t> - </a:t>
            </a:r>
            <a:r>
              <a:rPr lang="ru-RU" sz="2400" dirty="0" err="1" smtClean="0"/>
              <a:t>Hb</a:t>
            </a:r>
            <a:r>
              <a:rPr lang="ru-RU" sz="2400" dirty="0" smtClean="0"/>
              <a:t> и </a:t>
            </a:r>
            <a:r>
              <a:rPr lang="ru-RU" sz="2400" dirty="0" err="1" smtClean="0"/>
              <a:t>Ht</a:t>
            </a:r>
            <a:r>
              <a:rPr lang="ru-RU" sz="2400" dirty="0" smtClean="0"/>
              <a:t> в крови</a:t>
            </a:r>
          </a:p>
          <a:p>
            <a:pPr>
              <a:buNone/>
            </a:pPr>
            <a:r>
              <a:rPr lang="ru-RU" sz="2400" dirty="0" smtClean="0"/>
              <a:t> - </a:t>
            </a:r>
            <a:r>
              <a:rPr lang="ru-RU" sz="2400" i="1" dirty="0" smtClean="0">
                <a:solidFill>
                  <a:srgbClr val="0070C0"/>
                </a:solidFill>
              </a:rPr>
              <a:t>параметры гемодинамики </a:t>
            </a:r>
            <a:r>
              <a:rPr lang="ru-RU" sz="2400" dirty="0" smtClean="0"/>
              <a:t>- пульс, давление</a:t>
            </a:r>
          </a:p>
          <a:p>
            <a:pPr>
              <a:buNone/>
            </a:pPr>
            <a:r>
              <a:rPr lang="ru-RU" sz="2400" dirty="0" smtClean="0"/>
              <a:t> </a:t>
            </a:r>
            <a:r>
              <a:rPr lang="ru-RU" sz="2400" i="1" dirty="0" smtClean="0">
                <a:solidFill>
                  <a:srgbClr val="0070C0"/>
                </a:solidFill>
              </a:rPr>
              <a:t>- эндоскопические симптомы </a:t>
            </a:r>
            <a:r>
              <a:rPr lang="ru-RU" sz="2400" dirty="0" smtClean="0"/>
              <a:t>-  тромб, кровотечение и т. д.</a:t>
            </a:r>
          </a:p>
          <a:p>
            <a:pPr>
              <a:buNone/>
            </a:pPr>
            <a:r>
              <a:rPr lang="ru-RU" sz="2400" dirty="0" smtClean="0"/>
              <a:t> </a:t>
            </a:r>
          </a:p>
          <a:p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990033"/>
                </a:solidFill>
              </a:rPr>
              <a:t>Стабилизация</a:t>
            </a:r>
            <a:r>
              <a:rPr lang="ru-RU" sz="2400" dirty="0" smtClean="0"/>
              <a:t> гемодинамики, гемоглобина и отсутствие кровотечения указывают на то, что  кровотечения остановилась.</a:t>
            </a:r>
            <a:endParaRPr lang="ru-RU" sz="24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672" y="548680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Диагностика и классификация кровотечений по  </a:t>
            </a:r>
            <a:r>
              <a:rPr lang="en-US" dirty="0" smtClean="0">
                <a:solidFill>
                  <a:srgbClr val="002060"/>
                </a:solidFill>
              </a:rPr>
              <a:t>Forrest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4" descr="C:\Users\Nadir\Desktop\MEDIUM_11894_2011_223_Fig1_HTM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7915" y="2060848"/>
            <a:ext cx="2174240" cy="1417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119669" y="3789040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Forrest </a:t>
            </a:r>
            <a:r>
              <a:rPr lang="ru-RU" dirty="0" smtClean="0"/>
              <a:t>I:  активное кровотечение из язвы</a:t>
            </a:r>
          </a:p>
          <a:p>
            <a:r>
              <a:rPr lang="ru-RU" dirty="0" smtClean="0"/>
              <a:t>                           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 Forrest 1a</a:t>
            </a:r>
            <a:r>
              <a:rPr lang="ru-RU" dirty="0" smtClean="0">
                <a:solidFill>
                  <a:srgbClr val="0070C0"/>
                </a:solidFill>
              </a:rPr>
              <a:t>:  струйное кровотечение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                            </a:t>
            </a:r>
            <a:r>
              <a:rPr lang="en-US" dirty="0" smtClean="0">
                <a:solidFill>
                  <a:srgbClr val="0070C0"/>
                </a:solidFill>
              </a:rPr>
              <a:t> Forrest 1</a:t>
            </a:r>
            <a:r>
              <a:rPr lang="ru-RU" dirty="0" smtClean="0">
                <a:solidFill>
                  <a:srgbClr val="0070C0"/>
                </a:solidFill>
              </a:rPr>
              <a:t>б:  венозное (</a:t>
            </a:r>
            <a:r>
              <a:rPr lang="ru-RU" dirty="0" err="1" smtClean="0">
                <a:solidFill>
                  <a:srgbClr val="0070C0"/>
                </a:solidFill>
              </a:rPr>
              <a:t>просачевание</a:t>
            </a:r>
            <a:r>
              <a:rPr lang="ru-RU" dirty="0" smtClean="0">
                <a:solidFill>
                  <a:srgbClr val="FF0000"/>
                </a:solidFill>
              </a:rPr>
              <a:t>) </a:t>
            </a:r>
          </a:p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Forrest, JA.; Finlayson, ND.; Shearman, DJ. (Aug 1974). "Endoscopy in gastrointestinal bleeding.". </a:t>
            </a:r>
            <a:r>
              <a:rPr lang="en-US" b="1" i="1" dirty="0" smtClean="0">
                <a:solidFill>
                  <a:schemeClr val="accent5">
                    <a:lumMod val="75000"/>
                  </a:schemeClr>
                </a:solidFill>
              </a:rPr>
              <a:t>Lancet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 2 (7877): 394–7.</a:t>
            </a:r>
            <a:endParaRPr lang="az-Latn-A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332656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Диагностика и классификация кровотечений по </a:t>
            </a:r>
            <a:r>
              <a:rPr lang="en-US" dirty="0" smtClean="0">
                <a:solidFill>
                  <a:srgbClr val="002060"/>
                </a:solidFill>
              </a:rPr>
              <a:t> Forrest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                                        Forrest 2</a:t>
            </a:r>
            <a:r>
              <a:rPr lang="ru-RU" b="1" dirty="0" smtClean="0"/>
              <a:t>: свежее и недавнее кровотечение</a:t>
            </a:r>
          </a:p>
          <a:p>
            <a:pPr>
              <a:buNone/>
            </a:pPr>
            <a:r>
              <a:rPr lang="en-US" dirty="0" smtClean="0"/>
              <a:t>             </a:t>
            </a:r>
            <a:r>
              <a:rPr lang="en-US" dirty="0" smtClean="0">
                <a:solidFill>
                  <a:srgbClr val="0070C0"/>
                </a:solidFill>
              </a:rPr>
              <a:t>Forrest 2</a:t>
            </a:r>
            <a:r>
              <a:rPr lang="ru-RU" dirty="0" smtClean="0">
                <a:solidFill>
                  <a:srgbClr val="0070C0"/>
                </a:solidFill>
              </a:rPr>
              <a:t>а: видимый </a:t>
            </a:r>
            <a:r>
              <a:rPr lang="ru-RU" dirty="0" err="1" smtClean="0">
                <a:solidFill>
                  <a:srgbClr val="0070C0"/>
                </a:solidFill>
              </a:rPr>
              <a:t>тромбированный</a:t>
            </a:r>
            <a:r>
              <a:rPr lang="ru-RU" dirty="0" smtClean="0">
                <a:solidFill>
                  <a:srgbClr val="0070C0"/>
                </a:solidFill>
              </a:rPr>
              <a:t>  сосуд (50% риск повторного кровотечения)</a:t>
            </a:r>
          </a:p>
          <a:p>
            <a:pPr>
              <a:buNone/>
            </a:pPr>
            <a:r>
              <a:rPr lang="en-US" dirty="0" smtClean="0">
                <a:solidFill>
                  <a:srgbClr val="0070C0"/>
                </a:solidFill>
              </a:rPr>
              <a:t>             Forrest 2</a:t>
            </a:r>
            <a:r>
              <a:rPr lang="ru-RU" dirty="0" smtClean="0">
                <a:solidFill>
                  <a:srgbClr val="0070C0"/>
                </a:solidFill>
              </a:rPr>
              <a:t>б:  фиксированный тромб или сгусток </a:t>
            </a:r>
          </a:p>
          <a:p>
            <a:pPr>
              <a:buNone/>
            </a:pPr>
            <a:r>
              <a:rPr lang="en-US" dirty="0" smtClean="0">
                <a:solidFill>
                  <a:srgbClr val="0070C0"/>
                </a:solidFill>
              </a:rPr>
              <a:t>             Forrest 2</a:t>
            </a:r>
            <a:r>
              <a:rPr lang="ru-RU" dirty="0" smtClean="0">
                <a:solidFill>
                  <a:srgbClr val="0070C0"/>
                </a:solidFill>
              </a:rPr>
              <a:t>в: геморрагическое пропитывание дна язвы 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Picture 2" descr="C:\Users\Nadir\Desktop\116px-MALT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5720" y="1412776"/>
            <a:ext cx="453650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836712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Диагностика и классификация кровотечений по </a:t>
            </a:r>
            <a:r>
              <a:rPr lang="en-US" dirty="0" smtClean="0">
                <a:solidFill>
                  <a:srgbClr val="002060"/>
                </a:solidFill>
              </a:rPr>
              <a:t> Forrest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Picture 3" descr="C:\Users\Nadir\Desktop\DU_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9776" y="1988840"/>
            <a:ext cx="367240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207568" y="5013176"/>
            <a:ext cx="8461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 Forrest 3</a:t>
            </a:r>
            <a:r>
              <a:rPr lang="ru-RU" dirty="0" smtClean="0"/>
              <a:t>: </a:t>
            </a:r>
            <a:r>
              <a:rPr lang="ru-RU" dirty="0" smtClean="0">
                <a:solidFill>
                  <a:srgbClr val="990033"/>
                </a:solidFill>
              </a:rPr>
              <a:t>чистое дно язвы</a:t>
            </a:r>
            <a:r>
              <a:rPr lang="ru-RU" dirty="0" smtClean="0"/>
              <a:t>, отсутствие прямых визуальных признаков кровотечения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620688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Лечение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гемостаз</a:t>
            </a:r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r>
              <a:rPr lang="ru-RU" sz="2400" b="1" dirty="0" smtClean="0">
                <a:solidFill>
                  <a:srgbClr val="0070C0"/>
                </a:solidFill>
              </a:rPr>
              <a:t> консервативные мероприятия</a:t>
            </a:r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 smtClean="0">
                <a:solidFill>
                  <a:srgbClr val="0070C0"/>
                </a:solidFill>
              </a:rPr>
              <a:t>этиотропная</a:t>
            </a:r>
            <a:r>
              <a:rPr lang="ru-RU" sz="2400" b="1" dirty="0" smtClean="0">
                <a:solidFill>
                  <a:srgbClr val="0070C0"/>
                </a:solidFill>
              </a:rPr>
              <a:t> терапия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32656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Методы гемостаза</a:t>
            </a:r>
            <a:r>
              <a:rPr lang="ru-RU" sz="4000" dirty="0" smtClean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 </a:t>
            </a:r>
            <a:endParaRPr lang="ru-RU" sz="4000" dirty="0">
              <a:solidFill>
                <a:srgbClr val="00206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990033"/>
                </a:solidFill>
                <a:latin typeface="Calibri" pitchFamily="34" charset="0"/>
                <a:cs typeface="Times New Roman" pitchFamily="18" charset="0"/>
              </a:rPr>
              <a:t> </a:t>
            </a:r>
            <a:endParaRPr lang="ru-RU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990033"/>
                </a:solidFill>
              </a:rPr>
              <a:t>Медикаментозный</a:t>
            </a:r>
            <a:r>
              <a:rPr lang="ru-RU" sz="2800" dirty="0" smtClean="0"/>
              <a:t> - </a:t>
            </a:r>
            <a:r>
              <a:rPr lang="ru-RU" sz="2800" dirty="0" err="1" smtClean="0">
                <a:solidFill>
                  <a:srgbClr val="0070C0"/>
                </a:solidFill>
              </a:rPr>
              <a:t>антисекреторный</a:t>
            </a:r>
            <a:r>
              <a:rPr lang="ru-RU" sz="2800" dirty="0" smtClean="0">
                <a:solidFill>
                  <a:srgbClr val="0070C0"/>
                </a:solidFill>
              </a:rPr>
              <a:t>, </a:t>
            </a:r>
            <a:r>
              <a:rPr lang="ru-RU" sz="2800" dirty="0" err="1" smtClean="0">
                <a:solidFill>
                  <a:srgbClr val="0070C0"/>
                </a:solidFill>
              </a:rPr>
              <a:t>вазоактивный</a:t>
            </a:r>
            <a:r>
              <a:rPr lang="ru-RU" sz="2800" dirty="0" smtClean="0">
                <a:solidFill>
                  <a:srgbClr val="0070C0"/>
                </a:solidFill>
              </a:rPr>
              <a:t>, </a:t>
            </a:r>
            <a:r>
              <a:rPr lang="ru-RU" sz="2800" dirty="0" err="1" smtClean="0">
                <a:solidFill>
                  <a:srgbClr val="0070C0"/>
                </a:solidFill>
              </a:rPr>
              <a:t>антифибринолитический</a:t>
            </a:r>
            <a:endParaRPr lang="ru-RU" sz="2800" dirty="0" smtClean="0">
              <a:solidFill>
                <a:srgbClr val="0070C0"/>
              </a:solidFill>
            </a:endParaRPr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b="1" dirty="0" smtClean="0">
                <a:solidFill>
                  <a:srgbClr val="990033"/>
                </a:solidFill>
              </a:rPr>
              <a:t>эндоскопические методы </a:t>
            </a:r>
            <a:r>
              <a:rPr lang="ru-RU" sz="2800" dirty="0" smtClean="0"/>
              <a:t>- </a:t>
            </a:r>
            <a:r>
              <a:rPr lang="ru-RU" sz="2800" dirty="0" err="1" smtClean="0">
                <a:solidFill>
                  <a:srgbClr val="0070C0"/>
                </a:solidFill>
              </a:rPr>
              <a:t>склеротерапия</a:t>
            </a:r>
            <a:r>
              <a:rPr lang="ru-RU" sz="2800" dirty="0" smtClean="0">
                <a:solidFill>
                  <a:srgbClr val="0070C0"/>
                </a:solidFill>
              </a:rPr>
              <a:t>, коагуляция, </a:t>
            </a:r>
            <a:r>
              <a:rPr lang="ru-RU" sz="2800" dirty="0" err="1" smtClean="0">
                <a:solidFill>
                  <a:srgbClr val="0070C0"/>
                </a:solidFill>
              </a:rPr>
              <a:t>клипирование</a:t>
            </a:r>
            <a:r>
              <a:rPr lang="ru-RU" sz="2800" dirty="0" smtClean="0">
                <a:solidFill>
                  <a:srgbClr val="0070C0"/>
                </a:solidFill>
              </a:rPr>
              <a:t>, </a:t>
            </a:r>
            <a:r>
              <a:rPr lang="ru-RU" sz="2800" dirty="0" err="1" smtClean="0">
                <a:solidFill>
                  <a:srgbClr val="0070C0"/>
                </a:solidFill>
              </a:rPr>
              <a:t>лигирование</a:t>
            </a:r>
            <a:r>
              <a:rPr lang="ru-RU" sz="2800" dirty="0" smtClean="0">
                <a:solidFill>
                  <a:srgbClr val="0070C0"/>
                </a:solidFill>
              </a:rPr>
              <a:t>, инъекция адреналина</a:t>
            </a:r>
          </a:p>
          <a:p>
            <a:endParaRPr lang="ru-RU" sz="2800" dirty="0" smtClean="0"/>
          </a:p>
          <a:p>
            <a:r>
              <a:rPr lang="ru-RU" sz="2800" b="1" dirty="0" err="1" smtClean="0">
                <a:solidFill>
                  <a:srgbClr val="990033"/>
                </a:solidFill>
              </a:rPr>
              <a:t>эндоваскулярный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- </a:t>
            </a:r>
            <a:r>
              <a:rPr lang="ru-RU" sz="2800" dirty="0" err="1" smtClean="0">
                <a:solidFill>
                  <a:srgbClr val="0070C0"/>
                </a:solidFill>
              </a:rPr>
              <a:t>эмболизация</a:t>
            </a:r>
            <a:r>
              <a:rPr lang="ru-RU" sz="2800" dirty="0" smtClean="0">
                <a:solidFill>
                  <a:srgbClr val="0070C0"/>
                </a:solidFill>
              </a:rPr>
              <a:t> (</a:t>
            </a:r>
            <a:r>
              <a:rPr lang="ru-RU" sz="2800" dirty="0" err="1" smtClean="0">
                <a:solidFill>
                  <a:srgbClr val="0070C0"/>
                </a:solidFill>
              </a:rPr>
              <a:t>койл</a:t>
            </a:r>
            <a:r>
              <a:rPr lang="ru-RU" sz="2800" dirty="0" smtClean="0">
                <a:solidFill>
                  <a:srgbClr val="0070C0"/>
                </a:solidFill>
              </a:rPr>
              <a:t>, тромбин и т. д.), </a:t>
            </a:r>
            <a:r>
              <a:rPr lang="ru-RU" sz="2800" dirty="0" err="1" smtClean="0">
                <a:solidFill>
                  <a:srgbClr val="0070C0"/>
                </a:solidFill>
              </a:rPr>
              <a:t>портокавальный</a:t>
            </a:r>
            <a:r>
              <a:rPr lang="ru-RU" sz="2800" dirty="0" smtClean="0">
                <a:solidFill>
                  <a:srgbClr val="0070C0"/>
                </a:solidFill>
              </a:rPr>
              <a:t> анастомоз  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b="1" dirty="0" smtClean="0">
                <a:solidFill>
                  <a:srgbClr val="990033"/>
                </a:solidFill>
              </a:rPr>
              <a:t>Хирургические методы </a:t>
            </a:r>
            <a:r>
              <a:rPr lang="ru-RU" sz="2800" dirty="0" smtClean="0">
                <a:solidFill>
                  <a:srgbClr val="0070C0"/>
                </a:solidFill>
              </a:rPr>
              <a:t>-  прошивание сосудов, резекция, </a:t>
            </a:r>
            <a:r>
              <a:rPr lang="ru-RU" sz="2800" dirty="0" err="1" smtClean="0">
                <a:solidFill>
                  <a:srgbClr val="0070C0"/>
                </a:solidFill>
              </a:rPr>
              <a:t>портокавальные</a:t>
            </a:r>
            <a:r>
              <a:rPr lang="ru-RU" sz="2800" dirty="0" smtClean="0">
                <a:solidFill>
                  <a:srgbClr val="0070C0"/>
                </a:solidFill>
              </a:rPr>
              <a:t> анастомозы  и другие специфические операции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629398"/>
            <a:ext cx="4114800" cy="228601"/>
          </a:xfrm>
        </p:spPr>
        <p:txBody>
          <a:bodyPr/>
          <a:lstStyle/>
          <a:p>
            <a:r>
              <a:rPr lang="az-Latn-AZ" altLang="en-US" dirty="0"/>
              <a:t>T.ü.f.d. Natəvan Xıdırov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992544" y="188640"/>
            <a:ext cx="5116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MBQ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620688"/>
            <a:ext cx="6076051" cy="611546"/>
          </a:xfrm>
        </p:spPr>
        <p:txBody>
          <a:bodyPr/>
          <a:lstStyle/>
          <a:p>
            <a:r>
              <a:rPr lang="ru-RU" sz="3600" dirty="0" smtClean="0">
                <a:solidFill>
                  <a:srgbClr val="0070C0"/>
                </a:solidFill>
              </a:rPr>
              <a:t>Тактика лечения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990033"/>
                </a:solidFill>
              </a:rPr>
              <a:t> </a:t>
            </a:r>
            <a:r>
              <a:rPr lang="ru-RU" sz="2800" b="1" i="1" dirty="0" smtClean="0">
                <a:solidFill>
                  <a:srgbClr val="990033"/>
                </a:solidFill>
              </a:rPr>
              <a:t>Начальные меры</a:t>
            </a:r>
          </a:p>
          <a:p>
            <a:r>
              <a:rPr lang="ru-RU" sz="2800" dirty="0" smtClean="0"/>
              <a:t>  </a:t>
            </a:r>
            <a:r>
              <a:rPr lang="ru-RU" sz="2800" dirty="0" smtClean="0">
                <a:solidFill>
                  <a:srgbClr val="0070C0"/>
                </a:solidFill>
              </a:rPr>
              <a:t>госпитализация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  стабильность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  эндоскопическая диагностика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  медикаментозный и эндоскопический гемостаз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  другие процедуры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79776" y="6629400"/>
            <a:ext cx="4114800" cy="228600"/>
          </a:xfrm>
        </p:spPr>
        <p:txBody>
          <a:bodyPr/>
          <a:lstStyle/>
          <a:p>
            <a:r>
              <a:rPr lang="az-Latn-AZ" altLang="en-US" dirty="0"/>
              <a:t>T.ü.f.d. Natəvan Xıdırov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920536" y="188640"/>
            <a:ext cx="5116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MBQ</a:t>
            </a:r>
            <a:endParaRPr lang="ru-RU" sz="12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Yuxarı MBQ-da taktika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T.ü.f.d. Natəvan Xıdırov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1504" y="908720"/>
            <a:ext cx="8928992" cy="5235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848528" y="188640"/>
            <a:ext cx="5116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MBQ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548680"/>
            <a:ext cx="6076051" cy="611546"/>
          </a:xfrm>
        </p:spPr>
        <p:txBody>
          <a:bodyPr/>
          <a:lstStyle/>
          <a:p>
            <a:r>
              <a:rPr lang="ru-RU" dirty="0" err="1" smtClean="0">
                <a:solidFill>
                  <a:srgbClr val="0070C0"/>
                </a:solidFill>
              </a:rPr>
              <a:t>Этиотропное</a:t>
            </a:r>
            <a:r>
              <a:rPr lang="ru-RU" dirty="0" smtClean="0">
                <a:solidFill>
                  <a:srgbClr val="0070C0"/>
                </a:solidFill>
              </a:rPr>
              <a:t> лечение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9376" y="1916832"/>
            <a:ext cx="6830549" cy="45259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990033"/>
                </a:solidFill>
              </a:rPr>
              <a:t>Варикозное кровотечение - эндоскопическая </a:t>
            </a:r>
            <a:r>
              <a:rPr lang="ru-RU" sz="2400" dirty="0" err="1" smtClean="0">
                <a:solidFill>
                  <a:srgbClr val="990033"/>
                </a:solidFill>
              </a:rPr>
              <a:t>лигация</a:t>
            </a:r>
            <a:r>
              <a:rPr lang="ru-RU" sz="2400" dirty="0" smtClean="0">
                <a:solidFill>
                  <a:srgbClr val="990033"/>
                </a:solidFill>
              </a:rPr>
              <a:t> или </a:t>
            </a:r>
            <a:r>
              <a:rPr lang="ru-RU" sz="2400" dirty="0" err="1" smtClean="0">
                <a:solidFill>
                  <a:srgbClr val="990033"/>
                </a:solidFill>
              </a:rPr>
              <a:t>склеротерапия</a:t>
            </a:r>
            <a:endParaRPr lang="ru-RU" sz="2400" dirty="0" smtClean="0">
              <a:solidFill>
                <a:srgbClr val="990033"/>
              </a:solidFill>
            </a:endParaRPr>
          </a:p>
          <a:p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70C0"/>
                </a:solidFill>
              </a:rPr>
              <a:t>Тампонада пищевода зондом </a:t>
            </a:r>
            <a:r>
              <a:rPr lang="ru-RU" sz="2400" dirty="0" err="1" smtClean="0">
                <a:solidFill>
                  <a:srgbClr val="0070C0"/>
                </a:solidFill>
              </a:rPr>
              <a:t>Блейкмора</a:t>
            </a:r>
            <a:endParaRPr lang="ru-RU" sz="2400" dirty="0" smtClean="0">
              <a:solidFill>
                <a:srgbClr val="0070C0"/>
              </a:solidFill>
            </a:endParaRPr>
          </a:p>
          <a:p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990033"/>
                </a:solidFill>
              </a:rPr>
              <a:t>Стенд, ТВПШ (</a:t>
            </a:r>
            <a:r>
              <a:rPr lang="en-US" sz="2400" dirty="0" smtClean="0">
                <a:solidFill>
                  <a:srgbClr val="990033"/>
                </a:solidFill>
              </a:rPr>
              <a:t>TIPS</a:t>
            </a:r>
            <a:r>
              <a:rPr lang="ru-RU" sz="2400" dirty="0" smtClean="0">
                <a:solidFill>
                  <a:srgbClr val="990033"/>
                </a:solidFill>
              </a:rPr>
              <a:t>) или хирургическая операция  </a:t>
            </a:r>
            <a:endParaRPr lang="ru-RU" sz="2400" dirty="0">
              <a:solidFill>
                <a:srgbClr val="990033"/>
              </a:solidFill>
            </a:endParaRPr>
          </a:p>
        </p:txBody>
      </p:sp>
      <p:pic>
        <p:nvPicPr>
          <p:cNvPr id="4" name="Picture 2" descr="E:\MBQ\varikoz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32104" y="3068960"/>
            <a:ext cx="3528392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76672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002060"/>
                </a:solidFill>
              </a:rPr>
              <a:t> Показания к хирургическому лечению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700808"/>
            <a:ext cx="10515600" cy="447615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/>
              <a:t> </a:t>
            </a:r>
          </a:p>
          <a:p>
            <a:r>
              <a:rPr lang="ru-RU" sz="3200" dirty="0" smtClean="0">
                <a:solidFill>
                  <a:srgbClr val="0070C0"/>
                </a:solidFill>
              </a:rPr>
              <a:t> является тяжесть продолжающегося или повторно возникшего кровотечения несмотря на адекватные лечебные мероприятия, включая гемотрансфузии (для стабилизации требуется более 3 единиц </a:t>
            </a:r>
            <a:r>
              <a:rPr lang="ru-RU" sz="3200" dirty="0" err="1" smtClean="0">
                <a:solidFill>
                  <a:srgbClr val="0070C0"/>
                </a:solidFill>
              </a:rPr>
              <a:t>эритроцитарной</a:t>
            </a:r>
            <a:r>
              <a:rPr lang="ru-RU" sz="3200" dirty="0" smtClean="0">
                <a:solidFill>
                  <a:srgbClr val="0070C0"/>
                </a:solidFill>
              </a:rPr>
              <a:t> массы), эндоскопические манипуляции и адекватную медикаментозную терапию  </a:t>
            </a:r>
          </a:p>
          <a:p>
            <a:endParaRPr lang="ru-RU" sz="3200" dirty="0" smtClean="0"/>
          </a:p>
          <a:p>
            <a:endParaRPr lang="ru-RU" sz="3200" dirty="0" smtClean="0"/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T.ü.f.d. Natəvan Xıdırov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920536" y="188640"/>
            <a:ext cx="5116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MBQ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76672"/>
            <a:ext cx="6076051" cy="611546"/>
          </a:xfrm>
        </p:spPr>
        <p:txBody>
          <a:bodyPr/>
          <a:lstStyle/>
          <a:p>
            <a:r>
              <a:rPr lang="ru-RU" sz="4000" dirty="0" err="1" smtClean="0">
                <a:solidFill>
                  <a:srgbClr val="002060"/>
                </a:solidFill>
              </a:rPr>
              <a:t>Летальност</a:t>
            </a:r>
            <a:r>
              <a:rPr lang="ru-RU" sz="4000" dirty="0" smtClean="0">
                <a:solidFill>
                  <a:srgbClr val="002060"/>
                </a:solidFill>
              </a:rPr>
              <a:t> 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Общая - ~ 10%.</a:t>
            </a:r>
          </a:p>
          <a:p>
            <a:r>
              <a:rPr lang="ru-RU" sz="2800" dirty="0" smtClean="0">
                <a:solidFill>
                  <a:srgbClr val="990033"/>
                </a:solidFill>
              </a:rPr>
              <a:t>60-80 лет - 15%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Старше 80 лет - 25%</a:t>
            </a:r>
          </a:p>
          <a:p>
            <a:r>
              <a:rPr lang="ru-RU" sz="2800" dirty="0" smtClean="0">
                <a:solidFill>
                  <a:srgbClr val="990033"/>
                </a:solidFill>
              </a:rPr>
              <a:t>30% при продолжающемся кровотечении</a:t>
            </a:r>
          </a:p>
          <a:p>
            <a:endParaRPr lang="ru-RU" sz="2800" dirty="0" smtClean="0"/>
          </a:p>
          <a:p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Факторы риска, увеличивающие  </a:t>
            </a:r>
            <a:r>
              <a:rPr lang="ru-RU" sz="2800" dirty="0" err="1" smtClean="0">
                <a:solidFill>
                  <a:srgbClr val="0070C0"/>
                </a:solidFill>
              </a:rPr>
              <a:t>летальност</a:t>
            </a:r>
            <a:endParaRPr lang="ru-RU" sz="2800" dirty="0" smtClean="0">
              <a:solidFill>
                <a:srgbClr val="0070C0"/>
              </a:solidFill>
            </a:endParaRPr>
          </a:p>
          <a:p>
            <a:r>
              <a:rPr lang="ru-RU" sz="2800" dirty="0" smtClean="0"/>
              <a:t>  </a:t>
            </a:r>
            <a:r>
              <a:rPr lang="ru-RU" sz="2800" dirty="0" smtClean="0">
                <a:solidFill>
                  <a:srgbClr val="990033"/>
                </a:solidFill>
              </a:rPr>
              <a:t>возраст более 60 лет</a:t>
            </a:r>
          </a:p>
          <a:p>
            <a:r>
              <a:rPr lang="ru-RU" sz="2800" dirty="0" smtClean="0"/>
              <a:t>  </a:t>
            </a:r>
            <a:r>
              <a:rPr lang="ru-RU" sz="2800" dirty="0" smtClean="0">
                <a:solidFill>
                  <a:srgbClr val="0070C0"/>
                </a:solidFill>
              </a:rPr>
              <a:t>переливание 5 ед. </a:t>
            </a:r>
            <a:r>
              <a:rPr lang="ru-RU" sz="2800" dirty="0" err="1" smtClean="0">
                <a:solidFill>
                  <a:srgbClr val="0070C0"/>
                </a:solidFill>
              </a:rPr>
              <a:t>эритроцитарной</a:t>
            </a:r>
            <a:r>
              <a:rPr lang="ru-RU" sz="2800" dirty="0" smtClean="0">
                <a:solidFill>
                  <a:srgbClr val="0070C0"/>
                </a:solidFill>
              </a:rPr>
              <a:t> массы</a:t>
            </a:r>
          </a:p>
          <a:p>
            <a:pPr>
              <a:buNone/>
            </a:pPr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ru-RU" sz="2800" dirty="0">
              <a:solidFill>
                <a:srgbClr val="990033"/>
              </a:solidFill>
            </a:endParaRPr>
          </a:p>
          <a:p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T.ü.f.d. Natəvan Xıdırov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992544" y="188640"/>
            <a:ext cx="5116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>
                <a:solidFill>
                  <a:schemeClr val="accent1">
                    <a:lumMod val="75000"/>
                  </a:schemeClr>
                </a:solidFill>
              </a:rPr>
              <a:t>MBQ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2971</TotalTime>
  <Words>1213</Words>
  <Application>Microsoft Office PowerPoint</Application>
  <PresentationFormat>Произвольный</PresentationFormat>
  <Paragraphs>425</Paragraphs>
  <Slides>40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Praktiki dərs şablonu 1</vt:lpstr>
      <vt:lpstr>Желудочно-кишечные кровотечения   </vt:lpstr>
      <vt:lpstr>Желудочно-кишечные кровотечения </vt:lpstr>
      <vt:lpstr>Классификация по этиологии </vt:lpstr>
      <vt:lpstr>Классификация – по тяжести течения </vt:lpstr>
      <vt:lpstr>Классификация – по тяжести течения </vt:lpstr>
      <vt:lpstr> Классификация –по течению</vt:lpstr>
      <vt:lpstr>Наиболее  частые причины </vt:lpstr>
      <vt:lpstr>Гастродуоденальное кровотечение</vt:lpstr>
      <vt:lpstr>Esophagitis                                         Duodenal Ulcer</vt:lpstr>
      <vt:lpstr>Варикоз пищевода                        Синдром Маллори-Вейсса </vt:lpstr>
      <vt:lpstr>Esophageal Tumor                                                     Angiodysplasia</vt:lpstr>
      <vt:lpstr>Diverticulosis                          Colonic Polyps                                        Hemmorrhoids</vt:lpstr>
      <vt:lpstr>Диагностические симптомы  </vt:lpstr>
      <vt:lpstr>Слайд 14</vt:lpstr>
      <vt:lpstr> Течение</vt:lpstr>
      <vt:lpstr>Слайд 16</vt:lpstr>
      <vt:lpstr>Клиника </vt:lpstr>
      <vt:lpstr> Клиника</vt:lpstr>
      <vt:lpstr>Принцип диагностического подхода </vt:lpstr>
      <vt:lpstr> Есть ли кровотечение?</vt:lpstr>
      <vt:lpstr> Тяжесть кровотечения</vt:lpstr>
      <vt:lpstr>Степень тяжести кровотечения классификация Американского колледжа хирургов </vt:lpstr>
      <vt:lpstr> Источник и  характер кровотечения</vt:lpstr>
      <vt:lpstr>Слайд 24</vt:lpstr>
      <vt:lpstr>Место и причина кровотечения</vt:lpstr>
      <vt:lpstr>Слайд 26</vt:lpstr>
      <vt:lpstr>Интраоперационная эндоскопия</vt:lpstr>
      <vt:lpstr>PillCam SB Latest Generation</vt:lpstr>
      <vt:lpstr>Image Spectrum:  PillCam Capsule Endoscopy</vt:lpstr>
      <vt:lpstr>Продолжается ли кровотечение?</vt:lpstr>
      <vt:lpstr>Диагностика и классификация кровотечений по  Forrest</vt:lpstr>
      <vt:lpstr>Диагностика и классификация кровотечений по  Forrest</vt:lpstr>
      <vt:lpstr>Диагностика и классификация кровотечений по  Forrest</vt:lpstr>
      <vt:lpstr>Лечение</vt:lpstr>
      <vt:lpstr>Методы гемостаза </vt:lpstr>
      <vt:lpstr>Тактика лечения</vt:lpstr>
      <vt:lpstr>Yuxarı MBQ-da taktika</vt:lpstr>
      <vt:lpstr>Этиотропное лечение</vt:lpstr>
      <vt:lpstr> Показания к хирургическому лечению</vt:lpstr>
      <vt:lpstr>Летальност 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281</cp:revision>
  <dcterms:created xsi:type="dcterms:W3CDTF">2001-04-16T20:54:45Z</dcterms:created>
  <dcterms:modified xsi:type="dcterms:W3CDTF">2020-02-23T18:42:02Z</dcterms:modified>
</cp:coreProperties>
</file>