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5"/>
  </p:notesMasterIdLst>
  <p:handoutMasterIdLst>
    <p:handoutMasterId r:id="rId26"/>
  </p:handoutMasterIdLst>
  <p:sldIdLst>
    <p:sldId id="284" r:id="rId2"/>
    <p:sldId id="290" r:id="rId3"/>
    <p:sldId id="345" r:id="rId4"/>
    <p:sldId id="366" r:id="rId5"/>
    <p:sldId id="367" r:id="rId6"/>
    <p:sldId id="346" r:id="rId7"/>
    <p:sldId id="368" r:id="rId8"/>
    <p:sldId id="347" r:id="rId9"/>
    <p:sldId id="372" r:id="rId10"/>
    <p:sldId id="353" r:id="rId11"/>
    <p:sldId id="354" r:id="rId12"/>
    <p:sldId id="355" r:id="rId13"/>
    <p:sldId id="356" r:id="rId14"/>
    <p:sldId id="357" r:id="rId15"/>
    <p:sldId id="358" r:id="rId16"/>
    <p:sldId id="359" r:id="rId17"/>
    <p:sldId id="362" r:id="rId18"/>
    <p:sldId id="371" r:id="rId19"/>
    <p:sldId id="361" r:id="rId20"/>
    <p:sldId id="363" r:id="rId21"/>
    <p:sldId id="364" r:id="rId22"/>
    <p:sldId id="369" r:id="rId23"/>
    <p:sldId id="370" r:id="rId2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>
        <p:scale>
          <a:sx n="66" d="100"/>
          <a:sy n="66" d="100"/>
        </p:scale>
        <p:origin x="-422" y="-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99992E-5280-4DCE-9583-CF31681B2DB3}" type="doc">
      <dgm:prSet loTypeId="urn:microsoft.com/office/officeart/2005/8/layout/default#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0D963C8B-0632-49F6-959A-D53D75D41CFF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Частичная </a:t>
          </a:r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обструктивная</a:t>
          </a:r>
          <a:endParaRPr lang="ru-RU" sz="2400" dirty="0">
            <a:solidFill>
              <a:schemeClr val="tx1"/>
            </a:solidFill>
            <a:latin typeface="+mn-lt"/>
          </a:endParaRPr>
        </a:p>
      </dgm:t>
    </dgm:pt>
    <dgm:pt modelId="{157CAEAF-B8C7-4D1B-A824-2ED124062A84}" type="parTrans" cxnId="{0C432D87-8D06-4070-8D69-E25A1714B1B3}">
      <dgm:prSet/>
      <dgm:spPr/>
      <dgm:t>
        <a:bodyPr/>
        <a:lstStyle/>
        <a:p>
          <a:endParaRPr lang="ru-RU"/>
        </a:p>
      </dgm:t>
    </dgm:pt>
    <dgm:pt modelId="{5715221E-CAF2-473A-AB6A-EC7A6DD89784}" type="sibTrans" cxnId="{0C432D87-8D06-4070-8D69-E25A1714B1B3}">
      <dgm:prSet/>
      <dgm:spPr/>
      <dgm:t>
        <a:bodyPr/>
        <a:lstStyle/>
        <a:p>
          <a:endParaRPr lang="ru-RU"/>
        </a:p>
      </dgm:t>
    </dgm:pt>
    <dgm:pt modelId="{95C419A3-421C-4A0C-A73C-7FFAD55E0380}">
      <dgm:prSet phldrT="[Текст]" custT="1"/>
      <dgm:spPr/>
      <dgm:t>
        <a:bodyPr/>
        <a:lstStyle/>
        <a:p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Обструктивная</a:t>
          </a:r>
          <a:endParaRPr lang="ru-RU" sz="2400" dirty="0">
            <a:solidFill>
              <a:schemeClr val="tx1"/>
            </a:solidFill>
            <a:latin typeface="+mn-lt"/>
          </a:endParaRPr>
        </a:p>
      </dgm:t>
    </dgm:pt>
    <dgm:pt modelId="{A6778E2A-845A-483A-8BAA-C9F17C37CEE3}" type="parTrans" cxnId="{C67AEA69-09CB-4D31-BE6D-5F6A80149013}">
      <dgm:prSet/>
      <dgm:spPr/>
      <dgm:t>
        <a:bodyPr/>
        <a:lstStyle/>
        <a:p>
          <a:endParaRPr lang="ru-RU"/>
        </a:p>
      </dgm:t>
    </dgm:pt>
    <dgm:pt modelId="{C60948E9-387E-455C-ADC4-DAAD647B07BF}" type="sibTrans" cxnId="{C67AEA69-09CB-4D31-BE6D-5F6A80149013}">
      <dgm:prSet/>
      <dgm:spPr/>
      <dgm:t>
        <a:bodyPr/>
        <a:lstStyle/>
        <a:p>
          <a:endParaRPr lang="ru-RU"/>
        </a:p>
      </dgm:t>
    </dgm:pt>
    <dgm:pt modelId="{2BAA227F-1958-4BDB-931C-44CF094E38FC}">
      <dgm:prSet phldrT="[Текст]" custT="1"/>
      <dgm:spPr/>
      <dgm:t>
        <a:bodyPr/>
        <a:lstStyle/>
        <a:p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Странгуляционная</a:t>
          </a:r>
          <a:endParaRPr lang="ru-RU" sz="2400" dirty="0">
            <a:solidFill>
              <a:schemeClr val="tx1"/>
            </a:solidFill>
            <a:latin typeface="+mn-lt"/>
          </a:endParaRPr>
        </a:p>
      </dgm:t>
    </dgm:pt>
    <dgm:pt modelId="{FCDFEEBE-D3D6-4FB3-B33B-5427A4F9A792}" type="parTrans" cxnId="{CE8AE25B-DFF3-48DD-872F-B4EED3454BB5}">
      <dgm:prSet/>
      <dgm:spPr/>
      <dgm:t>
        <a:bodyPr/>
        <a:lstStyle/>
        <a:p>
          <a:endParaRPr lang="ru-RU"/>
        </a:p>
      </dgm:t>
    </dgm:pt>
    <dgm:pt modelId="{C6E67370-98D8-479E-9D6C-E187146CC776}" type="sibTrans" cxnId="{CE8AE25B-DFF3-48DD-872F-B4EED3454BB5}">
      <dgm:prSet/>
      <dgm:spPr/>
      <dgm:t>
        <a:bodyPr/>
        <a:lstStyle/>
        <a:p>
          <a:endParaRPr lang="ru-RU"/>
        </a:p>
      </dgm:t>
    </dgm:pt>
    <dgm:pt modelId="{C76805E5-1BC2-4C71-8183-2E838B2966D9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Частичная паралитическая </a:t>
          </a:r>
          <a:r>
            <a:rPr lang="en-US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(</a:t>
          </a:r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интестинальная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псевдообструкция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)</a:t>
          </a:r>
          <a:endParaRPr lang="ru-RU" sz="2400" dirty="0">
            <a:solidFill>
              <a:schemeClr val="tx1"/>
            </a:solidFill>
            <a:latin typeface="+mn-lt"/>
          </a:endParaRPr>
        </a:p>
      </dgm:t>
    </dgm:pt>
    <dgm:pt modelId="{33CC3F9D-2A12-4DC0-AA25-778F882F0C4C}" type="parTrans" cxnId="{CBB46166-A759-4820-A66F-065198E8FBE1}">
      <dgm:prSet/>
      <dgm:spPr/>
      <dgm:t>
        <a:bodyPr/>
        <a:lstStyle/>
        <a:p>
          <a:endParaRPr lang="ru-RU"/>
        </a:p>
      </dgm:t>
    </dgm:pt>
    <dgm:pt modelId="{A19A407B-6D76-4A0F-9B32-62D81F73BB88}" type="sibTrans" cxnId="{CBB46166-A759-4820-A66F-065198E8FBE1}">
      <dgm:prSet/>
      <dgm:spPr/>
      <dgm:t>
        <a:bodyPr/>
        <a:lstStyle/>
        <a:p>
          <a:endParaRPr lang="ru-RU"/>
        </a:p>
      </dgm:t>
    </dgm:pt>
    <dgm:pt modelId="{C2BBBD9E-D660-44F1-BC04-EEDA90F7B539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Тотальная паралитическая</a:t>
          </a:r>
          <a:endParaRPr lang="ru-RU" sz="2400" dirty="0">
            <a:solidFill>
              <a:schemeClr val="tx1"/>
            </a:solidFill>
            <a:latin typeface="+mn-lt"/>
          </a:endParaRPr>
        </a:p>
      </dgm:t>
    </dgm:pt>
    <dgm:pt modelId="{BF1ED76D-6543-4E54-989D-E46F90B01458}" type="parTrans" cxnId="{BC420386-7C60-4F3D-BC0A-2912D0FB12FE}">
      <dgm:prSet/>
      <dgm:spPr/>
      <dgm:t>
        <a:bodyPr/>
        <a:lstStyle/>
        <a:p>
          <a:endParaRPr lang="ru-RU"/>
        </a:p>
      </dgm:t>
    </dgm:pt>
    <dgm:pt modelId="{E241137F-A947-4980-A325-08C17B1E6272}" type="sibTrans" cxnId="{BC420386-7C60-4F3D-BC0A-2912D0FB12FE}">
      <dgm:prSet/>
      <dgm:spPr/>
      <dgm:t>
        <a:bodyPr/>
        <a:lstStyle/>
        <a:p>
          <a:endParaRPr lang="ru-RU"/>
        </a:p>
      </dgm:t>
    </dgm:pt>
    <dgm:pt modelId="{D2EE81B1-00BA-4A7E-9DE4-A136788CDADE}">
      <dgm:prSet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Осложненная </a:t>
          </a:r>
          <a:r>
            <a:rPr lang="en-US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(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перфорация</a:t>
          </a:r>
          <a:r>
            <a:rPr lang="en-US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абс-цесс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(ы)</a:t>
          </a:r>
          <a:r>
            <a:rPr lang="az-Latn-AZ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, </a:t>
          </a:r>
          <a:r>
            <a:rPr lang="ru-RU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перитонит, сепсис и </a:t>
          </a:r>
          <a:r>
            <a:rPr lang="ru-RU" sz="24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др</a:t>
          </a:r>
          <a:r>
            <a:rPr lang="en-US" sz="24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.)</a:t>
          </a:r>
          <a:endParaRPr lang="en-US" sz="2400" dirty="0">
            <a:solidFill>
              <a:schemeClr val="tx1"/>
            </a:solidFill>
            <a:latin typeface="+mn-lt"/>
            <a:cs typeface="Times New Roman" pitchFamily="18" charset="0"/>
          </a:endParaRPr>
        </a:p>
      </dgm:t>
    </dgm:pt>
    <dgm:pt modelId="{4643E330-7ED6-4C17-90F7-F88FA4B204A8}" type="parTrans" cxnId="{99D65CEF-5D70-47FB-908C-64BB17B97DF4}">
      <dgm:prSet/>
      <dgm:spPr/>
      <dgm:t>
        <a:bodyPr/>
        <a:lstStyle/>
        <a:p>
          <a:endParaRPr lang="ru-RU"/>
        </a:p>
      </dgm:t>
    </dgm:pt>
    <dgm:pt modelId="{D0ABDE8E-15D7-4241-97BE-DF4A03A9149C}" type="sibTrans" cxnId="{99D65CEF-5D70-47FB-908C-64BB17B97DF4}">
      <dgm:prSet/>
      <dgm:spPr/>
      <dgm:t>
        <a:bodyPr/>
        <a:lstStyle/>
        <a:p>
          <a:endParaRPr lang="ru-RU"/>
        </a:p>
      </dgm:t>
    </dgm:pt>
    <dgm:pt modelId="{F6FBBBD7-3FB3-43F6-815D-68620028AB7C}" type="pres">
      <dgm:prSet presAssocID="{5E99992E-5280-4DCE-9583-CF31681B2DB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355EAC-9AC4-498D-A81C-0336CA47A25B}" type="pres">
      <dgm:prSet presAssocID="{0D963C8B-0632-49F6-959A-D53D75D41CFF}" presName="node" presStyleLbl="node1" presStyleIdx="0" presStyleCnt="6" custLinFactNeighborX="1245" custLinFactNeighborY="12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27EBAA-0EE6-4DF9-87C9-5F8D4B8B6A42}" type="pres">
      <dgm:prSet presAssocID="{5715221E-CAF2-473A-AB6A-EC7A6DD89784}" presName="sibTrans" presStyleCnt="0"/>
      <dgm:spPr/>
    </dgm:pt>
    <dgm:pt modelId="{CDCA82B0-15BD-4E94-8E6F-A2EB6678B069}" type="pres">
      <dgm:prSet presAssocID="{95C419A3-421C-4A0C-A73C-7FFAD55E0380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B8D8B4-A507-4C9F-99B8-19DF4ABE3CE7}" type="pres">
      <dgm:prSet presAssocID="{C60948E9-387E-455C-ADC4-DAAD647B07BF}" presName="sibTrans" presStyleCnt="0"/>
      <dgm:spPr/>
    </dgm:pt>
    <dgm:pt modelId="{4772D98A-A280-404A-9495-D1AF892AFB7E}" type="pres">
      <dgm:prSet presAssocID="{2BAA227F-1958-4BDB-931C-44CF094E38FC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70DC34-ED3D-4359-A69B-2E8E54482DFB}" type="pres">
      <dgm:prSet presAssocID="{C6E67370-98D8-479E-9D6C-E187146CC776}" presName="sibTrans" presStyleCnt="0"/>
      <dgm:spPr/>
    </dgm:pt>
    <dgm:pt modelId="{11D6286C-8BEC-4C52-8E3B-A69B6EC2308A}" type="pres">
      <dgm:prSet presAssocID="{C76805E5-1BC2-4C71-8183-2E838B2966D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F2C31C-D44D-4D74-8D9D-531AC5F116C4}" type="pres">
      <dgm:prSet presAssocID="{A19A407B-6D76-4A0F-9B32-62D81F73BB88}" presName="sibTrans" presStyleCnt="0"/>
      <dgm:spPr/>
    </dgm:pt>
    <dgm:pt modelId="{46B5CD78-B8B4-4FD2-8A5D-13AC58956699}" type="pres">
      <dgm:prSet presAssocID="{C2BBBD9E-D660-44F1-BC04-EEDA90F7B539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D36898-0721-4D49-8A6F-193442E41433}" type="pres">
      <dgm:prSet presAssocID="{E241137F-A947-4980-A325-08C17B1E6272}" presName="sibTrans" presStyleCnt="0"/>
      <dgm:spPr/>
    </dgm:pt>
    <dgm:pt modelId="{E50D2D0E-0F43-43BB-AB75-0E80B8AEAABB}" type="pres">
      <dgm:prSet presAssocID="{D2EE81B1-00BA-4A7E-9DE4-A136788CDADE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B61951-7E0C-49A9-9654-7D5CC905C772}" type="presOf" srcId="{C2BBBD9E-D660-44F1-BC04-EEDA90F7B539}" destId="{46B5CD78-B8B4-4FD2-8A5D-13AC58956699}" srcOrd="0" destOrd="0" presId="urn:microsoft.com/office/officeart/2005/8/layout/default#1"/>
    <dgm:cxn modelId="{0C432D87-8D06-4070-8D69-E25A1714B1B3}" srcId="{5E99992E-5280-4DCE-9583-CF31681B2DB3}" destId="{0D963C8B-0632-49F6-959A-D53D75D41CFF}" srcOrd="0" destOrd="0" parTransId="{157CAEAF-B8C7-4D1B-A824-2ED124062A84}" sibTransId="{5715221E-CAF2-473A-AB6A-EC7A6DD89784}"/>
    <dgm:cxn modelId="{CE8AE25B-DFF3-48DD-872F-B4EED3454BB5}" srcId="{5E99992E-5280-4DCE-9583-CF31681B2DB3}" destId="{2BAA227F-1958-4BDB-931C-44CF094E38FC}" srcOrd="2" destOrd="0" parTransId="{FCDFEEBE-D3D6-4FB3-B33B-5427A4F9A792}" sibTransId="{C6E67370-98D8-479E-9D6C-E187146CC776}"/>
    <dgm:cxn modelId="{C67AEA69-09CB-4D31-BE6D-5F6A80149013}" srcId="{5E99992E-5280-4DCE-9583-CF31681B2DB3}" destId="{95C419A3-421C-4A0C-A73C-7FFAD55E0380}" srcOrd="1" destOrd="0" parTransId="{A6778E2A-845A-483A-8BAA-C9F17C37CEE3}" sibTransId="{C60948E9-387E-455C-ADC4-DAAD647B07BF}"/>
    <dgm:cxn modelId="{13840234-2305-44DE-AC25-53965BAA5BBB}" type="presOf" srcId="{95C419A3-421C-4A0C-A73C-7FFAD55E0380}" destId="{CDCA82B0-15BD-4E94-8E6F-A2EB6678B069}" srcOrd="0" destOrd="0" presId="urn:microsoft.com/office/officeart/2005/8/layout/default#1"/>
    <dgm:cxn modelId="{D579319A-883D-4F1B-A07F-B9A67D167145}" type="presOf" srcId="{C76805E5-1BC2-4C71-8183-2E838B2966D9}" destId="{11D6286C-8BEC-4C52-8E3B-A69B6EC2308A}" srcOrd="0" destOrd="0" presId="urn:microsoft.com/office/officeart/2005/8/layout/default#1"/>
    <dgm:cxn modelId="{8E1D22A2-A457-48BC-B8C1-ACF5F5491F53}" type="presOf" srcId="{5E99992E-5280-4DCE-9583-CF31681B2DB3}" destId="{F6FBBBD7-3FB3-43F6-815D-68620028AB7C}" srcOrd="0" destOrd="0" presId="urn:microsoft.com/office/officeart/2005/8/layout/default#1"/>
    <dgm:cxn modelId="{5D6FA382-F9D7-4F7F-B2CE-529FB815007A}" type="presOf" srcId="{2BAA227F-1958-4BDB-931C-44CF094E38FC}" destId="{4772D98A-A280-404A-9495-D1AF892AFB7E}" srcOrd="0" destOrd="0" presId="urn:microsoft.com/office/officeart/2005/8/layout/default#1"/>
    <dgm:cxn modelId="{0B79D2FC-5C0C-48DA-84F4-D0CB2B5FCA45}" type="presOf" srcId="{0D963C8B-0632-49F6-959A-D53D75D41CFF}" destId="{D8355EAC-9AC4-498D-A81C-0336CA47A25B}" srcOrd="0" destOrd="0" presId="urn:microsoft.com/office/officeart/2005/8/layout/default#1"/>
    <dgm:cxn modelId="{855E180D-63E6-40C8-BDC8-FAB896605DE2}" type="presOf" srcId="{D2EE81B1-00BA-4A7E-9DE4-A136788CDADE}" destId="{E50D2D0E-0F43-43BB-AB75-0E80B8AEAABB}" srcOrd="0" destOrd="0" presId="urn:microsoft.com/office/officeart/2005/8/layout/default#1"/>
    <dgm:cxn modelId="{BC420386-7C60-4F3D-BC0A-2912D0FB12FE}" srcId="{5E99992E-5280-4DCE-9583-CF31681B2DB3}" destId="{C2BBBD9E-D660-44F1-BC04-EEDA90F7B539}" srcOrd="4" destOrd="0" parTransId="{BF1ED76D-6543-4E54-989D-E46F90B01458}" sibTransId="{E241137F-A947-4980-A325-08C17B1E6272}"/>
    <dgm:cxn modelId="{99D65CEF-5D70-47FB-908C-64BB17B97DF4}" srcId="{5E99992E-5280-4DCE-9583-CF31681B2DB3}" destId="{D2EE81B1-00BA-4A7E-9DE4-A136788CDADE}" srcOrd="5" destOrd="0" parTransId="{4643E330-7ED6-4C17-90F7-F88FA4B204A8}" sibTransId="{D0ABDE8E-15D7-4241-97BE-DF4A03A9149C}"/>
    <dgm:cxn modelId="{CBB46166-A759-4820-A66F-065198E8FBE1}" srcId="{5E99992E-5280-4DCE-9583-CF31681B2DB3}" destId="{C76805E5-1BC2-4C71-8183-2E838B2966D9}" srcOrd="3" destOrd="0" parTransId="{33CC3F9D-2A12-4DC0-AA25-778F882F0C4C}" sibTransId="{A19A407B-6D76-4A0F-9B32-62D81F73BB88}"/>
    <dgm:cxn modelId="{D68E811F-DE58-4AFD-AEEE-FBD5BD2A5981}" type="presParOf" srcId="{F6FBBBD7-3FB3-43F6-815D-68620028AB7C}" destId="{D8355EAC-9AC4-498D-A81C-0336CA47A25B}" srcOrd="0" destOrd="0" presId="urn:microsoft.com/office/officeart/2005/8/layout/default#1"/>
    <dgm:cxn modelId="{864CCD51-AFF0-4940-B8CA-2399D94AAC7F}" type="presParOf" srcId="{F6FBBBD7-3FB3-43F6-815D-68620028AB7C}" destId="{2127EBAA-0EE6-4DF9-87C9-5F8D4B8B6A42}" srcOrd="1" destOrd="0" presId="urn:microsoft.com/office/officeart/2005/8/layout/default#1"/>
    <dgm:cxn modelId="{E9B82C3A-00FE-47FE-92C7-7D95E222A2C5}" type="presParOf" srcId="{F6FBBBD7-3FB3-43F6-815D-68620028AB7C}" destId="{CDCA82B0-15BD-4E94-8E6F-A2EB6678B069}" srcOrd="2" destOrd="0" presId="urn:microsoft.com/office/officeart/2005/8/layout/default#1"/>
    <dgm:cxn modelId="{2A9BA609-C866-479B-9402-28AACF76BD6D}" type="presParOf" srcId="{F6FBBBD7-3FB3-43F6-815D-68620028AB7C}" destId="{5FB8D8B4-A507-4C9F-99B8-19DF4ABE3CE7}" srcOrd="3" destOrd="0" presId="urn:microsoft.com/office/officeart/2005/8/layout/default#1"/>
    <dgm:cxn modelId="{1DCF90E4-98B3-4FF0-B34B-49AF34BAB7F9}" type="presParOf" srcId="{F6FBBBD7-3FB3-43F6-815D-68620028AB7C}" destId="{4772D98A-A280-404A-9495-D1AF892AFB7E}" srcOrd="4" destOrd="0" presId="urn:microsoft.com/office/officeart/2005/8/layout/default#1"/>
    <dgm:cxn modelId="{420B94EF-80EA-484A-947E-1936FBED067B}" type="presParOf" srcId="{F6FBBBD7-3FB3-43F6-815D-68620028AB7C}" destId="{DC70DC34-ED3D-4359-A69B-2E8E54482DFB}" srcOrd="5" destOrd="0" presId="urn:microsoft.com/office/officeart/2005/8/layout/default#1"/>
    <dgm:cxn modelId="{6D70214D-7BC9-4325-ACD0-73528C786095}" type="presParOf" srcId="{F6FBBBD7-3FB3-43F6-815D-68620028AB7C}" destId="{11D6286C-8BEC-4C52-8E3B-A69B6EC2308A}" srcOrd="6" destOrd="0" presId="urn:microsoft.com/office/officeart/2005/8/layout/default#1"/>
    <dgm:cxn modelId="{4E40064B-FD34-4E88-BEEE-FEB02A93C145}" type="presParOf" srcId="{F6FBBBD7-3FB3-43F6-815D-68620028AB7C}" destId="{7FF2C31C-D44D-4D74-8D9D-531AC5F116C4}" srcOrd="7" destOrd="0" presId="urn:microsoft.com/office/officeart/2005/8/layout/default#1"/>
    <dgm:cxn modelId="{5D0ACBA8-653F-4A81-872A-5FCBA237EC8E}" type="presParOf" srcId="{F6FBBBD7-3FB3-43F6-815D-68620028AB7C}" destId="{46B5CD78-B8B4-4FD2-8A5D-13AC58956699}" srcOrd="8" destOrd="0" presId="urn:microsoft.com/office/officeart/2005/8/layout/default#1"/>
    <dgm:cxn modelId="{8E473227-CA7C-442D-89C5-54D1EA495E45}" type="presParOf" srcId="{F6FBBBD7-3FB3-43F6-815D-68620028AB7C}" destId="{66D36898-0721-4D49-8A6F-193442E41433}" srcOrd="9" destOrd="0" presId="urn:microsoft.com/office/officeart/2005/8/layout/default#1"/>
    <dgm:cxn modelId="{75A95EC6-CB6D-4989-8FC7-B20AF1DC158E}" type="presParOf" srcId="{F6FBBBD7-3FB3-43F6-815D-68620028AB7C}" destId="{E50D2D0E-0F43-43BB-AB75-0E80B8AEAABB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B029EA-266C-4CBE-B35C-46255E88C825}" type="doc">
      <dgm:prSet loTypeId="urn:microsoft.com/office/officeart/2008/layout/SquareAccentList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0B9F6899-2883-431A-8B01-DF693F9D8A6F}">
      <dgm:prSet phldrT="[Текст]" custT="1"/>
      <dgm:spPr/>
      <dgm:t>
        <a:bodyPr/>
        <a:lstStyle/>
        <a:p>
          <a:pPr algn="ctr"/>
          <a:r>
            <a:rPr lang="ru-RU" sz="2400" b="1" dirty="0" smtClean="0">
              <a:latin typeface="+mn-lt"/>
              <a:cs typeface="Times New Roman" pitchFamily="18" charset="0"/>
            </a:rPr>
            <a:t>Местные признаки</a:t>
          </a:r>
          <a:endParaRPr lang="ru-RU" sz="2400" dirty="0">
            <a:latin typeface="+mn-lt"/>
          </a:endParaRPr>
        </a:p>
      </dgm:t>
    </dgm:pt>
    <dgm:pt modelId="{DBF5278F-2100-460E-A7C8-FB328D141242}" type="parTrans" cxnId="{9416974D-AD4A-4644-BDDD-D5461A555B09}">
      <dgm:prSet/>
      <dgm:spPr/>
      <dgm:t>
        <a:bodyPr/>
        <a:lstStyle/>
        <a:p>
          <a:endParaRPr lang="ru-RU" sz="2400"/>
        </a:p>
      </dgm:t>
    </dgm:pt>
    <dgm:pt modelId="{417D9566-9572-45C4-BBAF-A10BC3AD1396}" type="sibTrans" cxnId="{9416974D-AD4A-4644-BDDD-D5461A555B09}">
      <dgm:prSet/>
      <dgm:spPr/>
      <dgm:t>
        <a:bodyPr/>
        <a:lstStyle/>
        <a:p>
          <a:endParaRPr lang="ru-RU" sz="2400"/>
        </a:p>
      </dgm:t>
    </dgm:pt>
    <dgm:pt modelId="{EC5A2E5F-9610-47CF-B58C-2002A9CFEC5C}">
      <dgm:prSet phldrT="[Текст]" custT="1"/>
      <dgm:spPr/>
      <dgm:t>
        <a:bodyPr/>
        <a:lstStyle/>
        <a:p>
          <a:r>
            <a:rPr lang="ru-RU" sz="2400" dirty="0" smtClean="0">
              <a:latin typeface="+mn-lt"/>
              <a:cs typeface="Times New Roman" pitchFamily="18" charset="0"/>
            </a:rPr>
            <a:t>Боли</a:t>
          </a:r>
          <a:endParaRPr lang="ru-RU" sz="2400" dirty="0">
            <a:latin typeface="+mn-lt"/>
          </a:endParaRPr>
        </a:p>
      </dgm:t>
    </dgm:pt>
    <dgm:pt modelId="{C35A8FDA-A91C-4CAD-96FE-FA04CD4D94CC}" type="parTrans" cxnId="{866EDBEE-14B1-42D0-A272-59DB952A1F62}">
      <dgm:prSet/>
      <dgm:spPr/>
      <dgm:t>
        <a:bodyPr/>
        <a:lstStyle/>
        <a:p>
          <a:endParaRPr lang="ru-RU" sz="2400"/>
        </a:p>
      </dgm:t>
    </dgm:pt>
    <dgm:pt modelId="{9E8363BC-55D5-4315-B3D3-F3A511AD699F}" type="sibTrans" cxnId="{866EDBEE-14B1-42D0-A272-59DB952A1F62}">
      <dgm:prSet/>
      <dgm:spPr/>
      <dgm:t>
        <a:bodyPr/>
        <a:lstStyle/>
        <a:p>
          <a:endParaRPr lang="ru-RU" sz="2400"/>
        </a:p>
      </dgm:t>
    </dgm:pt>
    <dgm:pt modelId="{86D1A5C7-112B-4E40-AC4F-C5F1227459D9}">
      <dgm:prSet phldrT="[Текст]" custT="1"/>
      <dgm:spPr/>
      <dgm:t>
        <a:bodyPr/>
        <a:lstStyle/>
        <a:p>
          <a:r>
            <a:rPr lang="ru-RU" sz="2400" dirty="0" smtClean="0">
              <a:latin typeface="+mn-lt"/>
              <a:cs typeface="Times New Roman" pitchFamily="18" charset="0"/>
            </a:rPr>
            <a:t>Рвота</a:t>
          </a:r>
          <a:endParaRPr lang="ru-RU" sz="2400" dirty="0">
            <a:latin typeface="+mn-lt"/>
          </a:endParaRPr>
        </a:p>
      </dgm:t>
    </dgm:pt>
    <dgm:pt modelId="{75D7D71D-8497-42C9-BA08-5F7608D80F57}" type="parTrans" cxnId="{46F30C95-A223-4575-94CF-E76E906413BF}">
      <dgm:prSet/>
      <dgm:spPr/>
      <dgm:t>
        <a:bodyPr/>
        <a:lstStyle/>
        <a:p>
          <a:endParaRPr lang="ru-RU" sz="2400"/>
        </a:p>
      </dgm:t>
    </dgm:pt>
    <dgm:pt modelId="{9B45A775-4D59-4F71-9124-C4AD1C187975}" type="sibTrans" cxnId="{46F30C95-A223-4575-94CF-E76E906413BF}">
      <dgm:prSet/>
      <dgm:spPr/>
      <dgm:t>
        <a:bodyPr/>
        <a:lstStyle/>
        <a:p>
          <a:endParaRPr lang="ru-RU" sz="2400"/>
        </a:p>
      </dgm:t>
    </dgm:pt>
    <dgm:pt modelId="{9E175FF3-8D8C-41B1-8B00-71D8F4837947}">
      <dgm:prSet phldrT="[Текст]" custT="1"/>
      <dgm:spPr/>
      <dgm:t>
        <a:bodyPr/>
        <a:lstStyle/>
        <a:p>
          <a:r>
            <a:rPr lang="ru-RU" sz="2400" dirty="0" err="1" smtClean="0">
              <a:latin typeface="+mn-lt"/>
              <a:cs typeface="Times New Roman" pitchFamily="18" charset="0"/>
            </a:rPr>
            <a:t>Неотхождение</a:t>
          </a:r>
          <a:r>
            <a:rPr lang="ru-RU" sz="2400" dirty="0" smtClean="0">
              <a:latin typeface="+mn-lt"/>
              <a:cs typeface="Times New Roman" pitchFamily="18" charset="0"/>
            </a:rPr>
            <a:t> (задержка) стула и газов</a:t>
          </a:r>
          <a:endParaRPr lang="ru-RU" sz="2400" dirty="0">
            <a:latin typeface="+mn-lt"/>
          </a:endParaRPr>
        </a:p>
      </dgm:t>
    </dgm:pt>
    <dgm:pt modelId="{69A3C947-1CD5-4FF0-8EAC-21A8AC49575F}" type="parTrans" cxnId="{F78F6A9B-9D06-444F-8517-0288B2CC636F}">
      <dgm:prSet/>
      <dgm:spPr/>
      <dgm:t>
        <a:bodyPr/>
        <a:lstStyle/>
        <a:p>
          <a:endParaRPr lang="ru-RU" sz="2400"/>
        </a:p>
      </dgm:t>
    </dgm:pt>
    <dgm:pt modelId="{65E862DD-1B69-4B53-B99B-ED06558C7C5F}" type="sibTrans" cxnId="{F78F6A9B-9D06-444F-8517-0288B2CC636F}">
      <dgm:prSet/>
      <dgm:spPr/>
      <dgm:t>
        <a:bodyPr/>
        <a:lstStyle/>
        <a:p>
          <a:endParaRPr lang="ru-RU" sz="2400"/>
        </a:p>
      </dgm:t>
    </dgm:pt>
    <dgm:pt modelId="{ED6E88AB-5B6C-43A1-92F5-126FB95FE585}">
      <dgm:prSet phldrT="[Текст]" custT="1"/>
      <dgm:spPr/>
      <dgm:t>
        <a:bodyPr/>
        <a:lstStyle/>
        <a:p>
          <a:pPr algn="ctr"/>
          <a:r>
            <a:rPr lang="ru-RU" sz="2400" b="1" dirty="0" smtClean="0">
              <a:latin typeface="+mn-lt"/>
              <a:cs typeface="Times New Roman" pitchFamily="18" charset="0"/>
            </a:rPr>
            <a:t>Общие признаки</a:t>
          </a:r>
          <a:endParaRPr lang="ru-RU" sz="2400" dirty="0">
            <a:latin typeface="+mn-lt"/>
          </a:endParaRPr>
        </a:p>
      </dgm:t>
    </dgm:pt>
    <dgm:pt modelId="{1388120E-5CE5-4E3E-8893-C4017A761507}" type="parTrans" cxnId="{55F6BA17-52B3-4548-8240-9BF7B4129141}">
      <dgm:prSet/>
      <dgm:spPr/>
      <dgm:t>
        <a:bodyPr/>
        <a:lstStyle/>
        <a:p>
          <a:endParaRPr lang="ru-RU" sz="2400"/>
        </a:p>
      </dgm:t>
    </dgm:pt>
    <dgm:pt modelId="{81CD235E-A2D1-49B0-8009-741EE46BC040}" type="sibTrans" cxnId="{55F6BA17-52B3-4548-8240-9BF7B4129141}">
      <dgm:prSet/>
      <dgm:spPr/>
      <dgm:t>
        <a:bodyPr/>
        <a:lstStyle/>
        <a:p>
          <a:endParaRPr lang="ru-RU" sz="2400"/>
        </a:p>
      </dgm:t>
    </dgm:pt>
    <dgm:pt modelId="{B38C0C5D-96C5-42BE-855E-488A44BE5887}">
      <dgm:prSet phldrT="[Текст]" custT="1"/>
      <dgm:spPr/>
      <dgm:t>
        <a:bodyPr/>
        <a:lstStyle/>
        <a:p>
          <a:r>
            <a:rPr lang="ru-RU" sz="2400" dirty="0" err="1" smtClean="0">
              <a:latin typeface="+mn-lt"/>
              <a:cs typeface="Times New Roman" pitchFamily="18" charset="0"/>
            </a:rPr>
            <a:t>Гиповолеми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я</a:t>
          </a:r>
          <a:endParaRPr lang="ru-RU" sz="2400" dirty="0"/>
        </a:p>
      </dgm:t>
    </dgm:pt>
    <dgm:pt modelId="{B0A23BC4-E78E-47AE-BC14-E1669BF6EBF8}" type="parTrans" cxnId="{28632657-AC63-433D-9804-4DDD42F2E39B}">
      <dgm:prSet/>
      <dgm:spPr/>
      <dgm:t>
        <a:bodyPr/>
        <a:lstStyle/>
        <a:p>
          <a:endParaRPr lang="ru-RU" sz="2400"/>
        </a:p>
      </dgm:t>
    </dgm:pt>
    <dgm:pt modelId="{F09538FE-1EA7-468A-B6EA-4C49FEDA1D0A}" type="sibTrans" cxnId="{28632657-AC63-433D-9804-4DDD42F2E39B}">
      <dgm:prSet/>
      <dgm:spPr/>
      <dgm:t>
        <a:bodyPr/>
        <a:lstStyle/>
        <a:p>
          <a:endParaRPr lang="ru-RU" sz="2400"/>
        </a:p>
      </dgm:t>
    </dgm:pt>
    <dgm:pt modelId="{964D6EB1-DBC4-4D13-AFAC-7798C77E369D}">
      <dgm:prSet phldrT="[Текст]" custT="1"/>
      <dgm:spPr/>
      <dgm:t>
        <a:bodyPr/>
        <a:lstStyle/>
        <a:p>
          <a:r>
            <a:rPr lang="ru-RU" sz="2400" dirty="0" smtClean="0">
              <a:latin typeface="+mn-lt"/>
              <a:cs typeface="Times New Roman" pitchFamily="18" charset="0"/>
            </a:rPr>
            <a:t>Сепсис</a:t>
          </a:r>
          <a:endParaRPr lang="ru-RU" sz="2400" dirty="0">
            <a:latin typeface="+mn-lt"/>
          </a:endParaRPr>
        </a:p>
      </dgm:t>
    </dgm:pt>
    <dgm:pt modelId="{001386CF-862D-4B20-9DE5-5AED49C79F47}" type="parTrans" cxnId="{BF1CB2B8-7AE8-4400-B0C1-89B10A6FA896}">
      <dgm:prSet/>
      <dgm:spPr/>
      <dgm:t>
        <a:bodyPr/>
        <a:lstStyle/>
        <a:p>
          <a:endParaRPr lang="ru-RU" sz="2400"/>
        </a:p>
      </dgm:t>
    </dgm:pt>
    <dgm:pt modelId="{10EC720E-2469-4BAB-B2E0-B0C46CFB7D06}" type="sibTrans" cxnId="{BF1CB2B8-7AE8-4400-B0C1-89B10A6FA896}">
      <dgm:prSet/>
      <dgm:spPr/>
      <dgm:t>
        <a:bodyPr/>
        <a:lstStyle/>
        <a:p>
          <a:endParaRPr lang="ru-RU" sz="2400"/>
        </a:p>
      </dgm:t>
    </dgm:pt>
    <dgm:pt modelId="{843B61DF-491A-4805-96A1-433F08255332}">
      <dgm:prSet phldrT="[Текст]" custT="1"/>
      <dgm:spPr/>
      <dgm:t>
        <a:bodyPr/>
        <a:lstStyle/>
        <a:p>
          <a:r>
            <a:rPr lang="ru-RU" sz="2400" dirty="0" smtClean="0">
              <a:latin typeface="+mn-lt"/>
              <a:cs typeface="Times New Roman" pitchFamily="18" charset="0"/>
            </a:rPr>
            <a:t>Симптомы перитонита (в поздней стадии)</a:t>
          </a:r>
          <a:r>
            <a:rPr lang="en-US" sz="2400" dirty="0" smtClean="0">
              <a:latin typeface="+mn-lt"/>
              <a:cs typeface="Times New Roman" pitchFamily="18" charset="0"/>
            </a:rPr>
            <a:t> </a:t>
          </a:r>
          <a:endParaRPr lang="ru-RU" sz="2400" dirty="0">
            <a:latin typeface="+mn-lt"/>
          </a:endParaRPr>
        </a:p>
      </dgm:t>
    </dgm:pt>
    <dgm:pt modelId="{60074BA7-A73C-47CA-B708-5F9DA74B0DF7}" type="parTrans" cxnId="{57DB1CBD-01B9-4198-BD89-808462FEF22C}">
      <dgm:prSet/>
      <dgm:spPr/>
      <dgm:t>
        <a:bodyPr/>
        <a:lstStyle/>
        <a:p>
          <a:endParaRPr lang="ru-RU" sz="2400"/>
        </a:p>
      </dgm:t>
    </dgm:pt>
    <dgm:pt modelId="{2611F631-592E-47ED-A13F-610B54F5549F}" type="sibTrans" cxnId="{57DB1CBD-01B9-4198-BD89-808462FEF22C}">
      <dgm:prSet/>
      <dgm:spPr/>
      <dgm:t>
        <a:bodyPr/>
        <a:lstStyle/>
        <a:p>
          <a:endParaRPr lang="ru-RU" sz="2400"/>
        </a:p>
      </dgm:t>
    </dgm:pt>
    <dgm:pt modelId="{B0C78AFF-C76F-44FD-A59F-3947FDBE769E}">
      <dgm:prSet phldrT="[Текст]" custT="1"/>
      <dgm:spPr/>
      <dgm:t>
        <a:bodyPr/>
        <a:lstStyle/>
        <a:p>
          <a:r>
            <a:rPr lang="ru-RU" sz="2400" dirty="0" smtClean="0">
              <a:latin typeface="+mn-lt"/>
              <a:cs typeface="Times New Roman" pitchFamily="18" charset="0"/>
            </a:rPr>
            <a:t>Вздутие</a:t>
          </a:r>
          <a:r>
            <a:rPr lang="en-US" sz="2400" dirty="0" smtClean="0">
              <a:latin typeface="+mn-lt"/>
              <a:cs typeface="Times New Roman" pitchFamily="18" charset="0"/>
            </a:rPr>
            <a:t>,</a:t>
          </a:r>
          <a:r>
            <a:rPr lang="az-Latn-AZ" sz="2400" dirty="0" smtClean="0">
              <a:latin typeface="+mn-lt"/>
              <a:cs typeface="Times New Roman" pitchFamily="18" charset="0"/>
            </a:rPr>
            <a:t> </a:t>
          </a:r>
          <a:r>
            <a:rPr lang="ru-RU" sz="2400" dirty="0" smtClean="0">
              <a:latin typeface="+mn-lt"/>
              <a:cs typeface="Times New Roman" pitchFamily="18" charset="0"/>
            </a:rPr>
            <a:t>деформации передней стенки живота</a:t>
          </a:r>
          <a:endParaRPr lang="ru-RU" sz="2400" dirty="0">
            <a:latin typeface="+mn-lt"/>
          </a:endParaRPr>
        </a:p>
      </dgm:t>
    </dgm:pt>
    <dgm:pt modelId="{5F304FF5-7A04-4A95-8EC4-D28A068F8B6D}" type="parTrans" cxnId="{6C8E34C2-5CF9-41CE-A3C0-903B547EAF5F}">
      <dgm:prSet/>
      <dgm:spPr/>
      <dgm:t>
        <a:bodyPr/>
        <a:lstStyle/>
        <a:p>
          <a:endParaRPr lang="ru-RU" sz="2400"/>
        </a:p>
      </dgm:t>
    </dgm:pt>
    <dgm:pt modelId="{2BCD73B0-F578-4039-B1E7-76C369243729}" type="sibTrans" cxnId="{6C8E34C2-5CF9-41CE-A3C0-903B547EAF5F}">
      <dgm:prSet/>
      <dgm:spPr/>
      <dgm:t>
        <a:bodyPr/>
        <a:lstStyle/>
        <a:p>
          <a:endParaRPr lang="ru-RU" sz="2400"/>
        </a:p>
      </dgm:t>
    </dgm:pt>
    <dgm:pt modelId="{43DB1FA9-57C3-4E4A-A7FA-4E62CBE586EC}" type="pres">
      <dgm:prSet presAssocID="{1FB029EA-266C-4CBE-B35C-46255E88C825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73167F9-96BA-4E2C-BBC6-8679AC85FE3B}" type="pres">
      <dgm:prSet presAssocID="{0B9F6899-2883-431A-8B01-DF693F9D8A6F}" presName="root" presStyleCnt="0">
        <dgm:presLayoutVars>
          <dgm:chMax/>
          <dgm:chPref/>
        </dgm:presLayoutVars>
      </dgm:prSet>
      <dgm:spPr/>
    </dgm:pt>
    <dgm:pt modelId="{D4B0E823-8A14-4BF4-83BB-01CA617B6B0A}" type="pres">
      <dgm:prSet presAssocID="{0B9F6899-2883-431A-8B01-DF693F9D8A6F}" presName="rootComposite" presStyleCnt="0">
        <dgm:presLayoutVars/>
      </dgm:prSet>
      <dgm:spPr/>
    </dgm:pt>
    <dgm:pt modelId="{6928186E-5225-4340-9637-7BCF45798CED}" type="pres">
      <dgm:prSet presAssocID="{0B9F6899-2883-431A-8B01-DF693F9D8A6F}" presName="ParentAccent" presStyleLbl="alignNode1" presStyleIdx="0" presStyleCnt="2"/>
      <dgm:spPr/>
    </dgm:pt>
    <dgm:pt modelId="{B05E71AD-2E5D-4321-A924-934556DBF432}" type="pres">
      <dgm:prSet presAssocID="{0B9F6899-2883-431A-8B01-DF693F9D8A6F}" presName="ParentSmallAccent" presStyleLbl="fgAcc1" presStyleIdx="0" presStyleCnt="2"/>
      <dgm:spPr/>
    </dgm:pt>
    <dgm:pt modelId="{1E1DA685-8DEC-4A5A-AC6F-F3D18C27818A}" type="pres">
      <dgm:prSet presAssocID="{0B9F6899-2883-431A-8B01-DF693F9D8A6F}" presName="Parent" presStyleLbl="revTx" presStyleIdx="0" presStyleCnt="9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CEA057-5C9E-425C-802F-521FB7414EC4}" type="pres">
      <dgm:prSet presAssocID="{0B9F6899-2883-431A-8B01-DF693F9D8A6F}" presName="childShape" presStyleCnt="0">
        <dgm:presLayoutVars>
          <dgm:chMax val="0"/>
          <dgm:chPref val="0"/>
        </dgm:presLayoutVars>
      </dgm:prSet>
      <dgm:spPr/>
    </dgm:pt>
    <dgm:pt modelId="{E7AA91D0-9238-4FD1-B93D-11DAF79B5576}" type="pres">
      <dgm:prSet presAssocID="{EC5A2E5F-9610-47CF-B58C-2002A9CFEC5C}" presName="childComposite" presStyleCnt="0">
        <dgm:presLayoutVars>
          <dgm:chMax val="0"/>
          <dgm:chPref val="0"/>
        </dgm:presLayoutVars>
      </dgm:prSet>
      <dgm:spPr/>
    </dgm:pt>
    <dgm:pt modelId="{B0FD1D53-C825-4BE1-8134-D12FB979BA68}" type="pres">
      <dgm:prSet presAssocID="{EC5A2E5F-9610-47CF-B58C-2002A9CFEC5C}" presName="ChildAccent" presStyleLbl="solidFgAcc1" presStyleIdx="0" presStyleCnt="7"/>
      <dgm:spPr/>
    </dgm:pt>
    <dgm:pt modelId="{0CD02947-4992-48F3-8936-4E559BA5990B}" type="pres">
      <dgm:prSet presAssocID="{EC5A2E5F-9610-47CF-B58C-2002A9CFEC5C}" presName="Child" presStyleLbl="revTx" presStyleIdx="1" presStyleCnt="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04744F-6669-4930-929A-4EBC1991C75E}" type="pres">
      <dgm:prSet presAssocID="{86D1A5C7-112B-4E40-AC4F-C5F1227459D9}" presName="childComposite" presStyleCnt="0">
        <dgm:presLayoutVars>
          <dgm:chMax val="0"/>
          <dgm:chPref val="0"/>
        </dgm:presLayoutVars>
      </dgm:prSet>
      <dgm:spPr/>
    </dgm:pt>
    <dgm:pt modelId="{B28F5C53-7167-4680-99B1-E761A9643FDD}" type="pres">
      <dgm:prSet presAssocID="{86D1A5C7-112B-4E40-AC4F-C5F1227459D9}" presName="ChildAccent" presStyleLbl="solidFgAcc1" presStyleIdx="1" presStyleCnt="7"/>
      <dgm:spPr/>
    </dgm:pt>
    <dgm:pt modelId="{CB9A4C78-3D21-43EE-B39A-F86568712CC3}" type="pres">
      <dgm:prSet presAssocID="{86D1A5C7-112B-4E40-AC4F-C5F1227459D9}" presName="Child" presStyleLbl="revTx" presStyleIdx="2" presStyleCnt="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EAAA28-C44B-4558-9247-67C61AD586DE}" type="pres">
      <dgm:prSet presAssocID="{9E175FF3-8D8C-41B1-8B00-71D8F4837947}" presName="childComposite" presStyleCnt="0">
        <dgm:presLayoutVars>
          <dgm:chMax val="0"/>
          <dgm:chPref val="0"/>
        </dgm:presLayoutVars>
      </dgm:prSet>
      <dgm:spPr/>
    </dgm:pt>
    <dgm:pt modelId="{299F6160-3733-4F61-AD33-FE625978D4DB}" type="pres">
      <dgm:prSet presAssocID="{9E175FF3-8D8C-41B1-8B00-71D8F4837947}" presName="ChildAccent" presStyleLbl="solidFgAcc1" presStyleIdx="2" presStyleCnt="7"/>
      <dgm:spPr/>
    </dgm:pt>
    <dgm:pt modelId="{A11ECD4F-1F46-4910-BC85-295E1AAC566E}" type="pres">
      <dgm:prSet presAssocID="{9E175FF3-8D8C-41B1-8B00-71D8F4837947}" presName="Child" presStyleLbl="revTx" presStyleIdx="3" presStyleCnt="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6341A8-5855-4927-91FE-162DAFBCA2B8}" type="pres">
      <dgm:prSet presAssocID="{B0C78AFF-C76F-44FD-A59F-3947FDBE769E}" presName="childComposite" presStyleCnt="0">
        <dgm:presLayoutVars>
          <dgm:chMax val="0"/>
          <dgm:chPref val="0"/>
        </dgm:presLayoutVars>
      </dgm:prSet>
      <dgm:spPr/>
    </dgm:pt>
    <dgm:pt modelId="{BC0E0E8A-87B8-4703-8ECC-20E7198453B1}" type="pres">
      <dgm:prSet presAssocID="{B0C78AFF-C76F-44FD-A59F-3947FDBE769E}" presName="ChildAccent" presStyleLbl="solidFgAcc1" presStyleIdx="3" presStyleCnt="7"/>
      <dgm:spPr/>
    </dgm:pt>
    <dgm:pt modelId="{761353BA-ED33-467B-B04E-455359D712D4}" type="pres">
      <dgm:prSet presAssocID="{B0C78AFF-C76F-44FD-A59F-3947FDBE769E}" presName="Child" presStyleLbl="revTx" presStyleIdx="4" presStyleCnt="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D7D200-4CA8-4067-8816-3ADBFBE2666C}" type="pres">
      <dgm:prSet presAssocID="{843B61DF-491A-4805-96A1-433F08255332}" presName="childComposite" presStyleCnt="0">
        <dgm:presLayoutVars>
          <dgm:chMax val="0"/>
          <dgm:chPref val="0"/>
        </dgm:presLayoutVars>
      </dgm:prSet>
      <dgm:spPr/>
    </dgm:pt>
    <dgm:pt modelId="{8548BF8B-8D83-4003-8090-2EFA614E92D6}" type="pres">
      <dgm:prSet presAssocID="{843B61DF-491A-4805-96A1-433F08255332}" presName="ChildAccent" presStyleLbl="solidFgAcc1" presStyleIdx="4" presStyleCnt="7"/>
      <dgm:spPr/>
    </dgm:pt>
    <dgm:pt modelId="{9C8C8D3D-E39B-444C-8801-EF33BA23FF0F}" type="pres">
      <dgm:prSet presAssocID="{843B61DF-491A-4805-96A1-433F08255332}" presName="Child" presStyleLbl="revTx" presStyleIdx="5" presStyleCnt="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2A62A4-611C-4840-BF81-216FDF8FA73E}" type="pres">
      <dgm:prSet presAssocID="{ED6E88AB-5B6C-43A1-92F5-126FB95FE585}" presName="root" presStyleCnt="0">
        <dgm:presLayoutVars>
          <dgm:chMax/>
          <dgm:chPref/>
        </dgm:presLayoutVars>
      </dgm:prSet>
      <dgm:spPr/>
    </dgm:pt>
    <dgm:pt modelId="{5AF54DFB-C6AD-404E-A44D-3AF173DA056A}" type="pres">
      <dgm:prSet presAssocID="{ED6E88AB-5B6C-43A1-92F5-126FB95FE585}" presName="rootComposite" presStyleCnt="0">
        <dgm:presLayoutVars/>
      </dgm:prSet>
      <dgm:spPr/>
    </dgm:pt>
    <dgm:pt modelId="{70493D46-1E9B-48BC-A215-E28B3B39AD2B}" type="pres">
      <dgm:prSet presAssocID="{ED6E88AB-5B6C-43A1-92F5-126FB95FE585}" presName="ParentAccent" presStyleLbl="alignNode1" presStyleIdx="1" presStyleCnt="2"/>
      <dgm:spPr/>
    </dgm:pt>
    <dgm:pt modelId="{42084DB8-3738-4B95-AC1D-A9E815A8C8BF}" type="pres">
      <dgm:prSet presAssocID="{ED6E88AB-5B6C-43A1-92F5-126FB95FE585}" presName="ParentSmallAccent" presStyleLbl="fgAcc1" presStyleIdx="1" presStyleCnt="2"/>
      <dgm:spPr/>
    </dgm:pt>
    <dgm:pt modelId="{F3353E8D-B5E5-46D2-9009-A27FD8E4C9E6}" type="pres">
      <dgm:prSet presAssocID="{ED6E88AB-5B6C-43A1-92F5-126FB95FE585}" presName="Parent" presStyleLbl="revTx" presStyleIdx="6" presStyleCnt="9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B86A35-06E9-4B5D-A671-73CF9F58A8FA}" type="pres">
      <dgm:prSet presAssocID="{ED6E88AB-5B6C-43A1-92F5-126FB95FE585}" presName="childShape" presStyleCnt="0">
        <dgm:presLayoutVars>
          <dgm:chMax val="0"/>
          <dgm:chPref val="0"/>
        </dgm:presLayoutVars>
      </dgm:prSet>
      <dgm:spPr/>
    </dgm:pt>
    <dgm:pt modelId="{8C334257-FFDC-4725-8939-FD3188A92193}" type="pres">
      <dgm:prSet presAssocID="{B38C0C5D-96C5-42BE-855E-488A44BE5887}" presName="childComposite" presStyleCnt="0">
        <dgm:presLayoutVars>
          <dgm:chMax val="0"/>
          <dgm:chPref val="0"/>
        </dgm:presLayoutVars>
      </dgm:prSet>
      <dgm:spPr/>
    </dgm:pt>
    <dgm:pt modelId="{D3444917-8647-4A61-B669-AC9066A9B9D0}" type="pres">
      <dgm:prSet presAssocID="{B38C0C5D-96C5-42BE-855E-488A44BE5887}" presName="ChildAccent" presStyleLbl="solidFgAcc1" presStyleIdx="5" presStyleCnt="7"/>
      <dgm:spPr/>
    </dgm:pt>
    <dgm:pt modelId="{C8B64197-5628-435B-B282-F452ACF1CA36}" type="pres">
      <dgm:prSet presAssocID="{B38C0C5D-96C5-42BE-855E-488A44BE5887}" presName="Child" presStyleLbl="revTx" presStyleIdx="7" presStyleCnt="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BD37CB-EFF7-4C28-8AF2-A00D6B4348D6}" type="pres">
      <dgm:prSet presAssocID="{964D6EB1-DBC4-4D13-AFAC-7798C77E369D}" presName="childComposite" presStyleCnt="0">
        <dgm:presLayoutVars>
          <dgm:chMax val="0"/>
          <dgm:chPref val="0"/>
        </dgm:presLayoutVars>
      </dgm:prSet>
      <dgm:spPr/>
    </dgm:pt>
    <dgm:pt modelId="{C551CD57-A022-4D92-9E7C-ADBCB86C5159}" type="pres">
      <dgm:prSet presAssocID="{964D6EB1-DBC4-4D13-AFAC-7798C77E369D}" presName="ChildAccent" presStyleLbl="solidFgAcc1" presStyleIdx="6" presStyleCnt="7"/>
      <dgm:spPr/>
    </dgm:pt>
    <dgm:pt modelId="{BAD91D41-B8EF-4AA9-81C1-8EB319F1A3BD}" type="pres">
      <dgm:prSet presAssocID="{964D6EB1-DBC4-4D13-AFAC-7798C77E369D}" presName="Child" presStyleLbl="revTx" presStyleIdx="8" presStyleCnt="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DB1CBD-01B9-4198-BD89-808462FEF22C}" srcId="{0B9F6899-2883-431A-8B01-DF693F9D8A6F}" destId="{843B61DF-491A-4805-96A1-433F08255332}" srcOrd="4" destOrd="0" parTransId="{60074BA7-A73C-47CA-B708-5F9DA74B0DF7}" sibTransId="{2611F631-592E-47ED-A13F-610B54F5549F}"/>
    <dgm:cxn modelId="{4C94F5D1-AA06-4668-9470-C173A99B934D}" type="presOf" srcId="{B0C78AFF-C76F-44FD-A59F-3947FDBE769E}" destId="{761353BA-ED33-467B-B04E-455359D712D4}" srcOrd="0" destOrd="0" presId="urn:microsoft.com/office/officeart/2008/layout/SquareAccentList"/>
    <dgm:cxn modelId="{A1C755D7-9E1A-4FC2-8F8A-85EC65A90E06}" type="presOf" srcId="{EC5A2E5F-9610-47CF-B58C-2002A9CFEC5C}" destId="{0CD02947-4992-48F3-8936-4E559BA5990B}" srcOrd="0" destOrd="0" presId="urn:microsoft.com/office/officeart/2008/layout/SquareAccentList"/>
    <dgm:cxn modelId="{3C2056CC-27CE-4842-B9D3-59FC90B191ED}" type="presOf" srcId="{B38C0C5D-96C5-42BE-855E-488A44BE5887}" destId="{C8B64197-5628-435B-B282-F452ACF1CA36}" srcOrd="0" destOrd="0" presId="urn:microsoft.com/office/officeart/2008/layout/SquareAccentList"/>
    <dgm:cxn modelId="{A2692FC3-E62A-4A24-9078-811403A6DA51}" type="presOf" srcId="{964D6EB1-DBC4-4D13-AFAC-7798C77E369D}" destId="{BAD91D41-B8EF-4AA9-81C1-8EB319F1A3BD}" srcOrd="0" destOrd="0" presId="urn:microsoft.com/office/officeart/2008/layout/SquareAccentList"/>
    <dgm:cxn modelId="{28632657-AC63-433D-9804-4DDD42F2E39B}" srcId="{ED6E88AB-5B6C-43A1-92F5-126FB95FE585}" destId="{B38C0C5D-96C5-42BE-855E-488A44BE5887}" srcOrd="0" destOrd="0" parTransId="{B0A23BC4-E78E-47AE-BC14-E1669BF6EBF8}" sibTransId="{F09538FE-1EA7-468A-B6EA-4C49FEDA1D0A}"/>
    <dgm:cxn modelId="{DF4DC498-D36D-467F-AFB9-F1DB4F504194}" type="presOf" srcId="{ED6E88AB-5B6C-43A1-92F5-126FB95FE585}" destId="{F3353E8D-B5E5-46D2-9009-A27FD8E4C9E6}" srcOrd="0" destOrd="0" presId="urn:microsoft.com/office/officeart/2008/layout/SquareAccentList"/>
    <dgm:cxn modelId="{0AF63A73-3805-4709-B27D-F08F16DC8FD0}" type="presOf" srcId="{843B61DF-491A-4805-96A1-433F08255332}" destId="{9C8C8D3D-E39B-444C-8801-EF33BA23FF0F}" srcOrd="0" destOrd="0" presId="urn:microsoft.com/office/officeart/2008/layout/SquareAccentList"/>
    <dgm:cxn modelId="{9416974D-AD4A-4644-BDDD-D5461A555B09}" srcId="{1FB029EA-266C-4CBE-B35C-46255E88C825}" destId="{0B9F6899-2883-431A-8B01-DF693F9D8A6F}" srcOrd="0" destOrd="0" parTransId="{DBF5278F-2100-460E-A7C8-FB328D141242}" sibTransId="{417D9566-9572-45C4-BBAF-A10BC3AD1396}"/>
    <dgm:cxn modelId="{866EDBEE-14B1-42D0-A272-59DB952A1F62}" srcId="{0B9F6899-2883-431A-8B01-DF693F9D8A6F}" destId="{EC5A2E5F-9610-47CF-B58C-2002A9CFEC5C}" srcOrd="0" destOrd="0" parTransId="{C35A8FDA-A91C-4CAD-96FE-FA04CD4D94CC}" sibTransId="{9E8363BC-55D5-4315-B3D3-F3A511AD699F}"/>
    <dgm:cxn modelId="{1081BE04-A043-4D43-9BAD-0ADF4FC81CCB}" type="presOf" srcId="{9E175FF3-8D8C-41B1-8B00-71D8F4837947}" destId="{A11ECD4F-1F46-4910-BC85-295E1AAC566E}" srcOrd="0" destOrd="0" presId="urn:microsoft.com/office/officeart/2008/layout/SquareAccentList"/>
    <dgm:cxn modelId="{46F30C95-A223-4575-94CF-E76E906413BF}" srcId="{0B9F6899-2883-431A-8B01-DF693F9D8A6F}" destId="{86D1A5C7-112B-4E40-AC4F-C5F1227459D9}" srcOrd="1" destOrd="0" parTransId="{75D7D71D-8497-42C9-BA08-5F7608D80F57}" sibTransId="{9B45A775-4D59-4F71-9124-C4AD1C187975}"/>
    <dgm:cxn modelId="{F78F6A9B-9D06-444F-8517-0288B2CC636F}" srcId="{0B9F6899-2883-431A-8B01-DF693F9D8A6F}" destId="{9E175FF3-8D8C-41B1-8B00-71D8F4837947}" srcOrd="2" destOrd="0" parTransId="{69A3C947-1CD5-4FF0-8EAC-21A8AC49575F}" sibTransId="{65E862DD-1B69-4B53-B99B-ED06558C7C5F}"/>
    <dgm:cxn modelId="{BF1CB2B8-7AE8-4400-B0C1-89B10A6FA896}" srcId="{ED6E88AB-5B6C-43A1-92F5-126FB95FE585}" destId="{964D6EB1-DBC4-4D13-AFAC-7798C77E369D}" srcOrd="1" destOrd="0" parTransId="{001386CF-862D-4B20-9DE5-5AED49C79F47}" sibTransId="{10EC720E-2469-4BAB-B2E0-B0C46CFB7D06}"/>
    <dgm:cxn modelId="{54F99969-84FB-4386-A259-1375D9BDFBDC}" type="presOf" srcId="{1FB029EA-266C-4CBE-B35C-46255E88C825}" destId="{43DB1FA9-57C3-4E4A-A7FA-4E62CBE586EC}" srcOrd="0" destOrd="0" presId="urn:microsoft.com/office/officeart/2008/layout/SquareAccentList"/>
    <dgm:cxn modelId="{55F6BA17-52B3-4548-8240-9BF7B4129141}" srcId="{1FB029EA-266C-4CBE-B35C-46255E88C825}" destId="{ED6E88AB-5B6C-43A1-92F5-126FB95FE585}" srcOrd="1" destOrd="0" parTransId="{1388120E-5CE5-4E3E-8893-C4017A761507}" sibTransId="{81CD235E-A2D1-49B0-8009-741EE46BC040}"/>
    <dgm:cxn modelId="{28672DC8-B157-4766-9600-8A54FFC21DA0}" type="presOf" srcId="{0B9F6899-2883-431A-8B01-DF693F9D8A6F}" destId="{1E1DA685-8DEC-4A5A-AC6F-F3D18C27818A}" srcOrd="0" destOrd="0" presId="urn:microsoft.com/office/officeart/2008/layout/SquareAccentList"/>
    <dgm:cxn modelId="{6C8E34C2-5CF9-41CE-A3C0-903B547EAF5F}" srcId="{0B9F6899-2883-431A-8B01-DF693F9D8A6F}" destId="{B0C78AFF-C76F-44FD-A59F-3947FDBE769E}" srcOrd="3" destOrd="0" parTransId="{5F304FF5-7A04-4A95-8EC4-D28A068F8B6D}" sibTransId="{2BCD73B0-F578-4039-B1E7-76C369243729}"/>
    <dgm:cxn modelId="{569744AE-9825-4A32-B975-B9571CC6B923}" type="presOf" srcId="{86D1A5C7-112B-4E40-AC4F-C5F1227459D9}" destId="{CB9A4C78-3D21-43EE-B39A-F86568712CC3}" srcOrd="0" destOrd="0" presId="urn:microsoft.com/office/officeart/2008/layout/SquareAccentList"/>
    <dgm:cxn modelId="{9F0D50BC-705B-4DC8-9B2B-F3069E9F3872}" type="presParOf" srcId="{43DB1FA9-57C3-4E4A-A7FA-4E62CBE586EC}" destId="{F73167F9-96BA-4E2C-BBC6-8679AC85FE3B}" srcOrd="0" destOrd="0" presId="urn:microsoft.com/office/officeart/2008/layout/SquareAccentList"/>
    <dgm:cxn modelId="{4B7C63BB-5706-401B-874B-1ED90D205289}" type="presParOf" srcId="{F73167F9-96BA-4E2C-BBC6-8679AC85FE3B}" destId="{D4B0E823-8A14-4BF4-83BB-01CA617B6B0A}" srcOrd="0" destOrd="0" presId="urn:microsoft.com/office/officeart/2008/layout/SquareAccentList"/>
    <dgm:cxn modelId="{E6943F04-854E-46A2-97A3-6399E8BB4FF2}" type="presParOf" srcId="{D4B0E823-8A14-4BF4-83BB-01CA617B6B0A}" destId="{6928186E-5225-4340-9637-7BCF45798CED}" srcOrd="0" destOrd="0" presId="urn:microsoft.com/office/officeart/2008/layout/SquareAccentList"/>
    <dgm:cxn modelId="{69D38C5D-9D59-4259-9847-29FC3AD95448}" type="presParOf" srcId="{D4B0E823-8A14-4BF4-83BB-01CA617B6B0A}" destId="{B05E71AD-2E5D-4321-A924-934556DBF432}" srcOrd="1" destOrd="0" presId="urn:microsoft.com/office/officeart/2008/layout/SquareAccentList"/>
    <dgm:cxn modelId="{0B573A29-11F3-416A-A9BD-83CA154251ED}" type="presParOf" srcId="{D4B0E823-8A14-4BF4-83BB-01CA617B6B0A}" destId="{1E1DA685-8DEC-4A5A-AC6F-F3D18C27818A}" srcOrd="2" destOrd="0" presId="urn:microsoft.com/office/officeart/2008/layout/SquareAccentList"/>
    <dgm:cxn modelId="{D708DC7F-739B-424A-B7E4-018C804554A9}" type="presParOf" srcId="{F73167F9-96BA-4E2C-BBC6-8679AC85FE3B}" destId="{66CEA057-5C9E-425C-802F-521FB7414EC4}" srcOrd="1" destOrd="0" presId="urn:microsoft.com/office/officeart/2008/layout/SquareAccentList"/>
    <dgm:cxn modelId="{F4F4BD53-A5F3-4298-885E-40EC828E8D0C}" type="presParOf" srcId="{66CEA057-5C9E-425C-802F-521FB7414EC4}" destId="{E7AA91D0-9238-4FD1-B93D-11DAF79B5576}" srcOrd="0" destOrd="0" presId="urn:microsoft.com/office/officeart/2008/layout/SquareAccentList"/>
    <dgm:cxn modelId="{3F72200A-4687-49A0-BBDE-B95AC8D960B1}" type="presParOf" srcId="{E7AA91D0-9238-4FD1-B93D-11DAF79B5576}" destId="{B0FD1D53-C825-4BE1-8134-D12FB979BA68}" srcOrd="0" destOrd="0" presId="urn:microsoft.com/office/officeart/2008/layout/SquareAccentList"/>
    <dgm:cxn modelId="{21EB9ED1-53AD-4580-90D7-0EC4CC878D17}" type="presParOf" srcId="{E7AA91D0-9238-4FD1-B93D-11DAF79B5576}" destId="{0CD02947-4992-48F3-8936-4E559BA5990B}" srcOrd="1" destOrd="0" presId="urn:microsoft.com/office/officeart/2008/layout/SquareAccentList"/>
    <dgm:cxn modelId="{40EEB2EB-784D-4F02-B3F6-1DE3C3CB8076}" type="presParOf" srcId="{66CEA057-5C9E-425C-802F-521FB7414EC4}" destId="{DE04744F-6669-4930-929A-4EBC1991C75E}" srcOrd="1" destOrd="0" presId="urn:microsoft.com/office/officeart/2008/layout/SquareAccentList"/>
    <dgm:cxn modelId="{D6B2A57B-AAFC-4A80-ABEF-DA045753ADB9}" type="presParOf" srcId="{DE04744F-6669-4930-929A-4EBC1991C75E}" destId="{B28F5C53-7167-4680-99B1-E761A9643FDD}" srcOrd="0" destOrd="0" presId="urn:microsoft.com/office/officeart/2008/layout/SquareAccentList"/>
    <dgm:cxn modelId="{4B2B046D-18C8-4CE9-82CF-A8A4B7CB3F79}" type="presParOf" srcId="{DE04744F-6669-4930-929A-4EBC1991C75E}" destId="{CB9A4C78-3D21-43EE-B39A-F86568712CC3}" srcOrd="1" destOrd="0" presId="urn:microsoft.com/office/officeart/2008/layout/SquareAccentList"/>
    <dgm:cxn modelId="{CF1DD8C4-EDC2-4954-9A3C-927D68644315}" type="presParOf" srcId="{66CEA057-5C9E-425C-802F-521FB7414EC4}" destId="{8BEAAA28-C44B-4558-9247-67C61AD586DE}" srcOrd="2" destOrd="0" presId="urn:microsoft.com/office/officeart/2008/layout/SquareAccentList"/>
    <dgm:cxn modelId="{AE1AF222-CD48-4906-A244-880013E18C96}" type="presParOf" srcId="{8BEAAA28-C44B-4558-9247-67C61AD586DE}" destId="{299F6160-3733-4F61-AD33-FE625978D4DB}" srcOrd="0" destOrd="0" presId="urn:microsoft.com/office/officeart/2008/layout/SquareAccentList"/>
    <dgm:cxn modelId="{ABCB3935-751C-4D6F-BB6D-6BAFE29F32BB}" type="presParOf" srcId="{8BEAAA28-C44B-4558-9247-67C61AD586DE}" destId="{A11ECD4F-1F46-4910-BC85-295E1AAC566E}" srcOrd="1" destOrd="0" presId="urn:microsoft.com/office/officeart/2008/layout/SquareAccentList"/>
    <dgm:cxn modelId="{DEE8F9B8-88D6-4A49-85AC-9267F6916132}" type="presParOf" srcId="{66CEA057-5C9E-425C-802F-521FB7414EC4}" destId="{836341A8-5855-4927-91FE-162DAFBCA2B8}" srcOrd="3" destOrd="0" presId="urn:microsoft.com/office/officeart/2008/layout/SquareAccentList"/>
    <dgm:cxn modelId="{4EBF7DB8-BE9D-445F-8171-4E769639A3E5}" type="presParOf" srcId="{836341A8-5855-4927-91FE-162DAFBCA2B8}" destId="{BC0E0E8A-87B8-4703-8ECC-20E7198453B1}" srcOrd="0" destOrd="0" presId="urn:microsoft.com/office/officeart/2008/layout/SquareAccentList"/>
    <dgm:cxn modelId="{02FB3A05-7921-40EE-8D79-5FFE16C55760}" type="presParOf" srcId="{836341A8-5855-4927-91FE-162DAFBCA2B8}" destId="{761353BA-ED33-467B-B04E-455359D712D4}" srcOrd="1" destOrd="0" presId="urn:microsoft.com/office/officeart/2008/layout/SquareAccentList"/>
    <dgm:cxn modelId="{80966A25-7E16-4F45-A083-74E0AC643DC7}" type="presParOf" srcId="{66CEA057-5C9E-425C-802F-521FB7414EC4}" destId="{A3D7D200-4CA8-4067-8816-3ADBFBE2666C}" srcOrd="4" destOrd="0" presId="urn:microsoft.com/office/officeart/2008/layout/SquareAccentList"/>
    <dgm:cxn modelId="{E82A84DF-645C-4BCE-9986-C884137D0FA4}" type="presParOf" srcId="{A3D7D200-4CA8-4067-8816-3ADBFBE2666C}" destId="{8548BF8B-8D83-4003-8090-2EFA614E92D6}" srcOrd="0" destOrd="0" presId="urn:microsoft.com/office/officeart/2008/layout/SquareAccentList"/>
    <dgm:cxn modelId="{ABEC17D5-1E7B-49D3-B8B2-88E77AAD4967}" type="presParOf" srcId="{A3D7D200-4CA8-4067-8816-3ADBFBE2666C}" destId="{9C8C8D3D-E39B-444C-8801-EF33BA23FF0F}" srcOrd="1" destOrd="0" presId="urn:microsoft.com/office/officeart/2008/layout/SquareAccentList"/>
    <dgm:cxn modelId="{C7C8B9E4-35A7-4CB7-84D2-490CAC8E2591}" type="presParOf" srcId="{43DB1FA9-57C3-4E4A-A7FA-4E62CBE586EC}" destId="{3D2A62A4-611C-4840-BF81-216FDF8FA73E}" srcOrd="1" destOrd="0" presId="urn:microsoft.com/office/officeart/2008/layout/SquareAccentList"/>
    <dgm:cxn modelId="{85D3E029-73AB-45F6-B3B1-43EE1328BA77}" type="presParOf" srcId="{3D2A62A4-611C-4840-BF81-216FDF8FA73E}" destId="{5AF54DFB-C6AD-404E-A44D-3AF173DA056A}" srcOrd="0" destOrd="0" presId="urn:microsoft.com/office/officeart/2008/layout/SquareAccentList"/>
    <dgm:cxn modelId="{576B9C98-6A61-47C1-B491-1867DAE58594}" type="presParOf" srcId="{5AF54DFB-C6AD-404E-A44D-3AF173DA056A}" destId="{70493D46-1E9B-48BC-A215-E28B3B39AD2B}" srcOrd="0" destOrd="0" presId="urn:microsoft.com/office/officeart/2008/layout/SquareAccentList"/>
    <dgm:cxn modelId="{90718DA2-0D8C-4CBA-A571-747758058719}" type="presParOf" srcId="{5AF54DFB-C6AD-404E-A44D-3AF173DA056A}" destId="{42084DB8-3738-4B95-AC1D-A9E815A8C8BF}" srcOrd="1" destOrd="0" presId="urn:microsoft.com/office/officeart/2008/layout/SquareAccentList"/>
    <dgm:cxn modelId="{F471492E-2C19-4AA2-B2A6-820C9BEBB9A0}" type="presParOf" srcId="{5AF54DFB-C6AD-404E-A44D-3AF173DA056A}" destId="{F3353E8D-B5E5-46D2-9009-A27FD8E4C9E6}" srcOrd="2" destOrd="0" presId="urn:microsoft.com/office/officeart/2008/layout/SquareAccentList"/>
    <dgm:cxn modelId="{FF9E8182-5B5B-4E65-B314-02184DD55180}" type="presParOf" srcId="{3D2A62A4-611C-4840-BF81-216FDF8FA73E}" destId="{9BB86A35-06E9-4B5D-A671-73CF9F58A8FA}" srcOrd="1" destOrd="0" presId="urn:microsoft.com/office/officeart/2008/layout/SquareAccentList"/>
    <dgm:cxn modelId="{C8C1C448-5F1C-4ED0-9CA0-04D2E97D5488}" type="presParOf" srcId="{9BB86A35-06E9-4B5D-A671-73CF9F58A8FA}" destId="{8C334257-FFDC-4725-8939-FD3188A92193}" srcOrd="0" destOrd="0" presId="urn:microsoft.com/office/officeart/2008/layout/SquareAccentList"/>
    <dgm:cxn modelId="{FB2BC673-C7F3-436E-9725-8B50B7DFBF84}" type="presParOf" srcId="{8C334257-FFDC-4725-8939-FD3188A92193}" destId="{D3444917-8647-4A61-B669-AC9066A9B9D0}" srcOrd="0" destOrd="0" presId="urn:microsoft.com/office/officeart/2008/layout/SquareAccentList"/>
    <dgm:cxn modelId="{0B2C5935-9EF9-4DA9-A1A9-8648178B291C}" type="presParOf" srcId="{8C334257-FFDC-4725-8939-FD3188A92193}" destId="{C8B64197-5628-435B-B282-F452ACF1CA36}" srcOrd="1" destOrd="0" presId="urn:microsoft.com/office/officeart/2008/layout/SquareAccentList"/>
    <dgm:cxn modelId="{DF87016E-2040-416E-8F88-5A7DFCEBE969}" type="presParOf" srcId="{9BB86A35-06E9-4B5D-A671-73CF9F58A8FA}" destId="{5DBD37CB-EFF7-4C28-8AF2-A00D6B4348D6}" srcOrd="1" destOrd="0" presId="urn:microsoft.com/office/officeart/2008/layout/SquareAccentList"/>
    <dgm:cxn modelId="{56153EEC-C8D8-4057-A5BF-3FEC2ED802B9}" type="presParOf" srcId="{5DBD37CB-EFF7-4C28-8AF2-A00D6B4348D6}" destId="{C551CD57-A022-4D92-9E7C-ADBCB86C5159}" srcOrd="0" destOrd="0" presId="urn:microsoft.com/office/officeart/2008/layout/SquareAccentList"/>
    <dgm:cxn modelId="{C33FA781-171C-4249-8CAA-2F1E05BDD459}" type="presParOf" srcId="{5DBD37CB-EFF7-4C28-8AF2-A00D6B4348D6}" destId="{BAD91D41-B8EF-4AA9-81C1-8EB319F1A3BD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8D2E6B-15F5-454B-8CE6-4D620920EFAC}" type="doc">
      <dgm:prSet loTypeId="urn:microsoft.com/office/officeart/2005/8/layout/v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4B7524DE-7163-428C-B5C1-8DE742C38B6B}">
      <dgm:prSet phldrT="[Текст]" custT="1"/>
      <dgm:spPr/>
      <dgm:t>
        <a:bodyPr/>
        <a:lstStyle/>
        <a:p>
          <a:r>
            <a:rPr lang="ru-RU" sz="2800" b="1" dirty="0" smtClean="0">
              <a:latin typeface="+mn-lt"/>
              <a:cs typeface="Times New Roman" pitchFamily="18" charset="0"/>
            </a:rPr>
            <a:t>Признаки обструкции</a:t>
          </a:r>
          <a:endParaRPr lang="ru-RU" sz="2800" dirty="0">
            <a:latin typeface="+mn-lt"/>
          </a:endParaRPr>
        </a:p>
      </dgm:t>
    </dgm:pt>
    <dgm:pt modelId="{AA6977DA-8CFB-42B7-BEB5-794B8453C112}" type="parTrans" cxnId="{5D3D386D-2F56-4523-82FB-330E9EB0DD40}">
      <dgm:prSet/>
      <dgm:spPr/>
      <dgm:t>
        <a:bodyPr/>
        <a:lstStyle/>
        <a:p>
          <a:endParaRPr lang="ru-RU"/>
        </a:p>
      </dgm:t>
    </dgm:pt>
    <dgm:pt modelId="{B69FC1DA-9078-4D2E-B42A-05F073A65EB6}" type="sibTrans" cxnId="{5D3D386D-2F56-4523-82FB-330E9EB0DD40}">
      <dgm:prSet/>
      <dgm:spPr/>
      <dgm:t>
        <a:bodyPr/>
        <a:lstStyle/>
        <a:p>
          <a:endParaRPr lang="ru-RU"/>
        </a:p>
      </dgm:t>
    </dgm:pt>
    <dgm:pt modelId="{21491D7E-54C8-4657-9207-8792182E681E}">
      <dgm:prSet phldrT="[Текст]" custT="1"/>
      <dgm:spPr/>
      <dgm:t>
        <a:bodyPr/>
        <a:lstStyle/>
        <a:p>
          <a:r>
            <a:rPr lang="ru-RU" sz="2000" dirty="0" smtClean="0">
              <a:latin typeface="+mn-lt"/>
              <a:cs typeface="Times New Roman" pitchFamily="18" charset="0"/>
            </a:rPr>
            <a:t>Боли в животе, рвота, вздутие</a:t>
          </a:r>
          <a:r>
            <a:rPr lang="en-US" sz="2000" dirty="0" smtClean="0">
              <a:latin typeface="+mn-lt"/>
              <a:cs typeface="Times New Roman" pitchFamily="18" charset="0"/>
            </a:rPr>
            <a:t>, </a:t>
          </a:r>
          <a:r>
            <a:rPr lang="ru-RU" sz="2000" dirty="0" err="1" smtClean="0">
              <a:latin typeface="+mn-lt"/>
              <a:cs typeface="Times New Roman" pitchFamily="18" charset="0"/>
            </a:rPr>
            <a:t>неотхождение</a:t>
          </a:r>
          <a:r>
            <a:rPr lang="ru-RU" sz="2000" dirty="0" smtClean="0">
              <a:latin typeface="+mn-lt"/>
              <a:cs typeface="Times New Roman" pitchFamily="18" charset="0"/>
            </a:rPr>
            <a:t> (задержка) стула и газов </a:t>
          </a:r>
          <a:endParaRPr lang="ru-RU" sz="2000" dirty="0">
            <a:latin typeface="+mn-lt"/>
          </a:endParaRPr>
        </a:p>
      </dgm:t>
    </dgm:pt>
    <dgm:pt modelId="{C1E61835-DD8A-4690-B45B-8EEB1C8F048C}" type="parTrans" cxnId="{EA504E31-6F9E-4488-A4AC-C55D312364A1}">
      <dgm:prSet/>
      <dgm:spPr/>
      <dgm:t>
        <a:bodyPr/>
        <a:lstStyle/>
        <a:p>
          <a:endParaRPr lang="ru-RU"/>
        </a:p>
      </dgm:t>
    </dgm:pt>
    <dgm:pt modelId="{E11FA30D-2F88-4897-AC3C-AD92D5683DC3}" type="sibTrans" cxnId="{EA504E31-6F9E-4488-A4AC-C55D312364A1}">
      <dgm:prSet/>
      <dgm:spPr/>
      <dgm:t>
        <a:bodyPr/>
        <a:lstStyle/>
        <a:p>
          <a:endParaRPr lang="ru-RU"/>
        </a:p>
      </dgm:t>
    </dgm:pt>
    <dgm:pt modelId="{AA5AD00B-4A80-4F69-86A0-A0DCCA8700D5}">
      <dgm:prSet phldrT="[Текст]"/>
      <dgm:spPr/>
      <dgm:t>
        <a:bodyPr/>
        <a:lstStyle/>
        <a:p>
          <a:r>
            <a:rPr lang="ru-RU" b="1" dirty="0" smtClean="0">
              <a:latin typeface="+mn-lt"/>
              <a:cs typeface="Times New Roman" pitchFamily="18" charset="0"/>
            </a:rPr>
            <a:t>Признаки паралитической КН</a:t>
          </a:r>
          <a:endParaRPr lang="ru-RU" dirty="0">
            <a:latin typeface="+mn-lt"/>
          </a:endParaRPr>
        </a:p>
      </dgm:t>
    </dgm:pt>
    <dgm:pt modelId="{EEA2A262-958F-4B30-A8F8-E7570678F525}" type="parTrans" cxnId="{200139F7-A0C8-472B-9A0D-4BA6BF789613}">
      <dgm:prSet/>
      <dgm:spPr/>
      <dgm:t>
        <a:bodyPr/>
        <a:lstStyle/>
        <a:p>
          <a:endParaRPr lang="ru-RU"/>
        </a:p>
      </dgm:t>
    </dgm:pt>
    <dgm:pt modelId="{CA3EC85A-E049-456E-A16F-19D67FB43FC5}" type="sibTrans" cxnId="{200139F7-A0C8-472B-9A0D-4BA6BF789613}">
      <dgm:prSet/>
      <dgm:spPr/>
      <dgm:t>
        <a:bodyPr/>
        <a:lstStyle/>
        <a:p>
          <a:endParaRPr lang="ru-RU"/>
        </a:p>
      </dgm:t>
    </dgm:pt>
    <dgm:pt modelId="{B5000BFC-6EF8-4553-A1A7-47984F8BE1FB}">
      <dgm:prSet phldrT="[Текст]" custT="1"/>
      <dgm:spPr/>
      <dgm:t>
        <a:bodyPr/>
        <a:lstStyle/>
        <a:p>
          <a:r>
            <a:rPr lang="ru-RU" sz="2000" dirty="0" smtClean="0">
              <a:latin typeface="+mn-lt"/>
              <a:cs typeface="Times New Roman" pitchFamily="18" charset="0"/>
            </a:rPr>
            <a:t>Через 3 дня после операции вздутие живота, </a:t>
          </a:r>
          <a:r>
            <a:rPr lang="ru-RU" sz="2000" dirty="0" err="1" smtClean="0">
              <a:latin typeface="+mn-lt"/>
              <a:cs typeface="Times New Roman" pitchFamily="18" charset="0"/>
            </a:rPr>
            <a:t>неотхождение</a:t>
          </a:r>
          <a:r>
            <a:rPr lang="ru-RU" sz="2000" dirty="0" smtClean="0">
              <a:latin typeface="+mn-lt"/>
              <a:cs typeface="Times New Roman" pitchFamily="18" charset="0"/>
            </a:rPr>
            <a:t> (задержка) стула и газов</a:t>
          </a:r>
          <a:endParaRPr lang="ru-RU" sz="2000" dirty="0">
            <a:latin typeface="+mn-lt"/>
          </a:endParaRPr>
        </a:p>
      </dgm:t>
    </dgm:pt>
    <dgm:pt modelId="{EB4D2ECF-8FFF-4566-B0F8-9734F47AAE37}" type="parTrans" cxnId="{C81AEF13-A924-43BE-B158-C664762A42E0}">
      <dgm:prSet/>
      <dgm:spPr/>
      <dgm:t>
        <a:bodyPr/>
        <a:lstStyle/>
        <a:p>
          <a:endParaRPr lang="ru-RU"/>
        </a:p>
      </dgm:t>
    </dgm:pt>
    <dgm:pt modelId="{1C7BC950-18D4-4B9D-ABF4-C03B901EA5BE}" type="sibTrans" cxnId="{C81AEF13-A924-43BE-B158-C664762A42E0}">
      <dgm:prSet/>
      <dgm:spPr/>
      <dgm:t>
        <a:bodyPr/>
        <a:lstStyle/>
        <a:p>
          <a:endParaRPr lang="ru-RU"/>
        </a:p>
      </dgm:t>
    </dgm:pt>
    <dgm:pt modelId="{88649620-C283-46E9-9E53-40EAC51F8612}">
      <dgm:prSet custT="1"/>
      <dgm:spPr/>
      <dgm:t>
        <a:bodyPr/>
        <a:lstStyle/>
        <a:p>
          <a:r>
            <a:rPr lang="ru-RU" sz="2800" b="1" dirty="0" smtClean="0">
              <a:latin typeface="+mn-lt"/>
              <a:cs typeface="Times New Roman" pitchFamily="18" charset="0"/>
            </a:rPr>
            <a:t>Признаки странгуляции</a:t>
          </a:r>
          <a:endParaRPr lang="ru-RU" sz="2800" dirty="0">
            <a:latin typeface="+mn-lt"/>
          </a:endParaRPr>
        </a:p>
      </dgm:t>
    </dgm:pt>
    <dgm:pt modelId="{B1F0E713-120D-47B9-B9F1-2FA9D2EE7E42}" type="parTrans" cxnId="{63C8C600-C51D-446E-9AC9-533928F80ABC}">
      <dgm:prSet/>
      <dgm:spPr/>
      <dgm:t>
        <a:bodyPr/>
        <a:lstStyle/>
        <a:p>
          <a:endParaRPr lang="ru-RU"/>
        </a:p>
      </dgm:t>
    </dgm:pt>
    <dgm:pt modelId="{30F4FC26-A367-435F-B047-CD22AB7BC82D}" type="sibTrans" cxnId="{63C8C600-C51D-446E-9AC9-533928F80ABC}">
      <dgm:prSet/>
      <dgm:spPr/>
      <dgm:t>
        <a:bodyPr/>
        <a:lstStyle/>
        <a:p>
          <a:endParaRPr lang="ru-RU"/>
        </a:p>
      </dgm:t>
    </dgm:pt>
    <dgm:pt modelId="{7304B103-FDFE-4903-B41D-1752DDA6F668}">
      <dgm:prSet custT="1"/>
      <dgm:spPr/>
      <dgm:t>
        <a:bodyPr/>
        <a:lstStyle/>
        <a:p>
          <a:r>
            <a:rPr lang="ru-RU" sz="2800" b="1" dirty="0" smtClean="0">
              <a:latin typeface="+mn-lt"/>
              <a:cs typeface="Times New Roman" pitchFamily="18" charset="0"/>
            </a:rPr>
            <a:t>Признаки перитонита</a:t>
          </a:r>
          <a:endParaRPr lang="ru-RU" sz="2800" dirty="0">
            <a:latin typeface="+mn-lt"/>
          </a:endParaRPr>
        </a:p>
      </dgm:t>
    </dgm:pt>
    <dgm:pt modelId="{DE28F040-04FC-436B-8DE5-AF2C87331FC0}" type="parTrans" cxnId="{5C48BD6A-1593-4195-B8CB-E9A33C17E34A}">
      <dgm:prSet/>
      <dgm:spPr/>
      <dgm:t>
        <a:bodyPr/>
        <a:lstStyle/>
        <a:p>
          <a:endParaRPr lang="ru-RU"/>
        </a:p>
      </dgm:t>
    </dgm:pt>
    <dgm:pt modelId="{0B8602EA-BAE8-4D95-AA50-4471FE4FA156}" type="sibTrans" cxnId="{5C48BD6A-1593-4195-B8CB-E9A33C17E34A}">
      <dgm:prSet/>
      <dgm:spPr/>
      <dgm:t>
        <a:bodyPr/>
        <a:lstStyle/>
        <a:p>
          <a:endParaRPr lang="ru-RU"/>
        </a:p>
      </dgm:t>
    </dgm:pt>
    <dgm:pt modelId="{902329F4-6566-4A1D-8E62-F7452ECC2E4F}">
      <dgm:prSet custT="1"/>
      <dgm:spPr/>
      <dgm:t>
        <a:bodyPr/>
        <a:lstStyle/>
        <a:p>
          <a:r>
            <a:rPr lang="ru-RU" sz="2000" dirty="0" smtClean="0">
              <a:latin typeface="+mn-lt"/>
              <a:cs typeface="Times New Roman" pitchFamily="18" charset="0"/>
            </a:rPr>
            <a:t>Интенсивные, нестерпимые боли в животе, деформация живота, множественные рвоты, шок</a:t>
          </a:r>
          <a:endParaRPr lang="ru-RU" sz="2000" dirty="0">
            <a:latin typeface="+mn-lt"/>
          </a:endParaRPr>
        </a:p>
      </dgm:t>
    </dgm:pt>
    <dgm:pt modelId="{47BF17D6-9EF9-4673-B1CF-2E5CBB9A83D6}" type="parTrans" cxnId="{1A4AFE83-A3E8-444F-AACD-84F2771C07C4}">
      <dgm:prSet/>
      <dgm:spPr/>
      <dgm:t>
        <a:bodyPr/>
        <a:lstStyle/>
        <a:p>
          <a:endParaRPr lang="ru-RU"/>
        </a:p>
      </dgm:t>
    </dgm:pt>
    <dgm:pt modelId="{7F058D8F-208B-49D5-906D-6519CBB3E587}" type="sibTrans" cxnId="{1A4AFE83-A3E8-444F-AACD-84F2771C07C4}">
      <dgm:prSet/>
      <dgm:spPr/>
      <dgm:t>
        <a:bodyPr/>
        <a:lstStyle/>
        <a:p>
          <a:endParaRPr lang="ru-RU"/>
        </a:p>
      </dgm:t>
    </dgm:pt>
    <dgm:pt modelId="{D712F37D-715F-4490-88BB-09C9E21118E0}">
      <dgm:prSet custT="1"/>
      <dgm:spPr/>
      <dgm:t>
        <a:bodyPr/>
        <a:lstStyle/>
        <a:p>
          <a:r>
            <a:rPr lang="ru-RU" sz="2000" dirty="0" smtClean="0">
              <a:latin typeface="+mn-lt"/>
              <a:cs typeface="Times New Roman" pitchFamily="18" charset="0"/>
            </a:rPr>
            <a:t>Признаки абдоминального </a:t>
          </a:r>
          <a:r>
            <a:rPr lang="ru-RU" sz="2000" dirty="0" err="1" smtClean="0">
              <a:latin typeface="+mn-lt"/>
              <a:cs typeface="Times New Roman" pitchFamily="18" charset="0"/>
            </a:rPr>
            <a:t>компарт-мана</a:t>
          </a:r>
          <a:r>
            <a:rPr lang="ru-RU" sz="2000" dirty="0" smtClean="0">
              <a:latin typeface="+mn-lt"/>
              <a:cs typeface="Times New Roman" pitchFamily="18" charset="0"/>
            </a:rPr>
            <a:t> – вздутый, напряженный и болезненный живот, сепсис</a:t>
          </a:r>
          <a:endParaRPr lang="ru-RU" sz="2000" dirty="0">
            <a:latin typeface="+mn-lt"/>
          </a:endParaRPr>
        </a:p>
      </dgm:t>
    </dgm:pt>
    <dgm:pt modelId="{DCBE02C3-5800-4228-8149-18A5E3B5C79B}" type="parTrans" cxnId="{E937C00C-F446-4E04-8AF2-99F54C1E0D5F}">
      <dgm:prSet/>
      <dgm:spPr/>
      <dgm:t>
        <a:bodyPr/>
        <a:lstStyle/>
        <a:p>
          <a:endParaRPr lang="ru-RU"/>
        </a:p>
      </dgm:t>
    </dgm:pt>
    <dgm:pt modelId="{A65DBE61-746D-4D71-A195-48866B6CFD18}" type="sibTrans" cxnId="{E937C00C-F446-4E04-8AF2-99F54C1E0D5F}">
      <dgm:prSet/>
      <dgm:spPr/>
      <dgm:t>
        <a:bodyPr/>
        <a:lstStyle/>
        <a:p>
          <a:endParaRPr lang="ru-RU"/>
        </a:p>
      </dgm:t>
    </dgm:pt>
    <dgm:pt modelId="{AD3A5B34-08D9-4C12-BB01-0D3DC11DA93D}" type="pres">
      <dgm:prSet presAssocID="{F68D2E6B-15F5-454B-8CE6-4D620920EFA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045E4B6-59B9-4AD8-ACBB-BE5B607926BF}" type="pres">
      <dgm:prSet presAssocID="{4B7524DE-7163-428C-B5C1-8DE742C38B6B}" presName="linNode" presStyleCnt="0"/>
      <dgm:spPr/>
    </dgm:pt>
    <dgm:pt modelId="{9947A033-934B-4558-B42C-CEC2D9BD4C85}" type="pres">
      <dgm:prSet presAssocID="{4B7524DE-7163-428C-B5C1-8DE742C38B6B}" presName="parentShp" presStyleLbl="node1" presStyleIdx="0" presStyleCnt="4" custLinFactNeighborX="-1377" custLinFactNeighborY="-14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6D412D-B749-4145-B5C5-C393B0F8CC10}" type="pres">
      <dgm:prSet presAssocID="{4B7524DE-7163-428C-B5C1-8DE742C38B6B}" presName="childShp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CF38DF-C00F-48E2-B819-03A2235B09B3}" type="pres">
      <dgm:prSet presAssocID="{B69FC1DA-9078-4D2E-B42A-05F073A65EB6}" presName="spacing" presStyleCnt="0"/>
      <dgm:spPr/>
    </dgm:pt>
    <dgm:pt modelId="{12B2C133-97AA-4A1B-A318-DF92868B9C58}" type="pres">
      <dgm:prSet presAssocID="{88649620-C283-46E9-9E53-40EAC51F8612}" presName="linNode" presStyleCnt="0"/>
      <dgm:spPr/>
    </dgm:pt>
    <dgm:pt modelId="{515E5E04-7F7A-4C09-BBF2-0B4B902D1249}" type="pres">
      <dgm:prSet presAssocID="{88649620-C283-46E9-9E53-40EAC51F8612}" presName="parent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59745D-384C-4E56-917D-EE42B6ABF092}" type="pres">
      <dgm:prSet presAssocID="{88649620-C283-46E9-9E53-40EAC51F8612}" presName="childShp" presStyleLbl="bgAccFollowNode1" presStyleIdx="1" presStyleCnt="4" custLinFactNeighborX="637" custLinFactNeighborY="20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0ED8FF-E479-44D3-AE18-539CC92A45C3}" type="pres">
      <dgm:prSet presAssocID="{30F4FC26-A367-435F-B047-CD22AB7BC82D}" presName="spacing" presStyleCnt="0"/>
      <dgm:spPr/>
    </dgm:pt>
    <dgm:pt modelId="{E8985A04-C9C7-45A7-81CE-91E979221CAF}" type="pres">
      <dgm:prSet presAssocID="{7304B103-FDFE-4903-B41D-1752DDA6F668}" presName="linNode" presStyleCnt="0"/>
      <dgm:spPr/>
    </dgm:pt>
    <dgm:pt modelId="{2FDA2F9B-F347-4C32-ADD8-C9562F426A37}" type="pres">
      <dgm:prSet presAssocID="{7304B103-FDFE-4903-B41D-1752DDA6F668}" presName="parent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730B56-D6B1-4978-A948-426A259BC0BC}" type="pres">
      <dgm:prSet presAssocID="{7304B103-FDFE-4903-B41D-1752DDA6F668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AF0B15-6EEF-4082-9146-20094A221D6A}" type="pres">
      <dgm:prSet presAssocID="{0B8602EA-BAE8-4D95-AA50-4471FE4FA156}" presName="spacing" presStyleCnt="0"/>
      <dgm:spPr/>
    </dgm:pt>
    <dgm:pt modelId="{7DCD0DD7-9EAD-46B9-A1AC-8E824EBA6ECB}" type="pres">
      <dgm:prSet presAssocID="{AA5AD00B-4A80-4F69-86A0-A0DCCA8700D5}" presName="linNode" presStyleCnt="0"/>
      <dgm:spPr/>
    </dgm:pt>
    <dgm:pt modelId="{5555FFF5-5112-48F8-9DC1-643B29ABB294}" type="pres">
      <dgm:prSet presAssocID="{AA5AD00B-4A80-4F69-86A0-A0DCCA8700D5}" presName="parentShp" presStyleLbl="node1" presStyleIdx="3" presStyleCnt="4" custLinFactNeighborY="-24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45B73E-0E55-4FF5-9258-8DDBEC74E637}" type="pres">
      <dgm:prSet presAssocID="{AA5AD00B-4A80-4F69-86A0-A0DCCA8700D5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DACB79-1246-46ED-9C56-76F7569C9643}" type="presOf" srcId="{D712F37D-715F-4490-88BB-09C9E21118E0}" destId="{F4730B56-D6B1-4978-A948-426A259BC0BC}" srcOrd="0" destOrd="0" presId="urn:microsoft.com/office/officeart/2005/8/layout/vList6"/>
    <dgm:cxn modelId="{D86A6BFE-CD32-42BD-B32E-43A81FA07590}" type="presOf" srcId="{7304B103-FDFE-4903-B41D-1752DDA6F668}" destId="{2FDA2F9B-F347-4C32-ADD8-C9562F426A37}" srcOrd="0" destOrd="0" presId="urn:microsoft.com/office/officeart/2005/8/layout/vList6"/>
    <dgm:cxn modelId="{5C48BD6A-1593-4195-B8CB-E9A33C17E34A}" srcId="{F68D2E6B-15F5-454B-8CE6-4D620920EFAC}" destId="{7304B103-FDFE-4903-B41D-1752DDA6F668}" srcOrd="2" destOrd="0" parTransId="{DE28F040-04FC-436B-8DE5-AF2C87331FC0}" sibTransId="{0B8602EA-BAE8-4D95-AA50-4471FE4FA156}"/>
    <dgm:cxn modelId="{E937C00C-F446-4E04-8AF2-99F54C1E0D5F}" srcId="{7304B103-FDFE-4903-B41D-1752DDA6F668}" destId="{D712F37D-715F-4490-88BB-09C9E21118E0}" srcOrd="0" destOrd="0" parTransId="{DCBE02C3-5800-4228-8149-18A5E3B5C79B}" sibTransId="{A65DBE61-746D-4D71-A195-48866B6CFD18}"/>
    <dgm:cxn modelId="{C81AEF13-A924-43BE-B158-C664762A42E0}" srcId="{AA5AD00B-4A80-4F69-86A0-A0DCCA8700D5}" destId="{B5000BFC-6EF8-4553-A1A7-47984F8BE1FB}" srcOrd="0" destOrd="0" parTransId="{EB4D2ECF-8FFF-4566-B0F8-9734F47AAE37}" sibTransId="{1C7BC950-18D4-4B9D-ABF4-C03B901EA5BE}"/>
    <dgm:cxn modelId="{60AE75C6-27AC-4A51-B626-EF20135C74A7}" type="presOf" srcId="{B5000BFC-6EF8-4553-A1A7-47984F8BE1FB}" destId="{D345B73E-0E55-4FF5-9258-8DDBEC74E637}" srcOrd="0" destOrd="0" presId="urn:microsoft.com/office/officeart/2005/8/layout/vList6"/>
    <dgm:cxn modelId="{5D3D386D-2F56-4523-82FB-330E9EB0DD40}" srcId="{F68D2E6B-15F5-454B-8CE6-4D620920EFAC}" destId="{4B7524DE-7163-428C-B5C1-8DE742C38B6B}" srcOrd="0" destOrd="0" parTransId="{AA6977DA-8CFB-42B7-BEB5-794B8453C112}" sibTransId="{B69FC1DA-9078-4D2E-B42A-05F073A65EB6}"/>
    <dgm:cxn modelId="{A832C710-66ED-463B-AC59-4BBD09BA4E4C}" type="presOf" srcId="{902329F4-6566-4A1D-8E62-F7452ECC2E4F}" destId="{6359745D-384C-4E56-917D-EE42B6ABF092}" srcOrd="0" destOrd="0" presId="urn:microsoft.com/office/officeart/2005/8/layout/vList6"/>
    <dgm:cxn modelId="{EA504E31-6F9E-4488-A4AC-C55D312364A1}" srcId="{4B7524DE-7163-428C-B5C1-8DE742C38B6B}" destId="{21491D7E-54C8-4657-9207-8792182E681E}" srcOrd="0" destOrd="0" parTransId="{C1E61835-DD8A-4690-B45B-8EEB1C8F048C}" sibTransId="{E11FA30D-2F88-4897-AC3C-AD92D5683DC3}"/>
    <dgm:cxn modelId="{3489DED2-2107-4498-8862-DE7BAFA260D5}" type="presOf" srcId="{21491D7E-54C8-4657-9207-8792182E681E}" destId="{FA6D412D-B749-4145-B5C5-C393B0F8CC10}" srcOrd="0" destOrd="0" presId="urn:microsoft.com/office/officeart/2005/8/layout/vList6"/>
    <dgm:cxn modelId="{63C8C600-C51D-446E-9AC9-533928F80ABC}" srcId="{F68D2E6B-15F5-454B-8CE6-4D620920EFAC}" destId="{88649620-C283-46E9-9E53-40EAC51F8612}" srcOrd="1" destOrd="0" parTransId="{B1F0E713-120D-47B9-B9F1-2FA9D2EE7E42}" sibTransId="{30F4FC26-A367-435F-B047-CD22AB7BC82D}"/>
    <dgm:cxn modelId="{55D28296-47B7-4B66-8355-4BEC08FAECBA}" type="presOf" srcId="{F68D2E6B-15F5-454B-8CE6-4D620920EFAC}" destId="{AD3A5B34-08D9-4C12-BB01-0D3DC11DA93D}" srcOrd="0" destOrd="0" presId="urn:microsoft.com/office/officeart/2005/8/layout/vList6"/>
    <dgm:cxn modelId="{1A4AFE83-A3E8-444F-AACD-84F2771C07C4}" srcId="{88649620-C283-46E9-9E53-40EAC51F8612}" destId="{902329F4-6566-4A1D-8E62-F7452ECC2E4F}" srcOrd="0" destOrd="0" parTransId="{47BF17D6-9EF9-4673-B1CF-2E5CBB9A83D6}" sibTransId="{7F058D8F-208B-49D5-906D-6519CBB3E587}"/>
    <dgm:cxn modelId="{6A61798A-9527-41B7-B90D-721F9B6468AF}" type="presOf" srcId="{AA5AD00B-4A80-4F69-86A0-A0DCCA8700D5}" destId="{5555FFF5-5112-48F8-9DC1-643B29ABB294}" srcOrd="0" destOrd="0" presId="urn:microsoft.com/office/officeart/2005/8/layout/vList6"/>
    <dgm:cxn modelId="{45B3D776-AD04-4C6C-AB47-4F0BE7CD4492}" type="presOf" srcId="{88649620-C283-46E9-9E53-40EAC51F8612}" destId="{515E5E04-7F7A-4C09-BBF2-0B4B902D1249}" srcOrd="0" destOrd="0" presId="urn:microsoft.com/office/officeart/2005/8/layout/vList6"/>
    <dgm:cxn modelId="{B6341B3A-1EBC-4C49-B90A-25E57207BDA3}" type="presOf" srcId="{4B7524DE-7163-428C-B5C1-8DE742C38B6B}" destId="{9947A033-934B-4558-B42C-CEC2D9BD4C85}" srcOrd="0" destOrd="0" presId="urn:microsoft.com/office/officeart/2005/8/layout/vList6"/>
    <dgm:cxn modelId="{200139F7-A0C8-472B-9A0D-4BA6BF789613}" srcId="{F68D2E6B-15F5-454B-8CE6-4D620920EFAC}" destId="{AA5AD00B-4A80-4F69-86A0-A0DCCA8700D5}" srcOrd="3" destOrd="0" parTransId="{EEA2A262-958F-4B30-A8F8-E7570678F525}" sibTransId="{CA3EC85A-E049-456E-A16F-19D67FB43FC5}"/>
    <dgm:cxn modelId="{FD3FCD7B-DB93-4D51-886E-F7ACD7F103E6}" type="presParOf" srcId="{AD3A5B34-08D9-4C12-BB01-0D3DC11DA93D}" destId="{1045E4B6-59B9-4AD8-ACBB-BE5B607926BF}" srcOrd="0" destOrd="0" presId="urn:microsoft.com/office/officeart/2005/8/layout/vList6"/>
    <dgm:cxn modelId="{D8DEC57E-ABF4-4C8D-B9FD-1090168087EC}" type="presParOf" srcId="{1045E4B6-59B9-4AD8-ACBB-BE5B607926BF}" destId="{9947A033-934B-4558-B42C-CEC2D9BD4C85}" srcOrd="0" destOrd="0" presId="urn:microsoft.com/office/officeart/2005/8/layout/vList6"/>
    <dgm:cxn modelId="{1BD3EA90-C7A2-4962-9713-383118084019}" type="presParOf" srcId="{1045E4B6-59B9-4AD8-ACBB-BE5B607926BF}" destId="{FA6D412D-B749-4145-B5C5-C393B0F8CC10}" srcOrd="1" destOrd="0" presId="urn:microsoft.com/office/officeart/2005/8/layout/vList6"/>
    <dgm:cxn modelId="{EBB78F0D-DD11-41FD-8094-3D20E1753CD8}" type="presParOf" srcId="{AD3A5B34-08D9-4C12-BB01-0D3DC11DA93D}" destId="{0DCF38DF-C00F-48E2-B819-03A2235B09B3}" srcOrd="1" destOrd="0" presId="urn:microsoft.com/office/officeart/2005/8/layout/vList6"/>
    <dgm:cxn modelId="{D688075E-ABE5-4949-8BAA-4D3753503D57}" type="presParOf" srcId="{AD3A5B34-08D9-4C12-BB01-0D3DC11DA93D}" destId="{12B2C133-97AA-4A1B-A318-DF92868B9C58}" srcOrd="2" destOrd="0" presId="urn:microsoft.com/office/officeart/2005/8/layout/vList6"/>
    <dgm:cxn modelId="{1F643718-25C6-4A90-8139-F941690A857E}" type="presParOf" srcId="{12B2C133-97AA-4A1B-A318-DF92868B9C58}" destId="{515E5E04-7F7A-4C09-BBF2-0B4B902D1249}" srcOrd="0" destOrd="0" presId="urn:microsoft.com/office/officeart/2005/8/layout/vList6"/>
    <dgm:cxn modelId="{5231FC5F-BA0C-4E8D-86B7-8BAC536E76DA}" type="presParOf" srcId="{12B2C133-97AA-4A1B-A318-DF92868B9C58}" destId="{6359745D-384C-4E56-917D-EE42B6ABF092}" srcOrd="1" destOrd="0" presId="urn:microsoft.com/office/officeart/2005/8/layout/vList6"/>
    <dgm:cxn modelId="{EE3C5F2E-F69F-4572-B2AE-0D6797A45FC9}" type="presParOf" srcId="{AD3A5B34-08D9-4C12-BB01-0D3DC11DA93D}" destId="{A80ED8FF-E479-44D3-AE18-539CC92A45C3}" srcOrd="3" destOrd="0" presId="urn:microsoft.com/office/officeart/2005/8/layout/vList6"/>
    <dgm:cxn modelId="{661C3078-E600-4790-93E0-E8E5B380D204}" type="presParOf" srcId="{AD3A5B34-08D9-4C12-BB01-0D3DC11DA93D}" destId="{E8985A04-C9C7-45A7-81CE-91E979221CAF}" srcOrd="4" destOrd="0" presId="urn:microsoft.com/office/officeart/2005/8/layout/vList6"/>
    <dgm:cxn modelId="{6291AC28-787C-46A9-8939-717AC7B8D092}" type="presParOf" srcId="{E8985A04-C9C7-45A7-81CE-91E979221CAF}" destId="{2FDA2F9B-F347-4C32-ADD8-C9562F426A37}" srcOrd="0" destOrd="0" presId="urn:microsoft.com/office/officeart/2005/8/layout/vList6"/>
    <dgm:cxn modelId="{3B0DE125-88F1-4FF8-93F0-24C2E03EEA7F}" type="presParOf" srcId="{E8985A04-C9C7-45A7-81CE-91E979221CAF}" destId="{F4730B56-D6B1-4978-A948-426A259BC0BC}" srcOrd="1" destOrd="0" presId="urn:microsoft.com/office/officeart/2005/8/layout/vList6"/>
    <dgm:cxn modelId="{63B66400-47D1-48BC-B2BC-C428B4B5CD8D}" type="presParOf" srcId="{AD3A5B34-08D9-4C12-BB01-0D3DC11DA93D}" destId="{B8AF0B15-6EEF-4082-9146-20094A221D6A}" srcOrd="5" destOrd="0" presId="urn:microsoft.com/office/officeart/2005/8/layout/vList6"/>
    <dgm:cxn modelId="{31B17C71-DCA3-4A65-BCB8-1D46883D58E6}" type="presParOf" srcId="{AD3A5B34-08D9-4C12-BB01-0D3DC11DA93D}" destId="{7DCD0DD7-9EAD-46B9-A1AC-8E824EBA6ECB}" srcOrd="6" destOrd="0" presId="urn:microsoft.com/office/officeart/2005/8/layout/vList6"/>
    <dgm:cxn modelId="{D72ADAC7-7B96-4453-9DFE-D872CBD71E5F}" type="presParOf" srcId="{7DCD0DD7-9EAD-46B9-A1AC-8E824EBA6ECB}" destId="{5555FFF5-5112-48F8-9DC1-643B29ABB294}" srcOrd="0" destOrd="0" presId="urn:microsoft.com/office/officeart/2005/8/layout/vList6"/>
    <dgm:cxn modelId="{9BB2616E-795A-436F-B256-58D4C90868D3}" type="presParOf" srcId="{7DCD0DD7-9EAD-46B9-A1AC-8E824EBA6ECB}" destId="{D345B73E-0E55-4FF5-9258-8DDBEC74E63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FE0BB9-866E-4B24-BB25-10D1D2C19132}" type="doc">
      <dgm:prSet loTypeId="urn:microsoft.com/office/officeart/2005/8/layout/vList2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8BA51BE3-16A3-41C2-8FF3-B668B5993CA7}">
      <dgm:prSet phldrT="[Текст]"/>
      <dgm:spPr/>
      <dgm:t>
        <a:bodyPr/>
        <a:lstStyle/>
        <a:p>
          <a:r>
            <a:rPr lang="ru-RU" b="1" dirty="0" smtClean="0">
              <a:latin typeface="Calibri" pitchFamily="34" charset="0"/>
              <a:cs typeface="Calibri" pitchFamily="34" charset="0"/>
            </a:rPr>
            <a:t>Признаки дегидратации</a:t>
          </a:r>
          <a:endParaRPr lang="ru-RU" dirty="0">
            <a:latin typeface="Calibri" pitchFamily="34" charset="0"/>
            <a:cs typeface="Calibri" pitchFamily="34" charset="0"/>
          </a:endParaRPr>
        </a:p>
      </dgm:t>
    </dgm:pt>
    <dgm:pt modelId="{DA241903-C1F2-42F1-80F1-41407C2AE841}" type="parTrans" cxnId="{42F9A05A-CAE2-417E-8FF5-255C3E4719F0}">
      <dgm:prSet/>
      <dgm:spPr/>
      <dgm:t>
        <a:bodyPr/>
        <a:lstStyle/>
        <a:p>
          <a:endParaRPr lang="ru-RU"/>
        </a:p>
      </dgm:t>
    </dgm:pt>
    <dgm:pt modelId="{9ED9F401-F180-4DEF-851B-C3AB13A1695A}" type="sibTrans" cxnId="{42F9A05A-CAE2-417E-8FF5-255C3E4719F0}">
      <dgm:prSet/>
      <dgm:spPr/>
      <dgm:t>
        <a:bodyPr/>
        <a:lstStyle/>
        <a:p>
          <a:endParaRPr lang="ru-RU"/>
        </a:p>
      </dgm:t>
    </dgm:pt>
    <dgm:pt modelId="{5AAE13E8-5507-4432-BCAE-FD28D1C2E17A}">
      <dgm:prSet phldrT="[Текст]"/>
      <dgm:spPr/>
      <dgm:t>
        <a:bodyPr/>
        <a:lstStyle/>
        <a:p>
          <a:r>
            <a:rPr lang="ru-RU" dirty="0" smtClean="0">
              <a:latin typeface="Calibri" pitchFamily="34" charset="0"/>
              <a:cs typeface="Calibri" pitchFamily="34" charset="0"/>
            </a:rPr>
            <a:t>сухость языка и кожи, тахикардия, снижение мочеиспускания, повышение </a:t>
          </a:r>
          <a:r>
            <a:rPr lang="ru-RU" dirty="0" err="1" smtClean="0">
              <a:latin typeface="Calibri" pitchFamily="34" charset="0"/>
              <a:cs typeface="Calibri" pitchFamily="34" charset="0"/>
            </a:rPr>
            <a:t>гематокритного</a:t>
          </a:r>
          <a:r>
            <a:rPr lang="ru-RU" dirty="0" smtClean="0">
              <a:latin typeface="Calibri" pitchFamily="34" charset="0"/>
              <a:cs typeface="Calibri" pitchFamily="34" charset="0"/>
            </a:rPr>
            <a:t> индекса</a:t>
          </a:r>
          <a:endParaRPr lang="ru-RU" dirty="0">
            <a:latin typeface="Calibri" pitchFamily="34" charset="0"/>
            <a:cs typeface="Calibri" pitchFamily="34" charset="0"/>
          </a:endParaRPr>
        </a:p>
      </dgm:t>
    </dgm:pt>
    <dgm:pt modelId="{2941D821-B812-4F5A-8D29-4833EE11F9E5}" type="parTrans" cxnId="{9D0A5472-09E1-4BF9-810F-9301D3194093}">
      <dgm:prSet/>
      <dgm:spPr/>
      <dgm:t>
        <a:bodyPr/>
        <a:lstStyle/>
        <a:p>
          <a:endParaRPr lang="ru-RU"/>
        </a:p>
      </dgm:t>
    </dgm:pt>
    <dgm:pt modelId="{58C2FD0B-397B-4B86-BC9D-76943CE47A45}" type="sibTrans" cxnId="{9D0A5472-09E1-4BF9-810F-9301D3194093}">
      <dgm:prSet/>
      <dgm:spPr/>
      <dgm:t>
        <a:bodyPr/>
        <a:lstStyle/>
        <a:p>
          <a:endParaRPr lang="ru-RU"/>
        </a:p>
      </dgm:t>
    </dgm:pt>
    <dgm:pt modelId="{9E84DA64-B493-4F9B-A2EB-BD55D663AE92}">
      <dgm:prSet phldrT="[Текст]"/>
      <dgm:spPr/>
      <dgm:t>
        <a:bodyPr/>
        <a:lstStyle/>
        <a:p>
          <a:r>
            <a:rPr lang="ru-RU" b="1" dirty="0" smtClean="0">
              <a:latin typeface="Calibri" pitchFamily="34" charset="0"/>
              <a:cs typeface="Calibri" pitchFamily="34" charset="0"/>
            </a:rPr>
            <a:t>Признаки шока</a:t>
          </a:r>
          <a:endParaRPr lang="ru-RU" dirty="0">
            <a:latin typeface="Calibri" pitchFamily="34" charset="0"/>
            <a:cs typeface="Calibri" pitchFamily="34" charset="0"/>
          </a:endParaRPr>
        </a:p>
      </dgm:t>
    </dgm:pt>
    <dgm:pt modelId="{1477622D-ADF7-44B1-A5A1-87824EC532B9}" type="parTrans" cxnId="{CCC75C16-E40D-4E3F-BB95-19108F9C559A}">
      <dgm:prSet/>
      <dgm:spPr/>
      <dgm:t>
        <a:bodyPr/>
        <a:lstStyle/>
        <a:p>
          <a:endParaRPr lang="ru-RU"/>
        </a:p>
      </dgm:t>
    </dgm:pt>
    <dgm:pt modelId="{601C7D44-0F70-4426-900D-5255D437E896}" type="sibTrans" cxnId="{CCC75C16-E40D-4E3F-BB95-19108F9C559A}">
      <dgm:prSet/>
      <dgm:spPr/>
      <dgm:t>
        <a:bodyPr/>
        <a:lstStyle/>
        <a:p>
          <a:endParaRPr lang="ru-RU"/>
        </a:p>
      </dgm:t>
    </dgm:pt>
    <dgm:pt modelId="{8F5941EE-17E6-4744-BA8F-85599A95659D}">
      <dgm:prSet phldrT="[Текст]"/>
      <dgm:spPr/>
      <dgm:t>
        <a:bodyPr/>
        <a:lstStyle/>
        <a:p>
          <a:r>
            <a:rPr lang="ru-RU" dirty="0" smtClean="0">
              <a:latin typeface="Calibri" pitchFamily="34" charset="0"/>
              <a:cs typeface="Calibri" pitchFamily="34" charset="0"/>
            </a:rPr>
            <a:t>гипотония, холодная кожа, </a:t>
          </a:r>
          <a:r>
            <a:rPr lang="ru-RU" dirty="0" err="1" smtClean="0">
              <a:latin typeface="Calibri" pitchFamily="34" charset="0"/>
              <a:cs typeface="Calibri" pitchFamily="34" charset="0"/>
            </a:rPr>
            <a:t>гиповолемия</a:t>
          </a:r>
          <a:r>
            <a:rPr lang="ru-RU" dirty="0" smtClean="0">
              <a:latin typeface="Calibri" pitchFamily="34" charset="0"/>
              <a:cs typeface="Calibri" pitchFamily="34" charset="0"/>
            </a:rPr>
            <a:t>, </a:t>
          </a:r>
          <a:r>
            <a:rPr lang="ru-RU" dirty="0" err="1" smtClean="0">
              <a:latin typeface="Calibri" pitchFamily="34" charset="0"/>
              <a:cs typeface="Calibri" pitchFamily="34" charset="0"/>
            </a:rPr>
            <a:t>лактат</a:t>
          </a:r>
          <a:r>
            <a:rPr lang="ru-RU" dirty="0" smtClean="0">
              <a:latin typeface="Calibri" pitchFamily="34" charset="0"/>
              <a:cs typeface="Calibri" pitchFamily="34" charset="0"/>
            </a:rPr>
            <a:t>-ацидоз</a:t>
          </a:r>
          <a:endParaRPr lang="ru-RU" dirty="0">
            <a:latin typeface="Calibri" pitchFamily="34" charset="0"/>
            <a:cs typeface="Calibri" pitchFamily="34" charset="0"/>
          </a:endParaRPr>
        </a:p>
      </dgm:t>
    </dgm:pt>
    <dgm:pt modelId="{77369926-0D14-4111-AD04-75E7A1EFF03B}" type="parTrans" cxnId="{1D1A9F02-DBDC-45B2-8509-43A1B1D9BA27}">
      <dgm:prSet/>
      <dgm:spPr/>
      <dgm:t>
        <a:bodyPr/>
        <a:lstStyle/>
        <a:p>
          <a:endParaRPr lang="ru-RU"/>
        </a:p>
      </dgm:t>
    </dgm:pt>
    <dgm:pt modelId="{20535E00-3494-4A76-8B0C-A1D72D812360}" type="sibTrans" cxnId="{1D1A9F02-DBDC-45B2-8509-43A1B1D9BA27}">
      <dgm:prSet/>
      <dgm:spPr/>
      <dgm:t>
        <a:bodyPr/>
        <a:lstStyle/>
        <a:p>
          <a:endParaRPr lang="ru-RU"/>
        </a:p>
      </dgm:t>
    </dgm:pt>
    <dgm:pt modelId="{9C914995-1BF9-454D-A7D1-A8D8D4DD9E64}">
      <dgm:prSet/>
      <dgm:spPr/>
      <dgm:t>
        <a:bodyPr/>
        <a:lstStyle/>
        <a:p>
          <a:r>
            <a:rPr lang="ru-RU" b="1" dirty="0" smtClean="0">
              <a:latin typeface="+mn-lt"/>
              <a:cs typeface="Times New Roman" pitchFamily="18" charset="0"/>
            </a:rPr>
            <a:t>Признаки перфорации</a:t>
          </a:r>
          <a:endParaRPr lang="ru-RU" dirty="0">
            <a:latin typeface="+mn-lt"/>
          </a:endParaRPr>
        </a:p>
      </dgm:t>
    </dgm:pt>
    <dgm:pt modelId="{63F64043-A92B-4B25-B8AD-D0C206CADEA4}" type="parTrans" cxnId="{9BF2E33E-26E5-4917-99CC-2ADD9F169D03}">
      <dgm:prSet/>
      <dgm:spPr/>
      <dgm:t>
        <a:bodyPr/>
        <a:lstStyle/>
        <a:p>
          <a:endParaRPr lang="ru-RU"/>
        </a:p>
      </dgm:t>
    </dgm:pt>
    <dgm:pt modelId="{604A4069-6CA4-4E01-B32B-959A0D401C9A}" type="sibTrans" cxnId="{9BF2E33E-26E5-4917-99CC-2ADD9F169D03}">
      <dgm:prSet/>
      <dgm:spPr/>
      <dgm:t>
        <a:bodyPr/>
        <a:lstStyle/>
        <a:p>
          <a:endParaRPr lang="ru-RU"/>
        </a:p>
      </dgm:t>
    </dgm:pt>
    <dgm:pt modelId="{CFAB5AA8-42EA-425C-B90F-852F9AABEDA6}">
      <dgm:prSet/>
      <dgm:spPr/>
      <dgm:t>
        <a:bodyPr/>
        <a:lstStyle/>
        <a:p>
          <a:pPr algn="just"/>
          <a:r>
            <a:rPr lang="ru-RU" dirty="0" smtClean="0">
              <a:latin typeface="Calibri" pitchFamily="34" charset="0"/>
              <a:cs typeface="Calibri" pitchFamily="34" charset="0"/>
            </a:rPr>
            <a:t>синдром абдоминального </a:t>
          </a:r>
          <a:r>
            <a:rPr lang="ru-RU" dirty="0" err="1" smtClean="0">
              <a:latin typeface="Calibri" pitchFamily="34" charset="0"/>
              <a:cs typeface="Calibri" pitchFamily="34" charset="0"/>
            </a:rPr>
            <a:t>компартмента</a:t>
          </a:r>
          <a:r>
            <a:rPr lang="ru-RU" dirty="0" smtClean="0">
              <a:latin typeface="Calibri" pitchFamily="34" charset="0"/>
              <a:cs typeface="Calibri" pitchFamily="34" charset="0"/>
            </a:rPr>
            <a:t>, </a:t>
          </a:r>
          <a:r>
            <a:rPr lang="ru-RU" dirty="0" err="1" smtClean="0">
              <a:latin typeface="Calibri" pitchFamily="34" charset="0"/>
              <a:cs typeface="Calibri" pitchFamily="34" charset="0"/>
            </a:rPr>
            <a:t>перитонизм</a:t>
          </a:r>
          <a:r>
            <a:rPr lang="ru-RU" dirty="0" smtClean="0">
              <a:latin typeface="Calibri" pitchFamily="34" charset="0"/>
              <a:cs typeface="Calibri" pitchFamily="34" charset="0"/>
            </a:rPr>
            <a:t>, свобод-</a:t>
          </a:r>
          <a:r>
            <a:rPr lang="ru-RU" dirty="0" err="1" smtClean="0">
              <a:latin typeface="Calibri" pitchFamily="34" charset="0"/>
              <a:cs typeface="Calibri" pitchFamily="34" charset="0"/>
            </a:rPr>
            <a:t>ная</a:t>
          </a:r>
          <a:r>
            <a:rPr lang="ru-RU" dirty="0" smtClean="0">
              <a:latin typeface="Calibri" pitchFamily="34" charset="0"/>
              <a:cs typeface="Calibri" pitchFamily="34" charset="0"/>
            </a:rPr>
            <a:t> жидкость в брюшной полости (УЗИ, КТ), </a:t>
          </a:r>
          <a:r>
            <a:rPr lang="ru-RU" dirty="0" err="1" smtClean="0">
              <a:latin typeface="Calibri" pitchFamily="34" charset="0"/>
              <a:cs typeface="Calibri" pitchFamily="34" charset="0"/>
            </a:rPr>
            <a:t>экстравазация</a:t>
          </a:r>
          <a:r>
            <a:rPr lang="ru-RU" dirty="0" smtClean="0">
              <a:latin typeface="Calibri" pitchFamily="34" charset="0"/>
              <a:cs typeface="Calibri" pitchFamily="34" charset="0"/>
            </a:rPr>
            <a:t> контраста, свободный газ под куполом диафрагмы (</a:t>
          </a:r>
          <a:r>
            <a:rPr lang="ru-RU" dirty="0" err="1" smtClean="0">
              <a:latin typeface="Calibri" pitchFamily="34" charset="0"/>
              <a:cs typeface="Calibri" pitchFamily="34" charset="0"/>
            </a:rPr>
            <a:t>патогномичный</a:t>
          </a:r>
          <a:r>
            <a:rPr lang="ru-RU" dirty="0" smtClean="0">
              <a:latin typeface="Calibri" pitchFamily="34" charset="0"/>
              <a:cs typeface="Calibri" pitchFamily="34" charset="0"/>
            </a:rPr>
            <a:t> симптом перфорации полого органа (в том числе кишечника))</a:t>
          </a:r>
          <a:endParaRPr lang="ru-RU" dirty="0">
            <a:latin typeface="Calibri" pitchFamily="34" charset="0"/>
            <a:cs typeface="Calibri" pitchFamily="34" charset="0"/>
          </a:endParaRPr>
        </a:p>
      </dgm:t>
    </dgm:pt>
    <dgm:pt modelId="{A5C8E42D-708E-4DDF-9A5F-EBE08E883387}" type="parTrans" cxnId="{1F1AB3B9-F930-4F5C-AB71-557DA0536A77}">
      <dgm:prSet/>
      <dgm:spPr/>
      <dgm:t>
        <a:bodyPr/>
        <a:lstStyle/>
        <a:p>
          <a:endParaRPr lang="ru-RU"/>
        </a:p>
      </dgm:t>
    </dgm:pt>
    <dgm:pt modelId="{D4848EBB-F41A-49E5-803E-B737886D62DD}" type="sibTrans" cxnId="{1F1AB3B9-F930-4F5C-AB71-557DA0536A77}">
      <dgm:prSet/>
      <dgm:spPr/>
      <dgm:t>
        <a:bodyPr/>
        <a:lstStyle/>
        <a:p>
          <a:endParaRPr lang="ru-RU"/>
        </a:p>
      </dgm:t>
    </dgm:pt>
    <dgm:pt modelId="{D5D2243F-E380-418B-9180-D656B92224DD}" type="pres">
      <dgm:prSet presAssocID="{F5FE0BB9-866E-4B24-BB25-10D1D2C1913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839722-DD31-4D35-B4DC-E0E3F6223F93}" type="pres">
      <dgm:prSet presAssocID="{8BA51BE3-16A3-41C2-8FF3-B668B5993CA7}" presName="parentText" presStyleLbl="node1" presStyleIdx="0" presStyleCnt="3" custLinFactNeighborY="233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D6EA74-2AEE-448E-A989-977EF8A77645}" type="pres">
      <dgm:prSet presAssocID="{8BA51BE3-16A3-41C2-8FF3-B668B5993CA7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F471D0-7A40-43CC-81BA-980743457157}" type="pres">
      <dgm:prSet presAssocID="{9E84DA64-B493-4F9B-A2EB-BD55D663AE9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3816DE-F3F6-4B50-83E4-B367779BF277}" type="pres">
      <dgm:prSet presAssocID="{9E84DA64-B493-4F9B-A2EB-BD55D663AE92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98F53D-2036-4CA5-8A16-E79A6EAF5865}" type="pres">
      <dgm:prSet presAssocID="{9C914995-1BF9-454D-A7D1-A8D8D4DD9E6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9E2BE8-E5D5-4BAB-A974-C7B80CB0D8FC}" type="pres">
      <dgm:prSet presAssocID="{9C914995-1BF9-454D-A7D1-A8D8D4DD9E64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1A9F02-DBDC-45B2-8509-43A1B1D9BA27}" srcId="{9E84DA64-B493-4F9B-A2EB-BD55D663AE92}" destId="{8F5941EE-17E6-4744-BA8F-85599A95659D}" srcOrd="0" destOrd="0" parTransId="{77369926-0D14-4111-AD04-75E7A1EFF03B}" sibTransId="{20535E00-3494-4A76-8B0C-A1D72D812360}"/>
    <dgm:cxn modelId="{9D0A5472-09E1-4BF9-810F-9301D3194093}" srcId="{8BA51BE3-16A3-41C2-8FF3-B668B5993CA7}" destId="{5AAE13E8-5507-4432-BCAE-FD28D1C2E17A}" srcOrd="0" destOrd="0" parTransId="{2941D821-B812-4F5A-8D29-4833EE11F9E5}" sibTransId="{58C2FD0B-397B-4B86-BC9D-76943CE47A45}"/>
    <dgm:cxn modelId="{B1BF173D-48B8-4016-92FE-2A3C8067B4DE}" type="presOf" srcId="{CFAB5AA8-42EA-425C-B90F-852F9AABEDA6}" destId="{129E2BE8-E5D5-4BAB-A974-C7B80CB0D8FC}" srcOrd="0" destOrd="0" presId="urn:microsoft.com/office/officeart/2005/8/layout/vList2"/>
    <dgm:cxn modelId="{603E8E40-9A5C-43AD-86F2-3003BF927BD5}" type="presOf" srcId="{F5FE0BB9-866E-4B24-BB25-10D1D2C19132}" destId="{D5D2243F-E380-418B-9180-D656B92224DD}" srcOrd="0" destOrd="0" presId="urn:microsoft.com/office/officeart/2005/8/layout/vList2"/>
    <dgm:cxn modelId="{CCC75C16-E40D-4E3F-BB95-19108F9C559A}" srcId="{F5FE0BB9-866E-4B24-BB25-10D1D2C19132}" destId="{9E84DA64-B493-4F9B-A2EB-BD55D663AE92}" srcOrd="1" destOrd="0" parTransId="{1477622D-ADF7-44B1-A5A1-87824EC532B9}" sibTransId="{601C7D44-0F70-4426-900D-5255D437E896}"/>
    <dgm:cxn modelId="{A0D01B82-C126-4E82-919C-E5C35CA13E3A}" type="presOf" srcId="{9E84DA64-B493-4F9B-A2EB-BD55D663AE92}" destId="{16F471D0-7A40-43CC-81BA-980743457157}" srcOrd="0" destOrd="0" presId="urn:microsoft.com/office/officeart/2005/8/layout/vList2"/>
    <dgm:cxn modelId="{7B04678F-A597-4028-BDBE-C45186B426C0}" type="presOf" srcId="{8F5941EE-17E6-4744-BA8F-85599A95659D}" destId="{8E3816DE-F3F6-4B50-83E4-B367779BF277}" srcOrd="0" destOrd="0" presId="urn:microsoft.com/office/officeart/2005/8/layout/vList2"/>
    <dgm:cxn modelId="{F2D12305-E079-40F7-A648-AADF61FFD0A1}" type="presOf" srcId="{9C914995-1BF9-454D-A7D1-A8D8D4DD9E64}" destId="{9F98F53D-2036-4CA5-8A16-E79A6EAF5865}" srcOrd="0" destOrd="0" presId="urn:microsoft.com/office/officeart/2005/8/layout/vList2"/>
    <dgm:cxn modelId="{42F9A05A-CAE2-417E-8FF5-255C3E4719F0}" srcId="{F5FE0BB9-866E-4B24-BB25-10D1D2C19132}" destId="{8BA51BE3-16A3-41C2-8FF3-B668B5993CA7}" srcOrd="0" destOrd="0" parTransId="{DA241903-C1F2-42F1-80F1-41407C2AE841}" sibTransId="{9ED9F401-F180-4DEF-851B-C3AB13A1695A}"/>
    <dgm:cxn modelId="{C5D33D18-A4D0-4267-BF1A-82635396B852}" type="presOf" srcId="{8BA51BE3-16A3-41C2-8FF3-B668B5993CA7}" destId="{5A839722-DD31-4D35-B4DC-E0E3F6223F93}" srcOrd="0" destOrd="0" presId="urn:microsoft.com/office/officeart/2005/8/layout/vList2"/>
    <dgm:cxn modelId="{9E604A61-B3B8-4CD3-83D0-FC8DA8BA7F60}" type="presOf" srcId="{5AAE13E8-5507-4432-BCAE-FD28D1C2E17A}" destId="{E9D6EA74-2AEE-448E-A989-977EF8A77645}" srcOrd="0" destOrd="0" presId="urn:microsoft.com/office/officeart/2005/8/layout/vList2"/>
    <dgm:cxn modelId="{1F1AB3B9-F930-4F5C-AB71-557DA0536A77}" srcId="{9C914995-1BF9-454D-A7D1-A8D8D4DD9E64}" destId="{CFAB5AA8-42EA-425C-B90F-852F9AABEDA6}" srcOrd="0" destOrd="0" parTransId="{A5C8E42D-708E-4DDF-9A5F-EBE08E883387}" sibTransId="{D4848EBB-F41A-49E5-803E-B737886D62DD}"/>
    <dgm:cxn modelId="{9BF2E33E-26E5-4917-99CC-2ADD9F169D03}" srcId="{F5FE0BB9-866E-4B24-BB25-10D1D2C19132}" destId="{9C914995-1BF9-454D-A7D1-A8D8D4DD9E64}" srcOrd="2" destOrd="0" parTransId="{63F64043-A92B-4B25-B8AD-D0C206CADEA4}" sibTransId="{604A4069-6CA4-4E01-B32B-959A0D401C9A}"/>
    <dgm:cxn modelId="{FBF4BB71-01F3-4918-86BF-0DF45A48EBCF}" type="presParOf" srcId="{D5D2243F-E380-418B-9180-D656B92224DD}" destId="{5A839722-DD31-4D35-B4DC-E0E3F6223F93}" srcOrd="0" destOrd="0" presId="urn:microsoft.com/office/officeart/2005/8/layout/vList2"/>
    <dgm:cxn modelId="{1E9DB042-5740-4887-8B47-3985EB0E6038}" type="presParOf" srcId="{D5D2243F-E380-418B-9180-D656B92224DD}" destId="{E9D6EA74-2AEE-448E-A989-977EF8A77645}" srcOrd="1" destOrd="0" presId="urn:microsoft.com/office/officeart/2005/8/layout/vList2"/>
    <dgm:cxn modelId="{E0A5B316-CD68-43AB-89E6-2E0AE2D2423E}" type="presParOf" srcId="{D5D2243F-E380-418B-9180-D656B92224DD}" destId="{16F471D0-7A40-43CC-81BA-980743457157}" srcOrd="2" destOrd="0" presId="urn:microsoft.com/office/officeart/2005/8/layout/vList2"/>
    <dgm:cxn modelId="{A2471F82-265E-4575-80DE-C0997C5A5DAE}" type="presParOf" srcId="{D5D2243F-E380-418B-9180-D656B92224DD}" destId="{8E3816DE-F3F6-4B50-83E4-B367779BF277}" srcOrd="3" destOrd="0" presId="urn:microsoft.com/office/officeart/2005/8/layout/vList2"/>
    <dgm:cxn modelId="{B1959F69-AF53-400A-AC11-2F38C36937A7}" type="presParOf" srcId="{D5D2243F-E380-418B-9180-D656B92224DD}" destId="{9F98F53D-2036-4CA5-8A16-E79A6EAF5865}" srcOrd="4" destOrd="0" presId="urn:microsoft.com/office/officeart/2005/8/layout/vList2"/>
    <dgm:cxn modelId="{16602242-29A0-4955-AD4F-9EECE2FEA1F7}" type="presParOf" srcId="{D5D2243F-E380-418B-9180-D656B92224DD}" destId="{129E2BE8-E5D5-4BAB-A974-C7B80CB0D8FC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355EAC-9AC4-498D-A81C-0336CA47A25B}">
      <dsp:nvSpPr>
        <dsp:cNvPr id="0" name=""/>
        <dsp:cNvSpPr/>
      </dsp:nvSpPr>
      <dsp:spPr>
        <a:xfrm>
          <a:off x="1483165" y="21143"/>
          <a:ext cx="2708536" cy="1625121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Частичная </a:t>
          </a: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обструктивная</a:t>
          </a:r>
          <a:endParaRPr lang="ru-RU" sz="2400" kern="1200" dirty="0">
            <a:solidFill>
              <a:schemeClr val="tx1"/>
            </a:solidFill>
            <a:latin typeface="+mn-lt"/>
          </a:endParaRPr>
        </a:p>
      </dsp:txBody>
      <dsp:txXfrm>
        <a:off x="1483165" y="21143"/>
        <a:ext cx="2708536" cy="1625121"/>
      </dsp:txXfrm>
    </dsp:sp>
    <dsp:sp modelId="{CDCA82B0-15BD-4E94-8E6F-A2EB6678B069}">
      <dsp:nvSpPr>
        <dsp:cNvPr id="0" name=""/>
        <dsp:cNvSpPr/>
      </dsp:nvSpPr>
      <dsp:spPr>
        <a:xfrm>
          <a:off x="4428834" y="797"/>
          <a:ext cx="2708536" cy="1625121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8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Обструктивная</a:t>
          </a:r>
          <a:endParaRPr lang="ru-RU" sz="2400" kern="1200" dirty="0">
            <a:solidFill>
              <a:schemeClr val="tx1"/>
            </a:solidFill>
            <a:latin typeface="+mn-lt"/>
          </a:endParaRPr>
        </a:p>
      </dsp:txBody>
      <dsp:txXfrm>
        <a:off x="4428834" y="797"/>
        <a:ext cx="2708536" cy="1625121"/>
      </dsp:txXfrm>
    </dsp:sp>
    <dsp:sp modelId="{4772D98A-A280-404A-9495-D1AF892AFB7E}">
      <dsp:nvSpPr>
        <dsp:cNvPr id="0" name=""/>
        <dsp:cNvSpPr/>
      </dsp:nvSpPr>
      <dsp:spPr>
        <a:xfrm>
          <a:off x="1449444" y="1896772"/>
          <a:ext cx="2708536" cy="1625121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16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Странгуляционная</a:t>
          </a:r>
          <a:endParaRPr lang="ru-RU" sz="2400" kern="1200" dirty="0">
            <a:solidFill>
              <a:schemeClr val="tx1"/>
            </a:solidFill>
            <a:latin typeface="+mn-lt"/>
          </a:endParaRPr>
        </a:p>
      </dsp:txBody>
      <dsp:txXfrm>
        <a:off x="1449444" y="1896772"/>
        <a:ext cx="2708536" cy="1625121"/>
      </dsp:txXfrm>
    </dsp:sp>
    <dsp:sp modelId="{11D6286C-8BEC-4C52-8E3B-A69B6EC2308A}">
      <dsp:nvSpPr>
        <dsp:cNvPr id="0" name=""/>
        <dsp:cNvSpPr/>
      </dsp:nvSpPr>
      <dsp:spPr>
        <a:xfrm>
          <a:off x="4428834" y="1896772"/>
          <a:ext cx="2708536" cy="1625121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24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Частичная паралитическая </a:t>
          </a:r>
          <a:r>
            <a:rPr lang="en-US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(</a:t>
          </a: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интестинальная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псевдообструкция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)</a:t>
          </a:r>
          <a:endParaRPr lang="ru-RU" sz="2400" kern="1200" dirty="0">
            <a:solidFill>
              <a:schemeClr val="tx1"/>
            </a:solidFill>
            <a:latin typeface="+mn-lt"/>
          </a:endParaRPr>
        </a:p>
      </dsp:txBody>
      <dsp:txXfrm>
        <a:off x="4428834" y="1896772"/>
        <a:ext cx="2708536" cy="1625121"/>
      </dsp:txXfrm>
    </dsp:sp>
    <dsp:sp modelId="{46B5CD78-B8B4-4FD2-8A5D-13AC58956699}">
      <dsp:nvSpPr>
        <dsp:cNvPr id="0" name=""/>
        <dsp:cNvSpPr/>
      </dsp:nvSpPr>
      <dsp:spPr>
        <a:xfrm>
          <a:off x="1449444" y="3792748"/>
          <a:ext cx="2708536" cy="1625121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32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Тотальная паралитическая</a:t>
          </a:r>
          <a:endParaRPr lang="ru-RU" sz="2400" kern="1200" dirty="0">
            <a:solidFill>
              <a:schemeClr val="tx1"/>
            </a:solidFill>
            <a:latin typeface="+mn-lt"/>
          </a:endParaRPr>
        </a:p>
      </dsp:txBody>
      <dsp:txXfrm>
        <a:off x="1449444" y="3792748"/>
        <a:ext cx="2708536" cy="1625121"/>
      </dsp:txXfrm>
    </dsp:sp>
    <dsp:sp modelId="{E50D2D0E-0F43-43BB-AB75-0E80B8AEAABB}">
      <dsp:nvSpPr>
        <dsp:cNvPr id="0" name=""/>
        <dsp:cNvSpPr/>
      </dsp:nvSpPr>
      <dsp:spPr>
        <a:xfrm>
          <a:off x="4428834" y="3792748"/>
          <a:ext cx="2708536" cy="1625121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Осложненная </a:t>
          </a:r>
          <a:r>
            <a:rPr lang="en-US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(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перфорация</a:t>
          </a:r>
          <a:r>
            <a:rPr lang="en-US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абс-цесс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(ы)</a:t>
          </a:r>
          <a:r>
            <a:rPr lang="az-Latn-AZ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, </a:t>
          </a:r>
          <a:r>
            <a:rPr lang="ru-RU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перитонит, сепсис и </a:t>
          </a:r>
          <a:r>
            <a:rPr lang="ru-RU" sz="2400" kern="1200" dirty="0" err="1" smtClean="0">
              <a:solidFill>
                <a:schemeClr val="tx1"/>
              </a:solidFill>
              <a:latin typeface="+mn-lt"/>
              <a:cs typeface="Times New Roman" pitchFamily="18" charset="0"/>
            </a:rPr>
            <a:t>др</a:t>
          </a:r>
          <a:r>
            <a:rPr lang="en-US" sz="2400" kern="1200" dirty="0" smtClean="0">
              <a:solidFill>
                <a:schemeClr val="tx1"/>
              </a:solidFill>
              <a:latin typeface="+mn-lt"/>
              <a:cs typeface="Times New Roman" pitchFamily="18" charset="0"/>
            </a:rPr>
            <a:t>.)</a:t>
          </a:r>
          <a:endParaRPr lang="en-US" sz="2400" kern="1200" dirty="0">
            <a:solidFill>
              <a:schemeClr val="tx1"/>
            </a:solidFill>
            <a:latin typeface="+mn-lt"/>
            <a:cs typeface="Times New Roman" pitchFamily="18" charset="0"/>
          </a:endParaRPr>
        </a:p>
      </dsp:txBody>
      <dsp:txXfrm>
        <a:off x="4428834" y="3792748"/>
        <a:ext cx="2708536" cy="16251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28186E-5225-4340-9637-7BCF45798CED}">
      <dsp:nvSpPr>
        <dsp:cNvPr id="0" name=""/>
        <dsp:cNvSpPr/>
      </dsp:nvSpPr>
      <dsp:spPr>
        <a:xfrm>
          <a:off x="37" y="837943"/>
          <a:ext cx="3964841" cy="466451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5E71AD-2E5D-4321-A924-934556DBF432}">
      <dsp:nvSpPr>
        <dsp:cNvPr id="0" name=""/>
        <dsp:cNvSpPr/>
      </dsp:nvSpPr>
      <dsp:spPr>
        <a:xfrm>
          <a:off x="37" y="1013124"/>
          <a:ext cx="291271" cy="291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1DA685-8DEC-4A5A-AC6F-F3D18C27818A}">
      <dsp:nvSpPr>
        <dsp:cNvPr id="0" name=""/>
        <dsp:cNvSpPr/>
      </dsp:nvSpPr>
      <dsp:spPr>
        <a:xfrm>
          <a:off x="37" y="0"/>
          <a:ext cx="3964841" cy="837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n-lt"/>
              <a:cs typeface="Times New Roman" pitchFamily="18" charset="0"/>
            </a:rPr>
            <a:t>Местные признаки</a:t>
          </a:r>
          <a:endParaRPr lang="ru-RU" sz="2400" kern="1200" dirty="0">
            <a:latin typeface="+mn-lt"/>
          </a:endParaRPr>
        </a:p>
      </dsp:txBody>
      <dsp:txXfrm>
        <a:off x="37" y="0"/>
        <a:ext cx="3964841" cy="837943"/>
      </dsp:txXfrm>
    </dsp:sp>
    <dsp:sp modelId="{B0FD1D53-C825-4BE1-8134-D12FB979BA68}">
      <dsp:nvSpPr>
        <dsp:cNvPr id="0" name=""/>
        <dsp:cNvSpPr/>
      </dsp:nvSpPr>
      <dsp:spPr>
        <a:xfrm>
          <a:off x="37" y="1692069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D02947-4992-48F3-8936-4E559BA5990B}">
      <dsp:nvSpPr>
        <dsp:cNvPr id="0" name=""/>
        <dsp:cNvSpPr/>
      </dsp:nvSpPr>
      <dsp:spPr>
        <a:xfrm>
          <a:off x="277576" y="1498232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n-lt"/>
              <a:cs typeface="Times New Roman" pitchFamily="18" charset="0"/>
            </a:rPr>
            <a:t>Боли</a:t>
          </a:r>
          <a:endParaRPr lang="ru-RU" sz="2400" kern="1200" dirty="0">
            <a:latin typeface="+mn-lt"/>
          </a:endParaRPr>
        </a:p>
      </dsp:txBody>
      <dsp:txXfrm>
        <a:off x="277576" y="1498232"/>
        <a:ext cx="3687302" cy="678938"/>
      </dsp:txXfrm>
    </dsp:sp>
    <dsp:sp modelId="{B28F5C53-7167-4680-99B1-E761A9643FDD}">
      <dsp:nvSpPr>
        <dsp:cNvPr id="0" name=""/>
        <dsp:cNvSpPr/>
      </dsp:nvSpPr>
      <dsp:spPr>
        <a:xfrm>
          <a:off x="37" y="2371007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6667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9A4C78-3D21-43EE-B39A-F86568712CC3}">
      <dsp:nvSpPr>
        <dsp:cNvPr id="0" name=""/>
        <dsp:cNvSpPr/>
      </dsp:nvSpPr>
      <dsp:spPr>
        <a:xfrm>
          <a:off x="277576" y="2177170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n-lt"/>
              <a:cs typeface="Times New Roman" pitchFamily="18" charset="0"/>
            </a:rPr>
            <a:t>Рвота</a:t>
          </a:r>
          <a:endParaRPr lang="ru-RU" sz="2400" kern="1200" dirty="0">
            <a:latin typeface="+mn-lt"/>
          </a:endParaRPr>
        </a:p>
      </dsp:txBody>
      <dsp:txXfrm>
        <a:off x="277576" y="2177170"/>
        <a:ext cx="3687302" cy="678938"/>
      </dsp:txXfrm>
    </dsp:sp>
    <dsp:sp modelId="{299F6160-3733-4F61-AD33-FE625978D4DB}">
      <dsp:nvSpPr>
        <dsp:cNvPr id="0" name=""/>
        <dsp:cNvSpPr/>
      </dsp:nvSpPr>
      <dsp:spPr>
        <a:xfrm>
          <a:off x="37" y="3049945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13333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1ECD4F-1F46-4910-BC85-295E1AAC566E}">
      <dsp:nvSpPr>
        <dsp:cNvPr id="0" name=""/>
        <dsp:cNvSpPr/>
      </dsp:nvSpPr>
      <dsp:spPr>
        <a:xfrm>
          <a:off x="277576" y="2856108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latin typeface="+mn-lt"/>
              <a:cs typeface="Times New Roman" pitchFamily="18" charset="0"/>
            </a:rPr>
            <a:t>Неотхождение</a:t>
          </a:r>
          <a:r>
            <a:rPr lang="ru-RU" sz="2400" kern="1200" dirty="0" smtClean="0">
              <a:latin typeface="+mn-lt"/>
              <a:cs typeface="Times New Roman" pitchFamily="18" charset="0"/>
            </a:rPr>
            <a:t> (задержка) стула и газов</a:t>
          </a:r>
          <a:endParaRPr lang="ru-RU" sz="2400" kern="1200" dirty="0">
            <a:latin typeface="+mn-lt"/>
          </a:endParaRPr>
        </a:p>
      </dsp:txBody>
      <dsp:txXfrm>
        <a:off x="277576" y="2856108"/>
        <a:ext cx="3687302" cy="678938"/>
      </dsp:txXfrm>
    </dsp:sp>
    <dsp:sp modelId="{BC0E0E8A-87B8-4703-8ECC-20E7198453B1}">
      <dsp:nvSpPr>
        <dsp:cNvPr id="0" name=""/>
        <dsp:cNvSpPr/>
      </dsp:nvSpPr>
      <dsp:spPr>
        <a:xfrm>
          <a:off x="37" y="3728883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1353BA-ED33-467B-B04E-455359D712D4}">
      <dsp:nvSpPr>
        <dsp:cNvPr id="0" name=""/>
        <dsp:cNvSpPr/>
      </dsp:nvSpPr>
      <dsp:spPr>
        <a:xfrm>
          <a:off x="277576" y="3535046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n-lt"/>
              <a:cs typeface="Times New Roman" pitchFamily="18" charset="0"/>
            </a:rPr>
            <a:t>Вздутие</a:t>
          </a:r>
          <a:r>
            <a:rPr lang="en-US" sz="2400" kern="1200" dirty="0" smtClean="0">
              <a:latin typeface="+mn-lt"/>
              <a:cs typeface="Times New Roman" pitchFamily="18" charset="0"/>
            </a:rPr>
            <a:t>,</a:t>
          </a:r>
          <a:r>
            <a:rPr lang="az-Latn-AZ" sz="2400" kern="1200" dirty="0" smtClean="0">
              <a:latin typeface="+mn-lt"/>
              <a:cs typeface="Times New Roman" pitchFamily="18" charset="0"/>
            </a:rPr>
            <a:t> </a:t>
          </a:r>
          <a:r>
            <a:rPr lang="ru-RU" sz="2400" kern="1200" dirty="0" smtClean="0">
              <a:latin typeface="+mn-lt"/>
              <a:cs typeface="Times New Roman" pitchFamily="18" charset="0"/>
            </a:rPr>
            <a:t>деформации передней стенки живота</a:t>
          </a:r>
          <a:endParaRPr lang="ru-RU" sz="2400" kern="1200" dirty="0">
            <a:latin typeface="+mn-lt"/>
          </a:endParaRPr>
        </a:p>
      </dsp:txBody>
      <dsp:txXfrm>
        <a:off x="277576" y="3535046"/>
        <a:ext cx="3687302" cy="678938"/>
      </dsp:txXfrm>
    </dsp:sp>
    <dsp:sp modelId="{8548BF8B-8D83-4003-8090-2EFA614E92D6}">
      <dsp:nvSpPr>
        <dsp:cNvPr id="0" name=""/>
        <dsp:cNvSpPr/>
      </dsp:nvSpPr>
      <dsp:spPr>
        <a:xfrm>
          <a:off x="37" y="4407821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26667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8C8D3D-E39B-444C-8801-EF33BA23FF0F}">
      <dsp:nvSpPr>
        <dsp:cNvPr id="0" name=""/>
        <dsp:cNvSpPr/>
      </dsp:nvSpPr>
      <dsp:spPr>
        <a:xfrm>
          <a:off x="277576" y="4213985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n-lt"/>
              <a:cs typeface="Times New Roman" pitchFamily="18" charset="0"/>
            </a:rPr>
            <a:t>Симптомы перитонита (в поздней стадии)</a:t>
          </a:r>
          <a:r>
            <a:rPr lang="en-US" sz="2400" kern="1200" dirty="0" smtClean="0">
              <a:latin typeface="+mn-lt"/>
              <a:cs typeface="Times New Roman" pitchFamily="18" charset="0"/>
            </a:rPr>
            <a:t> </a:t>
          </a:r>
          <a:endParaRPr lang="ru-RU" sz="2400" kern="1200" dirty="0">
            <a:latin typeface="+mn-lt"/>
          </a:endParaRPr>
        </a:p>
      </dsp:txBody>
      <dsp:txXfrm>
        <a:off x="277576" y="4213985"/>
        <a:ext cx="3687302" cy="678938"/>
      </dsp:txXfrm>
    </dsp:sp>
    <dsp:sp modelId="{70493D46-1E9B-48BC-A215-E28B3B39AD2B}">
      <dsp:nvSpPr>
        <dsp:cNvPr id="0" name=""/>
        <dsp:cNvSpPr/>
      </dsp:nvSpPr>
      <dsp:spPr>
        <a:xfrm>
          <a:off x="4163121" y="837943"/>
          <a:ext cx="3964841" cy="466451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084DB8-3738-4B95-AC1D-A9E815A8C8BF}">
      <dsp:nvSpPr>
        <dsp:cNvPr id="0" name=""/>
        <dsp:cNvSpPr/>
      </dsp:nvSpPr>
      <dsp:spPr>
        <a:xfrm>
          <a:off x="4163121" y="1013124"/>
          <a:ext cx="291271" cy="2912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353E8D-B5E5-46D2-9009-A27FD8E4C9E6}">
      <dsp:nvSpPr>
        <dsp:cNvPr id="0" name=""/>
        <dsp:cNvSpPr/>
      </dsp:nvSpPr>
      <dsp:spPr>
        <a:xfrm>
          <a:off x="4163121" y="0"/>
          <a:ext cx="3964841" cy="8379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n-lt"/>
              <a:cs typeface="Times New Roman" pitchFamily="18" charset="0"/>
            </a:rPr>
            <a:t>Общие признаки</a:t>
          </a:r>
          <a:endParaRPr lang="ru-RU" sz="2400" kern="1200" dirty="0">
            <a:latin typeface="+mn-lt"/>
          </a:endParaRPr>
        </a:p>
      </dsp:txBody>
      <dsp:txXfrm>
        <a:off x="4163121" y="0"/>
        <a:ext cx="3964841" cy="837943"/>
      </dsp:txXfrm>
    </dsp:sp>
    <dsp:sp modelId="{D3444917-8647-4A61-B669-AC9066A9B9D0}">
      <dsp:nvSpPr>
        <dsp:cNvPr id="0" name=""/>
        <dsp:cNvSpPr/>
      </dsp:nvSpPr>
      <dsp:spPr>
        <a:xfrm>
          <a:off x="4163121" y="1692069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33333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B64197-5628-435B-B282-F452ACF1CA36}">
      <dsp:nvSpPr>
        <dsp:cNvPr id="0" name=""/>
        <dsp:cNvSpPr/>
      </dsp:nvSpPr>
      <dsp:spPr>
        <a:xfrm>
          <a:off x="4440659" y="1498232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latin typeface="+mn-lt"/>
              <a:cs typeface="Times New Roman" pitchFamily="18" charset="0"/>
            </a:rPr>
            <a:t>Гиповолеми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я</a:t>
          </a:r>
          <a:endParaRPr lang="ru-RU" sz="2400" kern="1200" dirty="0"/>
        </a:p>
      </dsp:txBody>
      <dsp:txXfrm>
        <a:off x="4440659" y="1498232"/>
        <a:ext cx="3687302" cy="678938"/>
      </dsp:txXfrm>
    </dsp:sp>
    <dsp:sp modelId="{C551CD57-A022-4D92-9E7C-ADBCB86C5159}">
      <dsp:nvSpPr>
        <dsp:cNvPr id="0" name=""/>
        <dsp:cNvSpPr/>
      </dsp:nvSpPr>
      <dsp:spPr>
        <a:xfrm>
          <a:off x="4163121" y="2371007"/>
          <a:ext cx="291264" cy="29126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D91D41-B8EF-4AA9-81C1-8EB319F1A3BD}">
      <dsp:nvSpPr>
        <dsp:cNvPr id="0" name=""/>
        <dsp:cNvSpPr/>
      </dsp:nvSpPr>
      <dsp:spPr>
        <a:xfrm>
          <a:off x="4440659" y="2177170"/>
          <a:ext cx="3687302" cy="678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+mn-lt"/>
              <a:cs typeface="Times New Roman" pitchFamily="18" charset="0"/>
            </a:rPr>
            <a:t>Сепсис</a:t>
          </a:r>
          <a:endParaRPr lang="ru-RU" sz="2400" kern="1200" dirty="0">
            <a:latin typeface="+mn-lt"/>
          </a:endParaRPr>
        </a:p>
      </dsp:txBody>
      <dsp:txXfrm>
        <a:off x="4440659" y="2177170"/>
        <a:ext cx="3687302" cy="6789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D412D-B749-4145-B5C5-C393B0F8CC10}">
      <dsp:nvSpPr>
        <dsp:cNvPr id="0" name=""/>
        <dsp:cNvSpPr/>
      </dsp:nvSpPr>
      <dsp:spPr>
        <a:xfrm>
          <a:off x="3251199" y="1587"/>
          <a:ext cx="4876800" cy="12594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+mn-lt"/>
              <a:cs typeface="Times New Roman" pitchFamily="18" charset="0"/>
            </a:rPr>
            <a:t>Боли в животе, рвота, вздутие</a:t>
          </a:r>
          <a:r>
            <a:rPr lang="en-US" sz="2000" kern="1200" dirty="0" smtClean="0">
              <a:latin typeface="+mn-lt"/>
              <a:cs typeface="Times New Roman" pitchFamily="18" charset="0"/>
            </a:rPr>
            <a:t>, </a:t>
          </a:r>
          <a:r>
            <a:rPr lang="ru-RU" sz="2000" kern="1200" dirty="0" err="1" smtClean="0">
              <a:latin typeface="+mn-lt"/>
              <a:cs typeface="Times New Roman" pitchFamily="18" charset="0"/>
            </a:rPr>
            <a:t>неотхождение</a:t>
          </a:r>
          <a:r>
            <a:rPr lang="ru-RU" sz="2000" kern="1200" dirty="0" smtClean="0">
              <a:latin typeface="+mn-lt"/>
              <a:cs typeface="Times New Roman" pitchFamily="18" charset="0"/>
            </a:rPr>
            <a:t> (задержка) стула и газов </a:t>
          </a:r>
          <a:endParaRPr lang="ru-RU" sz="2000" kern="1200" dirty="0">
            <a:latin typeface="+mn-lt"/>
          </a:endParaRPr>
        </a:p>
      </dsp:txBody>
      <dsp:txXfrm>
        <a:off x="3251199" y="159014"/>
        <a:ext cx="4404519" cy="944562"/>
      </dsp:txXfrm>
    </dsp:sp>
    <dsp:sp modelId="{9947A033-934B-4558-B42C-CEC2D9BD4C85}">
      <dsp:nvSpPr>
        <dsp:cNvPr id="0" name=""/>
        <dsp:cNvSpPr/>
      </dsp:nvSpPr>
      <dsp:spPr>
        <a:xfrm>
          <a:off x="0" y="0"/>
          <a:ext cx="3251200" cy="12594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+mn-lt"/>
              <a:cs typeface="Times New Roman" pitchFamily="18" charset="0"/>
            </a:rPr>
            <a:t>Признаки обструкции</a:t>
          </a:r>
          <a:endParaRPr lang="ru-RU" sz="2800" kern="1200" dirty="0">
            <a:latin typeface="+mn-lt"/>
          </a:endParaRPr>
        </a:p>
      </dsp:txBody>
      <dsp:txXfrm>
        <a:off x="61480" y="61480"/>
        <a:ext cx="3128240" cy="1136456"/>
      </dsp:txXfrm>
    </dsp:sp>
    <dsp:sp modelId="{6359745D-384C-4E56-917D-EE42B6ABF092}">
      <dsp:nvSpPr>
        <dsp:cNvPr id="0" name=""/>
        <dsp:cNvSpPr/>
      </dsp:nvSpPr>
      <dsp:spPr>
        <a:xfrm>
          <a:off x="3251199" y="1413192"/>
          <a:ext cx="4876800" cy="12594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283075"/>
            <a:satOff val="-25115"/>
            <a:lumOff val="-25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83075"/>
              <a:satOff val="-25115"/>
              <a:lumOff val="-25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+mn-lt"/>
              <a:cs typeface="Times New Roman" pitchFamily="18" charset="0"/>
            </a:rPr>
            <a:t>Интенсивные, нестерпимые боли в животе, деформация живота, множественные рвоты, шок</a:t>
          </a:r>
          <a:endParaRPr lang="ru-RU" sz="2000" kern="1200" dirty="0">
            <a:latin typeface="+mn-lt"/>
          </a:endParaRPr>
        </a:p>
      </dsp:txBody>
      <dsp:txXfrm>
        <a:off x="3251199" y="1570619"/>
        <a:ext cx="4404519" cy="944562"/>
      </dsp:txXfrm>
    </dsp:sp>
    <dsp:sp modelId="{515E5E04-7F7A-4C09-BBF2-0B4B902D1249}">
      <dsp:nvSpPr>
        <dsp:cNvPr id="0" name=""/>
        <dsp:cNvSpPr/>
      </dsp:nvSpPr>
      <dsp:spPr>
        <a:xfrm>
          <a:off x="0" y="1386945"/>
          <a:ext cx="3251200" cy="1259416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+mn-lt"/>
              <a:cs typeface="Times New Roman" pitchFamily="18" charset="0"/>
            </a:rPr>
            <a:t>Признаки странгуляции</a:t>
          </a:r>
          <a:endParaRPr lang="ru-RU" sz="2800" kern="1200" dirty="0">
            <a:latin typeface="+mn-lt"/>
          </a:endParaRPr>
        </a:p>
      </dsp:txBody>
      <dsp:txXfrm>
        <a:off x="61480" y="1448425"/>
        <a:ext cx="3128240" cy="1136456"/>
      </dsp:txXfrm>
    </dsp:sp>
    <dsp:sp modelId="{F4730B56-D6B1-4978-A948-426A259BC0BC}">
      <dsp:nvSpPr>
        <dsp:cNvPr id="0" name=""/>
        <dsp:cNvSpPr/>
      </dsp:nvSpPr>
      <dsp:spPr>
        <a:xfrm>
          <a:off x="3251199" y="2772304"/>
          <a:ext cx="4876800" cy="12594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566151"/>
            <a:satOff val="-50231"/>
            <a:lumOff val="-513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566151"/>
              <a:satOff val="-50231"/>
              <a:lumOff val="-5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+mn-lt"/>
              <a:cs typeface="Times New Roman" pitchFamily="18" charset="0"/>
            </a:rPr>
            <a:t>Признаки абдоминального </a:t>
          </a:r>
          <a:r>
            <a:rPr lang="ru-RU" sz="2000" kern="1200" dirty="0" err="1" smtClean="0">
              <a:latin typeface="+mn-lt"/>
              <a:cs typeface="Times New Roman" pitchFamily="18" charset="0"/>
            </a:rPr>
            <a:t>компарт-мана</a:t>
          </a:r>
          <a:r>
            <a:rPr lang="ru-RU" sz="2000" kern="1200" dirty="0" smtClean="0">
              <a:latin typeface="+mn-lt"/>
              <a:cs typeface="Times New Roman" pitchFamily="18" charset="0"/>
            </a:rPr>
            <a:t> – вздутый, напряженный и болезненный живот, сепсис</a:t>
          </a:r>
          <a:endParaRPr lang="ru-RU" sz="2000" kern="1200" dirty="0">
            <a:latin typeface="+mn-lt"/>
          </a:endParaRPr>
        </a:p>
      </dsp:txBody>
      <dsp:txXfrm>
        <a:off x="3251199" y="2929731"/>
        <a:ext cx="4404519" cy="944562"/>
      </dsp:txXfrm>
    </dsp:sp>
    <dsp:sp modelId="{2FDA2F9B-F347-4C32-ADD8-C9562F426A37}">
      <dsp:nvSpPr>
        <dsp:cNvPr id="0" name=""/>
        <dsp:cNvSpPr/>
      </dsp:nvSpPr>
      <dsp:spPr>
        <a:xfrm>
          <a:off x="0" y="2772304"/>
          <a:ext cx="3251200" cy="1259416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+mn-lt"/>
              <a:cs typeface="Times New Roman" pitchFamily="18" charset="0"/>
            </a:rPr>
            <a:t>Признаки перитонита</a:t>
          </a:r>
          <a:endParaRPr lang="ru-RU" sz="2800" kern="1200" dirty="0">
            <a:latin typeface="+mn-lt"/>
          </a:endParaRPr>
        </a:p>
      </dsp:txBody>
      <dsp:txXfrm>
        <a:off x="61480" y="2833784"/>
        <a:ext cx="3128240" cy="1136456"/>
      </dsp:txXfrm>
    </dsp:sp>
    <dsp:sp modelId="{D345B73E-0E55-4FF5-9258-8DDBEC74E637}">
      <dsp:nvSpPr>
        <dsp:cNvPr id="0" name=""/>
        <dsp:cNvSpPr/>
      </dsp:nvSpPr>
      <dsp:spPr>
        <a:xfrm>
          <a:off x="3251199" y="4157662"/>
          <a:ext cx="4876800" cy="1259416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+mn-lt"/>
              <a:cs typeface="Times New Roman" pitchFamily="18" charset="0"/>
            </a:rPr>
            <a:t>Через 3 дня после операции вздутие живота, </a:t>
          </a:r>
          <a:r>
            <a:rPr lang="ru-RU" sz="2000" kern="1200" dirty="0" err="1" smtClean="0">
              <a:latin typeface="+mn-lt"/>
              <a:cs typeface="Times New Roman" pitchFamily="18" charset="0"/>
            </a:rPr>
            <a:t>неотхождение</a:t>
          </a:r>
          <a:r>
            <a:rPr lang="ru-RU" sz="2000" kern="1200" dirty="0" smtClean="0">
              <a:latin typeface="+mn-lt"/>
              <a:cs typeface="Times New Roman" pitchFamily="18" charset="0"/>
            </a:rPr>
            <a:t> (задержка) стула и газов</a:t>
          </a:r>
          <a:endParaRPr lang="ru-RU" sz="2000" kern="1200" dirty="0">
            <a:latin typeface="+mn-lt"/>
          </a:endParaRPr>
        </a:p>
      </dsp:txBody>
      <dsp:txXfrm>
        <a:off x="3251199" y="4315089"/>
        <a:ext cx="4404519" cy="944562"/>
      </dsp:txXfrm>
    </dsp:sp>
    <dsp:sp modelId="{5555FFF5-5112-48F8-9DC1-643B29ABB294}">
      <dsp:nvSpPr>
        <dsp:cNvPr id="0" name=""/>
        <dsp:cNvSpPr/>
      </dsp:nvSpPr>
      <dsp:spPr>
        <a:xfrm>
          <a:off x="0" y="4126529"/>
          <a:ext cx="3251200" cy="1259416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latin typeface="+mn-lt"/>
              <a:cs typeface="Times New Roman" pitchFamily="18" charset="0"/>
            </a:rPr>
            <a:t>Признаки паралитической КН</a:t>
          </a:r>
          <a:endParaRPr lang="ru-RU" sz="2700" kern="1200" dirty="0">
            <a:latin typeface="+mn-lt"/>
          </a:endParaRPr>
        </a:p>
      </dsp:txBody>
      <dsp:txXfrm>
        <a:off x="61480" y="4188009"/>
        <a:ext cx="3128240" cy="11364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839722-DD31-4D35-B4DC-E0E3F6223F93}">
      <dsp:nvSpPr>
        <dsp:cNvPr id="0" name=""/>
        <dsp:cNvSpPr/>
      </dsp:nvSpPr>
      <dsp:spPr>
        <a:xfrm>
          <a:off x="0" y="48229"/>
          <a:ext cx="7632848" cy="59962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Calibri" pitchFamily="34" charset="0"/>
              <a:cs typeface="Calibri" pitchFamily="34" charset="0"/>
            </a:rPr>
            <a:t>Признаки дегидратации</a:t>
          </a:r>
          <a:endParaRPr lang="ru-RU" sz="2500" kern="1200" dirty="0">
            <a:latin typeface="Calibri" pitchFamily="34" charset="0"/>
            <a:cs typeface="Calibri" pitchFamily="34" charset="0"/>
          </a:endParaRPr>
        </a:p>
      </dsp:txBody>
      <dsp:txXfrm>
        <a:off x="29271" y="77500"/>
        <a:ext cx="7574306" cy="541083"/>
      </dsp:txXfrm>
    </dsp:sp>
    <dsp:sp modelId="{E9D6EA74-2AEE-448E-A989-977EF8A77645}">
      <dsp:nvSpPr>
        <dsp:cNvPr id="0" name=""/>
        <dsp:cNvSpPr/>
      </dsp:nvSpPr>
      <dsp:spPr>
        <a:xfrm>
          <a:off x="0" y="633045"/>
          <a:ext cx="7632848" cy="633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343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>
              <a:latin typeface="Calibri" pitchFamily="34" charset="0"/>
              <a:cs typeface="Calibri" pitchFamily="34" charset="0"/>
            </a:rPr>
            <a:t>сухость языка и кожи, тахикардия, снижение мочеиспускания, повышение </a:t>
          </a:r>
          <a:r>
            <a:rPr lang="ru-RU" sz="2000" kern="1200" dirty="0" err="1" smtClean="0">
              <a:latin typeface="Calibri" pitchFamily="34" charset="0"/>
              <a:cs typeface="Calibri" pitchFamily="34" charset="0"/>
            </a:rPr>
            <a:t>гематокритного</a:t>
          </a:r>
          <a:r>
            <a:rPr lang="ru-RU" sz="2000" kern="1200" dirty="0" smtClean="0">
              <a:latin typeface="Calibri" pitchFamily="34" charset="0"/>
              <a:cs typeface="Calibri" pitchFamily="34" charset="0"/>
            </a:rPr>
            <a:t> индекса</a:t>
          </a:r>
          <a:endParaRPr lang="ru-RU" sz="2000" kern="1200" dirty="0">
            <a:latin typeface="Calibri" pitchFamily="34" charset="0"/>
            <a:cs typeface="Calibri" pitchFamily="34" charset="0"/>
          </a:endParaRPr>
        </a:p>
      </dsp:txBody>
      <dsp:txXfrm>
        <a:off x="0" y="633045"/>
        <a:ext cx="7632848" cy="633937"/>
      </dsp:txXfrm>
    </dsp:sp>
    <dsp:sp modelId="{16F471D0-7A40-43CC-81BA-980743457157}">
      <dsp:nvSpPr>
        <dsp:cNvPr id="0" name=""/>
        <dsp:cNvSpPr/>
      </dsp:nvSpPr>
      <dsp:spPr>
        <a:xfrm>
          <a:off x="0" y="1266983"/>
          <a:ext cx="7632848" cy="59962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Calibri" pitchFamily="34" charset="0"/>
              <a:cs typeface="Calibri" pitchFamily="34" charset="0"/>
            </a:rPr>
            <a:t>Признаки шока</a:t>
          </a:r>
          <a:endParaRPr lang="ru-RU" sz="2500" kern="1200" dirty="0">
            <a:latin typeface="Calibri" pitchFamily="34" charset="0"/>
            <a:cs typeface="Calibri" pitchFamily="34" charset="0"/>
          </a:endParaRPr>
        </a:p>
      </dsp:txBody>
      <dsp:txXfrm>
        <a:off x="29271" y="1296254"/>
        <a:ext cx="7574306" cy="541083"/>
      </dsp:txXfrm>
    </dsp:sp>
    <dsp:sp modelId="{8E3816DE-F3F6-4B50-83E4-B367779BF277}">
      <dsp:nvSpPr>
        <dsp:cNvPr id="0" name=""/>
        <dsp:cNvSpPr/>
      </dsp:nvSpPr>
      <dsp:spPr>
        <a:xfrm>
          <a:off x="0" y="1866608"/>
          <a:ext cx="7632848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343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>
              <a:latin typeface="Calibri" pitchFamily="34" charset="0"/>
              <a:cs typeface="Calibri" pitchFamily="34" charset="0"/>
            </a:rPr>
            <a:t>гипотония, холодная кожа, </a:t>
          </a:r>
          <a:r>
            <a:rPr lang="ru-RU" sz="2000" kern="1200" dirty="0" err="1" smtClean="0">
              <a:latin typeface="Calibri" pitchFamily="34" charset="0"/>
              <a:cs typeface="Calibri" pitchFamily="34" charset="0"/>
            </a:rPr>
            <a:t>гиповолемия</a:t>
          </a:r>
          <a:r>
            <a:rPr lang="ru-RU" sz="2000" kern="1200" dirty="0" smtClean="0">
              <a:latin typeface="Calibri" pitchFamily="34" charset="0"/>
              <a:cs typeface="Calibri" pitchFamily="34" charset="0"/>
            </a:rPr>
            <a:t>, </a:t>
          </a:r>
          <a:r>
            <a:rPr lang="ru-RU" sz="2000" kern="1200" dirty="0" err="1" smtClean="0">
              <a:latin typeface="Calibri" pitchFamily="34" charset="0"/>
              <a:cs typeface="Calibri" pitchFamily="34" charset="0"/>
            </a:rPr>
            <a:t>лактат</a:t>
          </a:r>
          <a:r>
            <a:rPr lang="ru-RU" sz="2000" kern="1200" dirty="0" smtClean="0">
              <a:latin typeface="Calibri" pitchFamily="34" charset="0"/>
              <a:cs typeface="Calibri" pitchFamily="34" charset="0"/>
            </a:rPr>
            <a:t>-ацидоз</a:t>
          </a:r>
          <a:endParaRPr lang="ru-RU" sz="2000" kern="1200" dirty="0">
            <a:latin typeface="Calibri" pitchFamily="34" charset="0"/>
            <a:cs typeface="Calibri" pitchFamily="34" charset="0"/>
          </a:endParaRPr>
        </a:p>
      </dsp:txBody>
      <dsp:txXfrm>
        <a:off x="0" y="1866608"/>
        <a:ext cx="7632848" cy="414000"/>
      </dsp:txXfrm>
    </dsp:sp>
    <dsp:sp modelId="{9F98F53D-2036-4CA5-8A16-E79A6EAF5865}">
      <dsp:nvSpPr>
        <dsp:cNvPr id="0" name=""/>
        <dsp:cNvSpPr/>
      </dsp:nvSpPr>
      <dsp:spPr>
        <a:xfrm>
          <a:off x="0" y="2280608"/>
          <a:ext cx="7632848" cy="599625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+mn-lt"/>
              <a:cs typeface="Times New Roman" pitchFamily="18" charset="0"/>
            </a:rPr>
            <a:t>Признаки перфорации</a:t>
          </a:r>
          <a:endParaRPr lang="ru-RU" sz="2500" kern="1200" dirty="0">
            <a:latin typeface="+mn-lt"/>
          </a:endParaRPr>
        </a:p>
      </dsp:txBody>
      <dsp:txXfrm>
        <a:off x="29271" y="2309879"/>
        <a:ext cx="7574306" cy="541083"/>
      </dsp:txXfrm>
    </dsp:sp>
    <dsp:sp modelId="{129E2BE8-E5D5-4BAB-A974-C7B80CB0D8FC}">
      <dsp:nvSpPr>
        <dsp:cNvPr id="0" name=""/>
        <dsp:cNvSpPr/>
      </dsp:nvSpPr>
      <dsp:spPr>
        <a:xfrm>
          <a:off x="0" y="2880233"/>
          <a:ext cx="7632848" cy="1474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343" tIns="31750" rIns="177800" bIns="3175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>
              <a:latin typeface="Calibri" pitchFamily="34" charset="0"/>
              <a:cs typeface="Calibri" pitchFamily="34" charset="0"/>
            </a:rPr>
            <a:t>синдром абдоминального </a:t>
          </a:r>
          <a:r>
            <a:rPr lang="ru-RU" sz="2000" kern="1200" dirty="0" err="1" smtClean="0">
              <a:latin typeface="Calibri" pitchFamily="34" charset="0"/>
              <a:cs typeface="Calibri" pitchFamily="34" charset="0"/>
            </a:rPr>
            <a:t>компартмента</a:t>
          </a:r>
          <a:r>
            <a:rPr lang="ru-RU" sz="2000" kern="1200" dirty="0" smtClean="0">
              <a:latin typeface="Calibri" pitchFamily="34" charset="0"/>
              <a:cs typeface="Calibri" pitchFamily="34" charset="0"/>
            </a:rPr>
            <a:t>, </a:t>
          </a:r>
          <a:r>
            <a:rPr lang="ru-RU" sz="2000" kern="1200" dirty="0" err="1" smtClean="0">
              <a:latin typeface="Calibri" pitchFamily="34" charset="0"/>
              <a:cs typeface="Calibri" pitchFamily="34" charset="0"/>
            </a:rPr>
            <a:t>перитонизм</a:t>
          </a:r>
          <a:r>
            <a:rPr lang="ru-RU" sz="2000" kern="1200" dirty="0" smtClean="0">
              <a:latin typeface="Calibri" pitchFamily="34" charset="0"/>
              <a:cs typeface="Calibri" pitchFamily="34" charset="0"/>
            </a:rPr>
            <a:t>, свобод-</a:t>
          </a:r>
          <a:r>
            <a:rPr lang="ru-RU" sz="2000" kern="1200" dirty="0" err="1" smtClean="0">
              <a:latin typeface="Calibri" pitchFamily="34" charset="0"/>
              <a:cs typeface="Calibri" pitchFamily="34" charset="0"/>
            </a:rPr>
            <a:t>ная</a:t>
          </a:r>
          <a:r>
            <a:rPr lang="ru-RU" sz="2000" kern="1200" dirty="0" smtClean="0">
              <a:latin typeface="Calibri" pitchFamily="34" charset="0"/>
              <a:cs typeface="Calibri" pitchFamily="34" charset="0"/>
            </a:rPr>
            <a:t> жидкость в брюшной полости (УЗИ, КТ), </a:t>
          </a:r>
          <a:r>
            <a:rPr lang="ru-RU" sz="2000" kern="1200" dirty="0" err="1" smtClean="0">
              <a:latin typeface="Calibri" pitchFamily="34" charset="0"/>
              <a:cs typeface="Calibri" pitchFamily="34" charset="0"/>
            </a:rPr>
            <a:t>экстравазация</a:t>
          </a:r>
          <a:r>
            <a:rPr lang="ru-RU" sz="2000" kern="1200" dirty="0" smtClean="0">
              <a:latin typeface="Calibri" pitchFamily="34" charset="0"/>
              <a:cs typeface="Calibri" pitchFamily="34" charset="0"/>
            </a:rPr>
            <a:t> контраста, свободный газ под куполом диафрагмы (</a:t>
          </a:r>
          <a:r>
            <a:rPr lang="ru-RU" sz="2000" kern="1200" dirty="0" err="1" smtClean="0">
              <a:latin typeface="Calibri" pitchFamily="34" charset="0"/>
              <a:cs typeface="Calibri" pitchFamily="34" charset="0"/>
            </a:rPr>
            <a:t>патогномичный</a:t>
          </a:r>
          <a:r>
            <a:rPr lang="ru-RU" sz="2000" kern="1200" dirty="0" smtClean="0">
              <a:latin typeface="Calibri" pitchFamily="34" charset="0"/>
              <a:cs typeface="Calibri" pitchFamily="34" charset="0"/>
            </a:rPr>
            <a:t> симптом перфорации полого органа (в том числе кишечника))</a:t>
          </a:r>
          <a:endParaRPr lang="ru-RU" sz="2000" kern="1200" dirty="0">
            <a:latin typeface="Calibri" pitchFamily="34" charset="0"/>
            <a:cs typeface="Calibri" pitchFamily="34" charset="0"/>
          </a:endParaRPr>
        </a:p>
      </dsp:txBody>
      <dsp:txXfrm>
        <a:off x="0" y="2880233"/>
        <a:ext cx="7632848" cy="14748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0" y="2060848"/>
            <a:ext cx="9505056" cy="847144"/>
          </a:xfrm>
        </p:spPr>
        <p:txBody>
          <a:bodyPr/>
          <a:lstStyle/>
          <a:p>
            <a:r>
              <a:rPr lang="az-Latn-AZ" altLang="en-US" sz="4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altLang="en-US" sz="4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altLang="en-US" sz="4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altLang="en-US" sz="4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en-US" sz="4800" i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Непроходимость тонкой кишки</a:t>
            </a:r>
            <a:endParaRPr lang="az-Latn-AZ" altLang="en-US" sz="4800" i="1" dirty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960096" y="4509120"/>
            <a:ext cx="5079344" cy="204063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ru-RU" altLang="en-US" sz="2400" dirty="0">
                <a:cs typeface="Times New Roman" pitchFamily="18" charset="0"/>
              </a:rPr>
              <a:t>©Доцент </a:t>
            </a:r>
            <a:r>
              <a:rPr lang="ru-RU" altLang="en-US" sz="2400" dirty="0" err="1">
                <a:cs typeface="Times New Roman" pitchFamily="18" charset="0"/>
              </a:rPr>
              <a:t>Др</a:t>
            </a:r>
            <a:r>
              <a:rPr lang="ru-RU" altLang="en-US" sz="2400" dirty="0">
                <a:cs typeface="Times New Roman" pitchFamily="18" charset="0"/>
              </a:rPr>
              <a:t> </a:t>
            </a:r>
            <a:r>
              <a:rPr lang="ru-RU" altLang="en-US" sz="2400" b="1" dirty="0" err="1">
                <a:cs typeface="Times New Roman" pitchFamily="18" charset="0"/>
              </a:rPr>
              <a:t>Адалат</a:t>
            </a:r>
            <a:r>
              <a:rPr lang="ru-RU" altLang="en-US" sz="2400" b="1" dirty="0">
                <a:cs typeface="Times New Roman" pitchFamily="18" charset="0"/>
              </a:rPr>
              <a:t> РУСТАМ </a:t>
            </a:r>
          </a:p>
          <a:p>
            <a:pPr>
              <a:lnSpc>
                <a:spcPct val="110000"/>
              </a:lnSpc>
            </a:pPr>
            <a:r>
              <a:rPr lang="ru-RU" altLang="en-US" sz="2400" dirty="0">
                <a:cs typeface="Times New Roman" pitchFamily="18" charset="0"/>
              </a:rPr>
              <a:t>Дизайн - Докторант </a:t>
            </a:r>
            <a:r>
              <a:rPr lang="ru-RU" altLang="en-US" sz="2400" b="1" dirty="0" err="1">
                <a:cs typeface="Times New Roman" pitchFamily="18" charset="0"/>
              </a:rPr>
              <a:t>Сенем</a:t>
            </a:r>
            <a:r>
              <a:rPr lang="ru-RU" altLang="en-US" sz="2400" b="1" dirty="0">
                <a:cs typeface="Times New Roman" pitchFamily="18" charset="0"/>
              </a:rPr>
              <a:t> МАММАДОВА 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altLang="en-US" sz="2400" dirty="0">
                <a:cs typeface="Times New Roman" pitchFamily="18" charset="0"/>
              </a:rPr>
              <a:t>Кафедра хирургических болезней </a:t>
            </a:r>
            <a:r>
              <a:rPr lang="az-Latn-AZ" altLang="en-US" sz="2400" dirty="0">
                <a:cs typeface="Times New Roman" pitchFamily="18" charset="0"/>
              </a:rPr>
              <a:t>I </a:t>
            </a:r>
            <a:endParaRPr lang="ru-RU" altLang="en-US" sz="24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dirty="0">
                <a:cs typeface="Times New Roman" pitchFamily="18" charset="0"/>
              </a:rPr>
              <a:t>Азербайджанского Медицинского Университета</a:t>
            </a:r>
            <a:endParaRPr lang="az-Latn-AZ" altLang="en-US" sz="2400" dirty="0"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167834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23592" y="496091"/>
            <a:ext cx="6076051" cy="611546"/>
          </a:xfrm>
        </p:spPr>
        <p:txBody>
          <a:bodyPr>
            <a:noAutofit/>
          </a:bodyPr>
          <a:lstStyle/>
          <a:p>
            <a:r>
              <a:rPr lang="ru-RU" altLang="en-US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Определение</a:t>
            </a:r>
            <a:endParaRPr lang="az-Latn-AZ" altLang="en-US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1344" y="1340768"/>
            <a:ext cx="6480720" cy="482453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az-Latn-AZ" sz="2800" b="1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az-Latn-AZ" sz="3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dirty="0">
                <a:cs typeface="Times New Roman" pitchFamily="18" charset="0"/>
              </a:rPr>
              <a:t>Острая непроходимость тонкой </a:t>
            </a:r>
            <a:r>
              <a:rPr lang="ru-RU" sz="3200" dirty="0" smtClean="0">
                <a:cs typeface="Times New Roman" pitchFamily="18" charset="0"/>
              </a:rPr>
              <a:t>кишки (ОНТК) – острое </a:t>
            </a:r>
            <a:r>
              <a:rPr lang="ru-RU" sz="3200" dirty="0" err="1" smtClean="0">
                <a:cs typeface="Times New Roman" pitchFamily="18" charset="0"/>
              </a:rPr>
              <a:t>хирургичес</a:t>
            </a:r>
            <a:r>
              <a:rPr lang="ru-RU" sz="3200" dirty="0" smtClean="0">
                <a:cs typeface="Times New Roman" pitchFamily="18" charset="0"/>
              </a:rPr>
              <a:t>-кое состояние при котором остро прекращается или задерживается продвижение содержимого (</a:t>
            </a:r>
            <a:r>
              <a:rPr lang="ru-RU" sz="3200" dirty="0" err="1" smtClean="0">
                <a:cs typeface="Times New Roman" pitchFamily="18" charset="0"/>
              </a:rPr>
              <a:t>химу-са</a:t>
            </a:r>
            <a:r>
              <a:rPr lang="ru-RU" sz="3200" dirty="0" smtClean="0">
                <a:cs typeface="Times New Roman" pitchFamily="18" charset="0"/>
              </a:rPr>
              <a:t>) по ТК.</a:t>
            </a:r>
            <a:endParaRPr lang="en-US" sz="3200" dirty="0"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Острое расширение ТК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характе-ризуется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гиповолемией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и сепсисом. </a:t>
            </a:r>
            <a:endParaRPr lang="az-Latn-AZ" sz="32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167834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90" r="3729" b="10169"/>
          <a:stretch/>
        </p:blipFill>
        <p:spPr>
          <a:xfrm>
            <a:off x="6578200" y="1772816"/>
            <a:ext cx="5613800" cy="403244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7608" y="534400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Классификация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336" y="1412776"/>
            <a:ext cx="12072664" cy="476418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4000" b="1" dirty="0" smtClean="0">
                <a:cs typeface="Times New Roman" pitchFamily="18" charset="0"/>
              </a:rPr>
              <a:t>По механизму</a:t>
            </a:r>
            <a:r>
              <a:rPr lang="az-Latn-AZ" sz="4000" b="1" dirty="0" smtClean="0">
                <a:cs typeface="Times New Roman" pitchFamily="18" charset="0"/>
              </a:rPr>
              <a:t>:</a:t>
            </a:r>
            <a:endParaRPr lang="en-US" sz="4000" b="1" dirty="0">
              <a:cs typeface="Times New Roman" pitchFamily="18" charset="0"/>
            </a:endParaRPr>
          </a:p>
          <a:p>
            <a:pPr marL="0" indent="0">
              <a:buNone/>
            </a:pPr>
            <a:endParaRPr lang="az-Latn-AZ" sz="4000" b="1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cs typeface="Times New Roman" pitchFamily="18" charset="0"/>
              </a:rPr>
              <a:t>Механическая</a:t>
            </a:r>
            <a:endParaRPr lang="az-Latn-AZ" sz="4000" dirty="0"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az-Latn-AZ" sz="4000" dirty="0">
                <a:cs typeface="Times New Roman" pitchFamily="18" charset="0"/>
              </a:rPr>
              <a:t> </a:t>
            </a:r>
            <a:r>
              <a:rPr lang="ru-RU" sz="4000" dirty="0" smtClean="0">
                <a:cs typeface="Times New Roman" pitchFamily="18" charset="0"/>
              </a:rPr>
              <a:t>обструкция</a:t>
            </a:r>
            <a:endParaRPr lang="en-US" sz="4000" dirty="0"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az-Latn-AZ" sz="4000" dirty="0">
                <a:cs typeface="Times New Roman" pitchFamily="18" charset="0"/>
              </a:rPr>
              <a:t> </a:t>
            </a:r>
            <a:r>
              <a:rPr lang="ru-RU" sz="4000" dirty="0" smtClean="0">
                <a:cs typeface="Times New Roman" pitchFamily="18" charset="0"/>
              </a:rPr>
              <a:t>странгуляция</a:t>
            </a:r>
            <a:endParaRPr lang="az-Latn-AZ" sz="4000" dirty="0"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az-Latn-AZ" sz="4000" dirty="0">
                <a:cs typeface="Times New Roman" pitchFamily="18" charset="0"/>
              </a:rPr>
              <a:t> </a:t>
            </a:r>
            <a:r>
              <a:rPr lang="ru-RU" sz="4000" dirty="0" err="1" smtClean="0">
                <a:cs typeface="Times New Roman" pitchFamily="18" charset="0"/>
              </a:rPr>
              <a:t>смещанная</a:t>
            </a:r>
            <a:r>
              <a:rPr lang="ru-RU" sz="4000" dirty="0" smtClean="0">
                <a:cs typeface="Times New Roman" pitchFamily="18" charset="0"/>
              </a:rPr>
              <a:t> (инвагинация</a:t>
            </a:r>
            <a:r>
              <a:rPr lang="az-Latn-AZ" sz="4000" b="1" dirty="0" smtClean="0">
                <a:cs typeface="Times New Roman" pitchFamily="18" charset="0"/>
              </a:rPr>
              <a:t>)</a:t>
            </a:r>
            <a:endParaRPr lang="en-US" sz="4000" b="1" dirty="0">
              <a:cs typeface="Times New Roman" pitchFamily="18" charset="0"/>
            </a:endParaRPr>
          </a:p>
          <a:p>
            <a:pPr marL="0" indent="0">
              <a:buNone/>
            </a:pPr>
            <a:endParaRPr lang="az-Latn-AZ" sz="4000" b="1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cs typeface="Times New Roman" pitchFamily="18" charset="0"/>
              </a:rPr>
              <a:t>Динамическая</a:t>
            </a:r>
            <a:endParaRPr lang="az-Latn-AZ" sz="4000" dirty="0"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az-Latn-AZ" sz="4000" dirty="0">
                <a:cs typeface="Times New Roman" pitchFamily="18" charset="0"/>
              </a:rPr>
              <a:t> </a:t>
            </a:r>
            <a:r>
              <a:rPr lang="ru-RU" sz="4000" dirty="0" smtClean="0">
                <a:cs typeface="Times New Roman" pitchFamily="18" charset="0"/>
              </a:rPr>
              <a:t>паралитическая </a:t>
            </a:r>
            <a:r>
              <a:rPr lang="en-US" sz="4000" dirty="0" smtClean="0">
                <a:cs typeface="Times New Roman" pitchFamily="18" charset="0"/>
              </a:rPr>
              <a:t>(</a:t>
            </a:r>
            <a:r>
              <a:rPr lang="ru-RU" sz="4000" dirty="0" smtClean="0">
                <a:cs typeface="Times New Roman" pitchFamily="18" charset="0"/>
              </a:rPr>
              <a:t>тотальная или частичная</a:t>
            </a:r>
            <a:r>
              <a:rPr lang="en-US" sz="4000" dirty="0" smtClean="0">
                <a:cs typeface="Times New Roman" pitchFamily="18" charset="0"/>
              </a:rPr>
              <a:t>)</a:t>
            </a:r>
            <a:endParaRPr lang="az-Latn-AZ" sz="4000" dirty="0"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az-Latn-AZ" sz="4000" dirty="0">
                <a:cs typeface="Times New Roman" pitchFamily="18" charset="0"/>
              </a:rPr>
              <a:t> </a:t>
            </a:r>
            <a:r>
              <a:rPr lang="ru-RU" sz="4000" dirty="0" smtClean="0">
                <a:cs typeface="Times New Roman" pitchFamily="18" charset="0"/>
              </a:rPr>
              <a:t>спастическая</a:t>
            </a:r>
            <a:endParaRPr lang="en-US" sz="4000" dirty="0">
              <a:cs typeface="Times New Roman" pitchFamily="18" charset="0"/>
            </a:endParaRPr>
          </a:p>
          <a:p>
            <a:pPr marL="742950" lvl="1" indent="-285750">
              <a:buFont typeface="Arial"/>
              <a:buChar char="•"/>
            </a:pPr>
            <a:endParaRPr lang="en-US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3806" y="1340768"/>
            <a:ext cx="7199014" cy="23042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172926"/>
            <a:ext cx="2855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65532" y="6455686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94903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143672" y="240413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Классификация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-36004" y="840381"/>
            <a:ext cx="12192000" cy="50310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ctr">
              <a:buNone/>
            </a:pPr>
            <a:r>
              <a:rPr lang="ru-RU" sz="3600" b="1" dirty="0" smtClean="0">
                <a:cs typeface="Times New Roman" pitchFamily="18" charset="0"/>
              </a:rPr>
              <a:t>По этиологии</a:t>
            </a:r>
            <a:endParaRPr lang="az-Latn-AZ" sz="3600" b="1" dirty="0">
              <a:cs typeface="Times New Roman" pitchFamily="18" charset="0"/>
            </a:endParaRPr>
          </a:p>
          <a:p>
            <a:pPr marL="742950" lvl="1" indent="-285750">
              <a:buFont typeface="Arial"/>
              <a:buChar char="•"/>
            </a:pPr>
            <a:endParaRPr lang="en-US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44404008"/>
              </p:ext>
            </p:extLst>
          </p:nvPr>
        </p:nvGraphicFramePr>
        <p:xfrm>
          <a:off x="911424" y="1556792"/>
          <a:ext cx="10729192" cy="496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65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47260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680520">
                <a:tc>
                  <a:txBody>
                    <a:bodyPr/>
                    <a:lstStyle/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спайки, тяжи</a:t>
                      </a:r>
                      <a:endParaRPr lang="en-US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образование(я)</a:t>
                      </a:r>
                      <a:endParaRPr lang="en-US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baseline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грыжа(и) </a:t>
                      </a:r>
                      <a:r>
                        <a:rPr lang="az-Latn-AZ" sz="3200" b="0" baseline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 (</a:t>
                      </a:r>
                      <a:r>
                        <a:rPr lang="ru-RU" sz="3200" b="0" baseline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наружные и внутренние)</a:t>
                      </a:r>
                      <a:endParaRPr lang="en-US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инвагинация</a:t>
                      </a:r>
                      <a:endParaRPr lang="en-US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заворот</a:t>
                      </a:r>
                      <a:endParaRPr lang="en-US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dirty="0" err="1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узлообразование</a:t>
                      </a:r>
                      <a:endParaRPr lang="ru-RU" sz="3200" b="0" dirty="0" smtClean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инородное тело, </a:t>
                      </a:r>
                      <a:r>
                        <a:rPr lang="ru-RU" sz="3200" b="0" dirty="0" err="1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безоары</a:t>
                      </a:r>
                      <a:endParaRPr lang="en-US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marL="571500" marR="0" lvl="0" indent="-5715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инвазия гельминтов</a:t>
                      </a:r>
                      <a:endParaRPr lang="az-Latn-AZ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lvl="0" defTabSz="685800">
                        <a:buFont typeface="Arial"/>
                        <a:buChar char="•"/>
                      </a:pPr>
                      <a:endParaRPr lang="ru-RU" sz="3200" b="0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71500" marR="0" lvl="0" indent="-5715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желчные камни</a:t>
                      </a:r>
                    </a:p>
                    <a:p>
                      <a:pPr marL="571500" marR="0" lvl="0" indent="-5715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воспалительные </a:t>
                      </a:r>
                      <a:r>
                        <a:rPr lang="ru-RU" sz="3200" b="0" dirty="0" err="1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кишеч-ные</a:t>
                      </a: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 заболевания</a:t>
                      </a:r>
                      <a:endParaRPr lang="en-US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стриктура(ы)</a:t>
                      </a:r>
                      <a:endParaRPr lang="en-US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гематома</a:t>
                      </a:r>
                      <a:endParaRPr lang="en-US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dirty="0" err="1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кистический</a:t>
                      </a: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 фиброз</a:t>
                      </a:r>
                    </a:p>
                    <a:p>
                      <a:pPr marL="571500" lvl="0" indent="-571500" defTabSz="685800">
                        <a:buFont typeface="Wingdings" pitchFamily="2" charset="2"/>
                        <a:buChar char="ü"/>
                      </a:pPr>
                      <a:r>
                        <a:rPr lang="ru-RU" sz="3200" b="0" dirty="0" smtClean="0">
                          <a:solidFill>
                            <a:prstClr val="black"/>
                          </a:solidFill>
                          <a:latin typeface="+mn-lt"/>
                          <a:cs typeface="Times New Roman" pitchFamily="18" charset="0"/>
                        </a:rPr>
                        <a:t>другие</a:t>
                      </a:r>
                      <a:endParaRPr lang="en-US" sz="3200" b="0" dirty="0">
                        <a:solidFill>
                          <a:prstClr val="black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endParaRPr lang="ru-RU" sz="3200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2783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67863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67608" y="25219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Классификация</a:t>
            </a:r>
            <a:endParaRPr lang="ru-RU" sz="4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19336" y="1145946"/>
            <a:ext cx="12072664" cy="50310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sz="4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az-Latn-A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9336" y="955470"/>
            <a:ext cx="117582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cs typeface="Calibri" pitchFamily="34" charset="0"/>
              </a:rPr>
              <a:t>По локализации</a:t>
            </a:r>
            <a:r>
              <a:rPr lang="az-Latn-AZ" sz="4000" b="1" dirty="0" smtClean="0">
                <a:cs typeface="Calibri" pitchFamily="34" charset="0"/>
              </a:rPr>
              <a:t>:</a:t>
            </a:r>
            <a:endParaRPr lang="az-Latn-AZ" sz="4000" b="1" dirty="0">
              <a:cs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az-Latn-AZ" sz="2800" dirty="0">
                <a:cs typeface="Calibri" pitchFamily="34" charset="0"/>
              </a:rPr>
              <a:t> </a:t>
            </a:r>
            <a:r>
              <a:rPr lang="ru-RU" sz="2800" dirty="0" smtClean="0">
                <a:cs typeface="Calibri" pitchFamily="34" charset="0"/>
              </a:rPr>
              <a:t> Высокая</a:t>
            </a:r>
            <a:r>
              <a:rPr lang="az-Latn-AZ" sz="2800" dirty="0" smtClean="0">
                <a:cs typeface="Calibri" pitchFamily="34" charset="0"/>
              </a:rPr>
              <a:t> (</a:t>
            </a:r>
            <a:r>
              <a:rPr lang="ru-RU" sz="2800" dirty="0" smtClean="0">
                <a:cs typeface="Calibri" pitchFamily="34" charset="0"/>
              </a:rPr>
              <a:t>ДПК</a:t>
            </a:r>
            <a:r>
              <a:rPr lang="az-Latn-AZ" sz="2800" dirty="0" smtClean="0">
                <a:cs typeface="Calibri" pitchFamily="34" charset="0"/>
              </a:rPr>
              <a:t>, </a:t>
            </a:r>
            <a:r>
              <a:rPr lang="ru-RU" sz="2800" dirty="0" smtClean="0">
                <a:cs typeface="Calibri" pitchFamily="34" charset="0"/>
              </a:rPr>
              <a:t>проксимальная половина тощей кишки</a:t>
            </a:r>
            <a:r>
              <a:rPr lang="az-Latn-AZ" sz="2800" dirty="0" smtClean="0">
                <a:cs typeface="Calibri" pitchFamily="34" charset="0"/>
              </a:rPr>
              <a:t>)</a:t>
            </a:r>
            <a:endParaRPr lang="az-Latn-AZ" sz="2800" dirty="0">
              <a:cs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az-Latn-AZ" sz="2800" dirty="0">
                <a:cs typeface="Calibri" pitchFamily="34" charset="0"/>
              </a:rPr>
              <a:t> </a:t>
            </a:r>
            <a:r>
              <a:rPr lang="ru-RU" sz="2800" dirty="0">
                <a:cs typeface="Calibri" pitchFamily="34" charset="0"/>
              </a:rPr>
              <a:t> </a:t>
            </a:r>
            <a:r>
              <a:rPr lang="ru-RU" sz="2800" dirty="0" smtClean="0">
                <a:cs typeface="Calibri" pitchFamily="34" charset="0"/>
              </a:rPr>
              <a:t> Низкая</a:t>
            </a:r>
            <a:r>
              <a:rPr lang="az-Latn-AZ" sz="2800" dirty="0" smtClean="0">
                <a:cs typeface="Calibri" pitchFamily="34" charset="0"/>
              </a:rPr>
              <a:t> (</a:t>
            </a:r>
            <a:r>
              <a:rPr lang="ru-RU" sz="2800" dirty="0" smtClean="0">
                <a:cs typeface="Calibri" pitchFamily="34" charset="0"/>
              </a:rPr>
              <a:t>дистальная половина тощей кишки</a:t>
            </a:r>
            <a:r>
              <a:rPr lang="az-Latn-AZ" sz="2800" dirty="0" smtClean="0">
                <a:cs typeface="Calibri" pitchFamily="34" charset="0"/>
              </a:rPr>
              <a:t>, </a:t>
            </a:r>
            <a:r>
              <a:rPr lang="ru-RU" sz="2800" dirty="0" smtClean="0">
                <a:cs typeface="Calibri" pitchFamily="34" charset="0"/>
              </a:rPr>
              <a:t>подвздошная кишка</a:t>
            </a:r>
            <a:r>
              <a:rPr lang="az-Latn-AZ" sz="2800" dirty="0" smtClean="0">
                <a:cs typeface="Calibri" pitchFamily="34" charset="0"/>
              </a:rPr>
              <a:t>) </a:t>
            </a:r>
            <a:endParaRPr lang="en-US" sz="2800" dirty="0">
              <a:cs typeface="Calibri" pitchFamily="34" charset="0"/>
            </a:endParaRPr>
          </a:p>
          <a:p>
            <a:endParaRPr lang="az-Latn-AZ" sz="4000" b="1" dirty="0">
              <a:cs typeface="Times New Roman" pitchFamily="18" charset="0"/>
            </a:endParaRPr>
          </a:p>
          <a:p>
            <a:r>
              <a:rPr lang="ru-RU" sz="4000" b="1" dirty="0" smtClean="0">
                <a:cs typeface="Calibri" pitchFamily="34" charset="0"/>
              </a:rPr>
              <a:t>По степени</a:t>
            </a:r>
            <a:r>
              <a:rPr lang="az-Latn-AZ" sz="4000" b="1" dirty="0" smtClean="0">
                <a:cs typeface="Calibri" pitchFamily="34" charset="0"/>
              </a:rPr>
              <a:t>: </a:t>
            </a:r>
            <a:endParaRPr lang="az-Latn-AZ" sz="4000" b="1" dirty="0">
              <a:cs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az-Latn-AZ" sz="2800" dirty="0"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ru-RU" sz="2800" dirty="0" smtClean="0">
                <a:cs typeface="Calibri" pitchFamily="34" charset="0"/>
              </a:rPr>
              <a:t>полная обструкция</a:t>
            </a:r>
            <a:endParaRPr lang="en-US" sz="2800" dirty="0">
              <a:cs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az-Latn-AZ" sz="2800" dirty="0">
                <a:cs typeface="Calibri" pitchFamily="34" charset="0"/>
              </a:rPr>
              <a:t> </a:t>
            </a:r>
            <a:r>
              <a:rPr lang="ru-RU" sz="2800" dirty="0">
                <a:cs typeface="Calibri" pitchFamily="34" charset="0"/>
              </a:rPr>
              <a:t> </a:t>
            </a:r>
            <a:r>
              <a:rPr lang="ru-RU" sz="2800" dirty="0" smtClean="0">
                <a:cs typeface="Calibri" pitchFamily="34" charset="0"/>
              </a:rPr>
              <a:t>частичная </a:t>
            </a:r>
            <a:r>
              <a:rPr lang="ru-RU" sz="2800" dirty="0">
                <a:cs typeface="Calibri" pitchFamily="34" charset="0"/>
              </a:rPr>
              <a:t>обструкция</a:t>
            </a:r>
            <a:endParaRPr lang="en-US" sz="2800" dirty="0">
              <a:cs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az-Latn-AZ" sz="2800" dirty="0" smtClean="0">
                <a:cs typeface="Calibri" pitchFamily="34" charset="0"/>
              </a:rPr>
              <a:t> </a:t>
            </a:r>
            <a:r>
              <a:rPr lang="ru-RU" sz="2800" dirty="0">
                <a:cs typeface="Calibri" pitchFamily="34" charset="0"/>
              </a:rPr>
              <a:t> </a:t>
            </a:r>
            <a:r>
              <a:rPr lang="ru-RU" sz="2800" dirty="0" smtClean="0">
                <a:cs typeface="Calibri" pitchFamily="34" charset="0"/>
              </a:rPr>
              <a:t>тотальная паралитическая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cs typeface="Calibri" pitchFamily="34" charset="0"/>
              </a:rPr>
              <a:t>  частичная </a:t>
            </a:r>
            <a:r>
              <a:rPr lang="ru-RU" sz="2800" dirty="0">
                <a:cs typeface="Calibri" pitchFamily="34" charset="0"/>
              </a:rPr>
              <a:t>паралитическая</a:t>
            </a:r>
            <a:endParaRPr lang="en-US" sz="2800" dirty="0">
              <a:cs typeface="Calibri" pitchFamily="34" charset="0"/>
            </a:endParaRPr>
          </a:p>
          <a:p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80376" y="172926"/>
            <a:ext cx="2711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227409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11078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514999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Клинические формы</a:t>
            </a:r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737267800"/>
              </p:ext>
            </p:extLst>
          </p:nvPr>
        </p:nvGraphicFramePr>
        <p:xfrm>
          <a:off x="1829664" y="1126545"/>
          <a:ext cx="858681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80376" y="172926"/>
            <a:ext cx="2711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54426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899849"/>
            <a:ext cx="7632848" cy="611546"/>
          </a:xfrm>
        </p:spPr>
        <p:txBody>
          <a:bodyPr/>
          <a:lstStyle/>
          <a:p>
            <a:r>
              <a:rPr lang="ru-RU" sz="3600" dirty="0" smtClean="0">
                <a:cs typeface="Times New Roman" pitchFamily="18" charset="0"/>
              </a:rPr>
              <a:t>Механическая непроходимость ТК</a:t>
            </a:r>
            <a:r>
              <a:rPr lang="az-Latn-AZ" sz="3600" dirty="0" smtClean="0">
                <a:cs typeface="Times New Roman" pitchFamily="18" charset="0"/>
              </a:rPr>
              <a:t>:</a:t>
            </a:r>
            <a:r>
              <a:rPr lang="az-Latn-AZ" sz="3600" dirty="0">
                <a:cs typeface="Times New Roman" pitchFamily="18" charset="0"/>
              </a:rPr>
              <a:t/>
            </a:r>
            <a:br>
              <a:rPr lang="az-Latn-AZ" sz="3600" dirty="0">
                <a:cs typeface="Times New Roman" pitchFamily="18" charset="0"/>
              </a:rPr>
            </a:br>
            <a:r>
              <a:rPr lang="ru-RU" sz="3600" dirty="0" err="1" smtClean="0">
                <a:cs typeface="Times New Roman" pitchFamily="18" charset="0"/>
              </a:rPr>
              <a:t>Интраоперационная</a:t>
            </a:r>
            <a:r>
              <a:rPr lang="ru-RU" sz="3600" dirty="0" smtClean="0">
                <a:cs typeface="Times New Roman" pitchFamily="18" charset="0"/>
              </a:rPr>
              <a:t> картина </a:t>
            </a:r>
            <a:r>
              <a:rPr lang="az-Latn-AZ" sz="3600" dirty="0">
                <a:cs typeface="Times New Roman" pitchFamily="18" charset="0"/>
              </a:rPr>
              <a:t/>
            </a:r>
            <a:br>
              <a:rPr lang="az-Latn-AZ" sz="3600" dirty="0">
                <a:cs typeface="Times New Roman" pitchFamily="18" charset="0"/>
              </a:rPr>
            </a:br>
            <a:r>
              <a:rPr lang="az-Latn-AZ" sz="3600" b="0" dirty="0" smtClean="0">
                <a:cs typeface="Times New Roman" pitchFamily="18" charset="0"/>
              </a:rPr>
              <a:t>(</a:t>
            </a:r>
            <a:r>
              <a:rPr lang="ru-RU" sz="3600" b="0" dirty="0" smtClean="0">
                <a:cs typeface="Times New Roman" pitchFamily="18" charset="0"/>
              </a:rPr>
              <a:t>инородное тело и инвагинация</a:t>
            </a:r>
            <a:r>
              <a:rPr lang="az-Latn-AZ" sz="3600" b="0" dirty="0" smtClean="0">
                <a:cs typeface="Times New Roman" pitchFamily="18" charset="0"/>
              </a:rPr>
              <a:t>)  </a:t>
            </a:r>
            <a:r>
              <a:rPr lang="az-Latn-AZ" sz="4000" b="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b="0" dirty="0">
                <a:latin typeface="Times New Roman" pitchFamily="18" charset="0"/>
                <a:cs typeface="Times New Roman" pitchFamily="18" charset="0"/>
              </a:rPr>
            </a:br>
            <a:r>
              <a:rPr lang="az-Latn-AZ" sz="4000" b="0" dirty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40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3" name="Picture 1" descr="http://bck.az/images/books/carrahi_xestelikler/nazikb/nab_img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990" y="1700808"/>
            <a:ext cx="6029347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bck.az/images/books/carrahi_xestelikler/nazikb/nab_img_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84032" y="1700808"/>
            <a:ext cx="5380878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172926"/>
            <a:ext cx="2855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5648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684417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772087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C00000"/>
                </a:solidFill>
              </a:rPr>
              <a:t>Патогенез</a:t>
            </a:r>
            <a:r>
              <a:rPr lang="en-US" sz="4000" dirty="0">
                <a:solidFill>
                  <a:srgbClr val="C00000"/>
                </a:solidFill>
              </a:rPr>
              <a:t/>
            </a:r>
            <a:br>
              <a:rPr lang="en-US" sz="4000" dirty="0">
                <a:solidFill>
                  <a:srgbClr val="C00000"/>
                </a:solidFill>
              </a:rPr>
            </a:b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1384" y="1556792"/>
            <a:ext cx="10873208" cy="324036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cs typeface="Times New Roman" pitchFamily="18" charset="0"/>
              </a:rPr>
              <a:t>Основной патогенетический фактор </a:t>
            </a:r>
            <a:r>
              <a:rPr lang="az-Latn-AZ" sz="3200" dirty="0" smtClean="0">
                <a:cs typeface="Times New Roman" pitchFamily="18" charset="0"/>
              </a:rPr>
              <a:t>– </a:t>
            </a:r>
            <a:r>
              <a:rPr lang="ru-RU" sz="3200" dirty="0" smtClean="0">
                <a:cs typeface="Times New Roman" pitchFamily="18" charset="0"/>
              </a:rPr>
              <a:t>застой и </a:t>
            </a:r>
            <a:r>
              <a:rPr lang="ru-RU" sz="3200" dirty="0" err="1" smtClean="0">
                <a:cs typeface="Times New Roman" pitchFamily="18" charset="0"/>
              </a:rPr>
              <a:t>нарас</a:t>
            </a:r>
            <a:r>
              <a:rPr lang="ru-RU" sz="3200" dirty="0" smtClean="0">
                <a:cs typeface="Times New Roman" pitchFamily="18" charset="0"/>
              </a:rPr>
              <a:t>-тающая внутрикишечная гипертензия</a:t>
            </a:r>
            <a:endParaRPr lang="az-Latn-AZ" sz="3200" dirty="0"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b="1" dirty="0" smtClean="0">
                <a:cs typeface="Times New Roman" pitchFamily="18" charset="0"/>
              </a:rPr>
              <a:t> При механической ОНТК </a:t>
            </a:r>
            <a:r>
              <a:rPr lang="ru-RU" sz="3200" dirty="0">
                <a:cs typeface="Times New Roman" pitchFamily="18" charset="0"/>
              </a:rPr>
              <a:t>застой и нарастающая </a:t>
            </a:r>
            <a:r>
              <a:rPr lang="ru-RU" sz="3200" dirty="0" err="1" smtClean="0">
                <a:cs typeface="Times New Roman" pitchFamily="18" charset="0"/>
              </a:rPr>
              <a:t>внутрики-шечная</a:t>
            </a:r>
            <a:r>
              <a:rPr lang="ru-RU" sz="3200" dirty="0" smtClean="0">
                <a:cs typeface="Times New Roman" pitchFamily="18" charset="0"/>
              </a:rPr>
              <a:t> гипертензия возникают </a:t>
            </a:r>
            <a:r>
              <a:rPr lang="ru-RU" sz="3200" b="1" dirty="0" smtClean="0">
                <a:cs typeface="Times New Roman" pitchFamily="18" charset="0"/>
              </a:rPr>
              <a:t>до препятствия в ТК, а в паралитической – тотальный застой (гипертензия)</a:t>
            </a:r>
            <a:endParaRPr lang="az-Latn-AZ" sz="3200" dirty="0"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80376" y="190381"/>
            <a:ext cx="2808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4705" y="65648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85557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1052736"/>
            <a:ext cx="6076051" cy="611546"/>
          </a:xfrm>
        </p:spPr>
        <p:txBody>
          <a:bodyPr/>
          <a:lstStyle/>
          <a:p>
            <a:r>
              <a:rPr lang="ru-RU" sz="4400" dirty="0" smtClean="0"/>
              <a:t>Патогенез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1384" y="1916832"/>
            <a:ext cx="1123324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dirty="0" smtClean="0">
                <a:cs typeface="Times New Roman" pitchFamily="18" charset="0"/>
              </a:rPr>
              <a:t>Скопление содержимого и газов выше места </a:t>
            </a:r>
            <a:r>
              <a:rPr lang="ru-RU" sz="3600" dirty="0" err="1" smtClean="0">
                <a:cs typeface="Times New Roman" pitchFamily="18" charset="0"/>
              </a:rPr>
              <a:t>препятст</a:t>
            </a:r>
            <a:r>
              <a:rPr lang="ru-RU" sz="3600" dirty="0" smtClean="0">
                <a:cs typeface="Times New Roman" pitchFamily="18" charset="0"/>
              </a:rPr>
              <a:t>-вия приводят к серьезным местным (кишечным) и об-</a:t>
            </a:r>
            <a:r>
              <a:rPr lang="ru-RU" sz="3600" dirty="0" err="1" smtClean="0">
                <a:cs typeface="Times New Roman" pitchFamily="18" charset="0"/>
              </a:rPr>
              <a:t>щим</a:t>
            </a:r>
            <a:r>
              <a:rPr lang="ru-RU" sz="3600" dirty="0" smtClean="0">
                <a:cs typeface="Times New Roman" pitchFamily="18" charset="0"/>
              </a:rPr>
              <a:t> (системным) изменениям.  Условные стадии дан-</a:t>
            </a:r>
            <a:r>
              <a:rPr lang="ru-RU" sz="3600" dirty="0" err="1" smtClean="0">
                <a:cs typeface="Times New Roman" pitchFamily="18" charset="0"/>
              </a:rPr>
              <a:t>ного</a:t>
            </a:r>
            <a:r>
              <a:rPr lang="ru-RU" sz="3600" dirty="0" smtClean="0">
                <a:cs typeface="Times New Roman" pitchFamily="18" charset="0"/>
              </a:rPr>
              <a:t> процесса:</a:t>
            </a:r>
            <a:endParaRPr lang="en-US" sz="3600" dirty="0">
              <a:cs typeface="Times New Roman" pitchFamily="18" charset="0"/>
            </a:endParaRPr>
          </a:p>
          <a:p>
            <a:pPr algn="just"/>
            <a:r>
              <a:rPr lang="ru-RU" sz="3600" b="1" dirty="0" smtClean="0">
                <a:cs typeface="Times New Roman" pitchFamily="18" charset="0"/>
              </a:rPr>
              <a:t>Начальная</a:t>
            </a:r>
            <a:r>
              <a:rPr lang="az-Latn-AZ" sz="3600" b="1" dirty="0" smtClean="0">
                <a:cs typeface="Times New Roman" pitchFamily="18" charset="0"/>
              </a:rPr>
              <a:t>; </a:t>
            </a:r>
            <a:endParaRPr lang="az-Latn-AZ" sz="3600" b="1" dirty="0">
              <a:cs typeface="Times New Roman" pitchFamily="18" charset="0"/>
            </a:endParaRPr>
          </a:p>
          <a:p>
            <a:pPr algn="just"/>
            <a:r>
              <a:rPr lang="ru-RU" sz="3600" b="1" dirty="0" smtClean="0">
                <a:cs typeface="Times New Roman" pitchFamily="18" charset="0"/>
              </a:rPr>
              <a:t>Дегидратация;</a:t>
            </a:r>
            <a:r>
              <a:rPr lang="az-Latn-AZ" sz="3600" b="1" dirty="0" smtClean="0">
                <a:cs typeface="Times New Roman" pitchFamily="18" charset="0"/>
              </a:rPr>
              <a:t> </a:t>
            </a:r>
            <a:endParaRPr lang="az-Latn-AZ" sz="3600" b="1" dirty="0">
              <a:cs typeface="Times New Roman" pitchFamily="18" charset="0"/>
            </a:endParaRPr>
          </a:p>
          <a:p>
            <a:pPr algn="just"/>
            <a:r>
              <a:rPr lang="ru-RU" sz="3600" b="1" dirty="0" smtClean="0">
                <a:cs typeface="Times New Roman" pitchFamily="18" charset="0"/>
              </a:rPr>
              <a:t>Токсическая (перитонит и сепсис</a:t>
            </a:r>
            <a:r>
              <a:rPr lang="en-US" sz="3600" b="1" dirty="0" smtClean="0">
                <a:cs typeface="Times New Roman" pitchFamily="18" charset="0"/>
              </a:rPr>
              <a:t>)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4705" y="65648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81079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24" y="650236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Осложнения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3392" y="1484784"/>
            <a:ext cx="734481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ru-RU" sz="3200" dirty="0" err="1" smtClean="0">
                <a:cs typeface="Times New Roman" pitchFamily="18" charset="0"/>
              </a:rPr>
              <a:t>Дегитратация</a:t>
            </a:r>
            <a:r>
              <a:rPr lang="ru-RU" sz="3200" dirty="0" smtClean="0">
                <a:cs typeface="Times New Roman" pitchFamily="18" charset="0"/>
              </a:rPr>
              <a:t> 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err="1" smtClean="0">
                <a:cs typeface="Times New Roman" pitchFamily="18" charset="0"/>
              </a:rPr>
              <a:t>Гиповолемия</a:t>
            </a:r>
            <a:r>
              <a:rPr lang="ru-RU" sz="3200" dirty="0" smtClean="0">
                <a:cs typeface="Times New Roman" pitchFamily="18" charset="0"/>
              </a:rPr>
              <a:t>, шок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Некроз, перфорация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Перитонит</a:t>
            </a:r>
            <a:r>
              <a:rPr lang="az-Latn-AZ" sz="3200" dirty="0" smtClean="0">
                <a:cs typeface="Times New Roman" pitchFamily="18" charset="0"/>
              </a:rPr>
              <a:t> (</a:t>
            </a:r>
            <a:r>
              <a:rPr lang="ru-RU" sz="3200" dirty="0" smtClean="0">
                <a:cs typeface="Times New Roman" pitchFamily="18" charset="0"/>
              </a:rPr>
              <a:t>абсцесс(ы)</a:t>
            </a:r>
            <a:r>
              <a:rPr lang="az-Latn-AZ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Сепсис</a:t>
            </a:r>
            <a:endParaRPr lang="en-US" sz="3200" dirty="0">
              <a:cs typeface="Times New Roman" pitchFamily="18" charset="0"/>
            </a:endParaRPr>
          </a:p>
          <a:p>
            <a:endParaRPr lang="en-US" dirty="0"/>
          </a:p>
          <a:p>
            <a:pPr marL="2571750" lvl="4" indent="-742950">
              <a:buAutoNum type="alphaUcPeriod"/>
            </a:pPr>
            <a:endParaRPr lang="az-Latn-AZ" sz="4000" dirty="0">
              <a:latin typeface="Times New Roman" pitchFamily="18" charset="0"/>
              <a:cs typeface="Times New Roman" pitchFamily="18" charset="0"/>
            </a:endParaRPr>
          </a:p>
          <a:p>
            <a:pPr marL="2571750" lvl="4" indent="-742950">
              <a:buAutoNum type="alphaUcPeriod"/>
            </a:pP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6506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528" y="506525"/>
            <a:ext cx="7272808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Клиника</a:t>
            </a:r>
            <a:r>
              <a:rPr lang="en-US" sz="3600" dirty="0">
                <a:solidFill>
                  <a:schemeClr val="tx1"/>
                </a:solidFill>
              </a:rPr>
              <a:t/>
            </a:r>
            <a:br>
              <a:rPr lang="en-US" sz="3600" dirty="0">
                <a:solidFill>
                  <a:schemeClr val="tx1"/>
                </a:solidFill>
              </a:rPr>
            </a:br>
            <a:endParaRPr lang="en-US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583741994"/>
              </p:ext>
            </p:extLst>
          </p:nvPr>
        </p:nvGraphicFramePr>
        <p:xfrm>
          <a:off x="2495600" y="11454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1028" y="6579382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36168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592" y="190318"/>
            <a:ext cx="6709524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Диагностика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953784772"/>
              </p:ext>
            </p:extLst>
          </p:nvPr>
        </p:nvGraphicFramePr>
        <p:xfrm>
          <a:off x="1410645" y="114094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 rot="3649712">
            <a:off x="8710053" y="3006052"/>
            <a:ext cx="44130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cs typeface="Times New Roman" pitchFamily="18" charset="0"/>
              </a:rPr>
              <a:t>Сомнительные симптомы </a:t>
            </a:r>
            <a:endParaRPr lang="en-US" sz="2800" dirty="0">
              <a:cs typeface="Times New Roman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2735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09259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24" y="525326"/>
            <a:ext cx="6474986" cy="751087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Уточнение диагноза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2850" y="1700808"/>
            <a:ext cx="11449272" cy="418576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3400" dirty="0" smtClean="0">
                <a:cs typeface="Times New Roman" pitchFamily="18" charset="0"/>
              </a:rPr>
              <a:t>Контрастная полная абдоминальная </a:t>
            </a:r>
            <a:r>
              <a:rPr lang="az-Latn-AZ" sz="3200" b="1" dirty="0" smtClean="0">
                <a:cs typeface="Times New Roman" pitchFamily="18" charset="0"/>
              </a:rPr>
              <a:t>KT </a:t>
            </a:r>
            <a:r>
              <a:rPr lang="az-Latn-AZ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чувствительность</a:t>
            </a:r>
            <a:r>
              <a:rPr lang="az-Latn-AZ" sz="3200" dirty="0" smtClean="0">
                <a:cs typeface="Times New Roman" pitchFamily="18" charset="0"/>
              </a:rPr>
              <a:t> </a:t>
            </a:r>
            <a:r>
              <a:rPr lang="az-Latn-AZ" sz="3200" dirty="0">
                <a:cs typeface="Times New Roman" pitchFamily="18" charset="0"/>
              </a:rPr>
              <a:t>– 90%). </a:t>
            </a:r>
          </a:p>
          <a:p>
            <a:pPr algn="just"/>
            <a:endParaRPr lang="az-Latn-AZ" sz="32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3200" b="1" dirty="0" smtClean="0">
                <a:cs typeface="Times New Roman" pitchFamily="18" charset="0"/>
              </a:rPr>
              <a:t>УЗИ </a:t>
            </a:r>
            <a:r>
              <a:rPr lang="en-US" sz="3200" dirty="0" smtClean="0">
                <a:cs typeface="Times New Roman" pitchFamily="18" charset="0"/>
              </a:rPr>
              <a:t>– </a:t>
            </a:r>
            <a:r>
              <a:rPr lang="ru-RU" sz="3200" dirty="0" smtClean="0">
                <a:cs typeface="Times New Roman" pitchFamily="18" charset="0"/>
              </a:rPr>
              <a:t>важно для дифференциации вздутие с асцитом</a:t>
            </a:r>
            <a:endParaRPr lang="az-Latn-AZ" sz="32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3200" b="1" dirty="0" smtClean="0">
                <a:cs typeface="Times New Roman" pitchFamily="18" charset="0"/>
              </a:rPr>
              <a:t>Рентгенография </a:t>
            </a:r>
            <a:r>
              <a:rPr lang="en-US" sz="3200" dirty="0" smtClean="0">
                <a:cs typeface="Times New Roman" pitchFamily="18" charset="0"/>
              </a:rPr>
              <a:t>–</a:t>
            </a:r>
            <a:r>
              <a:rPr lang="ru-RU" sz="3200" dirty="0" smtClean="0">
                <a:cs typeface="Times New Roman" pitchFamily="18" charset="0"/>
              </a:rPr>
              <a:t> расширение петель тонкой кишки, </a:t>
            </a:r>
            <a:r>
              <a:rPr lang="ru-RU" sz="3200" dirty="0">
                <a:cs typeface="Times New Roman" pitchFamily="18" charset="0"/>
              </a:rPr>
              <a:t>горизонтальные </a:t>
            </a:r>
            <a:r>
              <a:rPr lang="ru-RU" sz="3200" dirty="0" smtClean="0">
                <a:cs typeface="Times New Roman" pitchFamily="18" charset="0"/>
              </a:rPr>
              <a:t>уровни жидкости и газа в петлях кишечника («перевернутые чаши» </a:t>
            </a:r>
            <a:r>
              <a:rPr lang="ru-RU" sz="3200" dirty="0" err="1" smtClean="0">
                <a:cs typeface="Times New Roman" pitchFamily="18" charset="0"/>
              </a:rPr>
              <a:t>Клойбера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en-US" sz="3200" dirty="0">
                <a:cs typeface="Times New Roman" pitchFamily="18" charset="0"/>
              </a:rPr>
              <a:t>(</a:t>
            </a:r>
            <a:r>
              <a:rPr lang="en-US" sz="3200" dirty="0" err="1" smtClean="0">
                <a:cs typeface="Times New Roman" pitchFamily="18" charset="0"/>
              </a:rPr>
              <a:t>Cloiber</a:t>
            </a:r>
            <a:r>
              <a:rPr lang="en-US" sz="3200" dirty="0" smtClean="0">
                <a:cs typeface="Times New Roman" pitchFamily="18" charset="0"/>
              </a:rPr>
              <a:t>) </a:t>
            </a:r>
            <a:r>
              <a:rPr lang="az-Latn-AZ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в поздней стадии</a:t>
            </a:r>
            <a:r>
              <a:rPr lang="az-Latn-AZ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  <a:p>
            <a:pPr algn="just"/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53766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89896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Диагностика</a:t>
            </a:r>
            <a:r>
              <a:rPr lang="az-Latn-AZ" sz="4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8807922" y="5373216"/>
            <a:ext cx="2400646" cy="432048"/>
          </a:xfrm>
        </p:spPr>
        <p:txBody>
          <a:bodyPr/>
          <a:lstStyle/>
          <a:p>
            <a:r>
              <a:rPr lang="az-Latn-AZ" altLang="en-US" dirty="0"/>
              <a:t>KT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166937" y="3749834"/>
          <a:ext cx="7858125" cy="502920"/>
        </p:xfrm>
        <a:graphic>
          <a:graphicData uri="http://schemas.openxmlformats.org/drawingml/2006/table">
            <a:tbl>
              <a:tblPr/>
              <a:tblGrid>
                <a:gridCol w="322700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604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7069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/>
                      </a:r>
                      <a:br>
                        <a:rPr lang="ru-RU">
                          <a:effectLst/>
                        </a:rPr>
                      </a:br>
                      <a:endParaRPr lang="ru-RU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121" name="Picture 1" descr="http://bck.az/images/books/carrahi_xestelikler/nazikb/nab_img_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67650" y="891580"/>
            <a:ext cx="4324350" cy="273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bck.az/images/books/carrahi_xestelikler/nazikb/nab_img_1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368" y="792522"/>
            <a:ext cx="4248472" cy="386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http://bck.az/images/books/carrahi_xestelikler/nazikb/nab_img_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9855" y="3717033"/>
            <a:ext cx="4030391" cy="295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46191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089427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9496" y="793496"/>
            <a:ext cx="8568952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Дифференциальная диагностика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19536" y="1556792"/>
            <a:ext cx="84722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itchFamily="2" charset="2"/>
              <a:buChar char="Ø"/>
            </a:pPr>
            <a:r>
              <a:rPr lang="ru-RU" sz="4000" dirty="0" smtClean="0">
                <a:cs typeface="Times New Roman" pitchFamily="18" charset="0"/>
              </a:rPr>
              <a:t>Острый аппендицит</a:t>
            </a:r>
            <a:endParaRPr lang="az-Latn-AZ" sz="4000" dirty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4000" dirty="0" smtClean="0">
                <a:cs typeface="Times New Roman" pitchFamily="18" charset="0"/>
              </a:rPr>
              <a:t>Перфорация язвы желудка и ДПК 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4000" dirty="0">
                <a:cs typeface="Times New Roman" pitchFamily="18" charset="0"/>
              </a:rPr>
              <a:t>Острый </a:t>
            </a:r>
            <a:r>
              <a:rPr lang="ru-RU" sz="4000" dirty="0" smtClean="0">
                <a:cs typeface="Times New Roman" pitchFamily="18" charset="0"/>
              </a:rPr>
              <a:t>панкреатит</a:t>
            </a:r>
            <a:endParaRPr lang="az-Latn-AZ" sz="4000" dirty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4000" dirty="0">
                <a:cs typeface="Times New Roman" pitchFamily="18" charset="0"/>
              </a:rPr>
              <a:t>Острый </a:t>
            </a:r>
            <a:r>
              <a:rPr lang="ru-RU" sz="4000" dirty="0" smtClean="0">
                <a:cs typeface="Times New Roman" pitchFamily="18" charset="0"/>
              </a:rPr>
              <a:t>перитонит</a:t>
            </a:r>
            <a:endParaRPr lang="az-Latn-AZ" sz="4000" dirty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4000" dirty="0" smtClean="0">
                <a:cs typeface="Times New Roman" pitchFamily="18" charset="0"/>
              </a:rPr>
              <a:t>Токсический мегаколон</a:t>
            </a:r>
            <a:endParaRPr lang="az-Latn-AZ" sz="4000" dirty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4000" dirty="0" err="1" smtClean="0">
                <a:cs typeface="Times New Roman" pitchFamily="18" charset="0"/>
              </a:rPr>
              <a:t>Псевдообструкция</a:t>
            </a:r>
            <a:r>
              <a:rPr lang="ru-RU" sz="4000" dirty="0" smtClean="0">
                <a:cs typeface="Times New Roman" pitchFamily="18" charset="0"/>
              </a:rPr>
              <a:t> ТК</a:t>
            </a:r>
            <a:endParaRPr lang="en-US" sz="4000" dirty="0">
              <a:cs typeface="Times New Roman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5648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889855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592" y="737177"/>
            <a:ext cx="6638425" cy="611546"/>
          </a:xfrm>
        </p:spPr>
        <p:txBody>
          <a:bodyPr/>
          <a:lstStyle/>
          <a:p>
            <a:r>
              <a:rPr lang="ru-RU" sz="4000" i="1" dirty="0" smtClean="0">
                <a:solidFill>
                  <a:schemeClr val="tx1"/>
                </a:solidFill>
                <a:cs typeface="Times New Roman" pitchFamily="18" charset="0"/>
              </a:rPr>
              <a:t>Диагностические критерии</a:t>
            </a:r>
            <a:r>
              <a:rPr lang="en-US" sz="4000" dirty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1344" y="1844824"/>
            <a:ext cx="11665296" cy="30469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Клинические признаки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боли в животе</a:t>
            </a:r>
            <a:r>
              <a:rPr lang="en-US" sz="3200" dirty="0" smtClean="0">
                <a:cs typeface="Times New Roman" pitchFamily="18" charset="0"/>
              </a:rPr>
              <a:t>, </a:t>
            </a:r>
            <a:r>
              <a:rPr lang="ru-RU" sz="3200" dirty="0" smtClean="0">
                <a:cs typeface="Times New Roman" pitchFamily="18" charset="0"/>
              </a:rPr>
              <a:t>вздутие, рвота, </a:t>
            </a:r>
            <a:r>
              <a:rPr lang="ru-RU" sz="3200" dirty="0" err="1" smtClean="0">
                <a:cs typeface="Times New Roman" pitchFamily="18" charset="0"/>
              </a:rPr>
              <a:t>неотхождение</a:t>
            </a:r>
            <a:r>
              <a:rPr lang="ru-RU" sz="3200" dirty="0">
                <a:cs typeface="Times New Roman" pitchFamily="18" charset="0"/>
              </a:rPr>
              <a:t> </a:t>
            </a:r>
            <a:r>
              <a:rPr lang="ru-RU" sz="3200" dirty="0" smtClean="0">
                <a:cs typeface="Times New Roman" pitchFamily="18" charset="0"/>
              </a:rPr>
              <a:t>(задержка) стула и газов</a:t>
            </a:r>
            <a:r>
              <a:rPr lang="en-US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Признаки обструкции при </a:t>
            </a:r>
            <a:r>
              <a:rPr lang="en-US" sz="3200" dirty="0" smtClean="0">
                <a:cs typeface="Times New Roman" pitchFamily="18" charset="0"/>
              </a:rPr>
              <a:t>KT</a:t>
            </a:r>
            <a:r>
              <a:rPr lang="ru-RU" sz="3200" dirty="0" smtClean="0">
                <a:cs typeface="Times New Roman" pitchFamily="18" charset="0"/>
              </a:rPr>
              <a:t>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расширение петель ТК, участок сужения, </a:t>
            </a:r>
            <a:r>
              <a:rPr lang="ru-RU" sz="3200" dirty="0" err="1" smtClean="0">
                <a:cs typeface="Times New Roman" pitchFamily="18" charset="0"/>
              </a:rPr>
              <a:t>непрохождение</a:t>
            </a:r>
            <a:r>
              <a:rPr lang="ru-RU" sz="3200" dirty="0" smtClean="0">
                <a:cs typeface="Times New Roman" pitchFamily="18" charset="0"/>
              </a:rPr>
              <a:t> контрастной жидкости через препятствие, странгуляция и др.</a:t>
            </a:r>
            <a:r>
              <a:rPr lang="en-US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533215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09520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783632" y="67089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i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Определение осложнений</a:t>
            </a:r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681307324"/>
              </p:ext>
            </p:extLst>
          </p:nvPr>
        </p:nvGraphicFramePr>
        <p:xfrm>
          <a:off x="2279576" y="1452509"/>
          <a:ext cx="7632848" cy="4388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579382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986695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692696"/>
            <a:ext cx="6076051" cy="611546"/>
          </a:xfrm>
        </p:spPr>
        <p:txBody>
          <a:bodyPr/>
          <a:lstStyle/>
          <a:p>
            <a:r>
              <a:rPr lang="ru-RU" sz="4000" i="1" dirty="0" smtClean="0">
                <a:latin typeface="Calibri" pitchFamily="34" charset="0"/>
                <a:cs typeface="Calibri" pitchFamily="34" charset="0"/>
              </a:rPr>
              <a:t>Принципы лечения</a:t>
            </a:r>
            <a:endParaRPr lang="ru-RU" sz="4000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9336" y="1700808"/>
            <a:ext cx="1178593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Tx/>
              <a:buAutoNum type="arabicPeriod"/>
            </a:pPr>
            <a:r>
              <a:rPr lang="ru-RU" sz="4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3600" dirty="0" smtClean="0">
                <a:latin typeface="Calibri" pitchFamily="34" charset="0"/>
                <a:cs typeface="Calibri" pitchFamily="34" charset="0"/>
              </a:rPr>
              <a:t>Ликвидация препятствия</a:t>
            </a:r>
            <a:endParaRPr lang="tr-TR" sz="3600" dirty="0">
              <a:latin typeface="Calibri" pitchFamily="34" charset="0"/>
              <a:cs typeface="Calibri" pitchFamily="34" charset="0"/>
            </a:endParaRPr>
          </a:p>
          <a:p>
            <a:pPr lvl="1">
              <a:buFontTx/>
              <a:buAutoNum type="arabicPeriod"/>
            </a:pPr>
            <a:r>
              <a:rPr lang="ru-RU" sz="3600" dirty="0" smtClean="0">
                <a:latin typeface="Calibri" pitchFamily="34" charset="0"/>
                <a:cs typeface="Calibri" pitchFamily="34" charset="0"/>
              </a:rPr>
              <a:t> Декомпрессия</a:t>
            </a:r>
            <a:endParaRPr lang="tr-TR" sz="3600" dirty="0">
              <a:latin typeface="Calibri" pitchFamily="34" charset="0"/>
              <a:cs typeface="Calibri" pitchFamily="34" charset="0"/>
            </a:endParaRPr>
          </a:p>
          <a:p>
            <a:pPr lvl="1" algn="just">
              <a:buFontTx/>
              <a:buAutoNum type="arabicPeriod"/>
            </a:pPr>
            <a:r>
              <a:rPr lang="ru-RU" sz="36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3600" dirty="0" err="1" smtClean="0">
                <a:latin typeface="Calibri" pitchFamily="34" charset="0"/>
                <a:cs typeface="Calibri" pitchFamily="34" charset="0"/>
              </a:rPr>
              <a:t>Инфузионная</a:t>
            </a:r>
            <a:r>
              <a:rPr lang="ru-RU" sz="3600" dirty="0" smtClean="0">
                <a:latin typeface="Calibri" pitchFamily="34" charset="0"/>
                <a:cs typeface="Calibri" pitchFamily="34" charset="0"/>
              </a:rPr>
              <a:t> терапия (восполнение дефицита ОЦК) </a:t>
            </a:r>
          </a:p>
          <a:p>
            <a:pPr lvl="1" algn="just">
              <a:buFontTx/>
              <a:buAutoNum type="arabicPeriod"/>
            </a:pPr>
            <a:r>
              <a:rPr lang="ru-RU" sz="36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3600" dirty="0" smtClean="0">
                <a:latin typeface="Calibri" pitchFamily="34" charset="0"/>
                <a:cs typeface="Calibri" pitchFamily="34" charset="0"/>
              </a:rPr>
              <a:t>Поддерживающая </a:t>
            </a:r>
            <a:r>
              <a:rPr lang="tr-TR" sz="36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ru-RU" sz="3600" dirty="0" smtClean="0">
                <a:latin typeface="Calibri" pitchFamily="34" charset="0"/>
                <a:cs typeface="Calibri" pitchFamily="34" charset="0"/>
              </a:rPr>
              <a:t>корригирующая) интенсивная терапия</a:t>
            </a:r>
            <a:endParaRPr lang="en-US" sz="36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172925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553774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66661" y="685475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i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Принципы лечения</a:t>
            </a:r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5360" y="1772816"/>
            <a:ext cx="11449272" cy="3046988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marL="571500" lvl="1" indent="-571500" algn="just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Стабилизация общего состояния пациента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err="1" smtClean="0">
                <a:cs typeface="Times New Roman" pitchFamily="18" charset="0"/>
              </a:rPr>
              <a:t>инфузия</a:t>
            </a:r>
            <a:r>
              <a:rPr lang="ru-RU" sz="3200" dirty="0" smtClean="0">
                <a:cs typeface="Times New Roman" pitchFamily="18" charset="0"/>
              </a:rPr>
              <a:t>, </a:t>
            </a:r>
            <a:r>
              <a:rPr lang="ru-RU" sz="3200" dirty="0" err="1" smtClean="0">
                <a:cs typeface="Calibri" pitchFamily="34" charset="0"/>
              </a:rPr>
              <a:t>поддер-живающая</a:t>
            </a:r>
            <a:r>
              <a:rPr lang="ru-RU" sz="3200" dirty="0" smtClean="0">
                <a:cs typeface="Calibri" pitchFamily="34" charset="0"/>
              </a:rPr>
              <a:t> терапия</a:t>
            </a:r>
            <a:r>
              <a:rPr lang="en-US" sz="3200" dirty="0" smtClean="0">
                <a:cs typeface="Times New Roman" pitchFamily="18" charset="0"/>
              </a:rPr>
              <a:t>)</a:t>
            </a:r>
            <a:r>
              <a:rPr lang="az-Latn-AZ" sz="3200" dirty="0">
                <a:cs typeface="Times New Roman" pitchFamily="18" charset="0"/>
              </a:rPr>
              <a:t>;</a:t>
            </a:r>
            <a:r>
              <a:rPr lang="en-US" sz="3200" dirty="0">
                <a:cs typeface="Times New Roman" pitchFamily="18" charset="0"/>
              </a:rPr>
              <a:t> </a:t>
            </a:r>
            <a:endParaRPr lang="az-Latn-AZ" sz="3200" dirty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Ликвидация причины (препятствие, блок) и компрессия ТК</a:t>
            </a:r>
            <a:r>
              <a:rPr lang="az-Latn-AZ" sz="3200" dirty="0" smtClean="0">
                <a:cs typeface="Times New Roman" pitchFamily="18" charset="0"/>
              </a:rPr>
              <a:t>;</a:t>
            </a:r>
            <a:endParaRPr lang="en-US" sz="3200" dirty="0">
              <a:cs typeface="Times New Roman" pitchFamily="18" charset="0"/>
            </a:endParaRP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Механической ОНТК – хирургическое 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Динамической ОНТК – консервативное лечение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az-Latn-AZ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лечение ос-</a:t>
            </a:r>
            <a:r>
              <a:rPr lang="ru-RU" sz="3200" dirty="0" err="1" smtClean="0">
                <a:cs typeface="Times New Roman" pitchFamily="18" charset="0"/>
              </a:rPr>
              <a:t>новного</a:t>
            </a:r>
            <a:r>
              <a:rPr lang="ru-RU" sz="3200" dirty="0" smtClean="0">
                <a:cs typeface="Times New Roman" pitchFamily="18" charset="0"/>
              </a:rPr>
              <a:t> заболевания</a:t>
            </a:r>
            <a:r>
              <a:rPr lang="az-Latn-AZ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4705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73122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2567608" y="622172"/>
            <a:ext cx="6580107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Выбор тактики лечения</a:t>
            </a:r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3392" y="1376250"/>
            <a:ext cx="11089232" cy="35394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Calibri" pitchFamily="34" charset="0"/>
                <a:cs typeface="Calibri" pitchFamily="34" charset="0"/>
              </a:rPr>
              <a:t>У всех больных при сомнительных случаях и у больных с установленным диагнозом ОНТК экстренные (срочные) первичные лечебные мероприятия с целью стабилизации общего состояния и гемодинамики, затем </a:t>
            </a:r>
            <a:r>
              <a:rPr lang="ru-RU" sz="3200" dirty="0">
                <a:latin typeface="Calibri" pitchFamily="34" charset="0"/>
                <a:cs typeface="Calibri" pitchFamily="34" charset="0"/>
              </a:rPr>
              <a:t>выбор </a:t>
            </a:r>
            <a:r>
              <a:rPr lang="ru-RU" sz="3200" dirty="0" smtClean="0">
                <a:latin typeface="Calibri" pitchFamily="34" charset="0"/>
                <a:cs typeface="Calibri" pitchFamily="34" charset="0"/>
              </a:rPr>
              <a:t>адекватного способа лечения: </a:t>
            </a:r>
          </a:p>
          <a:p>
            <a:pPr algn="just"/>
            <a:r>
              <a:rPr lang="ru-RU" sz="3200" b="1" i="1" dirty="0" smtClean="0">
                <a:latin typeface="Calibri" pitchFamily="34" charset="0"/>
                <a:cs typeface="Calibri" pitchFamily="34" charset="0"/>
              </a:rPr>
              <a:t>При механической – хирургическое,</a:t>
            </a:r>
          </a:p>
          <a:p>
            <a:pPr algn="just"/>
            <a:r>
              <a:rPr lang="ru-RU" sz="3200" b="1" i="1" dirty="0" smtClean="0">
                <a:latin typeface="Calibri" pitchFamily="34" charset="0"/>
                <a:cs typeface="Calibri" pitchFamily="34" charset="0"/>
              </a:rPr>
              <a:t>При динамической ОНТК </a:t>
            </a:r>
            <a:r>
              <a:rPr lang="en-US" sz="3200" b="1" i="1" dirty="0" smtClean="0">
                <a:latin typeface="Calibri" pitchFamily="34" charset="0"/>
                <a:cs typeface="Calibri" pitchFamily="34" charset="0"/>
              </a:rPr>
              <a:t>–</a:t>
            </a:r>
            <a:r>
              <a:rPr lang="ru-RU" sz="3200" b="1" i="1" dirty="0" smtClean="0">
                <a:latin typeface="Calibri" pitchFamily="34" charset="0"/>
                <a:cs typeface="Calibri" pitchFamily="34" charset="0"/>
              </a:rPr>
              <a:t> консервативное лечение </a:t>
            </a:r>
            <a:r>
              <a:rPr lang="en-US" sz="3200" b="1" i="1" dirty="0">
                <a:latin typeface="Calibri" pitchFamily="34" charset="0"/>
                <a:cs typeface="Calibri" pitchFamily="34" charset="0"/>
              </a:rPr>
              <a:t> </a:t>
            </a:r>
            <a:endParaRPr lang="en-US" sz="3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205543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8341615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2495600" y="513484"/>
            <a:ext cx="6580107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i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Способы лечения</a:t>
            </a:r>
            <a:endParaRPr lang="ru-RU" sz="40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17798174"/>
              </p:ext>
            </p:extLst>
          </p:nvPr>
        </p:nvGraphicFramePr>
        <p:xfrm>
          <a:off x="1343472" y="1772816"/>
          <a:ext cx="9712176" cy="3420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6088">
                  <a:extLst>
                    <a:ext uri="{9D8B030D-6E8A-4147-A177-3AD203B41FA5}">
                      <a16:colId xmlns="" xmlns:a16="http://schemas.microsoft.com/office/drawing/2014/main" val="2720046171"/>
                    </a:ext>
                  </a:extLst>
                </a:gridCol>
                <a:gridCol w="4856088">
                  <a:extLst>
                    <a:ext uri="{9D8B030D-6E8A-4147-A177-3AD203B41FA5}">
                      <a16:colId xmlns="" xmlns:a16="http://schemas.microsoft.com/office/drawing/2014/main" val="2741183084"/>
                    </a:ext>
                  </a:extLst>
                </a:gridCol>
              </a:tblGrid>
              <a:tr h="829654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Calibri" pitchFamily="34" charset="0"/>
                          <a:cs typeface="Calibri" pitchFamily="34" charset="0"/>
                        </a:rPr>
                        <a:t>Устранение препятствия</a:t>
                      </a:r>
                      <a:endParaRPr lang="en-US" sz="3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latin typeface="Calibri" pitchFamily="34" charset="0"/>
                          <a:cs typeface="Calibri" pitchFamily="34" charset="0"/>
                        </a:rPr>
                        <a:t>Декомпрессия</a:t>
                      </a:r>
                      <a:endParaRPr lang="en-US" sz="32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54371454"/>
                  </a:ext>
                </a:extLst>
              </a:tr>
              <a:tr h="2591248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Резекция</a:t>
                      </a:r>
                      <a:endParaRPr lang="en-US" sz="2400" dirty="0"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Устранение ущемления </a:t>
                      </a:r>
                    </a:p>
                    <a:p>
                      <a:r>
                        <a:rPr lang="ru-RU" sz="2400" dirty="0" err="1" smtClean="0">
                          <a:latin typeface="Calibri" pitchFamily="34" charset="0"/>
                          <a:cs typeface="Calibri" pitchFamily="34" charset="0"/>
                        </a:rPr>
                        <a:t>Дезинвагинация</a:t>
                      </a:r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</a:p>
                    <a:p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Извлечение </a:t>
                      </a:r>
                      <a:r>
                        <a:rPr lang="en-US" sz="2400" dirty="0" smtClean="0">
                          <a:latin typeface="Calibri" pitchFamily="34" charset="0"/>
                          <a:cs typeface="Calibri" pitchFamily="34" charset="0"/>
                        </a:rPr>
                        <a:t>(</a:t>
                      </a:r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желчные и каловые камни, </a:t>
                      </a:r>
                      <a:r>
                        <a:rPr lang="ru-RU" sz="2400" dirty="0" err="1" smtClean="0">
                          <a:latin typeface="Calibri" pitchFamily="34" charset="0"/>
                          <a:cs typeface="Calibri" pitchFamily="34" charset="0"/>
                        </a:rPr>
                        <a:t>безоары</a:t>
                      </a:r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, инородное тело, аскариды и др.)</a:t>
                      </a:r>
                      <a:endParaRPr lang="en-US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err="1" smtClean="0">
                          <a:latin typeface="Calibri" pitchFamily="34" charset="0"/>
                          <a:cs typeface="Calibri" pitchFamily="34" charset="0"/>
                        </a:rPr>
                        <a:t>Назогастральный</a:t>
                      </a:r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 зонд</a:t>
                      </a:r>
                    </a:p>
                    <a:p>
                      <a:r>
                        <a:rPr lang="ru-RU" sz="2400" dirty="0" smtClean="0">
                          <a:latin typeface="Calibri" pitchFamily="34" charset="0"/>
                          <a:cs typeface="Calibri" pitchFamily="34" charset="0"/>
                        </a:rPr>
                        <a:t>Очистительные клизмы</a:t>
                      </a:r>
                    </a:p>
                    <a:p>
                      <a:r>
                        <a:rPr lang="ru-RU" sz="2400" dirty="0" err="1" smtClean="0">
                          <a:latin typeface="Calibri" pitchFamily="34" charset="0"/>
                          <a:cs typeface="Calibri" pitchFamily="34" charset="0"/>
                        </a:rPr>
                        <a:t>Назоинтестинальное</a:t>
                      </a:r>
                      <a:r>
                        <a:rPr lang="ru-RU" sz="2400" baseline="0" dirty="0" smtClean="0">
                          <a:latin typeface="Calibri" pitchFamily="34" charset="0"/>
                          <a:cs typeface="Calibri" pitchFamily="34" charset="0"/>
                        </a:rPr>
                        <a:t> зондирование</a:t>
                      </a:r>
                      <a:endParaRPr lang="en-US" sz="2400" dirty="0"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r>
                        <a:rPr lang="ru-RU" sz="2400" dirty="0" err="1" smtClean="0">
                          <a:latin typeface="Calibri" pitchFamily="34" charset="0"/>
                          <a:cs typeface="Calibri" pitchFamily="34" charset="0"/>
                        </a:rPr>
                        <a:t>Гастростомия</a:t>
                      </a:r>
                      <a:endParaRPr lang="en-US" sz="2400" dirty="0"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r>
                        <a:rPr lang="ru-RU" sz="2400" dirty="0" err="1" smtClean="0">
                          <a:latin typeface="Calibri" pitchFamily="34" charset="0"/>
                          <a:cs typeface="Calibri" pitchFamily="34" charset="0"/>
                        </a:rPr>
                        <a:t>Еюностомия</a:t>
                      </a:r>
                      <a:endParaRPr lang="en-US" sz="2400" dirty="0"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r>
                        <a:rPr lang="ru-RU" sz="2400" dirty="0" err="1" smtClean="0">
                          <a:latin typeface="Calibri" pitchFamily="34" charset="0"/>
                          <a:cs typeface="Calibri" pitchFamily="34" charset="0"/>
                        </a:rPr>
                        <a:t>Лапаростомия</a:t>
                      </a:r>
                      <a:endParaRPr lang="en-US" sz="2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4003180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91028" y="6579382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484559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7408" y="1772816"/>
            <a:ext cx="10801201" cy="39703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571500" indent="-571500" algn="just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Хирургическая пластика грыжевого(</a:t>
            </a:r>
            <a:r>
              <a:rPr lang="ru-RU" sz="2800" dirty="0" err="1" smtClean="0">
                <a:cs typeface="Times New Roman" pitchFamily="18" charset="0"/>
              </a:rPr>
              <a:t>ых</a:t>
            </a:r>
            <a:r>
              <a:rPr lang="ru-RU" sz="2800" dirty="0" smtClean="0">
                <a:cs typeface="Times New Roman" pitchFamily="18" charset="0"/>
              </a:rPr>
              <a:t>) дефекта(</a:t>
            </a:r>
            <a:r>
              <a:rPr lang="ru-RU" sz="2800" dirty="0" err="1" smtClean="0">
                <a:cs typeface="Times New Roman" pitchFamily="18" charset="0"/>
              </a:rPr>
              <a:t>ов</a:t>
            </a:r>
            <a:r>
              <a:rPr lang="ru-RU" sz="2800" dirty="0" smtClean="0">
                <a:cs typeface="Times New Roman" pitchFamily="18" charset="0"/>
              </a:rPr>
              <a:t>) в плановом порядке 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Диспансеризация и плановое лечение больных с гельминтозом 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Ранняя диагностика и лечение заболеваний пищеварительного тракта 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2800" dirty="0" err="1" smtClean="0">
                <a:cs typeface="Times New Roman" pitchFamily="18" charset="0"/>
              </a:rPr>
              <a:t>Интраоперационное</a:t>
            </a:r>
            <a:r>
              <a:rPr lang="ru-RU" sz="2800" dirty="0" smtClean="0">
                <a:cs typeface="Times New Roman" pitchFamily="18" charset="0"/>
              </a:rPr>
              <a:t> тонкое (нежное) обращение петлями кишечника и мягкими тканями </a:t>
            </a:r>
          </a:p>
          <a:p>
            <a:pPr marL="571500" indent="-571500" algn="just">
              <a:buFont typeface="Wingdings" pitchFamily="2" charset="2"/>
              <a:buChar char="Ø"/>
            </a:pPr>
            <a:r>
              <a:rPr lang="ru-RU" sz="2800" dirty="0" err="1" smtClean="0">
                <a:cs typeface="Times New Roman" pitchFamily="18" charset="0"/>
              </a:rPr>
              <a:t>Мезопликация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az-Latn-AZ" sz="2800" dirty="0" smtClean="0">
                <a:cs typeface="Times New Roman" pitchFamily="18" charset="0"/>
              </a:rPr>
              <a:t>(</a:t>
            </a:r>
            <a:r>
              <a:rPr lang="ru-RU" sz="2800" dirty="0" smtClean="0">
                <a:cs typeface="Times New Roman" pitchFamily="18" charset="0"/>
              </a:rPr>
              <a:t>вслед за </a:t>
            </a:r>
            <a:r>
              <a:rPr lang="ru-RU" sz="2800" dirty="0" err="1" smtClean="0">
                <a:cs typeface="Times New Roman" pitchFamily="18" charset="0"/>
              </a:rPr>
              <a:t>дезинвагинацией</a:t>
            </a:r>
            <a:r>
              <a:rPr lang="ru-RU" sz="2800" dirty="0" smtClean="0">
                <a:cs typeface="Times New Roman" pitchFamily="18" charset="0"/>
              </a:rPr>
              <a:t>, если брыжейка длинная (мобильная)</a:t>
            </a:r>
            <a:endParaRPr lang="az-Latn-AZ" sz="2800" dirty="0"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791744" y="620688"/>
            <a:ext cx="3992616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Профилактика</a:t>
            </a:r>
            <a:endParaRPr lang="ru-RU" sz="40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35503" y="2582614"/>
            <a:ext cx="36988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5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220057" y="6488668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47439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1383" y="1886224"/>
            <a:ext cx="11233249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Calibri" pitchFamily="34" charset="0"/>
                <a:cs typeface="Calibri" pitchFamily="34" charset="0"/>
              </a:rPr>
              <a:t>В </a:t>
            </a:r>
            <a:r>
              <a:rPr lang="ru-RU" sz="3200" dirty="0" err="1" smtClean="0">
                <a:latin typeface="Calibri" pitchFamily="34" charset="0"/>
                <a:cs typeface="Calibri" pitchFamily="34" charset="0"/>
              </a:rPr>
              <a:t>случаяях</a:t>
            </a:r>
            <a:r>
              <a:rPr lang="ru-RU" sz="3200" dirty="0" smtClean="0">
                <a:latin typeface="Calibri" pitchFamily="34" charset="0"/>
                <a:cs typeface="Calibri" pitchFamily="34" charset="0"/>
              </a:rPr>
              <a:t> госпитализации в ранней стадии благоприятный. В поздних стадиях </a:t>
            </a:r>
            <a:r>
              <a:rPr lang="az-Latn-AZ" sz="32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ru-RU" sz="3200" dirty="0" smtClean="0">
                <a:latin typeface="Calibri" pitchFamily="34" charset="0"/>
                <a:cs typeface="Calibri" pitchFamily="34" charset="0"/>
              </a:rPr>
              <a:t>распространенный перитонит, сепсис) серьезный</a:t>
            </a:r>
            <a:endParaRPr lang="az-Latn-AZ" sz="3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791744" y="448018"/>
            <a:ext cx="3992616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Прогноз</a:t>
            </a:r>
            <a:endParaRPr lang="ru-RU" sz="40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90600" y="2348880"/>
            <a:ext cx="36988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3024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Острая непроходимость 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94705" y="6579382"/>
            <a:ext cx="3107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/>
              <a:t>©Доцент, Др. </a:t>
            </a:r>
            <a:r>
              <a:rPr lang="ru-RU" altLang="en-US" dirty="0" err="1"/>
              <a:t>Адалат</a:t>
            </a:r>
            <a:r>
              <a:rPr lang="ru-RU" altLang="en-US" dirty="0"/>
              <a:t> </a:t>
            </a:r>
            <a:r>
              <a:rPr lang="ru-RU" altLang="en-US" dirty="0" smtClean="0"/>
              <a:t>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03207479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2857</TotalTime>
  <Words>995</Words>
  <Application>Microsoft Office PowerPoint</Application>
  <PresentationFormat>Произвольный</PresentationFormat>
  <Paragraphs>199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Praktiki dərs şablonu 1</vt:lpstr>
      <vt:lpstr>  Непроходимость тонкой кишки</vt:lpstr>
      <vt:lpstr>Определение</vt:lpstr>
      <vt:lpstr>Классификация</vt:lpstr>
      <vt:lpstr>Слайд 4</vt:lpstr>
      <vt:lpstr>Слайд 5</vt:lpstr>
      <vt:lpstr>Клинические формы </vt:lpstr>
      <vt:lpstr>Механическая непроходимость ТК: Интраоперационная картина  (инородное тело и инвагинация)        </vt:lpstr>
      <vt:lpstr>Патогенез </vt:lpstr>
      <vt:lpstr>Патогенез</vt:lpstr>
      <vt:lpstr>Осложнения</vt:lpstr>
      <vt:lpstr>Клиника </vt:lpstr>
      <vt:lpstr>Диагностика</vt:lpstr>
      <vt:lpstr>Уточнение диагноза</vt:lpstr>
      <vt:lpstr>Диагностика </vt:lpstr>
      <vt:lpstr>Дифференциальная диагностика </vt:lpstr>
      <vt:lpstr>Диагностические критерии </vt:lpstr>
      <vt:lpstr>Слайд 17</vt:lpstr>
      <vt:lpstr>Принципы лечения</vt:lpstr>
      <vt:lpstr>Слайд 19</vt:lpstr>
      <vt:lpstr>Слайд 20</vt:lpstr>
      <vt:lpstr>Слайд 21</vt:lpstr>
      <vt:lpstr>Слайд 22</vt:lpstr>
      <vt:lpstr>Слайд 23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272</cp:revision>
  <dcterms:created xsi:type="dcterms:W3CDTF">2001-04-16T20:54:45Z</dcterms:created>
  <dcterms:modified xsi:type="dcterms:W3CDTF">2020-02-13T17:51:31Z</dcterms:modified>
</cp:coreProperties>
</file>