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2"/>
  </p:notesMasterIdLst>
  <p:handoutMasterIdLst>
    <p:handoutMasterId r:id="rId23"/>
  </p:handoutMasterIdLst>
  <p:sldIdLst>
    <p:sldId id="284" r:id="rId2"/>
    <p:sldId id="290" r:id="rId3"/>
    <p:sldId id="343" r:id="rId4"/>
    <p:sldId id="344" r:id="rId5"/>
    <p:sldId id="361" r:id="rId6"/>
    <p:sldId id="346" r:id="rId7"/>
    <p:sldId id="347" r:id="rId8"/>
    <p:sldId id="348" r:id="rId9"/>
    <p:sldId id="349" r:id="rId10"/>
    <p:sldId id="350" r:id="rId11"/>
    <p:sldId id="315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150" autoAdjust="0"/>
    <p:restoredTop sz="99820" autoAdjust="0"/>
  </p:normalViewPr>
  <p:slideViewPr>
    <p:cSldViewPr>
      <p:cViewPr>
        <p:scale>
          <a:sx n="80" d="100"/>
          <a:sy n="80" d="100"/>
        </p:scale>
        <p:origin x="-58" y="37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12600" y="2132856"/>
            <a:ext cx="9073008" cy="1470025"/>
          </a:xfrm>
        </p:spPr>
        <p:txBody>
          <a:bodyPr/>
          <a:lstStyle/>
          <a:p>
            <a:r>
              <a:rPr lang="ru-RU" sz="5400" dirty="0">
                <a:cs typeface="Times New Roman" pitchFamily="18" charset="0"/>
              </a:rPr>
              <a:t>Хирургические заболевания </a:t>
            </a:r>
            <a:br>
              <a:rPr lang="ru-RU" sz="5400" dirty="0">
                <a:cs typeface="Times New Roman" pitchFamily="18" charset="0"/>
              </a:rPr>
            </a:br>
            <a:r>
              <a:rPr lang="ru-RU" sz="5400" dirty="0">
                <a:cs typeface="Times New Roman" pitchFamily="18" charset="0"/>
              </a:rPr>
              <a:t>тонкой кишки</a:t>
            </a:r>
            <a:endParaRPr lang="en-US" sz="5400" dirty="0"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744072" y="4653136"/>
            <a:ext cx="5295368" cy="17526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ru-RU" altLang="en-US" sz="2400" dirty="0" smtClean="0">
                <a:cs typeface="Times New Roman" pitchFamily="18" charset="0"/>
              </a:rPr>
              <a:t>©Доцент </a:t>
            </a:r>
            <a:r>
              <a:rPr lang="ru-RU" altLang="en-US" sz="2400" dirty="0" err="1" smtClean="0">
                <a:cs typeface="Times New Roman" pitchFamily="18" charset="0"/>
              </a:rPr>
              <a:t>Др</a:t>
            </a:r>
            <a:r>
              <a:rPr lang="ru-RU" altLang="en-US" sz="2400" dirty="0" smtClean="0">
                <a:cs typeface="Times New Roman" pitchFamily="18" charset="0"/>
              </a:rPr>
              <a:t> </a:t>
            </a:r>
            <a:r>
              <a:rPr lang="ru-RU" altLang="en-US" sz="2400" b="1" dirty="0" err="1" smtClean="0">
                <a:cs typeface="Times New Roman" pitchFamily="18" charset="0"/>
              </a:rPr>
              <a:t>Адалат</a:t>
            </a:r>
            <a:r>
              <a:rPr lang="ru-RU" altLang="en-US" sz="2400" b="1" dirty="0" smtClean="0">
                <a:cs typeface="Times New Roman" pitchFamily="18" charset="0"/>
              </a:rPr>
              <a:t> РУСТАМ </a:t>
            </a:r>
          </a:p>
          <a:p>
            <a:pPr>
              <a:lnSpc>
                <a:spcPct val="110000"/>
              </a:lnSpc>
            </a:pPr>
            <a:r>
              <a:rPr lang="ru-RU" altLang="en-US" sz="2400" dirty="0" smtClean="0">
                <a:cs typeface="Times New Roman" pitchFamily="18" charset="0"/>
              </a:rPr>
              <a:t>Дизайн - Докторант </a:t>
            </a:r>
            <a:r>
              <a:rPr lang="ru-RU" altLang="en-US" sz="2400" b="1" dirty="0" err="1" smtClean="0">
                <a:cs typeface="Times New Roman" pitchFamily="18" charset="0"/>
              </a:rPr>
              <a:t>Сенем</a:t>
            </a:r>
            <a:r>
              <a:rPr lang="ru-RU" altLang="en-US" sz="2400" b="1" dirty="0" smtClean="0">
                <a:cs typeface="Times New Roman" pitchFamily="18" charset="0"/>
              </a:rPr>
              <a:t> МАММАДОВА 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altLang="en-US" sz="2400" dirty="0">
                <a:cs typeface="Times New Roman" pitchFamily="18" charset="0"/>
              </a:rPr>
              <a:t>Кафедра хирургических болезней </a:t>
            </a:r>
            <a:r>
              <a:rPr lang="az-Latn-AZ" altLang="en-US" sz="2400" dirty="0">
                <a:cs typeface="Times New Roman" pitchFamily="18" charset="0"/>
              </a:rPr>
              <a:t>I </a:t>
            </a:r>
            <a:endParaRPr lang="ru-RU" altLang="en-US" sz="24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dirty="0">
                <a:cs typeface="Times New Roman" pitchFamily="18" charset="0"/>
              </a:rPr>
              <a:t>Азербайджанского Медицинского Университета</a:t>
            </a:r>
            <a:endParaRPr lang="az-Latn-AZ" altLang="en-US" sz="2400" dirty="0"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042190" y="62604"/>
            <a:ext cx="30797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96213" y="236485"/>
            <a:ext cx="6076051" cy="611546"/>
          </a:xfrm>
        </p:spPr>
        <p:txBody>
          <a:bodyPr>
            <a:noAutofit/>
          </a:bodyPr>
          <a:lstStyle/>
          <a:p>
            <a:r>
              <a:rPr lang="ru-RU" altLang="en-US" sz="4000" dirty="0" smtClean="0">
                <a:solidFill>
                  <a:srgbClr val="FF0000"/>
                </a:solidFill>
                <a:cs typeface="Times New Roman" pitchFamily="18" charset="0"/>
              </a:rPr>
              <a:t>Анатомия</a:t>
            </a:r>
            <a:endParaRPr lang="az-Latn-AZ" altLang="en-US" sz="40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9336" y="1484784"/>
            <a:ext cx="6120680" cy="4392488"/>
          </a:xfrm>
        </p:spPr>
        <p:txBody>
          <a:bodyPr>
            <a:noAutofit/>
          </a:bodyPr>
          <a:lstStyle/>
          <a:p>
            <a:pPr algn="just"/>
            <a:r>
              <a:rPr lang="ru-RU" sz="3600" dirty="0" smtClean="0">
                <a:cs typeface="Calibri" pitchFamily="34" charset="0"/>
              </a:rPr>
              <a:t>Границы </a:t>
            </a:r>
            <a:r>
              <a:rPr lang="az-Latn-AZ" sz="3600" dirty="0" smtClean="0">
                <a:cs typeface="Calibri" pitchFamily="34" charset="0"/>
              </a:rPr>
              <a:t>– </a:t>
            </a:r>
            <a:r>
              <a:rPr lang="ru-RU" sz="2800" dirty="0" smtClean="0">
                <a:cs typeface="Calibri" pitchFamily="34" charset="0"/>
              </a:rPr>
              <a:t>Тонкая кишка (ТК) часть пищеварительного тракта, которая располагается между желудком и толстой кишки.</a:t>
            </a:r>
            <a:endParaRPr lang="en-US" sz="3200" dirty="0">
              <a:cs typeface="Calibri" pitchFamily="34" charset="0"/>
            </a:endParaRPr>
          </a:p>
          <a:p>
            <a:pPr algn="just"/>
            <a:r>
              <a:rPr lang="ru-RU" sz="3600" dirty="0" smtClean="0">
                <a:cs typeface="Calibri" pitchFamily="34" charset="0"/>
              </a:rPr>
              <a:t>Параметры</a:t>
            </a:r>
            <a:r>
              <a:rPr lang="az-Latn-AZ" sz="3600" dirty="0" smtClean="0">
                <a:cs typeface="Calibri" pitchFamily="34" charset="0"/>
              </a:rPr>
              <a:t> – </a:t>
            </a:r>
            <a:r>
              <a:rPr lang="ru-RU" sz="2800" dirty="0" smtClean="0">
                <a:cs typeface="Calibri" pitchFamily="34" charset="0"/>
              </a:rPr>
              <a:t>длина </a:t>
            </a:r>
            <a:r>
              <a:rPr lang="en-US" sz="2800" dirty="0" smtClean="0">
                <a:cs typeface="Calibri" pitchFamily="34" charset="0"/>
              </a:rPr>
              <a:t>5-6 </a:t>
            </a:r>
            <a:r>
              <a:rPr lang="ru-RU" sz="2800" dirty="0" smtClean="0">
                <a:cs typeface="Calibri" pitchFamily="34" charset="0"/>
              </a:rPr>
              <a:t>м</a:t>
            </a:r>
            <a:r>
              <a:rPr lang="en-US" sz="2800" dirty="0" smtClean="0">
                <a:cs typeface="Calibri" pitchFamily="34" charset="0"/>
              </a:rPr>
              <a:t>, </a:t>
            </a:r>
            <a:r>
              <a:rPr lang="ru-RU" sz="2800" dirty="0" smtClean="0">
                <a:cs typeface="Calibri" pitchFamily="34" charset="0"/>
              </a:rPr>
              <a:t>диаметр - </a:t>
            </a:r>
            <a:r>
              <a:rPr lang="en-US" sz="2800" dirty="0" smtClean="0">
                <a:cs typeface="Calibri" pitchFamily="34" charset="0"/>
              </a:rPr>
              <a:t>2-4 </a:t>
            </a:r>
            <a:r>
              <a:rPr lang="en-US" sz="2800" dirty="0" err="1">
                <a:cs typeface="Calibri" pitchFamily="34" charset="0"/>
              </a:rPr>
              <a:t>sm</a:t>
            </a:r>
            <a:r>
              <a:rPr lang="en-US" sz="2800" dirty="0">
                <a:cs typeface="Calibri" pitchFamily="34" charset="0"/>
              </a:rPr>
              <a:t>, </a:t>
            </a:r>
            <a:r>
              <a:rPr lang="ru-RU" sz="2800" dirty="0" smtClean="0">
                <a:cs typeface="Calibri" pitchFamily="34" charset="0"/>
              </a:rPr>
              <a:t>площадь поверх-</a:t>
            </a:r>
            <a:r>
              <a:rPr lang="ru-RU" sz="2800" dirty="0" err="1" smtClean="0">
                <a:cs typeface="Calibri" pitchFamily="34" charset="0"/>
              </a:rPr>
              <a:t>ности</a:t>
            </a:r>
            <a:r>
              <a:rPr lang="ru-RU" sz="2800" dirty="0" smtClean="0">
                <a:cs typeface="Calibri" pitchFamily="34" charset="0"/>
              </a:rPr>
              <a:t> </a:t>
            </a:r>
            <a:r>
              <a:rPr lang="ru-RU" sz="2800" dirty="0" err="1" smtClean="0">
                <a:cs typeface="Calibri" pitchFamily="34" charset="0"/>
              </a:rPr>
              <a:t>мукозы</a:t>
            </a:r>
            <a:r>
              <a:rPr lang="en-US" sz="2800" dirty="0" smtClean="0">
                <a:cs typeface="Calibri" pitchFamily="34" charset="0"/>
              </a:rPr>
              <a:t> </a:t>
            </a:r>
            <a:r>
              <a:rPr lang="az-Latn-AZ" sz="2800" dirty="0">
                <a:cs typeface="Calibri" pitchFamily="34" charset="0"/>
              </a:rPr>
              <a:t>- </a:t>
            </a:r>
            <a:r>
              <a:rPr lang="en-US" sz="2800" dirty="0">
                <a:cs typeface="Calibri" pitchFamily="34" charset="0"/>
              </a:rPr>
              <a:t>200-500 </a:t>
            </a:r>
            <a:r>
              <a:rPr lang="ru-RU" sz="2800" dirty="0" smtClean="0">
                <a:cs typeface="Calibri" pitchFamily="34" charset="0"/>
              </a:rPr>
              <a:t>м</a:t>
            </a:r>
            <a:r>
              <a:rPr lang="en-US" sz="2800" baseline="30000" dirty="0" smtClean="0">
                <a:cs typeface="Calibri" pitchFamily="34" charset="0"/>
              </a:rPr>
              <a:t>2</a:t>
            </a:r>
            <a:r>
              <a:rPr lang="en-US" sz="2800" dirty="0">
                <a:cs typeface="Calibri" pitchFamily="34" charset="0"/>
              </a:rPr>
              <a:t> </a:t>
            </a:r>
          </a:p>
          <a:p>
            <a:pPr algn="just"/>
            <a:r>
              <a:rPr lang="ru-RU" sz="3600" dirty="0" smtClean="0">
                <a:cs typeface="Calibri" pitchFamily="34" charset="0"/>
              </a:rPr>
              <a:t>Части</a:t>
            </a:r>
            <a:r>
              <a:rPr lang="az-Latn-AZ" sz="3600" dirty="0" smtClean="0">
                <a:cs typeface="Calibri" pitchFamily="34" charset="0"/>
              </a:rPr>
              <a:t> </a:t>
            </a:r>
            <a:r>
              <a:rPr lang="az-Latn-AZ" sz="3600" dirty="0">
                <a:cs typeface="Calibri" pitchFamily="34" charset="0"/>
              </a:rPr>
              <a:t>– </a:t>
            </a:r>
            <a:r>
              <a:rPr lang="ru-RU" sz="2800" dirty="0" smtClean="0">
                <a:cs typeface="Calibri" pitchFamily="34" charset="0"/>
              </a:rPr>
              <a:t>ДПК</a:t>
            </a:r>
            <a:r>
              <a:rPr lang="az-Latn-AZ" sz="2800" dirty="0" smtClean="0">
                <a:cs typeface="Calibri" pitchFamily="34" charset="0"/>
              </a:rPr>
              <a:t> </a:t>
            </a:r>
            <a:r>
              <a:rPr lang="az-Latn-AZ" sz="2800" dirty="0">
                <a:cs typeface="Calibri" pitchFamily="34" charset="0"/>
              </a:rPr>
              <a:t>(</a:t>
            </a:r>
            <a:r>
              <a:rPr lang="en-US" sz="2800" dirty="0">
                <a:cs typeface="Calibri" pitchFamily="34" charset="0"/>
              </a:rPr>
              <a:t>20 </a:t>
            </a:r>
            <a:r>
              <a:rPr lang="ru-RU" sz="2800" dirty="0" smtClean="0">
                <a:cs typeface="Calibri" pitchFamily="34" charset="0"/>
              </a:rPr>
              <a:t>см</a:t>
            </a:r>
            <a:r>
              <a:rPr lang="az-Latn-AZ" sz="2800" dirty="0" smtClean="0">
                <a:cs typeface="Calibri" pitchFamily="34" charset="0"/>
              </a:rPr>
              <a:t>), </a:t>
            </a:r>
            <a:r>
              <a:rPr lang="ru-RU" sz="2800" dirty="0" smtClean="0">
                <a:cs typeface="Calibri" pitchFamily="34" charset="0"/>
              </a:rPr>
              <a:t>тощая кишка</a:t>
            </a:r>
            <a:r>
              <a:rPr lang="en-US" sz="2800" dirty="0" smtClean="0">
                <a:cs typeface="Calibri" pitchFamily="34" charset="0"/>
              </a:rPr>
              <a:t> </a:t>
            </a:r>
            <a:r>
              <a:rPr lang="az-Latn-AZ" sz="2800" dirty="0">
                <a:cs typeface="Calibri" pitchFamily="34" charset="0"/>
              </a:rPr>
              <a:t>(</a:t>
            </a:r>
            <a:r>
              <a:rPr lang="en-US" sz="2800" dirty="0">
                <a:cs typeface="Calibri" pitchFamily="34" charset="0"/>
              </a:rPr>
              <a:t>2-2,5 </a:t>
            </a:r>
            <a:r>
              <a:rPr lang="ru-RU" sz="2800" dirty="0" smtClean="0">
                <a:cs typeface="Calibri" pitchFamily="34" charset="0"/>
              </a:rPr>
              <a:t>м</a:t>
            </a:r>
            <a:r>
              <a:rPr lang="az-Latn-AZ" sz="2800" dirty="0" smtClean="0">
                <a:cs typeface="Calibri" pitchFamily="34" charset="0"/>
              </a:rPr>
              <a:t>) </a:t>
            </a:r>
            <a:r>
              <a:rPr lang="ru-RU" sz="2800" dirty="0" smtClean="0">
                <a:cs typeface="Calibri" pitchFamily="34" charset="0"/>
              </a:rPr>
              <a:t>и</a:t>
            </a:r>
            <a:r>
              <a:rPr lang="az-Latn-AZ" sz="2800" dirty="0" smtClean="0">
                <a:cs typeface="Calibri" pitchFamily="34" charset="0"/>
              </a:rPr>
              <a:t> </a:t>
            </a:r>
            <a:r>
              <a:rPr lang="ru-RU" sz="2800" dirty="0" smtClean="0">
                <a:cs typeface="Calibri" pitchFamily="34" charset="0"/>
              </a:rPr>
              <a:t>подвздошная кишка </a:t>
            </a:r>
            <a:r>
              <a:rPr lang="az-Latn-AZ" sz="2800" dirty="0" smtClean="0">
                <a:cs typeface="Calibri" pitchFamily="34" charset="0"/>
              </a:rPr>
              <a:t>(</a:t>
            </a:r>
            <a:r>
              <a:rPr lang="en-US" sz="2800" dirty="0">
                <a:cs typeface="Calibri" pitchFamily="34" charset="0"/>
              </a:rPr>
              <a:t>3-3,5 </a:t>
            </a:r>
            <a:r>
              <a:rPr lang="ru-RU" sz="2800" dirty="0" smtClean="0">
                <a:cs typeface="Calibri" pitchFamily="34" charset="0"/>
              </a:rPr>
              <a:t>м</a:t>
            </a:r>
            <a:r>
              <a:rPr lang="az-Latn-AZ" sz="2800" dirty="0" smtClean="0">
                <a:cs typeface="Calibri" pitchFamily="34" charset="0"/>
              </a:rPr>
              <a:t>)</a:t>
            </a:r>
            <a:endParaRPr lang="en-US" sz="2800" dirty="0">
              <a:cs typeface="Calibri" pitchFamily="34" charset="0"/>
            </a:endParaRPr>
          </a:p>
          <a:p>
            <a:pPr marL="0" indent="0">
              <a:buNone/>
            </a:pPr>
            <a:endParaRPr lang="az-Latn-AZ" sz="3200" b="1" dirty="0">
              <a:solidFill>
                <a:srgbClr val="0070C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056286" y="0"/>
            <a:ext cx="30797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7307" y="1700808"/>
            <a:ext cx="5065390" cy="367240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079545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2492997" y="620688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altLang="en-US" sz="4000" dirty="0" smtClean="0">
                <a:solidFill>
                  <a:srgbClr val="FF0000"/>
                </a:solidFill>
                <a:cs typeface="Times New Roman" pitchFamily="18" charset="0"/>
              </a:rPr>
              <a:t>Анатомия</a:t>
            </a:r>
            <a:endParaRPr lang="az-Latn-AZ" altLang="en-US" sz="40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="" xmlns:a16="http://schemas.microsoft.com/office/drawing/2014/main" id="{30D5E9C7-5805-423A-A3D7-1B6E8D6062BB}"/>
              </a:ext>
            </a:extLst>
          </p:cNvPr>
          <p:cNvSpPr txBox="1">
            <a:spLocks noChangeArrowheads="1"/>
          </p:cNvSpPr>
          <p:nvPr/>
        </p:nvSpPr>
        <p:spPr>
          <a:xfrm>
            <a:off x="263352" y="1484784"/>
            <a:ext cx="4464496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cs typeface="Calibri" pitchFamily="34" charset="0"/>
              </a:rPr>
              <a:t>Артериальное кровоснабжение</a:t>
            </a:r>
            <a:endParaRPr lang="en-US" sz="3200" dirty="0">
              <a:cs typeface="Calibri" pitchFamily="34" charset="0"/>
            </a:endParaRPr>
          </a:p>
          <a:p>
            <a:r>
              <a:rPr lang="ru-RU" sz="2400" dirty="0" smtClean="0">
                <a:cs typeface="Calibri" pitchFamily="34" charset="0"/>
              </a:rPr>
              <a:t>ТК получает артериальную кровь от </a:t>
            </a:r>
            <a:r>
              <a:rPr lang="ru-RU" sz="2400" b="1" dirty="0" smtClean="0">
                <a:cs typeface="Calibri" pitchFamily="34" charset="0"/>
              </a:rPr>
              <a:t>верхней брыжеечной артерии</a:t>
            </a:r>
            <a:r>
              <a:rPr lang="en-US" sz="2400" dirty="0" smtClean="0">
                <a:cs typeface="Calibri" pitchFamily="34" charset="0"/>
              </a:rPr>
              <a:t>. </a:t>
            </a:r>
            <a:r>
              <a:rPr lang="ru-RU" sz="2400" dirty="0" smtClean="0">
                <a:cs typeface="Calibri" pitchFamily="34" charset="0"/>
              </a:rPr>
              <a:t>Между ветвями артерии образуются артериальные дуги. </a:t>
            </a:r>
          </a:p>
          <a:p>
            <a:r>
              <a:rPr lang="ru-RU" sz="2400" dirty="0" smtClean="0">
                <a:cs typeface="Calibri" pitchFamily="34" charset="0"/>
              </a:rPr>
              <a:t>В брыжейке тощей кишки как правило, имеются 2-3-х этажные широкие дуги. </a:t>
            </a:r>
          </a:p>
          <a:p>
            <a:r>
              <a:rPr lang="ru-RU" sz="2400" dirty="0" smtClean="0">
                <a:cs typeface="Calibri" pitchFamily="34" charset="0"/>
              </a:rPr>
              <a:t>В </a:t>
            </a:r>
            <a:r>
              <a:rPr lang="ru-RU" sz="2400" dirty="0">
                <a:cs typeface="Calibri" pitchFamily="34" charset="0"/>
              </a:rPr>
              <a:t>брыжейке подвздошной </a:t>
            </a:r>
            <a:r>
              <a:rPr lang="ru-RU" sz="2400" dirty="0" smtClean="0">
                <a:cs typeface="Calibri" pitchFamily="34" charset="0"/>
              </a:rPr>
              <a:t>кишки </a:t>
            </a:r>
            <a:r>
              <a:rPr lang="ru-RU" sz="2400" dirty="0">
                <a:cs typeface="Calibri" pitchFamily="34" charset="0"/>
              </a:rPr>
              <a:t>располагаются </a:t>
            </a:r>
            <a:r>
              <a:rPr lang="ru-RU" sz="2400" dirty="0" smtClean="0">
                <a:cs typeface="Calibri" pitchFamily="34" charset="0"/>
              </a:rPr>
              <a:t>более компактные многоэтажные дуги </a:t>
            </a:r>
            <a:r>
              <a:rPr lang="en-US" sz="2400" dirty="0" smtClean="0">
                <a:cs typeface="Calibri" pitchFamily="34" charset="0"/>
              </a:rPr>
              <a:t> </a:t>
            </a:r>
            <a:endParaRPr lang="az-Latn-AZ" sz="2400" dirty="0">
              <a:cs typeface="Calibri" pitchFamily="34" charset="0"/>
            </a:endParaRPr>
          </a:p>
          <a:p>
            <a:pPr marL="0" indent="0">
              <a:buNone/>
            </a:pPr>
            <a:endParaRPr lang="az-Latn-AZ" sz="2800" b="1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047261" y="142852"/>
            <a:ext cx="30797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12726" y="1484784"/>
            <a:ext cx="51642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cs typeface="Calibri" pitchFamily="34" charset="0"/>
              </a:rPr>
              <a:t>Венозная система</a:t>
            </a:r>
            <a:endParaRPr lang="en-US" sz="3200" dirty="0" smtClean="0">
              <a:cs typeface="Calibri" pitchFamily="34" charset="0"/>
            </a:endParaRPr>
          </a:p>
          <a:p>
            <a:pPr algn="ctr"/>
            <a:endParaRPr lang="az-Latn-AZ" sz="3200" dirty="0" smtClean="0">
              <a:cs typeface="Calibri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cs typeface="Calibri" pitchFamily="34" charset="0"/>
              </a:rPr>
              <a:t>Верхняя брыжеечная вена и ее ветви </a:t>
            </a:r>
            <a:r>
              <a:rPr lang="ru-RU" sz="2400" dirty="0" smtClean="0">
                <a:cs typeface="Calibri" pitchFamily="34" charset="0"/>
              </a:rPr>
              <a:t>сопровождают </a:t>
            </a:r>
            <a:r>
              <a:rPr lang="ru-RU" sz="2400" dirty="0" err="1" smtClean="0">
                <a:cs typeface="Calibri" pitchFamily="34" charset="0"/>
              </a:rPr>
              <a:t>одноимен-ные</a:t>
            </a:r>
            <a:r>
              <a:rPr lang="ru-RU" sz="2400" dirty="0" smtClean="0">
                <a:cs typeface="Calibri" pitchFamily="34" charset="0"/>
              </a:rPr>
              <a:t> артерии. Венозная кровь </a:t>
            </a:r>
            <a:r>
              <a:rPr lang="ru-RU" sz="2400" dirty="0" err="1" smtClean="0">
                <a:cs typeface="Calibri" pitchFamily="34" charset="0"/>
              </a:rPr>
              <a:t>пос-тупает</a:t>
            </a:r>
            <a:r>
              <a:rPr lang="ru-RU" sz="2400" dirty="0" smtClean="0">
                <a:cs typeface="Calibri" pitchFamily="34" charset="0"/>
              </a:rPr>
              <a:t> в воротную вену</a:t>
            </a:r>
            <a:r>
              <a:rPr lang="ru-RU" sz="2400" b="1" dirty="0" smtClean="0">
                <a:cs typeface="Calibri" pitchFamily="34" charset="0"/>
              </a:rPr>
              <a:t>. 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61355" y="2492896"/>
            <a:ext cx="3039173" cy="409488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161355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8137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8040" y="434057"/>
            <a:ext cx="6076051" cy="611546"/>
          </a:xfrm>
        </p:spPr>
        <p:txBody>
          <a:bodyPr/>
          <a:lstStyle/>
          <a:p>
            <a:r>
              <a:rPr lang="az-Latn-AZ" altLang="en-US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altLang="en-US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en-US" sz="4000" dirty="0" smtClean="0">
                <a:solidFill>
                  <a:srgbClr val="FF0000"/>
                </a:solidFill>
                <a:cs typeface="Times New Roman" pitchFamily="18" charset="0"/>
              </a:rPr>
              <a:t>Анатомия</a:t>
            </a:r>
            <a:r>
              <a:rPr lang="az-Latn-AZ" altLang="en-US" sz="2800" dirty="0">
                <a:solidFill>
                  <a:srgbClr val="FF0000"/>
                </a:solidFill>
                <a:cs typeface="Times New Roman" pitchFamily="18" charset="0"/>
              </a:rPr>
              <a:t/>
            </a:r>
            <a:br>
              <a:rPr lang="az-Latn-AZ" altLang="en-US" sz="2800" dirty="0">
                <a:solidFill>
                  <a:srgbClr val="FF0000"/>
                </a:solidFill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167906"/>
            <a:ext cx="6408712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b="1" dirty="0" err="1" smtClean="0">
                <a:cs typeface="Times New Roman" pitchFamily="18" charset="0"/>
              </a:rPr>
              <a:t>Лимфоотток</a:t>
            </a:r>
            <a:endParaRPr lang="en-US" sz="2800" b="1" dirty="0">
              <a:cs typeface="Times New Roman" pitchFamily="18" charset="0"/>
            </a:endParaRPr>
          </a:p>
          <a:p>
            <a:pPr algn="just"/>
            <a:r>
              <a:rPr lang="ru-RU" sz="2800" dirty="0" smtClean="0">
                <a:cs typeface="Times New Roman" pitchFamily="18" charset="0"/>
              </a:rPr>
              <a:t>Крупные лимфатические сосуды: </a:t>
            </a:r>
            <a:r>
              <a:rPr lang="ru-RU" sz="2800" dirty="0" err="1" smtClean="0">
                <a:cs typeface="Times New Roman" pitchFamily="18" charset="0"/>
              </a:rPr>
              <a:t>лим</a:t>
            </a:r>
            <a:r>
              <a:rPr lang="ru-RU" sz="2800" dirty="0" smtClean="0">
                <a:cs typeface="Times New Roman" pitchFamily="18" charset="0"/>
              </a:rPr>
              <a:t>-фа поступает к брыжеечным </a:t>
            </a:r>
            <a:r>
              <a:rPr lang="ru-RU" sz="2800" dirty="0" err="1" smtClean="0">
                <a:cs typeface="Times New Roman" pitchFamily="18" charset="0"/>
              </a:rPr>
              <a:t>лимфати-ческим</a:t>
            </a:r>
            <a:r>
              <a:rPr lang="ru-RU" sz="2800" dirty="0" smtClean="0">
                <a:cs typeface="Times New Roman" pitchFamily="18" charset="0"/>
              </a:rPr>
              <a:t> узлам</a:t>
            </a:r>
            <a:endParaRPr lang="en-US" sz="2800" dirty="0"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800" b="1" dirty="0" smtClean="0">
                <a:cs typeface="Times New Roman" pitchFamily="18" charset="0"/>
              </a:rPr>
              <a:t>Иннервация</a:t>
            </a:r>
            <a:endParaRPr lang="en-US" sz="2800" b="1" dirty="0">
              <a:cs typeface="Times New Roman" pitchFamily="18" charset="0"/>
            </a:endParaRPr>
          </a:p>
          <a:p>
            <a:pPr algn="just"/>
            <a:r>
              <a:rPr lang="ru-RU" sz="2400" dirty="0" err="1" smtClean="0">
                <a:cs typeface="Times New Roman" pitchFamily="18" charset="0"/>
              </a:rPr>
              <a:t>Невные</a:t>
            </a:r>
            <a:r>
              <a:rPr lang="ru-RU" sz="2400" dirty="0" smtClean="0">
                <a:cs typeface="Times New Roman" pitchFamily="18" charset="0"/>
              </a:rPr>
              <a:t> сплетения </a:t>
            </a:r>
            <a:r>
              <a:rPr lang="az-Latn-AZ" sz="2400" dirty="0" smtClean="0">
                <a:cs typeface="Times New Roman" pitchFamily="18" charset="0"/>
              </a:rPr>
              <a:t>– </a:t>
            </a:r>
            <a:r>
              <a:rPr lang="ru-RU" sz="2400" dirty="0" smtClean="0">
                <a:cs typeface="Times New Roman" pitchFamily="18" charset="0"/>
              </a:rPr>
              <a:t>подслизистые </a:t>
            </a:r>
            <a:r>
              <a:rPr lang="en-US" sz="2400" b="1" dirty="0" err="1" smtClean="0">
                <a:cs typeface="Times New Roman" pitchFamily="18" charset="0"/>
              </a:rPr>
              <a:t>Meissner</a:t>
            </a:r>
            <a:r>
              <a:rPr lang="en-US" sz="2400" b="1" dirty="0" smtClean="0">
                <a:cs typeface="Times New Roman" pitchFamily="18" charset="0"/>
              </a:rPr>
              <a:t> </a:t>
            </a:r>
            <a:r>
              <a:rPr lang="ru-RU" sz="2400" dirty="0">
                <a:cs typeface="Times New Roman" pitchFamily="18" charset="0"/>
              </a:rPr>
              <a:t>и</a:t>
            </a:r>
            <a:r>
              <a:rPr lang="en-US" sz="2400" dirty="0" smtClean="0">
                <a:cs typeface="Times New Roman" pitchFamily="18" charset="0"/>
              </a:rPr>
              <a:t> </a:t>
            </a:r>
            <a:r>
              <a:rPr lang="ru-RU" sz="2400" dirty="0" smtClean="0">
                <a:cs typeface="Times New Roman" pitchFamily="18" charset="0"/>
              </a:rPr>
              <a:t>межмышечные</a:t>
            </a:r>
            <a:r>
              <a:rPr lang="en-US" sz="2400" dirty="0" smtClean="0">
                <a:cs typeface="Times New Roman" pitchFamily="18" charset="0"/>
              </a:rPr>
              <a:t> </a:t>
            </a:r>
            <a:r>
              <a:rPr lang="en-US" sz="2400" b="1" dirty="0" err="1">
                <a:cs typeface="Times New Roman" pitchFamily="18" charset="0"/>
              </a:rPr>
              <a:t>Auerbach</a:t>
            </a:r>
            <a:r>
              <a:rPr lang="en-US" sz="2400" b="1" dirty="0">
                <a:cs typeface="Times New Roman" pitchFamily="18" charset="0"/>
              </a:rPr>
              <a:t> </a:t>
            </a:r>
            <a:r>
              <a:rPr lang="ru-RU" sz="2400" dirty="0" smtClean="0">
                <a:cs typeface="Times New Roman" pitchFamily="18" charset="0"/>
              </a:rPr>
              <a:t>сплетения</a:t>
            </a:r>
          </a:p>
          <a:p>
            <a:pPr algn="just"/>
            <a:r>
              <a:rPr lang="ru-RU" sz="2400" dirty="0" smtClean="0">
                <a:cs typeface="Times New Roman" pitchFamily="18" charset="0"/>
              </a:rPr>
              <a:t>Сплетения</a:t>
            </a:r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en-US" sz="2400" b="1" dirty="0" err="1" smtClean="0">
                <a:cs typeface="Times New Roman" pitchFamily="18" charset="0"/>
              </a:rPr>
              <a:t>Meissner</a:t>
            </a:r>
            <a:r>
              <a:rPr lang="en-US" sz="2400" dirty="0">
                <a:cs typeface="Times New Roman" pitchFamily="18" charset="0"/>
              </a:rPr>
              <a:t> </a:t>
            </a:r>
            <a:r>
              <a:rPr lang="ru-RU" sz="2400" dirty="0" smtClean="0">
                <a:cs typeface="Times New Roman" pitchFamily="18" charset="0"/>
              </a:rPr>
              <a:t>регулируют секреции и абсорбции, а сплетения </a:t>
            </a:r>
            <a:r>
              <a:rPr lang="en-US" sz="2400" b="1" dirty="0" err="1" smtClean="0">
                <a:cs typeface="Times New Roman" pitchFamily="18" charset="0"/>
              </a:rPr>
              <a:t>Auerbach</a:t>
            </a:r>
            <a:r>
              <a:rPr lang="en-US" sz="2400" dirty="0">
                <a:cs typeface="Times New Roman" pitchFamily="18" charset="0"/>
              </a:rPr>
              <a:t> </a:t>
            </a:r>
            <a:r>
              <a:rPr lang="ru-RU" sz="2400" dirty="0" smtClean="0">
                <a:cs typeface="Times New Roman" pitchFamily="18" charset="0"/>
              </a:rPr>
              <a:t>- моторику кишки</a:t>
            </a:r>
            <a:r>
              <a:rPr lang="en-US" sz="2400" dirty="0" smtClean="0">
                <a:cs typeface="Times New Roman" pitchFamily="18" charset="0"/>
              </a:rPr>
              <a:t>.</a:t>
            </a:r>
            <a:endParaRPr lang="en-US" sz="2400" dirty="0">
              <a:cs typeface="Times New Roman" pitchFamily="18" charset="0"/>
            </a:endParaRPr>
          </a:p>
          <a:p>
            <a:pPr algn="just"/>
            <a:r>
              <a:rPr lang="ru-RU" sz="2400" dirty="0" smtClean="0">
                <a:cs typeface="Times New Roman" pitchFamily="18" charset="0"/>
              </a:rPr>
              <a:t>Ветви блуждающего нерва и симпатические нервы действуют с помощью этих сплетений. </a:t>
            </a:r>
            <a:endParaRPr lang="ru-RU" sz="2400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113314" y="144511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</a:t>
            </a:r>
            <a:r>
              <a:rPr lang="ru-RU" b="1" dirty="0" smtClean="0">
                <a:cs typeface="Times New Roman" pitchFamily="18" charset="0"/>
              </a:rPr>
              <a:t>кишки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4072" y="1340768"/>
            <a:ext cx="5232973" cy="404247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160275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227577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672" y="661781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  <a:cs typeface="Calibri" pitchFamily="34" charset="0"/>
              </a:rPr>
              <a:t>Гистология</a:t>
            </a:r>
            <a:r>
              <a:rPr lang="en-US" sz="3600" dirty="0">
                <a:solidFill>
                  <a:srgbClr val="FF0000"/>
                </a:solidFill>
                <a:cs typeface="Calibri" pitchFamily="34" charset="0"/>
              </a:rPr>
              <a:t/>
            </a:r>
            <a:br>
              <a:rPr lang="en-US" sz="3600" dirty="0">
                <a:solidFill>
                  <a:srgbClr val="FF0000"/>
                </a:solidFill>
                <a:cs typeface="Calibri" pitchFamily="34" charset="0"/>
              </a:rPr>
            </a:br>
            <a:endParaRPr lang="ru-RU" sz="3600" dirty="0">
              <a:solidFill>
                <a:srgbClr val="FF0000"/>
              </a:solidFill>
              <a:cs typeface="Calibri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cs typeface="Calibri" pitchFamily="34" charset="0"/>
              </a:rPr>
              <a:t>Слизистая оболочка</a:t>
            </a:r>
            <a:endParaRPr lang="en-US" sz="2800" dirty="0">
              <a:cs typeface="Calibri" pitchFamily="34" charset="0"/>
            </a:endParaRPr>
          </a:p>
          <a:p>
            <a:r>
              <a:rPr lang="ru-RU" sz="2800" dirty="0" smtClean="0">
                <a:cs typeface="Calibri" pitchFamily="34" charset="0"/>
              </a:rPr>
              <a:t>Подслизистая основа</a:t>
            </a:r>
            <a:endParaRPr lang="en-US" sz="2800" dirty="0">
              <a:cs typeface="Calibri" pitchFamily="34" charset="0"/>
            </a:endParaRPr>
          </a:p>
          <a:p>
            <a:r>
              <a:rPr lang="ru-RU" sz="2800" dirty="0" smtClean="0">
                <a:cs typeface="Calibri" pitchFamily="34" charset="0"/>
              </a:rPr>
              <a:t>Мышечная оболочка</a:t>
            </a:r>
            <a:endParaRPr lang="en-US" sz="2800" dirty="0">
              <a:cs typeface="Calibri" pitchFamily="34" charset="0"/>
            </a:endParaRPr>
          </a:p>
          <a:p>
            <a:r>
              <a:rPr lang="ru-RU" sz="2800" dirty="0" smtClean="0">
                <a:cs typeface="Calibri" pitchFamily="34" charset="0"/>
              </a:rPr>
              <a:t>Серозная оболочка</a:t>
            </a:r>
            <a:endParaRPr lang="en-US" sz="2800" dirty="0">
              <a:cs typeface="Calibri" pitchFamily="34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07605" y="1188523"/>
            <a:ext cx="2883097" cy="5016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cs typeface="Calibri" pitchFamily="34" charset="0"/>
              </a:rPr>
              <a:t>Слои стенки ТК</a:t>
            </a:r>
            <a:endParaRPr lang="az-Latn-AZ" sz="3200" b="1" dirty="0">
              <a:cs typeface="Calibri" pitchFamily="34" charset="0"/>
            </a:endParaRPr>
          </a:p>
          <a:p>
            <a:pPr algn="ctr"/>
            <a:endParaRPr lang="az-Latn-AZ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az-Latn-AZ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az-Latn-AZ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az-Latn-AZ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az-Latn-AZ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az-Latn-AZ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az-Latn-AZ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az-Latn-AZ" sz="32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047261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3952" y="1271668"/>
            <a:ext cx="5266556" cy="494003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079545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6445859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9420" y="646331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Физиология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7368" y="1412776"/>
            <a:ext cx="6120680" cy="4968552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b="1" dirty="0" smtClean="0">
                <a:cs typeface="Times New Roman" pitchFamily="18" charset="0"/>
              </a:rPr>
              <a:t>Функции ТК</a:t>
            </a:r>
            <a:endParaRPr lang="en-US" sz="3200" b="1" dirty="0">
              <a:cs typeface="Times New Roman" pitchFamily="18" charset="0"/>
            </a:endParaRPr>
          </a:p>
          <a:p>
            <a:r>
              <a:rPr lang="ru-RU" sz="3200" b="1" dirty="0" smtClean="0">
                <a:cs typeface="Times New Roman" pitchFamily="18" charset="0"/>
              </a:rPr>
              <a:t>Пищеварительная</a:t>
            </a:r>
            <a:endParaRPr lang="en-US" sz="3200" b="1" dirty="0">
              <a:cs typeface="Times New Roman" pitchFamily="18" charset="0"/>
            </a:endParaRPr>
          </a:p>
          <a:p>
            <a:pPr marL="342900" lvl="1" indent="0">
              <a:buNone/>
            </a:pPr>
            <a:r>
              <a:rPr lang="az-Latn-AZ" sz="3200" dirty="0">
                <a:cs typeface="Times New Roman" pitchFamily="18" charset="0"/>
              </a:rPr>
              <a:t>- </a:t>
            </a:r>
            <a:r>
              <a:rPr lang="ru-RU" sz="3200" dirty="0" smtClean="0">
                <a:cs typeface="Times New Roman" pitchFamily="18" charset="0"/>
              </a:rPr>
              <a:t>абсорбция</a:t>
            </a:r>
            <a:endParaRPr lang="en-US" sz="3200" dirty="0">
              <a:cs typeface="Times New Roman" pitchFamily="18" charset="0"/>
            </a:endParaRPr>
          </a:p>
          <a:p>
            <a:pPr marL="342900" lvl="1" indent="0">
              <a:buNone/>
            </a:pPr>
            <a:r>
              <a:rPr lang="az-Latn-AZ" sz="3200" dirty="0">
                <a:cs typeface="Times New Roman" pitchFamily="18" charset="0"/>
              </a:rPr>
              <a:t>- </a:t>
            </a:r>
            <a:r>
              <a:rPr lang="ru-RU" sz="3200" dirty="0" smtClean="0">
                <a:cs typeface="Times New Roman" pitchFamily="18" charset="0"/>
              </a:rPr>
              <a:t>секреция</a:t>
            </a:r>
            <a:endParaRPr lang="en-US" sz="3200" dirty="0">
              <a:cs typeface="Times New Roman" pitchFamily="18" charset="0"/>
            </a:endParaRPr>
          </a:p>
          <a:p>
            <a:pPr marL="342900" lvl="1" indent="0">
              <a:buNone/>
            </a:pPr>
            <a:r>
              <a:rPr lang="az-Latn-AZ" sz="3200" dirty="0">
                <a:cs typeface="Times New Roman" pitchFamily="18" charset="0"/>
              </a:rPr>
              <a:t>- </a:t>
            </a:r>
            <a:r>
              <a:rPr lang="ru-RU" sz="3200" dirty="0" smtClean="0">
                <a:cs typeface="Times New Roman" pitchFamily="18" charset="0"/>
              </a:rPr>
              <a:t>расщепление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en-US" sz="3200" dirty="0">
                <a:cs typeface="Times New Roman" pitchFamily="18" charset="0"/>
              </a:rPr>
              <a:t>- </a:t>
            </a:r>
            <a:r>
              <a:rPr lang="ru-RU" sz="3200" dirty="0" smtClean="0">
                <a:cs typeface="Times New Roman" pitchFamily="18" charset="0"/>
              </a:rPr>
              <a:t>деградация</a:t>
            </a:r>
            <a:endParaRPr lang="en-US" sz="3200" dirty="0">
              <a:cs typeface="Times New Roman" pitchFamily="18" charset="0"/>
            </a:endParaRPr>
          </a:p>
          <a:p>
            <a:pPr marL="342900" lvl="1" indent="0">
              <a:buNone/>
            </a:pPr>
            <a:r>
              <a:rPr lang="az-Latn-AZ" sz="3200" dirty="0">
                <a:cs typeface="Times New Roman" pitchFamily="18" charset="0"/>
              </a:rPr>
              <a:t>- </a:t>
            </a:r>
            <a:r>
              <a:rPr lang="ru-RU" sz="3200" dirty="0" smtClean="0">
                <a:cs typeface="Times New Roman" pitchFamily="18" charset="0"/>
              </a:rPr>
              <a:t>моторика</a:t>
            </a:r>
            <a:endParaRPr lang="en-US" sz="3200" dirty="0">
              <a:cs typeface="Times New Roman" pitchFamily="18" charset="0"/>
            </a:endParaRPr>
          </a:p>
          <a:p>
            <a:r>
              <a:rPr lang="ru-RU" sz="3200" b="1" dirty="0" smtClean="0">
                <a:cs typeface="Times New Roman" pitchFamily="18" charset="0"/>
              </a:rPr>
              <a:t>Защитная</a:t>
            </a:r>
            <a:endParaRPr lang="en-US" sz="3200" b="1" dirty="0">
              <a:cs typeface="Times New Roman" pitchFamily="18" charset="0"/>
            </a:endParaRPr>
          </a:p>
          <a:p>
            <a:r>
              <a:rPr lang="ru-RU" sz="3200" b="1" dirty="0" smtClean="0">
                <a:cs typeface="Times New Roman" pitchFamily="18" charset="0"/>
              </a:rPr>
              <a:t>Эндокринная</a:t>
            </a:r>
            <a:endParaRPr lang="en-US" sz="3200" b="1" dirty="0"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16080" y="1484784"/>
            <a:ext cx="3834768" cy="450968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110971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76321" y="6488668"/>
            <a:ext cx="34609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54426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592" y="548680"/>
            <a:ext cx="6696744" cy="403424"/>
          </a:xfrm>
        </p:spPr>
        <p:txBody>
          <a:bodyPr/>
          <a:lstStyle/>
          <a:p>
            <a:r>
              <a:rPr lang="ru-RU" sz="4000" dirty="0" smtClean="0">
                <a:cs typeface="Times New Roman" pitchFamily="18" charset="0"/>
              </a:rPr>
              <a:t>Пищеварительная функция</a:t>
            </a:r>
            <a:endParaRPr lang="en-US" sz="4000" dirty="0"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5360" y="1628800"/>
            <a:ext cx="11449273" cy="4351338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cs typeface="Times New Roman" pitchFamily="18" charset="0"/>
              </a:rPr>
              <a:t>Абсорбция </a:t>
            </a:r>
            <a:r>
              <a:rPr lang="az-Latn-AZ" sz="2800" b="1" dirty="0" smtClean="0">
                <a:cs typeface="Times New Roman" pitchFamily="18" charset="0"/>
              </a:rPr>
              <a:t>– </a:t>
            </a:r>
            <a:r>
              <a:rPr lang="ru-RU" sz="2800" dirty="0" smtClean="0">
                <a:cs typeface="Times New Roman" pitchFamily="18" charset="0"/>
              </a:rPr>
              <a:t>Кроме</a:t>
            </a:r>
            <a:r>
              <a:rPr lang="ru-RU" sz="2800" b="1" dirty="0" smtClean="0">
                <a:cs typeface="Times New Roman" pitchFamily="18" charset="0"/>
              </a:rPr>
              <a:t> </a:t>
            </a:r>
            <a:r>
              <a:rPr lang="az-Latn-AZ" sz="2800" dirty="0" smtClean="0">
                <a:cs typeface="Times New Roman" pitchFamily="18" charset="0"/>
              </a:rPr>
              <a:t>Fe </a:t>
            </a:r>
            <a:r>
              <a:rPr lang="ru-RU" sz="2800" dirty="0" smtClean="0">
                <a:cs typeface="Times New Roman" pitchFamily="18" charset="0"/>
              </a:rPr>
              <a:t>и</a:t>
            </a:r>
            <a:r>
              <a:rPr lang="az-Latn-AZ" sz="2800" dirty="0" smtClean="0">
                <a:cs typeface="Times New Roman" pitchFamily="18" charset="0"/>
              </a:rPr>
              <a:t> Ca</a:t>
            </a:r>
            <a:r>
              <a:rPr lang="ru-RU" sz="2800" dirty="0" smtClean="0">
                <a:cs typeface="Times New Roman" pitchFamily="18" charset="0"/>
              </a:rPr>
              <a:t> всасывается большая часть воды </a:t>
            </a:r>
            <a:r>
              <a:rPr lang="en-US" sz="2800" dirty="0" smtClean="0">
                <a:cs typeface="Times New Roman" pitchFamily="18" charset="0"/>
              </a:rPr>
              <a:t>(90%)</a:t>
            </a:r>
            <a:r>
              <a:rPr lang="ru-RU" sz="2800" dirty="0" smtClean="0">
                <a:cs typeface="Times New Roman" pitchFamily="18" charset="0"/>
              </a:rPr>
              <a:t>;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углеводы</a:t>
            </a:r>
            <a:r>
              <a:rPr lang="en-US" sz="2800" dirty="0" smtClean="0">
                <a:cs typeface="Times New Roman" pitchFamily="18" charset="0"/>
              </a:rPr>
              <a:t>, </a:t>
            </a:r>
            <a:r>
              <a:rPr lang="ru-RU" sz="2800" dirty="0" smtClean="0">
                <a:cs typeface="Times New Roman" pitchFamily="18" charset="0"/>
              </a:rPr>
              <a:t>жиры</a:t>
            </a:r>
            <a:r>
              <a:rPr lang="en-US" sz="2800" dirty="0" smtClean="0">
                <a:cs typeface="Times New Roman" pitchFamily="18" charset="0"/>
              </a:rPr>
              <a:t>, </a:t>
            </a:r>
            <a:r>
              <a:rPr lang="ru-RU" sz="2800" dirty="0" smtClean="0">
                <a:cs typeface="Times New Roman" pitchFamily="18" charset="0"/>
              </a:rPr>
              <a:t>белки</a:t>
            </a:r>
            <a:r>
              <a:rPr lang="en-US" sz="2800" dirty="0" smtClean="0">
                <a:cs typeface="Times New Roman" pitchFamily="18" charset="0"/>
              </a:rPr>
              <a:t>, </a:t>
            </a:r>
            <a:r>
              <a:rPr lang="ru-RU" sz="2800" dirty="0" smtClean="0">
                <a:cs typeface="Times New Roman" pitchFamily="18" charset="0"/>
              </a:rPr>
              <a:t>микроэлементы и витамины абсорбируются полностью</a:t>
            </a:r>
            <a:r>
              <a:rPr lang="az-Latn-AZ" sz="2800" dirty="0" smtClean="0">
                <a:cs typeface="Times New Roman" pitchFamily="18" charset="0"/>
              </a:rPr>
              <a:t>.</a:t>
            </a:r>
            <a:r>
              <a:rPr lang="en-US" sz="2800" dirty="0" smtClean="0">
                <a:cs typeface="Times New Roman" pitchFamily="18" charset="0"/>
              </a:rPr>
              <a:t> </a:t>
            </a:r>
            <a:endParaRPr lang="az-Latn-AZ" sz="2800" dirty="0" smtClean="0">
              <a:cs typeface="Times New Roman" pitchFamily="18" charset="0"/>
            </a:endParaRPr>
          </a:p>
          <a:p>
            <a:pPr marL="0" indent="0" algn="just">
              <a:buNone/>
            </a:pPr>
            <a:endParaRPr lang="az-Latn-AZ" sz="2800" dirty="0" smtClean="0">
              <a:cs typeface="Times New Roman" pitchFamily="18" charset="0"/>
            </a:endParaRPr>
          </a:p>
          <a:p>
            <a:pPr marL="171450" lvl="1" algn="just">
              <a:spcBef>
                <a:spcPts val="750"/>
              </a:spcBef>
            </a:pPr>
            <a:r>
              <a:rPr lang="ru-RU" sz="3200" dirty="0" smtClean="0">
                <a:cs typeface="Times New Roman" pitchFamily="18" charset="0"/>
              </a:rPr>
              <a:t>Секреция и </a:t>
            </a:r>
            <a:r>
              <a:rPr lang="ru-RU" sz="2800" dirty="0" smtClean="0">
                <a:cs typeface="Times New Roman" pitchFamily="18" charset="0"/>
              </a:rPr>
              <a:t>деградация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осуществляются в криптах</a:t>
            </a:r>
            <a:r>
              <a:rPr lang="az-Latn-AZ" sz="2800" dirty="0" smtClean="0">
                <a:cs typeface="Times New Roman" pitchFamily="18" charset="0"/>
              </a:rPr>
              <a:t>. </a:t>
            </a:r>
            <a:r>
              <a:rPr lang="ru-RU" sz="2800" dirty="0" smtClean="0">
                <a:cs typeface="Times New Roman" pitchFamily="18" charset="0"/>
              </a:rPr>
              <a:t>Под действием панкреатических и тонкокишечных </a:t>
            </a:r>
            <a:r>
              <a:rPr lang="ru-RU" sz="2800" dirty="0" err="1" smtClean="0">
                <a:cs typeface="Times New Roman" pitchFamily="18" charset="0"/>
              </a:rPr>
              <a:t>энзимов</a:t>
            </a:r>
            <a:r>
              <a:rPr lang="ru-RU" sz="2800" dirty="0" smtClean="0">
                <a:cs typeface="Times New Roman" pitchFamily="18" charset="0"/>
              </a:rPr>
              <a:t> происходит </a:t>
            </a:r>
            <a:r>
              <a:rPr lang="ru-RU" sz="2800" dirty="0" err="1" smtClean="0">
                <a:cs typeface="Times New Roman" pitchFamily="18" charset="0"/>
              </a:rPr>
              <a:t>внутрипросвет-ная</a:t>
            </a:r>
            <a:r>
              <a:rPr lang="ru-RU" sz="2800" dirty="0" smtClean="0">
                <a:cs typeface="Times New Roman" pitchFamily="18" charset="0"/>
              </a:rPr>
              <a:t>, также пристеночная деградация пищи</a:t>
            </a:r>
            <a:endParaRPr lang="az-Latn-AZ" sz="2800" dirty="0" smtClean="0">
              <a:cs typeface="Times New Roman" pitchFamily="18" charset="0"/>
            </a:endParaRPr>
          </a:p>
          <a:p>
            <a:pPr algn="just"/>
            <a:r>
              <a:rPr lang="ru-RU" sz="2800" b="1" dirty="0" smtClean="0">
                <a:cs typeface="Times New Roman" pitchFamily="18" charset="0"/>
              </a:rPr>
              <a:t>Моторика </a:t>
            </a:r>
            <a:r>
              <a:rPr lang="az-Latn-AZ" sz="2800" dirty="0" smtClean="0">
                <a:cs typeface="Times New Roman" pitchFamily="18" charset="0"/>
              </a:rPr>
              <a:t>– </a:t>
            </a:r>
            <a:r>
              <a:rPr lang="ru-RU" sz="2800" dirty="0" smtClean="0">
                <a:cs typeface="Times New Roman" pitchFamily="18" charset="0"/>
              </a:rPr>
              <a:t>различают 2 вида</a:t>
            </a:r>
            <a:r>
              <a:rPr lang="en-US" sz="2800" dirty="0" smtClean="0">
                <a:cs typeface="Times New Roman" pitchFamily="18" charset="0"/>
              </a:rPr>
              <a:t>: </a:t>
            </a:r>
            <a:r>
              <a:rPr lang="ru-RU" sz="2800" dirty="0" smtClean="0">
                <a:cs typeface="Times New Roman" pitchFamily="18" charset="0"/>
              </a:rPr>
              <a:t>перистальтические и </a:t>
            </a:r>
            <a:r>
              <a:rPr lang="ru-RU" sz="2800" dirty="0" err="1" smtClean="0">
                <a:cs typeface="Times New Roman" pitchFamily="18" charset="0"/>
              </a:rPr>
              <a:t>тонически</a:t>
            </a:r>
            <a:r>
              <a:rPr lang="ru-RU" sz="2800" dirty="0" smtClean="0">
                <a:cs typeface="Times New Roman" pitchFamily="18" charset="0"/>
              </a:rPr>
              <a:t>-</a:t>
            </a:r>
            <a:r>
              <a:rPr lang="ru-RU" sz="2800" dirty="0" err="1" smtClean="0">
                <a:cs typeface="Times New Roman" pitchFamily="18" charset="0"/>
              </a:rPr>
              <a:t>осциля</a:t>
            </a:r>
            <a:r>
              <a:rPr lang="ru-RU" sz="2800" dirty="0" smtClean="0">
                <a:cs typeface="Times New Roman" pitchFamily="18" charset="0"/>
              </a:rPr>
              <a:t>-торные</a:t>
            </a:r>
            <a:r>
              <a:rPr lang="en-US" sz="2800" dirty="0" smtClean="0">
                <a:cs typeface="Times New Roman" pitchFamily="18" charset="0"/>
              </a:rPr>
              <a:t>. </a:t>
            </a:r>
            <a:r>
              <a:rPr lang="ru-RU" sz="2800" dirty="0" smtClean="0">
                <a:cs typeface="Times New Roman" pitchFamily="18" charset="0"/>
              </a:rPr>
              <a:t>Перистальтика способствует продвижению пищи и химуса, а </a:t>
            </a:r>
            <a:r>
              <a:rPr lang="ru-RU" sz="2800" dirty="0" err="1" smtClean="0">
                <a:cs typeface="Times New Roman" pitchFamily="18" charset="0"/>
              </a:rPr>
              <a:t>осциляция</a:t>
            </a:r>
            <a:r>
              <a:rPr lang="ru-RU" sz="2800" dirty="0" smtClean="0">
                <a:cs typeface="Times New Roman" pitchFamily="18" charset="0"/>
              </a:rPr>
              <a:t> к их размещению.  </a:t>
            </a:r>
            <a:endParaRPr lang="en-US" sz="2800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820712" y="0"/>
            <a:ext cx="33594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099087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85557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9962" y="646331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Защитная функция</a:t>
            </a:r>
            <a:endParaRPr lang="ru-RU" sz="40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5360" y="1772816"/>
            <a:ext cx="11665296" cy="22467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Механическая барьерная функция</a:t>
            </a:r>
          </a:p>
          <a:p>
            <a:pPr marL="457200" indent="-457200" algn="just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Защита от микроорганизмов и токсинов посредством лимфатической ткани </a:t>
            </a:r>
            <a:r>
              <a:rPr lang="ru-RU" sz="2800" dirty="0" err="1" smtClean="0">
                <a:cs typeface="Times New Roman" pitchFamily="18" charset="0"/>
              </a:rPr>
              <a:t>мукозы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(</a:t>
            </a:r>
            <a:r>
              <a:rPr lang="en-US" sz="2800" dirty="0">
                <a:cs typeface="Times New Roman" pitchFamily="18" charset="0"/>
              </a:rPr>
              <a:t>MALT</a:t>
            </a:r>
            <a:r>
              <a:rPr lang="en-US" sz="2800" dirty="0" smtClean="0">
                <a:cs typeface="Times New Roman" pitchFamily="18" charset="0"/>
              </a:rPr>
              <a:t>)</a:t>
            </a:r>
            <a:r>
              <a:rPr lang="ru-RU" sz="2800" dirty="0" smtClean="0">
                <a:cs typeface="Times New Roman" pitchFamily="18" charset="0"/>
              </a:rPr>
              <a:t> и </a:t>
            </a:r>
            <a:r>
              <a:rPr lang="en-US" sz="2800" dirty="0" err="1" smtClean="0">
                <a:cs typeface="Times New Roman" pitchFamily="18" charset="0"/>
              </a:rPr>
              <a:t>Panet</a:t>
            </a:r>
            <a:r>
              <a:rPr lang="ru-RU" sz="2800" dirty="0" smtClean="0">
                <a:cs typeface="Times New Roman" pitchFamily="18" charset="0"/>
              </a:rPr>
              <a:t> клеток </a:t>
            </a:r>
            <a:r>
              <a:rPr lang="ru-RU" sz="2800" dirty="0" err="1" smtClean="0">
                <a:cs typeface="Times New Roman" pitchFamily="18" charset="0"/>
              </a:rPr>
              <a:t>криптов</a:t>
            </a:r>
            <a:r>
              <a:rPr lang="en-US" sz="2800" dirty="0" smtClean="0">
                <a:cs typeface="Times New Roman" pitchFamily="18" charset="0"/>
              </a:rPr>
              <a:t> </a:t>
            </a:r>
            <a:endParaRPr lang="ru-RU" sz="2800" dirty="0" smtClean="0">
              <a:cs typeface="Times New Roman" pitchFamily="18" charset="0"/>
            </a:endParaRPr>
          </a:p>
          <a:p>
            <a:pPr marL="457200" indent="-457200" algn="just">
              <a:buFont typeface="Wingdings" pitchFamily="2" charset="2"/>
              <a:buChar char="Ø"/>
            </a:pPr>
            <a:r>
              <a:rPr lang="ru-RU" sz="2800" dirty="0" smtClean="0">
                <a:cs typeface="Times New Roman" pitchFamily="18" charset="0"/>
              </a:rPr>
              <a:t>Антимикробная защита М клетками, покрывающие </a:t>
            </a:r>
            <a:r>
              <a:rPr lang="ru-RU" sz="2800" dirty="0">
                <a:cs typeface="Times New Roman" pitchFamily="18" charset="0"/>
              </a:rPr>
              <a:t>лимфатические клетки </a:t>
            </a:r>
            <a:r>
              <a:rPr lang="ru-RU" sz="2800" dirty="0" smtClean="0">
                <a:cs typeface="Times New Roman" pitchFamily="18" charset="0"/>
              </a:rPr>
              <a:t>и клетками </a:t>
            </a:r>
            <a:r>
              <a:rPr lang="ru-RU" sz="2800" dirty="0" err="1" smtClean="0">
                <a:cs typeface="Times New Roman" pitchFamily="18" charset="0"/>
              </a:rPr>
              <a:t>продицирующие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İgA</a:t>
            </a:r>
            <a:endParaRPr lang="en-US" sz="2800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7261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18487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09481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28261" y="340558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Эндокринная функция</a:t>
            </a:r>
            <a:endParaRPr lang="ru-RU" sz="40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9376" y="1062494"/>
            <a:ext cx="1101722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cs typeface="Times New Roman" pitchFamily="18" charset="0"/>
              </a:rPr>
              <a:t>Эндокринные </a:t>
            </a:r>
            <a:r>
              <a:rPr lang="az-Latn-AZ" sz="2800" dirty="0" smtClean="0">
                <a:cs typeface="Times New Roman" pitchFamily="18" charset="0"/>
              </a:rPr>
              <a:t>(APUD</a:t>
            </a:r>
            <a:r>
              <a:rPr lang="az-Latn-AZ" sz="2800" dirty="0">
                <a:cs typeface="Times New Roman" pitchFamily="18" charset="0"/>
              </a:rPr>
              <a:t>) </a:t>
            </a:r>
            <a:r>
              <a:rPr lang="ru-RU" sz="2800" dirty="0" smtClean="0">
                <a:cs typeface="Times New Roman" pitchFamily="18" charset="0"/>
              </a:rPr>
              <a:t>клетки вырабатывают множественные гормоны</a:t>
            </a:r>
            <a:r>
              <a:rPr lang="en-US" sz="2800" dirty="0" smtClean="0">
                <a:cs typeface="Times New Roman" pitchFamily="18" charset="0"/>
              </a:rPr>
              <a:t>:</a:t>
            </a:r>
            <a:endParaRPr lang="az-Latn-AZ" sz="28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 smtClean="0">
                <a:cs typeface="Times New Roman" pitchFamily="18" charset="0"/>
              </a:rPr>
              <a:t>M </a:t>
            </a:r>
            <a:r>
              <a:rPr lang="ru-RU" sz="2800" dirty="0" smtClean="0">
                <a:cs typeface="Times New Roman" pitchFamily="18" charset="0"/>
              </a:rPr>
              <a:t>клетки 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az-Latn-AZ" sz="2800" dirty="0">
                <a:cs typeface="Times New Roman" pitchFamily="18" charset="0"/>
              </a:rPr>
              <a:t>- </a:t>
            </a:r>
            <a:r>
              <a:rPr lang="ru-RU" sz="2800" b="1" dirty="0" err="1" smtClean="0">
                <a:cs typeface="Times New Roman" pitchFamily="18" charset="0"/>
              </a:rPr>
              <a:t>мотилин</a:t>
            </a:r>
            <a:r>
              <a:rPr lang="az-Latn-AZ" sz="2800" b="1" dirty="0" smtClean="0">
                <a:cs typeface="Times New Roman" pitchFamily="18" charset="0"/>
              </a:rPr>
              <a:t> </a:t>
            </a:r>
            <a:r>
              <a:rPr lang="en-US" sz="2800" b="1" dirty="0">
                <a:cs typeface="Times New Roman" pitchFamily="18" charset="0"/>
              </a:rPr>
              <a:t> </a:t>
            </a:r>
            <a:endParaRPr lang="az-Latn-AZ" sz="2800" b="1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>
                <a:cs typeface="Times New Roman" pitchFamily="18" charset="0"/>
              </a:rPr>
              <a:t>S </a:t>
            </a:r>
            <a:r>
              <a:rPr lang="ru-RU" sz="2800" dirty="0">
                <a:cs typeface="Times New Roman" pitchFamily="18" charset="0"/>
              </a:rPr>
              <a:t>клетки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az-Latn-AZ" sz="2800" dirty="0">
                <a:cs typeface="Times New Roman" pitchFamily="18" charset="0"/>
              </a:rPr>
              <a:t>- </a:t>
            </a:r>
            <a:r>
              <a:rPr lang="ru-RU" sz="2800" b="1" dirty="0" smtClean="0">
                <a:cs typeface="Times New Roman" pitchFamily="18" charset="0"/>
              </a:rPr>
              <a:t>секретин</a:t>
            </a:r>
            <a:endParaRPr lang="az-Latn-AZ" sz="2800" b="1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>
                <a:cs typeface="Times New Roman" pitchFamily="18" charset="0"/>
              </a:rPr>
              <a:t>I </a:t>
            </a:r>
            <a:r>
              <a:rPr lang="ru-RU" sz="2800" dirty="0">
                <a:cs typeface="Times New Roman" pitchFamily="18" charset="0"/>
              </a:rPr>
              <a:t>клетки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az-Latn-AZ" sz="2800" dirty="0">
                <a:cs typeface="Times New Roman" pitchFamily="18" charset="0"/>
              </a:rPr>
              <a:t>- </a:t>
            </a:r>
            <a:r>
              <a:rPr lang="ru-RU" sz="2800" b="1" dirty="0" err="1" smtClean="0">
                <a:cs typeface="Times New Roman" pitchFamily="18" charset="0"/>
              </a:rPr>
              <a:t>холецистокинин</a:t>
            </a:r>
            <a:endParaRPr lang="az-Latn-AZ" sz="28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>
                <a:cs typeface="Times New Roman" pitchFamily="18" charset="0"/>
              </a:rPr>
              <a:t>K </a:t>
            </a:r>
            <a:r>
              <a:rPr lang="ru-RU" sz="2800" dirty="0">
                <a:cs typeface="Times New Roman" pitchFamily="18" charset="0"/>
              </a:rPr>
              <a:t>клетки</a:t>
            </a:r>
            <a:r>
              <a:rPr lang="az-Latn-AZ" sz="2800" dirty="0" smtClean="0">
                <a:cs typeface="Times New Roman" pitchFamily="18" charset="0"/>
              </a:rPr>
              <a:t> – </a:t>
            </a:r>
            <a:r>
              <a:rPr lang="ru-RU" sz="2800" b="1" dirty="0" smtClean="0">
                <a:cs typeface="Times New Roman" pitchFamily="18" charset="0"/>
              </a:rPr>
              <a:t>гастроинтестинальный пептид </a:t>
            </a:r>
            <a:r>
              <a:rPr lang="en-US" sz="2800" b="1" dirty="0" smtClean="0">
                <a:cs typeface="Times New Roman" pitchFamily="18" charset="0"/>
              </a:rPr>
              <a:t>(</a:t>
            </a:r>
            <a:r>
              <a:rPr lang="ru-RU" sz="2800" b="1" dirty="0" smtClean="0">
                <a:cs typeface="Times New Roman" pitchFamily="18" charset="0"/>
              </a:rPr>
              <a:t>ГИП</a:t>
            </a:r>
            <a:r>
              <a:rPr lang="en-US" sz="2800" dirty="0" smtClean="0">
                <a:cs typeface="Times New Roman" pitchFamily="18" charset="0"/>
              </a:rPr>
              <a:t>)</a:t>
            </a:r>
            <a:r>
              <a:rPr lang="az-Latn-AZ" sz="2800" dirty="0" smtClean="0">
                <a:cs typeface="Times New Roman" pitchFamily="18" charset="0"/>
              </a:rPr>
              <a:t> </a:t>
            </a:r>
            <a:endParaRPr lang="az-Latn-AZ" sz="28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>
                <a:cs typeface="Times New Roman" pitchFamily="18" charset="0"/>
              </a:rPr>
              <a:t>G </a:t>
            </a:r>
            <a:r>
              <a:rPr lang="ru-RU" sz="2800" dirty="0">
                <a:cs typeface="Times New Roman" pitchFamily="18" charset="0"/>
              </a:rPr>
              <a:t>клетки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az-Latn-AZ" sz="2800" dirty="0">
                <a:cs typeface="Times New Roman" pitchFamily="18" charset="0"/>
              </a:rPr>
              <a:t>- </a:t>
            </a:r>
            <a:r>
              <a:rPr lang="ru-RU" sz="2800" b="1" dirty="0" err="1" smtClean="0">
                <a:cs typeface="Times New Roman" pitchFamily="18" charset="0"/>
              </a:rPr>
              <a:t>гастрин</a:t>
            </a:r>
            <a:endParaRPr lang="az-Latn-AZ" sz="28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>
                <a:cs typeface="Times New Roman" pitchFamily="18" charset="0"/>
              </a:rPr>
              <a:t>D </a:t>
            </a:r>
            <a:r>
              <a:rPr lang="ru-RU" sz="2800" dirty="0">
                <a:cs typeface="Times New Roman" pitchFamily="18" charset="0"/>
              </a:rPr>
              <a:t>клетки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az-Latn-AZ" sz="2800" dirty="0">
                <a:cs typeface="Times New Roman" pitchFamily="18" charset="0"/>
              </a:rPr>
              <a:t>- </a:t>
            </a:r>
            <a:r>
              <a:rPr lang="ru-RU" sz="2800" b="1" dirty="0" err="1" smtClean="0">
                <a:cs typeface="Times New Roman" pitchFamily="18" charset="0"/>
              </a:rPr>
              <a:t>соматостатин</a:t>
            </a:r>
            <a:endParaRPr lang="az-Latn-AZ" sz="2800" b="1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>
                <a:cs typeface="Times New Roman" pitchFamily="18" charset="0"/>
              </a:rPr>
              <a:t>F </a:t>
            </a:r>
            <a:r>
              <a:rPr lang="ru-RU" sz="2800" dirty="0">
                <a:cs typeface="Times New Roman" pitchFamily="18" charset="0"/>
              </a:rPr>
              <a:t>клетки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az-Latn-AZ" sz="2800" dirty="0" smtClean="0">
                <a:cs typeface="Times New Roman" pitchFamily="18" charset="0"/>
              </a:rPr>
              <a:t>– </a:t>
            </a:r>
            <a:r>
              <a:rPr lang="ru-RU" sz="2800" b="1" dirty="0" smtClean="0">
                <a:cs typeface="Times New Roman" pitchFamily="18" charset="0"/>
              </a:rPr>
              <a:t>вазоактивный </a:t>
            </a:r>
            <a:r>
              <a:rPr lang="ru-RU" sz="2800" b="1" dirty="0" err="1" smtClean="0">
                <a:cs typeface="Times New Roman" pitchFamily="18" charset="0"/>
              </a:rPr>
              <a:t>интестинальный</a:t>
            </a:r>
            <a:r>
              <a:rPr lang="ru-RU" sz="2800" b="1" dirty="0" smtClean="0">
                <a:cs typeface="Times New Roman" pitchFamily="18" charset="0"/>
              </a:rPr>
              <a:t> </a:t>
            </a:r>
            <a:r>
              <a:rPr lang="ru-RU" sz="2800" b="1" dirty="0">
                <a:cs typeface="Times New Roman" pitchFamily="18" charset="0"/>
              </a:rPr>
              <a:t>пептид </a:t>
            </a:r>
            <a:r>
              <a:rPr lang="en-US" sz="2800" b="1" dirty="0" smtClean="0">
                <a:cs typeface="Times New Roman" pitchFamily="18" charset="0"/>
              </a:rPr>
              <a:t>(</a:t>
            </a:r>
            <a:r>
              <a:rPr lang="ru-RU" sz="2800" b="1" dirty="0" smtClean="0">
                <a:cs typeface="Times New Roman" pitchFamily="18" charset="0"/>
              </a:rPr>
              <a:t>ВИП</a:t>
            </a:r>
            <a:r>
              <a:rPr lang="en-US" sz="2800" dirty="0">
                <a:cs typeface="Times New Roman" pitchFamily="18" charset="0"/>
              </a:rPr>
              <a:t>)</a:t>
            </a:r>
            <a:r>
              <a:rPr lang="az-Latn-AZ" sz="2800" dirty="0">
                <a:cs typeface="Times New Roman" pitchFamily="18" charset="0"/>
              </a:rPr>
              <a:t> </a:t>
            </a: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ru-RU" sz="2800" dirty="0" smtClean="0">
                <a:cs typeface="Times New Roman" pitchFamily="18" charset="0"/>
              </a:rPr>
              <a:t>В клетки (в подвздошной кишке)</a:t>
            </a:r>
            <a:r>
              <a:rPr lang="az-Latn-AZ" sz="2800" dirty="0" smtClean="0">
                <a:cs typeface="Times New Roman" pitchFamily="18" charset="0"/>
              </a:rPr>
              <a:t> – </a:t>
            </a:r>
            <a:r>
              <a:rPr lang="ru-RU" sz="2800" b="1" dirty="0" smtClean="0">
                <a:cs typeface="Times New Roman" pitchFamily="18" charset="0"/>
              </a:rPr>
              <a:t>инсулиноподобный гормон</a:t>
            </a:r>
            <a:endParaRPr lang="az-Latn-AZ" sz="28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az-Latn-AZ" sz="2800" dirty="0">
                <a:cs typeface="Times New Roman" pitchFamily="18" charset="0"/>
              </a:rPr>
              <a:t>L</a:t>
            </a:r>
            <a:r>
              <a:rPr lang="en-US" sz="2800" dirty="0">
                <a:cs typeface="Times New Roman" pitchFamily="18" charset="0"/>
              </a:rPr>
              <a:t> </a:t>
            </a:r>
            <a:r>
              <a:rPr lang="ru-RU" sz="2800" dirty="0">
                <a:cs typeface="Times New Roman" pitchFamily="18" charset="0"/>
              </a:rPr>
              <a:t>клетки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az-Latn-AZ" sz="2800" dirty="0">
                <a:cs typeface="Times New Roman" pitchFamily="18" charset="0"/>
              </a:rPr>
              <a:t>- </a:t>
            </a:r>
            <a:r>
              <a:rPr lang="ru-RU" sz="2800" b="1" dirty="0" err="1" smtClean="0">
                <a:cs typeface="Times New Roman" pitchFamily="18" charset="0"/>
              </a:rPr>
              <a:t>энтероглюкагон</a:t>
            </a:r>
            <a:r>
              <a:rPr lang="az-Latn-AZ" sz="2800" dirty="0" smtClean="0">
                <a:cs typeface="Times New Roman" pitchFamily="18" charset="0"/>
              </a:rPr>
              <a:t>, </a:t>
            </a:r>
            <a:r>
              <a:rPr lang="ru-RU" sz="2800" dirty="0" smtClean="0">
                <a:cs typeface="Times New Roman" pitchFamily="18" charset="0"/>
              </a:rPr>
              <a:t>также </a:t>
            </a:r>
            <a:r>
              <a:rPr lang="en-US" sz="2800" dirty="0">
                <a:cs typeface="Times New Roman" pitchFamily="18" charset="0"/>
              </a:rPr>
              <a:t> </a:t>
            </a:r>
            <a:r>
              <a:rPr lang="ru-RU" sz="2800" b="1" dirty="0">
                <a:cs typeface="Times New Roman" pitchFamily="18" charset="0"/>
              </a:rPr>
              <a:t>гастроинтестинальный пептид </a:t>
            </a:r>
            <a:r>
              <a:rPr lang="en-US" sz="2800" b="1" dirty="0">
                <a:cs typeface="Times New Roman" pitchFamily="18" charset="0"/>
              </a:rPr>
              <a:t>(</a:t>
            </a:r>
            <a:r>
              <a:rPr lang="ru-RU" sz="2800" b="1" dirty="0">
                <a:cs typeface="Times New Roman" pitchFamily="18" charset="0"/>
              </a:rPr>
              <a:t>ГИП</a:t>
            </a:r>
            <a:r>
              <a:rPr lang="en-US" sz="2800" dirty="0">
                <a:cs typeface="Times New Roman" pitchFamily="18" charset="0"/>
              </a:rPr>
              <a:t>)</a:t>
            </a:r>
            <a:r>
              <a:rPr lang="az-Latn-AZ" sz="2800" dirty="0"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и десятки других гормонов</a:t>
            </a:r>
            <a:endParaRPr lang="en-US" sz="2800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04312" y="0"/>
            <a:ext cx="35755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35845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59164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1052736"/>
            <a:ext cx="7128792" cy="611546"/>
          </a:xfrm>
        </p:spPr>
        <p:txBody>
          <a:bodyPr/>
          <a:lstStyle/>
          <a:p>
            <a:r>
              <a:rPr lang="ru-RU" sz="4000" dirty="0">
                <a:cs typeface="Times New Roman" pitchFamily="18" charset="0"/>
              </a:rPr>
              <a:t>Хирургические заболевания </a:t>
            </a:r>
            <a:br>
              <a:rPr lang="ru-RU" sz="4000" dirty="0">
                <a:cs typeface="Times New Roman" pitchFamily="18" charset="0"/>
              </a:rPr>
            </a:br>
            <a:r>
              <a:rPr lang="ru-RU" sz="4000" dirty="0">
                <a:cs typeface="Times New Roman" pitchFamily="18" charset="0"/>
              </a:rPr>
              <a:t>тонкой </a:t>
            </a:r>
            <a:r>
              <a:rPr lang="ru-RU" sz="4000" dirty="0" smtClean="0">
                <a:cs typeface="Times New Roman" pitchFamily="18" charset="0"/>
              </a:rPr>
              <a:t>кишки. Диагностический подход</a:t>
            </a:r>
            <a:endParaRPr lang="ru-RU" sz="40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91544" y="2636912"/>
            <a:ext cx="813294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cs typeface="Times New Roman" pitchFamily="18" charset="0"/>
              </a:rPr>
              <a:t>Синдромы</a:t>
            </a:r>
            <a:endParaRPr lang="az-Latn-AZ" sz="3200" b="1" dirty="0">
              <a:cs typeface="Times New Roman" pitchFamily="18" charset="0"/>
            </a:endParaRPr>
          </a:p>
          <a:p>
            <a:pPr algn="ctr"/>
            <a:endParaRPr lang="en-US" sz="3200" b="1" dirty="0"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Синдром слепой петли (застойная кишка)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Синдром короткой кишки </a:t>
            </a:r>
            <a:endParaRPr lang="az-Latn-AZ" sz="3200" dirty="0"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Синдром кишечной непроходимости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Синдром кровотечение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047260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79545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58832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67608" y="836712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Методы исследования</a:t>
            </a:r>
            <a:endParaRPr lang="az-Latn-AZ" sz="40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5762" y="1700808"/>
            <a:ext cx="120726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az-Latn-AZ" sz="2400" b="1" dirty="0"/>
              <a:t>• </a:t>
            </a:r>
            <a:r>
              <a:rPr lang="ru-RU" sz="3200" dirty="0" smtClean="0">
                <a:cs typeface="Times New Roman" pitchFamily="18" charset="0"/>
              </a:rPr>
              <a:t>Клинические</a:t>
            </a:r>
            <a:endParaRPr lang="az-Latn-AZ" sz="3200" dirty="0">
              <a:cs typeface="Times New Roman" pitchFamily="18" charset="0"/>
            </a:endParaRPr>
          </a:p>
          <a:p>
            <a:pPr algn="just"/>
            <a:r>
              <a:rPr lang="az-Latn-AZ" sz="3200" dirty="0">
                <a:cs typeface="Times New Roman" pitchFamily="18" charset="0"/>
              </a:rPr>
              <a:t>• </a:t>
            </a:r>
            <a:r>
              <a:rPr lang="ru-RU" sz="3200" dirty="0" smtClean="0">
                <a:cs typeface="Times New Roman" pitchFamily="18" charset="0"/>
              </a:rPr>
              <a:t>Лабораторные</a:t>
            </a:r>
            <a:endParaRPr lang="ru-RU" sz="3200" dirty="0">
              <a:cs typeface="Times New Roman" pitchFamily="18" charset="0"/>
            </a:endParaRP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3200" dirty="0" smtClean="0">
                <a:cs typeface="Times New Roman" pitchFamily="18" charset="0"/>
              </a:rPr>
              <a:t>Инструментальные</a:t>
            </a:r>
            <a:r>
              <a:rPr lang="az-Latn-AZ" sz="3200" dirty="0" smtClean="0">
                <a:cs typeface="Times New Roman" pitchFamily="18" charset="0"/>
              </a:rPr>
              <a:t> (</a:t>
            </a:r>
            <a:r>
              <a:rPr lang="ru-RU" sz="3200" dirty="0" err="1" smtClean="0">
                <a:cs typeface="Times New Roman" pitchFamily="18" charset="0"/>
              </a:rPr>
              <a:t>визуализационные</a:t>
            </a:r>
            <a:r>
              <a:rPr lang="az-Latn-AZ" sz="3200" dirty="0" smtClean="0">
                <a:cs typeface="Times New Roman" pitchFamily="18" charset="0"/>
              </a:rPr>
              <a:t>) </a:t>
            </a:r>
            <a:endParaRPr lang="ru-RU" sz="3200" dirty="0" smtClean="0">
              <a:cs typeface="Times New Roman" pitchFamily="18" charset="0"/>
            </a:endParaRPr>
          </a:p>
          <a:p>
            <a:pPr algn="just"/>
            <a:r>
              <a:rPr lang="az-Latn-AZ" sz="3200" dirty="0" smtClean="0">
                <a:cs typeface="Times New Roman" pitchFamily="18" charset="0"/>
              </a:rPr>
              <a:t>• </a:t>
            </a:r>
            <a:r>
              <a:rPr lang="ru-RU" sz="3200" dirty="0" smtClean="0">
                <a:cs typeface="Times New Roman" pitchFamily="18" charset="0"/>
              </a:rPr>
              <a:t>Биопсия</a:t>
            </a:r>
            <a:endParaRPr lang="az-Latn-AZ" sz="3200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7261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05971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5047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6870" y="646331"/>
            <a:ext cx="6709524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Клиническая симптоматика</a:t>
            </a:r>
            <a:endParaRPr lang="ru-RU" sz="40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3352" y="1556792"/>
            <a:ext cx="1159328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боли</a:t>
            </a:r>
            <a:endParaRPr lang="en-US" sz="3200" dirty="0" smtClean="0"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err="1" smtClean="0">
                <a:cs typeface="Times New Roman" pitchFamily="18" charset="0"/>
              </a:rPr>
              <a:t>тощнота</a:t>
            </a:r>
            <a:r>
              <a:rPr lang="ru-RU" sz="3200" dirty="0" smtClean="0">
                <a:cs typeface="Times New Roman" pitchFamily="18" charset="0"/>
              </a:rPr>
              <a:t>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метеоризм</a:t>
            </a:r>
            <a:endParaRPr lang="en-US" sz="3200" dirty="0" smtClean="0"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рвота</a:t>
            </a:r>
            <a:endParaRPr lang="en-US" sz="3200" dirty="0" smtClean="0"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диарея</a:t>
            </a:r>
            <a:endParaRPr lang="en-US" sz="3200" dirty="0" smtClean="0"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err="1" smtClean="0">
                <a:cs typeface="Times New Roman" pitchFamily="18" charset="0"/>
              </a:rPr>
              <a:t>неотхождение</a:t>
            </a:r>
            <a:r>
              <a:rPr lang="ru-RU" sz="3200" dirty="0" smtClean="0">
                <a:cs typeface="Times New Roman" pitchFamily="18" charset="0"/>
              </a:rPr>
              <a:t> (задержка</a:t>
            </a:r>
            <a:r>
              <a:rPr lang="ru-RU" sz="3200" dirty="0">
                <a:cs typeface="Times New Roman" pitchFamily="18" charset="0"/>
              </a:rPr>
              <a:t>) </a:t>
            </a:r>
            <a:r>
              <a:rPr lang="ru-RU" sz="3200" dirty="0" smtClean="0">
                <a:cs typeface="Times New Roman" pitchFamily="18" charset="0"/>
              </a:rPr>
              <a:t>стула и газов 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мелена</a:t>
            </a:r>
            <a:endParaRPr lang="en-US" sz="3200" dirty="0" smtClean="0"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прощупывание образования</a:t>
            </a:r>
            <a:r>
              <a:rPr lang="en-US" sz="3200" dirty="0" smtClean="0">
                <a:cs typeface="Times New Roman" pitchFamily="18" charset="0"/>
              </a:rPr>
              <a:t> </a:t>
            </a:r>
            <a:r>
              <a:rPr lang="az-Latn-AZ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опухоль, новообразование</a:t>
            </a:r>
            <a:r>
              <a:rPr lang="az-Latn-AZ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85322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cs typeface="Times New Roman" pitchFamily="18" charset="0"/>
              </a:rPr>
              <a:t>Хирургические заболевания </a:t>
            </a:r>
            <a:endParaRPr lang="ru-RU" b="1" dirty="0">
              <a:cs typeface="Times New Roman" pitchFamily="18" charset="0"/>
            </a:endParaRP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46594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18915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576" y="386131"/>
            <a:ext cx="6984776" cy="611546"/>
          </a:xfrm>
        </p:spPr>
        <p:txBody>
          <a:bodyPr/>
          <a:lstStyle/>
          <a:p>
            <a:r>
              <a:rPr lang="ru-RU" sz="4000" dirty="0" smtClean="0">
                <a:solidFill>
                  <a:srgbClr val="FF0000"/>
                </a:solidFill>
                <a:cs typeface="Times New Roman" pitchFamily="18" charset="0"/>
              </a:rPr>
              <a:t>Лабораторные исследования</a:t>
            </a:r>
            <a:endParaRPr lang="ru-RU" sz="40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7368" y="1440313"/>
            <a:ext cx="117846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Генетические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Болезнь Крона (</a:t>
            </a:r>
            <a:r>
              <a:rPr lang="en-US" sz="3200" dirty="0" err="1" smtClean="0">
                <a:cs typeface="Times New Roman" pitchFamily="18" charset="0"/>
              </a:rPr>
              <a:t>Crohn</a:t>
            </a:r>
            <a:r>
              <a:rPr lang="en-US" sz="3200" dirty="0" smtClean="0">
                <a:cs typeface="Times New Roman" pitchFamily="18" charset="0"/>
              </a:rPr>
              <a:t>)</a:t>
            </a:r>
            <a:r>
              <a:rPr lang="ru-RU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Антитела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Болезнь </a:t>
            </a:r>
            <a:r>
              <a:rPr lang="ru-RU" sz="3200" dirty="0" err="1" smtClean="0">
                <a:cs typeface="Times New Roman" pitchFamily="18" charset="0"/>
              </a:rPr>
              <a:t>целиакия</a:t>
            </a:r>
            <a:r>
              <a:rPr lang="en-US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Тесты абсорбции 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тест Шиллинга (</a:t>
            </a:r>
            <a:r>
              <a:rPr lang="en-US" sz="3200" dirty="0" smtClean="0">
                <a:cs typeface="Times New Roman" pitchFamily="18" charset="0"/>
              </a:rPr>
              <a:t>Shilling</a:t>
            </a:r>
            <a:r>
              <a:rPr lang="ru-RU" sz="3200" dirty="0" smtClean="0">
                <a:cs typeface="Times New Roman" pitchFamily="18" charset="0"/>
              </a:rPr>
              <a:t>)</a:t>
            </a:r>
            <a:r>
              <a:rPr lang="en-US" sz="3200" dirty="0" smtClean="0">
                <a:cs typeface="Times New Roman" pitchFamily="18" charset="0"/>
              </a:rPr>
              <a:t>, </a:t>
            </a:r>
            <a:r>
              <a:rPr lang="ru-RU" sz="3200" dirty="0" smtClean="0">
                <a:cs typeface="Times New Roman" pitchFamily="18" charset="0"/>
              </a:rPr>
              <a:t>тест Д-ксилозы (тест </a:t>
            </a:r>
            <a:r>
              <a:rPr lang="en-US" sz="3200" dirty="0" smtClean="0">
                <a:cs typeface="Times New Roman" pitchFamily="18" charset="0"/>
              </a:rPr>
              <a:t>D-</a:t>
            </a:r>
            <a:r>
              <a:rPr lang="en-US" sz="3200" dirty="0" err="1" smtClean="0">
                <a:cs typeface="Times New Roman" pitchFamily="18" charset="0"/>
              </a:rPr>
              <a:t>ksiloza</a:t>
            </a:r>
            <a:r>
              <a:rPr lang="ru-RU" sz="3200" dirty="0" smtClean="0">
                <a:cs typeface="Times New Roman" pitchFamily="18" charset="0"/>
              </a:rPr>
              <a:t>) и </a:t>
            </a:r>
            <a:r>
              <a:rPr lang="ru-RU" sz="3200" dirty="0" err="1" smtClean="0">
                <a:cs typeface="Times New Roman" pitchFamily="18" charset="0"/>
              </a:rPr>
              <a:t>др</a:t>
            </a:r>
            <a:r>
              <a:rPr lang="en-US" sz="3200" dirty="0" smtClean="0">
                <a:cs typeface="Times New Roman" pitchFamily="18" charset="0"/>
              </a:rPr>
              <a:t>.)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Культура содержимого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Другие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047260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70345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28945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5520" y="476672"/>
            <a:ext cx="7488832" cy="611546"/>
          </a:xfrm>
        </p:spPr>
        <p:txBody>
          <a:bodyPr/>
          <a:lstStyle/>
          <a:p>
            <a:pPr marL="571500" indent="-571500"/>
            <a:r>
              <a:rPr lang="ru-RU" sz="4000" dirty="0">
                <a:cs typeface="Times New Roman" pitchFamily="18" charset="0"/>
              </a:rPr>
              <a:t>Инструментальные</a:t>
            </a:r>
            <a:r>
              <a:rPr lang="az-Latn-AZ" sz="4000" dirty="0">
                <a:cs typeface="Times New Roman" pitchFamily="18" charset="0"/>
              </a:rPr>
              <a:t> (</a:t>
            </a:r>
            <a:r>
              <a:rPr lang="ru-RU" sz="4000" dirty="0" err="1">
                <a:cs typeface="Times New Roman" pitchFamily="18" charset="0"/>
              </a:rPr>
              <a:t>визуализационные</a:t>
            </a:r>
            <a:r>
              <a:rPr lang="az-Latn-AZ" sz="4000" dirty="0">
                <a:cs typeface="Times New Roman" pitchFamily="18" charset="0"/>
              </a:rPr>
              <a:t>) </a:t>
            </a:r>
            <a:r>
              <a:rPr lang="ru-RU" sz="4000" dirty="0" smtClean="0">
                <a:cs typeface="Times New Roman" pitchFamily="18" charset="0"/>
              </a:rPr>
              <a:t>методы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7408" y="1700808"/>
            <a:ext cx="1094521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УЗИ</a:t>
            </a:r>
            <a:endParaRPr lang="az-Latn-AZ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err="1" smtClean="0">
                <a:cs typeface="Times New Roman" pitchFamily="18" charset="0"/>
              </a:rPr>
              <a:t>Рентгеноллогические</a:t>
            </a:r>
            <a:r>
              <a:rPr lang="ru-RU" sz="3200" dirty="0" smtClean="0">
                <a:cs typeface="Times New Roman" pitchFamily="18" charset="0"/>
              </a:rPr>
              <a:t> 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КТ</a:t>
            </a:r>
            <a:endParaRPr lang="az-Latn-AZ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МРТ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Эндоскопия </a:t>
            </a:r>
            <a:r>
              <a:rPr lang="az-Latn-AZ" sz="3200" dirty="0" smtClean="0">
                <a:cs typeface="Times New Roman" pitchFamily="18" charset="0"/>
              </a:rPr>
              <a:t>(</a:t>
            </a:r>
            <a:r>
              <a:rPr lang="ru-RU" sz="3200" dirty="0" err="1" smtClean="0">
                <a:cs typeface="Times New Roman" pitchFamily="18" charset="0"/>
              </a:rPr>
              <a:t>интестиноскопия</a:t>
            </a:r>
            <a:r>
              <a:rPr lang="en-US" sz="3200" dirty="0" smtClean="0">
                <a:cs typeface="Times New Roman" pitchFamily="18" charset="0"/>
              </a:rPr>
              <a:t>, </a:t>
            </a:r>
            <a:r>
              <a:rPr lang="ru-RU" sz="3200" dirty="0" smtClean="0">
                <a:cs typeface="Times New Roman" pitchFamily="18" charset="0"/>
              </a:rPr>
              <a:t>одно- и </a:t>
            </a:r>
            <a:r>
              <a:rPr lang="ru-RU" sz="3200" dirty="0" err="1" smtClean="0">
                <a:cs typeface="Times New Roman" pitchFamily="18" charset="0"/>
              </a:rPr>
              <a:t>двухбаллонная</a:t>
            </a:r>
            <a:r>
              <a:rPr lang="ru-RU" sz="3200" dirty="0" smtClean="0">
                <a:cs typeface="Times New Roman" pitchFamily="18" charset="0"/>
              </a:rPr>
              <a:t> эндоскопия, капсульная эндоскопия) 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Лапароскопия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ru-RU" sz="3200" dirty="0" smtClean="0">
                <a:cs typeface="Times New Roman" pitchFamily="18" charset="0"/>
              </a:rPr>
              <a:t>Биопсия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85322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20336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6506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9536" y="445314"/>
            <a:ext cx="7272808" cy="611546"/>
          </a:xfrm>
        </p:spPr>
        <p:txBody>
          <a:bodyPr/>
          <a:lstStyle/>
          <a:p>
            <a:r>
              <a:rPr lang="ru-RU" sz="3600" dirty="0" smtClean="0">
                <a:solidFill>
                  <a:srgbClr val="FF0000"/>
                </a:solidFill>
                <a:cs typeface="Times New Roman" pitchFamily="18" charset="0"/>
              </a:rPr>
              <a:t>Диагностический подход к хирургическим заболеваниям ТК</a:t>
            </a:r>
            <a:endParaRPr lang="en-US" sz="36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3392" y="1772816"/>
            <a:ext cx="1101722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cs typeface="Times New Roman" pitchFamily="18" charset="0"/>
              </a:rPr>
              <a:t>Основные принципы</a:t>
            </a:r>
            <a:endParaRPr lang="en-US" sz="3200" b="1" dirty="0"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Экстренные (срочные) и органические заболевания ТК должны быть на переднем плане  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Дифференциация с другими (всеми) абдоминальными патологиями</a:t>
            </a:r>
            <a:endParaRPr lang="en-US" sz="3200" dirty="0">
              <a:cs typeface="Times New Roman" pitchFamily="18" charset="0"/>
            </a:endParaRPr>
          </a:p>
          <a:p>
            <a:r>
              <a:rPr lang="ru-RU" sz="3200" b="1" dirty="0" smtClean="0">
                <a:cs typeface="Times New Roman" pitchFamily="18" charset="0"/>
              </a:rPr>
              <a:t>Сомнения</a:t>
            </a:r>
            <a:endParaRPr lang="en-US" sz="3200" b="1" dirty="0">
              <a:cs typeface="Times New Roman" pitchFamily="18" charset="0"/>
            </a:endParaRPr>
          </a:p>
          <a:p>
            <a:r>
              <a:rPr lang="ru-RU" sz="3200" dirty="0" smtClean="0">
                <a:cs typeface="Times New Roman" pitchFamily="18" charset="0"/>
              </a:rPr>
              <a:t>Боли в животе, диарея, вздутие, </a:t>
            </a:r>
            <a:r>
              <a:rPr lang="ru-RU" sz="3200" dirty="0" err="1" smtClean="0">
                <a:cs typeface="Times New Roman" pitchFamily="18" charset="0"/>
              </a:rPr>
              <a:t>неотхождение</a:t>
            </a:r>
            <a:r>
              <a:rPr lang="ru-RU" sz="3200" dirty="0" smtClean="0">
                <a:cs typeface="Times New Roman" pitchFamily="18" charset="0"/>
              </a:rPr>
              <a:t> (задержка</a:t>
            </a:r>
            <a:r>
              <a:rPr lang="ru-RU" sz="3200" dirty="0">
                <a:cs typeface="Times New Roman" pitchFamily="18" charset="0"/>
              </a:rPr>
              <a:t>) </a:t>
            </a:r>
            <a:r>
              <a:rPr lang="ru-RU" sz="3200" dirty="0" smtClean="0">
                <a:cs typeface="Times New Roman" pitchFamily="18" charset="0"/>
              </a:rPr>
              <a:t>стула и газов, </a:t>
            </a:r>
            <a:r>
              <a:rPr lang="ru-RU" sz="3200" dirty="0" err="1" smtClean="0">
                <a:cs typeface="Times New Roman" pitchFamily="18" charset="0"/>
              </a:rPr>
              <a:t>тощнота</a:t>
            </a:r>
            <a:r>
              <a:rPr lang="ru-RU" sz="3200" dirty="0" smtClean="0">
                <a:cs typeface="Times New Roman" pitchFamily="18" charset="0"/>
              </a:rPr>
              <a:t>, рвота, мелена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13314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79545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>
                <a:cs typeface="Times New Roman" pitchFamily="18" charset="0"/>
              </a:rPr>
              <a:t>Доцент </a:t>
            </a:r>
            <a:r>
              <a:rPr lang="ru-RU" altLang="en-US" dirty="0" smtClean="0"/>
              <a:t>Др</a:t>
            </a:r>
            <a:r>
              <a:rPr lang="ru-RU" altLang="en-US" dirty="0"/>
              <a:t>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36168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2824" y="323165"/>
            <a:ext cx="6709524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Принципы диагностики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1026" name="Picture 2" descr="http://bck.az/images/books/carrahi_xestelikler/nazikb/nab_img_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2673" y="1057835"/>
            <a:ext cx="7241111" cy="543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897290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62078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09259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4495" y="0"/>
            <a:ext cx="6076051" cy="751087"/>
          </a:xfrm>
        </p:spPr>
        <p:txBody>
          <a:bodyPr/>
          <a:lstStyle/>
          <a:p>
            <a:r>
              <a:rPr lang="ru-RU" sz="4000" dirty="0">
                <a:solidFill>
                  <a:schemeClr val="tx1"/>
                </a:solidFill>
                <a:cs typeface="Times New Roman" pitchFamily="18" charset="0"/>
              </a:rPr>
              <a:t>Принципы диагностики</a:t>
            </a:r>
          </a:p>
        </p:txBody>
      </p:sp>
      <p:pic>
        <p:nvPicPr>
          <p:cNvPr id="2050" name="Picture 2" descr="http://bck.az/images/books/carrahi_xestelikler/nazikb/nab_img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0898" y="629980"/>
            <a:ext cx="7923246" cy="5942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185322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11136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537666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476672"/>
            <a:ext cx="6076051" cy="729919"/>
          </a:xfrm>
        </p:spPr>
        <p:txBody>
          <a:bodyPr/>
          <a:lstStyle/>
          <a:p>
            <a:r>
              <a:rPr lang="ru-RU" sz="4000" dirty="0">
                <a:solidFill>
                  <a:schemeClr val="tx1"/>
                </a:solidFill>
                <a:cs typeface="Times New Roman" pitchFamily="18" charset="0"/>
              </a:rPr>
              <a:t>Принципы диагностики</a:t>
            </a:r>
            <a:endParaRPr lang="ru-RU" sz="4000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4558" y="1556792"/>
            <a:ext cx="11881320" cy="42165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cs typeface="Times New Roman" pitchFamily="18" charset="0"/>
              </a:rPr>
              <a:t>Исследования </a:t>
            </a:r>
            <a:r>
              <a:rPr lang="az-Latn-AZ" sz="3600" b="1" dirty="0" smtClean="0">
                <a:cs typeface="Times New Roman" pitchFamily="18" charset="0"/>
              </a:rPr>
              <a:t>III </a:t>
            </a:r>
            <a:r>
              <a:rPr lang="ru-RU" sz="3600" b="1" dirty="0" smtClean="0">
                <a:cs typeface="Times New Roman" pitchFamily="18" charset="0"/>
              </a:rPr>
              <a:t>ступени</a:t>
            </a:r>
            <a:endParaRPr lang="az-Latn-AZ" sz="3600" b="1" dirty="0">
              <a:cs typeface="Times New Roman" pitchFamily="18" charset="0"/>
            </a:endParaRPr>
          </a:p>
          <a:p>
            <a:pPr algn="ctr"/>
            <a:endParaRPr lang="az-Latn-AZ" sz="3600" b="1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dirty="0" smtClean="0">
                <a:cs typeface="Times New Roman" pitchFamily="18" charset="0"/>
              </a:rPr>
              <a:t>Диагностика неуточненной патологии ТК или определение ее степени тяжести инвазивными методами</a:t>
            </a:r>
            <a:endParaRPr lang="en-US" sz="28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dirty="0" smtClean="0">
                <a:cs typeface="Times New Roman" pitchFamily="18" charset="0"/>
              </a:rPr>
              <a:t>Уточнение степени тяжести заболевания и его топической локализации -</a:t>
            </a:r>
            <a:r>
              <a:rPr lang="az-Latn-AZ" sz="2800" dirty="0" smtClean="0">
                <a:cs typeface="Times New Roman" pitchFamily="18" charset="0"/>
              </a:rPr>
              <a:t>– </a:t>
            </a:r>
            <a:r>
              <a:rPr lang="ru-RU" sz="2800" b="1" dirty="0" smtClean="0">
                <a:cs typeface="Times New Roman" pitchFamily="18" charset="0"/>
              </a:rPr>
              <a:t>ангиография</a:t>
            </a:r>
            <a:r>
              <a:rPr lang="az-Latn-AZ" sz="2800" dirty="0" smtClean="0">
                <a:cs typeface="Times New Roman" pitchFamily="18" charset="0"/>
              </a:rPr>
              <a:t>;</a:t>
            </a:r>
            <a:endParaRPr lang="en-US" sz="2800" dirty="0">
              <a:cs typeface="Times New Roman" pitchFamily="18" charset="0"/>
            </a:endParaRPr>
          </a:p>
          <a:p>
            <a:pPr algn="just"/>
            <a:endParaRPr lang="az-Latn-AZ" sz="2800" dirty="0">
              <a:cs typeface="Times New Roman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800" dirty="0" smtClean="0">
                <a:cs typeface="Times New Roman" pitchFamily="18" charset="0"/>
              </a:rPr>
              <a:t>Специфическая диагностика болезни Крона (</a:t>
            </a:r>
            <a:r>
              <a:rPr lang="en-US" sz="2800" dirty="0" err="1" smtClean="0">
                <a:cs typeface="Times New Roman" pitchFamily="18" charset="0"/>
              </a:rPr>
              <a:t>Crohn</a:t>
            </a:r>
            <a:r>
              <a:rPr lang="ru-RU" sz="2800" dirty="0" smtClean="0">
                <a:cs typeface="Times New Roman" pitchFamily="18" charset="0"/>
              </a:rPr>
              <a:t>)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ru-RU" sz="2800" dirty="0" smtClean="0">
                <a:cs typeface="Times New Roman" pitchFamily="18" charset="0"/>
              </a:rPr>
              <a:t>и болезни </a:t>
            </a:r>
            <a:r>
              <a:rPr lang="ru-RU" sz="2800" dirty="0" err="1" smtClean="0">
                <a:cs typeface="Times New Roman" pitchFamily="18" charset="0"/>
              </a:rPr>
              <a:t>целиакия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az-Latn-AZ" sz="2800" dirty="0" smtClean="0">
                <a:cs typeface="Times New Roman" pitchFamily="18" charset="0"/>
              </a:rPr>
              <a:t>– </a:t>
            </a:r>
            <a:r>
              <a:rPr lang="ru-RU" sz="2800" b="1" dirty="0" smtClean="0">
                <a:cs typeface="Times New Roman" pitchFamily="18" charset="0"/>
              </a:rPr>
              <a:t>генетические тесты</a:t>
            </a:r>
            <a:r>
              <a:rPr lang="az-Latn-AZ" sz="2800" b="1" dirty="0" smtClean="0">
                <a:cs typeface="Times New Roman" pitchFamily="18" charset="0"/>
              </a:rPr>
              <a:t> </a:t>
            </a:r>
            <a:endParaRPr lang="en-US" sz="2800" dirty="0"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185322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70345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089427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7488" y="764704"/>
            <a:ext cx="8568952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Хирургические операции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1345" y="1556792"/>
            <a:ext cx="111612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Резекции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err="1" smtClean="0">
                <a:cs typeface="Times New Roman" pitchFamily="18" charset="0"/>
              </a:rPr>
              <a:t>Ущивание</a:t>
            </a:r>
            <a:r>
              <a:rPr lang="ru-RU" sz="3200" dirty="0" smtClean="0">
                <a:cs typeface="Times New Roman" pitchFamily="18" charset="0"/>
              </a:rPr>
              <a:t> перфорационного </a:t>
            </a:r>
            <a:r>
              <a:rPr lang="ru-RU" sz="3200" dirty="0" err="1" smtClean="0">
                <a:cs typeface="Times New Roman" pitchFamily="18" charset="0"/>
              </a:rPr>
              <a:t>отверствия</a:t>
            </a:r>
            <a:r>
              <a:rPr lang="ru-RU" sz="3200" dirty="0" smtClean="0">
                <a:cs typeface="Times New Roman" pitchFamily="18" charset="0"/>
              </a:rPr>
              <a:t> и травматических повреждений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Наложение </a:t>
            </a:r>
            <a:r>
              <a:rPr lang="ru-RU" sz="3200" dirty="0" err="1" smtClean="0">
                <a:cs typeface="Times New Roman" pitchFamily="18" charset="0"/>
              </a:rPr>
              <a:t>еюно</a:t>
            </a:r>
            <a:r>
              <a:rPr lang="ru-RU" sz="3200" dirty="0" smtClean="0">
                <a:cs typeface="Times New Roman" pitchFamily="18" charset="0"/>
              </a:rPr>
              <a:t>-, </a:t>
            </a:r>
            <a:r>
              <a:rPr lang="ru-RU" sz="3200" dirty="0" err="1" smtClean="0">
                <a:cs typeface="Times New Roman" pitchFamily="18" charset="0"/>
              </a:rPr>
              <a:t>илеостомы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err="1" smtClean="0">
                <a:cs typeface="Times New Roman" pitchFamily="18" charset="0"/>
              </a:rPr>
              <a:t>Пекции</a:t>
            </a:r>
            <a:r>
              <a:rPr lang="ru-RU" sz="3200" dirty="0" smtClean="0">
                <a:cs typeface="Times New Roman" pitchFamily="18" charset="0"/>
              </a:rPr>
              <a:t>, </a:t>
            </a:r>
            <a:r>
              <a:rPr lang="ru-RU" sz="3200" dirty="0" err="1" smtClean="0">
                <a:cs typeface="Times New Roman" pitchFamily="18" charset="0"/>
              </a:rPr>
              <a:t>пликации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Транспозиции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Трансплантация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047260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04098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8898556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3512" y="908720"/>
            <a:ext cx="7848872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  <a:cs typeface="Times New Roman" pitchFamily="18" charset="0"/>
              </a:rPr>
              <a:t>Послеоперационные осложнения</a:t>
            </a:r>
            <a:r>
              <a:rPr lang="en-US" dirty="0"/>
              <a:t/>
            </a:r>
            <a:br>
              <a:rPr lang="en-US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1384" y="1844824"/>
            <a:ext cx="111612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Кровотечение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Недостаточность анастомоза 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Стриктура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ы</a:t>
            </a:r>
            <a:r>
              <a:rPr lang="en-US" sz="3200" dirty="0" smtClean="0">
                <a:cs typeface="Times New Roman" pitchFamily="18" charset="0"/>
              </a:rPr>
              <a:t>)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Свищ</a:t>
            </a:r>
            <a:r>
              <a:rPr lang="en-US" sz="3200" dirty="0" smtClean="0">
                <a:cs typeface="Times New Roman" pitchFamily="18" charset="0"/>
              </a:rPr>
              <a:t>(</a:t>
            </a:r>
            <a:r>
              <a:rPr lang="ru-RU" sz="3200" dirty="0" smtClean="0">
                <a:cs typeface="Times New Roman" pitchFamily="18" charset="0"/>
              </a:rPr>
              <a:t>и</a:t>
            </a:r>
            <a:r>
              <a:rPr lang="en-US" sz="3200" dirty="0" smtClean="0">
                <a:cs typeface="Times New Roman" pitchFamily="18" charset="0"/>
              </a:rPr>
              <a:t>)</a:t>
            </a:r>
            <a:r>
              <a:rPr lang="az-Latn-AZ" sz="3200" dirty="0" smtClean="0">
                <a:cs typeface="Times New Roman" pitchFamily="18" charset="0"/>
              </a:rPr>
              <a:t> 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Синдром короткой кишки 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ru-RU" sz="3200" dirty="0" smtClean="0">
                <a:cs typeface="Times New Roman" pitchFamily="18" charset="0"/>
              </a:rPr>
              <a:t>Спаечная болезнь и непроходимость кишечника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047260" y="0"/>
            <a:ext cx="3079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cs typeface="Times New Roman" pitchFamily="18" charset="0"/>
              </a:rPr>
              <a:t>Хирургические заболевания </a:t>
            </a:r>
          </a:p>
          <a:p>
            <a:pPr algn="ctr"/>
            <a:r>
              <a:rPr lang="ru-RU" b="1" dirty="0">
                <a:cs typeface="Times New Roman" pitchFamily="18" charset="0"/>
              </a:rPr>
              <a:t>тонкой кишки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30909" y="6488668"/>
            <a:ext cx="3112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>
                <a:cs typeface="Times New Roman" pitchFamily="18" charset="0"/>
              </a:rPr>
              <a:t>© </a:t>
            </a:r>
            <a:r>
              <a:rPr lang="ru-RU" altLang="en-US" dirty="0" smtClean="0"/>
              <a:t>Доцент </a:t>
            </a:r>
            <a:r>
              <a:rPr lang="ru-RU" altLang="en-US" dirty="0"/>
              <a:t>Др. </a:t>
            </a:r>
            <a:r>
              <a:rPr lang="ru-RU" altLang="en-US" dirty="0" err="1"/>
              <a:t>Адалат</a:t>
            </a:r>
            <a:r>
              <a:rPr lang="ru-RU" altLang="en-US" dirty="0"/>
              <a:t> РУСТАМ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09520357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2667</TotalTime>
  <Words>727</Words>
  <Application>Microsoft Office PowerPoint</Application>
  <PresentationFormat>Произвольный</PresentationFormat>
  <Paragraphs>189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Praktiki dərs şablonu 1</vt:lpstr>
      <vt:lpstr>Хирургические заболевания  тонкой кишки</vt:lpstr>
      <vt:lpstr>Анатомия</vt:lpstr>
      <vt:lpstr>Слайд 3</vt:lpstr>
      <vt:lpstr> Анатомия </vt:lpstr>
      <vt:lpstr>Гистология </vt:lpstr>
      <vt:lpstr>Физиология </vt:lpstr>
      <vt:lpstr>Пищеварительная функция</vt:lpstr>
      <vt:lpstr>Защитная функция</vt:lpstr>
      <vt:lpstr>Эндокринная функция</vt:lpstr>
      <vt:lpstr>Хирургические заболевания  тонкой кишки. Диагностический подход</vt:lpstr>
      <vt:lpstr>Методы исследования</vt:lpstr>
      <vt:lpstr>Клиническая симптоматика</vt:lpstr>
      <vt:lpstr>Лабораторные исследования</vt:lpstr>
      <vt:lpstr>Инструментальные (визуализационные) методы</vt:lpstr>
      <vt:lpstr>Диагностический подход к хирургическим заболеваниям ТК</vt:lpstr>
      <vt:lpstr>Принципы диагностики</vt:lpstr>
      <vt:lpstr>Принципы диагностики</vt:lpstr>
      <vt:lpstr>Принципы диагностики</vt:lpstr>
      <vt:lpstr>Хирургические операции </vt:lpstr>
      <vt:lpstr>Послеоперационные осложнения 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246</cp:revision>
  <dcterms:created xsi:type="dcterms:W3CDTF">2001-04-16T20:54:45Z</dcterms:created>
  <dcterms:modified xsi:type="dcterms:W3CDTF">2020-02-13T17:49:44Z</dcterms:modified>
</cp:coreProperties>
</file>