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Default Extension="wdp" ContentType="image/vnd.ms-photo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35"/>
  </p:notesMasterIdLst>
  <p:handoutMasterIdLst>
    <p:handoutMasterId r:id="rId36"/>
  </p:handoutMasterIdLst>
  <p:sldIdLst>
    <p:sldId id="284" r:id="rId2"/>
    <p:sldId id="290" r:id="rId3"/>
    <p:sldId id="345" r:id="rId4"/>
    <p:sldId id="346" r:id="rId5"/>
    <p:sldId id="368" r:id="rId6"/>
    <p:sldId id="348" r:id="rId7"/>
    <p:sldId id="353" r:id="rId8"/>
    <p:sldId id="358" r:id="rId9"/>
    <p:sldId id="361" r:id="rId10"/>
    <p:sldId id="357" r:id="rId11"/>
    <p:sldId id="387" r:id="rId12"/>
    <p:sldId id="364" r:id="rId13"/>
    <p:sldId id="388" r:id="rId14"/>
    <p:sldId id="365" r:id="rId15"/>
    <p:sldId id="369" r:id="rId16"/>
    <p:sldId id="370" r:id="rId17"/>
    <p:sldId id="371" r:id="rId18"/>
    <p:sldId id="372" r:id="rId19"/>
    <p:sldId id="389" r:id="rId20"/>
    <p:sldId id="373" r:id="rId21"/>
    <p:sldId id="374" r:id="rId22"/>
    <p:sldId id="376" r:id="rId23"/>
    <p:sldId id="375" r:id="rId24"/>
    <p:sldId id="377" r:id="rId25"/>
    <p:sldId id="379" r:id="rId26"/>
    <p:sldId id="378" r:id="rId27"/>
    <p:sldId id="380" r:id="rId28"/>
    <p:sldId id="381" r:id="rId29"/>
    <p:sldId id="382" r:id="rId30"/>
    <p:sldId id="383" r:id="rId31"/>
    <p:sldId id="384" r:id="rId32"/>
    <p:sldId id="385" r:id="rId33"/>
    <p:sldId id="386" r:id="rId3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8150" autoAdjust="0"/>
    <p:restoredTop sz="94660"/>
  </p:normalViewPr>
  <p:slideViewPr>
    <p:cSldViewPr>
      <p:cViewPr>
        <p:scale>
          <a:sx n="80" d="100"/>
          <a:sy n="80" d="100"/>
        </p:scale>
        <p:origin x="-58" y="19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9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latin typeface="+mn-lt"/>
                <a:cs typeface="Times New Roman" panose="02020603050405020304" pitchFamily="18" charset="0"/>
              </a:rPr>
              <a:t>Встречаются в любой части ЖКТ</a:t>
            </a:r>
            <a:endParaRPr lang="ru-RU" sz="2000" dirty="0">
              <a:latin typeface="+mn-lt"/>
            </a:endParaRPr>
          </a:p>
        </c:rich>
      </c:tx>
      <c:layout>
        <c:manualLayout>
          <c:xMode val="edge"/>
          <c:yMode val="edge"/>
          <c:x val="0.13729687500000001"/>
          <c:y val="5.3906246683916914E-2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E60-43F1-B4F2-3F5D027D575F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E60-43F1-B4F2-3F5D027D575F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AE60-43F1-B4F2-3F5D027D575F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E60-43F1-B4F2-3F5D027D575F}"/>
              </c:ext>
            </c:extLst>
          </c:dPt>
          <c:dPt>
            <c:idx val="4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AE60-43F1-B4F2-3F5D027D575F}"/>
              </c:ext>
            </c:extLst>
          </c:dPt>
          <c:dLbls>
            <c:dLbl>
              <c:idx val="0"/>
              <c:layout>
                <c:manualLayout>
                  <c:x val="2.5223460996485599E-2"/>
                  <c:y val="9.295138378018061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latin typeface="+mn-lt"/>
                      </a:rPr>
                      <a:t>Желудок</a:t>
                    </a:r>
                    <a:endParaRPr lang="en-US" dirty="0">
                      <a:latin typeface="+mn-lt"/>
                    </a:endParaRPr>
                  </a:p>
                </c:rich>
              </c:tx>
              <c:dLblPos val="bestFit"/>
              <c:showCatName val="1"/>
            </c:dLbl>
            <c:dLbl>
              <c:idx val="1"/>
              <c:layout>
                <c:manualLayout>
                  <c:x val="-0.20342001332672624"/>
                  <c:y val="-2.264575707804239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dirty="0" smtClean="0"/>
                      <a:t>Тощая и </a:t>
                    </a:r>
                    <a:r>
                      <a:rPr lang="ru-RU" dirty="0" smtClean="0">
                        <a:latin typeface="+mn-lt"/>
                      </a:rPr>
                      <a:t>подвздошная кишки</a:t>
                    </a:r>
                    <a:endParaRPr lang="en-US" dirty="0">
                      <a:latin typeface="+mn-lt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CatName val="1"/>
            </c:dLbl>
            <c:dLbl>
              <c:idx val="2"/>
              <c:layout>
                <c:manualLayout>
                  <c:x val="1.2500000000000002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3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dirty="0" smtClean="0">
                        <a:latin typeface="+mn-lt"/>
                      </a:rPr>
                      <a:t>ДПК</a:t>
                    </a:r>
                    <a:endParaRPr lang="en-US" dirty="0">
                      <a:latin typeface="+mn-lt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CatName val="1"/>
            </c:dLbl>
            <c:dLbl>
              <c:idx val="3"/>
              <c:layout>
                <c:manualLayout>
                  <c:x val="-2.3437500000000003E-2"/>
                  <c:y val="1.640624899075732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4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dirty="0" smtClean="0">
                        <a:latin typeface="+mn-lt"/>
                      </a:rPr>
                      <a:t>Толстая кишка</a:t>
                    </a:r>
                    <a:endParaRPr lang="en-US" dirty="0">
                      <a:latin typeface="+mn-lt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CatName val="1"/>
            </c:dLbl>
            <c:dLbl>
              <c:idx val="4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5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dirty="0" smtClean="0">
                        <a:latin typeface="+mn-lt"/>
                      </a:rPr>
                      <a:t>Пищево</a:t>
                    </a:r>
                    <a:r>
                      <a:rPr lang="ru-RU" dirty="0" smtClean="0"/>
                      <a:t>д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CatName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CatName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Mədə</c:v>
                </c:pt>
                <c:pt idx="1">
                  <c:v>Acı və qalça bağırsaq</c:v>
                </c:pt>
                <c:pt idx="2">
                  <c:v>OBB</c:v>
                </c:pt>
                <c:pt idx="3">
                  <c:v>Yoğun Bağırsaq</c:v>
                </c:pt>
                <c:pt idx="4">
                  <c:v>QB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</c:v>
                </c:pt>
                <c:pt idx="1">
                  <c:v>4</c:v>
                </c:pt>
                <c:pt idx="2" formatCode="0%">
                  <c:v>2</c:v>
                </c:pt>
                <c:pt idx="3">
                  <c:v>3</c:v>
                </c:pt>
                <c:pt idx="4" formatCode="0%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E60-43F1-B4F2-3F5D027D575F}"/>
            </c:ext>
          </c:extLst>
        </c:ser>
        <c:dLbls>
          <c:showCatName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A34371-0636-42EA-99E2-35F2357C309F}" type="doc">
      <dgm:prSet loTypeId="urn:microsoft.com/office/officeart/2005/8/layout/hList3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48DE81E7-4032-4664-B446-16CF803E42E6}">
      <dgm:prSet phldrT="[Текст]"/>
      <dgm:spPr/>
      <dgm:t>
        <a:bodyPr/>
        <a:lstStyle/>
        <a:p>
          <a:r>
            <a:rPr lang="ru-RU" b="1" dirty="0" smtClean="0">
              <a:latin typeface="+mn-lt"/>
              <a:cs typeface="Times New Roman" pitchFamily="18" charset="0"/>
            </a:rPr>
            <a:t>Для злокачественных опухолей</a:t>
          </a:r>
          <a:endParaRPr lang="ru-RU" dirty="0">
            <a:latin typeface="+mn-lt"/>
          </a:endParaRPr>
        </a:p>
      </dgm:t>
    </dgm:pt>
    <dgm:pt modelId="{9EDBB921-40A5-44CA-8117-1DF2C9347F98}" type="parTrans" cxnId="{8B28530C-17F8-4F1B-BC33-227D3E86582C}">
      <dgm:prSet/>
      <dgm:spPr/>
      <dgm:t>
        <a:bodyPr/>
        <a:lstStyle/>
        <a:p>
          <a:endParaRPr lang="ru-RU"/>
        </a:p>
      </dgm:t>
    </dgm:pt>
    <dgm:pt modelId="{158BE9AA-4454-4A22-B62F-D9B9C53A7B27}" type="sibTrans" cxnId="{8B28530C-17F8-4F1B-BC33-227D3E86582C}">
      <dgm:prSet/>
      <dgm:spPr/>
      <dgm:t>
        <a:bodyPr/>
        <a:lstStyle/>
        <a:p>
          <a:endParaRPr lang="ru-RU"/>
        </a:p>
      </dgm:t>
    </dgm:pt>
    <dgm:pt modelId="{B25B5A6D-D641-4708-80D8-F7528F41C06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Аденома</a:t>
          </a:r>
          <a:endParaRPr lang="ru-RU" sz="2000" b="1" dirty="0">
            <a:solidFill>
              <a:schemeClr val="tx1"/>
            </a:solidFill>
          </a:endParaRPr>
        </a:p>
      </dgm:t>
    </dgm:pt>
    <dgm:pt modelId="{0C4BDB6F-DB67-4E75-B971-1BA2DCB65635}" type="parTrans" cxnId="{D505D835-0F37-4924-8909-514A6F14CB88}">
      <dgm:prSet/>
      <dgm:spPr/>
      <dgm:t>
        <a:bodyPr/>
        <a:lstStyle/>
        <a:p>
          <a:endParaRPr lang="ru-RU"/>
        </a:p>
      </dgm:t>
    </dgm:pt>
    <dgm:pt modelId="{BA342A4C-EE47-431E-A08C-98CEA149E3C6}" type="sibTrans" cxnId="{D505D835-0F37-4924-8909-514A6F14CB88}">
      <dgm:prSet/>
      <dgm:spPr/>
      <dgm:t>
        <a:bodyPr/>
        <a:lstStyle/>
        <a:p>
          <a:endParaRPr lang="ru-RU"/>
        </a:p>
      </dgm:t>
    </dgm:pt>
    <dgm:pt modelId="{8B1779CC-D35A-4DA4-9084-84A4DB560BC4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Болезнь Крона (</a:t>
          </a:r>
          <a:r>
            <a:rPr lang="az-Latn-AZ" sz="2000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Chohn</a:t>
          </a:r>
          <a:r>
            <a:rPr lang="az-Latn-A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000" b="1" dirty="0">
            <a:solidFill>
              <a:schemeClr val="tx1"/>
            </a:solidFill>
          </a:endParaRPr>
        </a:p>
      </dgm:t>
    </dgm:pt>
    <dgm:pt modelId="{640D0707-AE2B-4692-B641-9F9CAB80EB57}" type="parTrans" cxnId="{77AD9534-47BB-4376-A8AB-6790341ABFD8}">
      <dgm:prSet/>
      <dgm:spPr/>
      <dgm:t>
        <a:bodyPr/>
        <a:lstStyle/>
        <a:p>
          <a:endParaRPr lang="ru-RU"/>
        </a:p>
      </dgm:t>
    </dgm:pt>
    <dgm:pt modelId="{AC93FF9A-86B4-450D-8418-EE561A19BD68}" type="sibTrans" cxnId="{77AD9534-47BB-4376-A8AB-6790341ABFD8}">
      <dgm:prSet/>
      <dgm:spPr/>
      <dgm:t>
        <a:bodyPr/>
        <a:lstStyle/>
        <a:p>
          <a:endParaRPr lang="ru-RU"/>
        </a:p>
      </dgm:t>
    </dgm:pt>
    <dgm:pt modelId="{9712EC19-4A6D-43DD-B1D9-1FAFBF95845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Синдром семейного канцера</a:t>
          </a:r>
          <a:endParaRPr lang="ru-RU" sz="2000" b="1" dirty="0">
            <a:solidFill>
              <a:schemeClr val="tx1"/>
            </a:solidFill>
            <a:latin typeface="+mn-lt"/>
          </a:endParaRPr>
        </a:p>
      </dgm:t>
    </dgm:pt>
    <dgm:pt modelId="{35504E64-FD01-45BD-8800-8D2BCE8CAEEC}" type="parTrans" cxnId="{A7C361C3-1645-4033-A92A-5675D54D13C9}">
      <dgm:prSet/>
      <dgm:spPr/>
      <dgm:t>
        <a:bodyPr/>
        <a:lstStyle/>
        <a:p>
          <a:endParaRPr lang="ru-RU"/>
        </a:p>
      </dgm:t>
    </dgm:pt>
    <dgm:pt modelId="{923C0759-A016-45F5-9934-14365C08689F}" type="sibTrans" cxnId="{A7C361C3-1645-4033-A92A-5675D54D13C9}">
      <dgm:prSet/>
      <dgm:spPr/>
      <dgm:t>
        <a:bodyPr/>
        <a:lstStyle/>
        <a:p>
          <a:endParaRPr lang="ru-RU"/>
        </a:p>
      </dgm:t>
    </dgm:pt>
    <dgm:pt modelId="{C97DF950-4279-44D0-9707-DE439C5A00BE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Опухоль в других органах</a:t>
          </a:r>
          <a:endParaRPr lang="ru-RU" sz="2000" b="1" dirty="0">
            <a:solidFill>
              <a:schemeClr val="tx1"/>
            </a:solidFill>
            <a:latin typeface="+mn-lt"/>
          </a:endParaRPr>
        </a:p>
      </dgm:t>
    </dgm:pt>
    <dgm:pt modelId="{484DEE8E-5374-4414-82EC-B940F4EB73C8}" type="parTrans" cxnId="{DD908D88-7CB6-4D60-A098-1807093B7F45}">
      <dgm:prSet/>
      <dgm:spPr/>
      <dgm:t>
        <a:bodyPr/>
        <a:lstStyle/>
        <a:p>
          <a:endParaRPr lang="ru-RU"/>
        </a:p>
      </dgm:t>
    </dgm:pt>
    <dgm:pt modelId="{91CAB570-BE8B-4C2C-B50E-EDEBBCA0EED4}" type="sibTrans" cxnId="{DD908D88-7CB6-4D60-A098-1807093B7F45}">
      <dgm:prSet/>
      <dgm:spPr/>
      <dgm:t>
        <a:bodyPr/>
        <a:lstStyle/>
        <a:p>
          <a:endParaRPr lang="ru-RU"/>
        </a:p>
      </dgm:t>
    </dgm:pt>
    <dgm:pt modelId="{643DA0B6-A1BB-496C-9825-F580451E66B3}">
      <dgm:prSet custT="1"/>
      <dgm:spPr/>
      <dgm:t>
        <a:bodyPr/>
        <a:lstStyle/>
        <a:p>
          <a:r>
            <a:rPr lang="ru-RU" sz="2000" b="1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Иммуноде-фицитные</a:t>
          </a:r>
          <a:r>
            <a:rPr lang="ru-RU" sz="2000" b="1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состояния</a:t>
          </a:r>
          <a:endParaRPr lang="az-Latn-AZ" sz="2000" b="1" dirty="0" smtClean="0">
            <a:solidFill>
              <a:schemeClr val="tx1"/>
            </a:solidFill>
            <a:latin typeface="+mn-lt"/>
            <a:cs typeface="Times New Roman" pitchFamily="18" charset="0"/>
          </a:endParaRPr>
        </a:p>
      </dgm:t>
    </dgm:pt>
    <dgm:pt modelId="{9DDB6E85-61E4-400F-B213-0513B4AFD6BC}" type="parTrans" cxnId="{80EBA37C-5E93-4556-B3BC-4F6C2F4B772A}">
      <dgm:prSet/>
      <dgm:spPr/>
      <dgm:t>
        <a:bodyPr/>
        <a:lstStyle/>
        <a:p>
          <a:endParaRPr lang="ru-RU"/>
        </a:p>
      </dgm:t>
    </dgm:pt>
    <dgm:pt modelId="{6B82A17C-9A5E-4A2B-924A-238F7C644B7C}" type="sibTrans" cxnId="{80EBA37C-5E93-4556-B3BC-4F6C2F4B772A}">
      <dgm:prSet/>
      <dgm:spPr/>
      <dgm:t>
        <a:bodyPr/>
        <a:lstStyle/>
        <a:p>
          <a:endParaRPr lang="ru-RU"/>
        </a:p>
      </dgm:t>
    </dgm:pt>
    <dgm:pt modelId="{1E4D85D9-21FC-4029-8E99-C5F81B635823}" type="pres">
      <dgm:prSet presAssocID="{43A34371-0636-42EA-99E2-35F2357C309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D4BB57-E6F1-4C57-BE44-33DCE93DCA46}" type="pres">
      <dgm:prSet presAssocID="{48DE81E7-4032-4664-B446-16CF803E42E6}" presName="roof" presStyleLbl="dkBgShp" presStyleIdx="0" presStyleCnt="2" custLinFactNeighborX="1546" custLinFactNeighborY="-175"/>
      <dgm:spPr/>
      <dgm:t>
        <a:bodyPr/>
        <a:lstStyle/>
        <a:p>
          <a:endParaRPr lang="ru-RU"/>
        </a:p>
      </dgm:t>
    </dgm:pt>
    <dgm:pt modelId="{E8C3BB12-42CE-430E-9561-E13FCA34397C}" type="pres">
      <dgm:prSet presAssocID="{48DE81E7-4032-4664-B446-16CF803E42E6}" presName="pillars" presStyleCnt="0"/>
      <dgm:spPr/>
    </dgm:pt>
    <dgm:pt modelId="{6E107C41-89E1-4B14-87B2-07E43BD5E081}" type="pres">
      <dgm:prSet presAssocID="{48DE81E7-4032-4664-B446-16CF803E42E6}" presName="pillar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DDB35-7264-4809-A800-CD9CC841CCF7}" type="pres">
      <dgm:prSet presAssocID="{8B1779CC-D35A-4DA4-9084-84A4DB560BC4}" presName="pillar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C96A65-A3DC-4824-A346-96DCD721B2B7}" type="pres">
      <dgm:prSet presAssocID="{9712EC19-4A6D-43DD-B1D9-1FAFBF958451}" presName="pillar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A81D58-7C8C-4EF4-92A9-1060CA33486E}" type="pres">
      <dgm:prSet presAssocID="{C97DF950-4279-44D0-9707-DE439C5A00BE}" presName="pillar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20C9E-7736-4467-A4E3-AD926034E54D}" type="pres">
      <dgm:prSet presAssocID="{643DA0B6-A1BB-496C-9825-F580451E66B3}" presName="pillarX" presStyleLbl="node1" presStyleIdx="4" presStyleCnt="5" custLinFactNeighborX="508" custLinFactNeighborY="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469482-41E1-49C5-B3FC-BA41D1AF91E7}" type="pres">
      <dgm:prSet presAssocID="{48DE81E7-4032-4664-B446-16CF803E42E6}" presName="base" presStyleLbl="dkBgShp" presStyleIdx="1" presStyleCnt="2"/>
      <dgm:spPr/>
    </dgm:pt>
  </dgm:ptLst>
  <dgm:cxnLst>
    <dgm:cxn modelId="{18ED981D-09BA-4320-A61F-60507580FDD1}" type="presOf" srcId="{C97DF950-4279-44D0-9707-DE439C5A00BE}" destId="{B5A81D58-7C8C-4EF4-92A9-1060CA33486E}" srcOrd="0" destOrd="0" presId="urn:microsoft.com/office/officeart/2005/8/layout/hList3"/>
    <dgm:cxn modelId="{77AD9534-47BB-4376-A8AB-6790341ABFD8}" srcId="{48DE81E7-4032-4664-B446-16CF803E42E6}" destId="{8B1779CC-D35A-4DA4-9084-84A4DB560BC4}" srcOrd="1" destOrd="0" parTransId="{640D0707-AE2B-4692-B641-9F9CAB80EB57}" sibTransId="{AC93FF9A-86B4-450D-8418-EE561A19BD68}"/>
    <dgm:cxn modelId="{DD908D88-7CB6-4D60-A098-1807093B7F45}" srcId="{48DE81E7-4032-4664-B446-16CF803E42E6}" destId="{C97DF950-4279-44D0-9707-DE439C5A00BE}" srcOrd="3" destOrd="0" parTransId="{484DEE8E-5374-4414-82EC-B940F4EB73C8}" sibTransId="{91CAB570-BE8B-4C2C-B50E-EDEBBCA0EED4}"/>
    <dgm:cxn modelId="{8B28530C-17F8-4F1B-BC33-227D3E86582C}" srcId="{43A34371-0636-42EA-99E2-35F2357C309F}" destId="{48DE81E7-4032-4664-B446-16CF803E42E6}" srcOrd="0" destOrd="0" parTransId="{9EDBB921-40A5-44CA-8117-1DF2C9347F98}" sibTransId="{158BE9AA-4454-4A22-B62F-D9B9C53A7B27}"/>
    <dgm:cxn modelId="{F0F920B8-D109-4AF0-A3E9-7CE8A952898C}" type="presOf" srcId="{8B1779CC-D35A-4DA4-9084-84A4DB560BC4}" destId="{2F0DDB35-7264-4809-A800-CD9CC841CCF7}" srcOrd="0" destOrd="0" presId="urn:microsoft.com/office/officeart/2005/8/layout/hList3"/>
    <dgm:cxn modelId="{957F76EF-6733-4E4F-9942-8578A9085CED}" type="presOf" srcId="{48DE81E7-4032-4664-B446-16CF803E42E6}" destId="{E8D4BB57-E6F1-4C57-BE44-33DCE93DCA46}" srcOrd="0" destOrd="0" presId="urn:microsoft.com/office/officeart/2005/8/layout/hList3"/>
    <dgm:cxn modelId="{D505D835-0F37-4924-8909-514A6F14CB88}" srcId="{48DE81E7-4032-4664-B446-16CF803E42E6}" destId="{B25B5A6D-D641-4708-80D8-F7528F41C06A}" srcOrd="0" destOrd="0" parTransId="{0C4BDB6F-DB67-4E75-B971-1BA2DCB65635}" sibTransId="{BA342A4C-EE47-431E-A08C-98CEA149E3C6}"/>
    <dgm:cxn modelId="{A7C361C3-1645-4033-A92A-5675D54D13C9}" srcId="{48DE81E7-4032-4664-B446-16CF803E42E6}" destId="{9712EC19-4A6D-43DD-B1D9-1FAFBF958451}" srcOrd="2" destOrd="0" parTransId="{35504E64-FD01-45BD-8800-8D2BCE8CAEEC}" sibTransId="{923C0759-A016-45F5-9934-14365C08689F}"/>
    <dgm:cxn modelId="{F38CFF79-6A49-4C22-BD40-CA33BB28B784}" type="presOf" srcId="{B25B5A6D-D641-4708-80D8-F7528F41C06A}" destId="{6E107C41-89E1-4B14-87B2-07E43BD5E081}" srcOrd="0" destOrd="0" presId="urn:microsoft.com/office/officeart/2005/8/layout/hList3"/>
    <dgm:cxn modelId="{499638E4-7FFC-4A32-B3BF-314134A0A447}" type="presOf" srcId="{9712EC19-4A6D-43DD-B1D9-1FAFBF958451}" destId="{30C96A65-A3DC-4824-A346-96DCD721B2B7}" srcOrd="0" destOrd="0" presId="urn:microsoft.com/office/officeart/2005/8/layout/hList3"/>
    <dgm:cxn modelId="{A05B6771-C6F1-4B0B-ADC1-A83AB2D2A447}" type="presOf" srcId="{43A34371-0636-42EA-99E2-35F2357C309F}" destId="{1E4D85D9-21FC-4029-8E99-C5F81B635823}" srcOrd="0" destOrd="0" presId="urn:microsoft.com/office/officeart/2005/8/layout/hList3"/>
    <dgm:cxn modelId="{80EBA37C-5E93-4556-B3BC-4F6C2F4B772A}" srcId="{48DE81E7-4032-4664-B446-16CF803E42E6}" destId="{643DA0B6-A1BB-496C-9825-F580451E66B3}" srcOrd="4" destOrd="0" parTransId="{9DDB6E85-61E4-400F-B213-0513B4AFD6BC}" sibTransId="{6B82A17C-9A5E-4A2B-924A-238F7C644B7C}"/>
    <dgm:cxn modelId="{35C2F586-93AA-4AAA-AEED-B7FED8E3D9C3}" type="presOf" srcId="{643DA0B6-A1BB-496C-9825-F580451E66B3}" destId="{92320C9E-7736-4467-A4E3-AD926034E54D}" srcOrd="0" destOrd="0" presId="urn:microsoft.com/office/officeart/2005/8/layout/hList3"/>
    <dgm:cxn modelId="{B3FAF94A-6143-479C-B78F-C4E4FB7199E7}" type="presParOf" srcId="{1E4D85D9-21FC-4029-8E99-C5F81B635823}" destId="{E8D4BB57-E6F1-4C57-BE44-33DCE93DCA46}" srcOrd="0" destOrd="0" presId="urn:microsoft.com/office/officeart/2005/8/layout/hList3"/>
    <dgm:cxn modelId="{D963F72F-9235-4E9A-B57D-DFF084FC330A}" type="presParOf" srcId="{1E4D85D9-21FC-4029-8E99-C5F81B635823}" destId="{E8C3BB12-42CE-430E-9561-E13FCA34397C}" srcOrd="1" destOrd="0" presId="urn:microsoft.com/office/officeart/2005/8/layout/hList3"/>
    <dgm:cxn modelId="{A1637C08-477F-4D44-8CC5-DD39CA8A1D07}" type="presParOf" srcId="{E8C3BB12-42CE-430E-9561-E13FCA34397C}" destId="{6E107C41-89E1-4B14-87B2-07E43BD5E081}" srcOrd="0" destOrd="0" presId="urn:microsoft.com/office/officeart/2005/8/layout/hList3"/>
    <dgm:cxn modelId="{12FFC2AC-9464-438D-A32A-53F96317CB47}" type="presParOf" srcId="{E8C3BB12-42CE-430E-9561-E13FCA34397C}" destId="{2F0DDB35-7264-4809-A800-CD9CC841CCF7}" srcOrd="1" destOrd="0" presId="urn:microsoft.com/office/officeart/2005/8/layout/hList3"/>
    <dgm:cxn modelId="{16F2CB06-6389-45DD-BC36-42B4F69C4F18}" type="presParOf" srcId="{E8C3BB12-42CE-430E-9561-E13FCA34397C}" destId="{30C96A65-A3DC-4824-A346-96DCD721B2B7}" srcOrd="2" destOrd="0" presId="urn:microsoft.com/office/officeart/2005/8/layout/hList3"/>
    <dgm:cxn modelId="{F6D391E1-E1C8-48A1-9709-F9A14B6ADAC5}" type="presParOf" srcId="{E8C3BB12-42CE-430E-9561-E13FCA34397C}" destId="{B5A81D58-7C8C-4EF4-92A9-1060CA33486E}" srcOrd="3" destOrd="0" presId="urn:microsoft.com/office/officeart/2005/8/layout/hList3"/>
    <dgm:cxn modelId="{EAFF2F3B-BED0-46B5-A9AE-CD48CCC97F66}" type="presParOf" srcId="{E8C3BB12-42CE-430E-9561-E13FCA34397C}" destId="{92320C9E-7736-4467-A4E3-AD926034E54D}" srcOrd="4" destOrd="0" presId="urn:microsoft.com/office/officeart/2005/8/layout/hList3"/>
    <dgm:cxn modelId="{B50478FC-5435-4FF6-9583-052D2FF46394}" type="presParOf" srcId="{1E4D85D9-21FC-4029-8E99-C5F81B635823}" destId="{80469482-41E1-49C5-B3FC-BA41D1AF91E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E66888-14A4-4950-92AE-4E0F332053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D40C3A-999A-4E11-8A89-03F9C6F8CBC4}">
      <dgm:prSet phldrT="[Текст]" custT="1"/>
      <dgm:spPr/>
      <dgm:t>
        <a:bodyPr/>
        <a:lstStyle/>
        <a:p>
          <a:r>
            <a:rPr lang="ru-RU" sz="3600" b="1" dirty="0" smtClean="0">
              <a:latin typeface="+mn-lt"/>
              <a:cs typeface="Times New Roman" pitchFamily="18" charset="0"/>
            </a:rPr>
            <a:t>Метастатических формах</a:t>
          </a:r>
          <a:endParaRPr lang="ru-RU" sz="3600" dirty="0">
            <a:latin typeface="+mn-lt"/>
          </a:endParaRPr>
        </a:p>
      </dgm:t>
    </dgm:pt>
    <dgm:pt modelId="{5F71E623-96D2-40A0-8944-60677779F8DF}" type="parTrans" cxnId="{B58B2E90-CEC7-40AA-926E-4B7A90FFAC2E}">
      <dgm:prSet/>
      <dgm:spPr/>
      <dgm:t>
        <a:bodyPr/>
        <a:lstStyle/>
        <a:p>
          <a:endParaRPr lang="ru-RU"/>
        </a:p>
      </dgm:t>
    </dgm:pt>
    <dgm:pt modelId="{BEACFB89-B00A-4BD5-9455-45B1B277B566}" type="sibTrans" cxnId="{B58B2E90-CEC7-40AA-926E-4B7A90FFAC2E}">
      <dgm:prSet/>
      <dgm:spPr/>
      <dgm:t>
        <a:bodyPr/>
        <a:lstStyle/>
        <a:p>
          <a:endParaRPr lang="ru-RU"/>
        </a:p>
      </dgm:t>
    </dgm:pt>
    <dgm:pt modelId="{A03C13BA-D4E9-4F13-A64A-EFAD9D89FE9C}">
      <dgm:prSet phldrT="[Текст]"/>
      <dgm:spPr/>
      <dgm:t>
        <a:bodyPr/>
        <a:lstStyle/>
        <a:p>
          <a:r>
            <a:rPr lang="ru-RU" dirty="0" smtClean="0">
              <a:latin typeface="+mn-lt"/>
              <a:cs typeface="Times New Roman" pitchFamily="18" charset="0"/>
            </a:rPr>
            <a:t>Резекция кишечника с целью профилактики осложнений (перфорация, перитонит, </a:t>
          </a:r>
          <a:r>
            <a:rPr lang="ru-RU" dirty="0" err="1" smtClean="0">
              <a:latin typeface="+mn-lt"/>
              <a:cs typeface="Times New Roman" pitchFamily="18" charset="0"/>
            </a:rPr>
            <a:t>кро-вотечение</a:t>
          </a:r>
          <a:r>
            <a:rPr lang="ru-RU" dirty="0" smtClean="0">
              <a:latin typeface="+mn-lt"/>
              <a:cs typeface="Times New Roman" pitchFamily="18" charset="0"/>
            </a:rPr>
            <a:t>, ОКН)</a:t>
          </a:r>
          <a:endParaRPr lang="ru-RU" dirty="0">
            <a:latin typeface="+mn-lt"/>
          </a:endParaRPr>
        </a:p>
      </dgm:t>
    </dgm:pt>
    <dgm:pt modelId="{40C203FD-584D-4DE3-B8D1-25CC449CBFF6}" type="parTrans" cxnId="{B1962053-AF92-4310-B176-119F2B06F431}">
      <dgm:prSet/>
      <dgm:spPr/>
      <dgm:t>
        <a:bodyPr/>
        <a:lstStyle/>
        <a:p>
          <a:endParaRPr lang="ru-RU"/>
        </a:p>
      </dgm:t>
    </dgm:pt>
    <dgm:pt modelId="{804B67B9-2286-4AC9-B745-6FF34C437772}" type="sibTrans" cxnId="{B1962053-AF92-4310-B176-119F2B06F431}">
      <dgm:prSet/>
      <dgm:spPr/>
      <dgm:t>
        <a:bodyPr/>
        <a:lstStyle/>
        <a:p>
          <a:endParaRPr lang="ru-RU"/>
        </a:p>
      </dgm:t>
    </dgm:pt>
    <dgm:pt modelId="{BA7C529C-1909-4240-889B-EB5D4B4B7861}">
      <dgm:prSet custT="1"/>
      <dgm:spPr/>
      <dgm:t>
        <a:bodyPr/>
        <a:lstStyle/>
        <a:p>
          <a:r>
            <a:rPr lang="ru-RU" sz="3600" b="1" dirty="0" smtClean="0">
              <a:latin typeface="+mn-lt"/>
              <a:cs typeface="Times New Roman" pitchFamily="18" charset="0"/>
            </a:rPr>
            <a:t>Локальные формы</a:t>
          </a:r>
          <a:endParaRPr lang="ru-RU" sz="3600" dirty="0">
            <a:latin typeface="+mn-lt"/>
          </a:endParaRPr>
        </a:p>
      </dgm:t>
    </dgm:pt>
    <dgm:pt modelId="{CBA87B17-F976-4EAF-ABB6-00F2AE86D1DD}" type="parTrans" cxnId="{12F84ED3-45EC-4B2E-9051-B2F2F32149C3}">
      <dgm:prSet/>
      <dgm:spPr/>
      <dgm:t>
        <a:bodyPr/>
        <a:lstStyle/>
        <a:p>
          <a:endParaRPr lang="ru-RU"/>
        </a:p>
      </dgm:t>
    </dgm:pt>
    <dgm:pt modelId="{775481D7-99A3-4B9C-B4F0-9363FE89A6F1}" type="sibTrans" cxnId="{12F84ED3-45EC-4B2E-9051-B2F2F32149C3}">
      <dgm:prSet/>
      <dgm:spPr/>
      <dgm:t>
        <a:bodyPr/>
        <a:lstStyle/>
        <a:p>
          <a:endParaRPr lang="ru-RU"/>
        </a:p>
      </dgm:t>
    </dgm:pt>
    <dgm:pt modelId="{8345530D-8CB2-4C50-9A78-FA9B423FF3E6}">
      <dgm:prSet custT="1"/>
      <dgm:spPr/>
      <dgm:t>
        <a:bodyPr/>
        <a:lstStyle/>
        <a:p>
          <a:r>
            <a:rPr lang="ru-RU" sz="3600" b="1" dirty="0" smtClean="0">
              <a:latin typeface="+mn-lt"/>
              <a:cs typeface="Times New Roman" pitchFamily="18" charset="0"/>
            </a:rPr>
            <a:t>Диффузные формы</a:t>
          </a:r>
          <a:endParaRPr lang="ru-RU" sz="3600" dirty="0">
            <a:latin typeface="+mn-lt"/>
          </a:endParaRPr>
        </a:p>
      </dgm:t>
    </dgm:pt>
    <dgm:pt modelId="{67BFCFEE-15E3-48AD-810E-990865095418}" type="parTrans" cxnId="{285A72FC-F383-49DF-80BD-99FE8FD6F106}">
      <dgm:prSet/>
      <dgm:spPr/>
      <dgm:t>
        <a:bodyPr/>
        <a:lstStyle/>
        <a:p>
          <a:endParaRPr lang="ru-RU"/>
        </a:p>
      </dgm:t>
    </dgm:pt>
    <dgm:pt modelId="{9C719D08-2DFC-4DDC-A374-1549F02A9C09}" type="sibTrans" cxnId="{285A72FC-F383-49DF-80BD-99FE8FD6F106}">
      <dgm:prSet/>
      <dgm:spPr/>
      <dgm:t>
        <a:bodyPr/>
        <a:lstStyle/>
        <a:p>
          <a:endParaRPr lang="ru-RU"/>
        </a:p>
      </dgm:t>
    </dgm:pt>
    <dgm:pt modelId="{D1627D70-283B-4A5C-A7E5-DC6C954B5BB5}">
      <dgm:prSet/>
      <dgm:spPr/>
      <dgm:t>
        <a:bodyPr/>
        <a:lstStyle/>
        <a:p>
          <a:r>
            <a:rPr lang="ru-RU" dirty="0" smtClean="0">
              <a:latin typeface="+mn-lt"/>
              <a:cs typeface="Times New Roman" pitchFamily="18" charset="0"/>
            </a:rPr>
            <a:t>Резекция кишечного сегмента с брыжейкой</a:t>
          </a:r>
          <a:endParaRPr lang="ru-RU" dirty="0">
            <a:latin typeface="+mn-lt"/>
          </a:endParaRPr>
        </a:p>
      </dgm:t>
    </dgm:pt>
    <dgm:pt modelId="{FC16BA90-FB9D-4D3E-99B0-70732279C5DB}" type="parTrans" cxnId="{94BAAB8E-F0C2-4FD4-A710-436C6A8BE25F}">
      <dgm:prSet/>
      <dgm:spPr/>
      <dgm:t>
        <a:bodyPr/>
        <a:lstStyle/>
        <a:p>
          <a:endParaRPr lang="ru-RU"/>
        </a:p>
      </dgm:t>
    </dgm:pt>
    <dgm:pt modelId="{7D8FEBA9-15CC-4AC7-B619-58322C89BBC3}" type="sibTrans" cxnId="{94BAAB8E-F0C2-4FD4-A710-436C6A8BE25F}">
      <dgm:prSet/>
      <dgm:spPr/>
      <dgm:t>
        <a:bodyPr/>
        <a:lstStyle/>
        <a:p>
          <a:endParaRPr lang="ru-RU"/>
        </a:p>
      </dgm:t>
    </dgm:pt>
    <dgm:pt modelId="{0F62819B-226D-4A64-97D4-2E92367026CC}">
      <dgm:prSet/>
      <dgm:spPr/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+mn-lt"/>
              <a:cs typeface="Times New Roman" pitchFamily="18" charset="0"/>
            </a:rPr>
            <a:t>химио</a:t>
          </a:r>
          <a:r>
            <a:rPr lang="ru-RU" dirty="0" smtClean="0">
              <a:latin typeface="+mn-lt"/>
              <a:cs typeface="Times New Roman" pitchFamily="18" charset="0"/>
            </a:rPr>
            <a:t>-</a:t>
          </a:r>
          <a:r>
            <a:rPr lang="en-US" dirty="0" smtClean="0">
              <a:latin typeface="+mn-lt"/>
              <a:cs typeface="Times New Roman" pitchFamily="18" charset="0"/>
            </a:rPr>
            <a:t> </a:t>
          </a:r>
          <a:r>
            <a:rPr lang="ru-RU" dirty="0" smtClean="0">
              <a:latin typeface="+mn-lt"/>
              <a:cs typeface="Times New Roman" pitchFamily="18" charset="0"/>
            </a:rPr>
            <a:t>и</a:t>
          </a:r>
          <a:r>
            <a:rPr lang="en-US" dirty="0" smtClean="0">
              <a:latin typeface="+mn-lt"/>
              <a:cs typeface="Times New Roman" pitchFamily="18" charset="0"/>
            </a:rPr>
            <a:t> (</a:t>
          </a:r>
          <a:r>
            <a:rPr lang="ru-RU" dirty="0" smtClean="0">
              <a:latin typeface="+mn-lt"/>
              <a:cs typeface="Times New Roman" pitchFamily="18" charset="0"/>
            </a:rPr>
            <a:t>или</a:t>
          </a:r>
          <a:r>
            <a:rPr lang="en-US" dirty="0" smtClean="0">
              <a:latin typeface="+mn-lt"/>
              <a:cs typeface="Times New Roman" pitchFamily="18" charset="0"/>
            </a:rPr>
            <a:t>) </a:t>
          </a:r>
          <a:r>
            <a:rPr lang="ru-RU" dirty="0" smtClean="0">
              <a:latin typeface="+mn-lt"/>
              <a:cs typeface="Times New Roman" pitchFamily="18" charset="0"/>
            </a:rPr>
            <a:t>радиотерапия</a:t>
          </a:r>
          <a:endParaRPr lang="ru-RU" dirty="0">
            <a:latin typeface="+mn-lt"/>
          </a:endParaRPr>
        </a:p>
      </dgm:t>
    </dgm:pt>
    <dgm:pt modelId="{238C37F5-18E8-4A9F-AB4E-C5FE2EE0D272}" type="parTrans" cxnId="{14EA90E7-1A20-465A-9BC0-8EBB39C9C009}">
      <dgm:prSet/>
      <dgm:spPr/>
      <dgm:t>
        <a:bodyPr/>
        <a:lstStyle/>
        <a:p>
          <a:endParaRPr lang="ru-RU"/>
        </a:p>
      </dgm:t>
    </dgm:pt>
    <dgm:pt modelId="{4AA6FE7F-DE5B-4F06-B72F-74B5F98E2D2A}" type="sibTrans" cxnId="{14EA90E7-1A20-465A-9BC0-8EBB39C9C009}">
      <dgm:prSet/>
      <dgm:spPr/>
      <dgm:t>
        <a:bodyPr/>
        <a:lstStyle/>
        <a:p>
          <a:endParaRPr lang="ru-RU"/>
        </a:p>
      </dgm:t>
    </dgm:pt>
    <dgm:pt modelId="{F0489A7C-B75A-41F2-A9E7-1007B125CE86}" type="pres">
      <dgm:prSet presAssocID="{74E66888-14A4-4950-92AE-4E0F332053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37AFBA-98BD-4CC9-8B3F-5777CAE474C5}" type="pres">
      <dgm:prSet presAssocID="{BA7C529C-1909-4240-889B-EB5D4B4B786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715AF-FDF2-4430-9D14-1C72750C0188}" type="pres">
      <dgm:prSet presAssocID="{BA7C529C-1909-4240-889B-EB5D4B4B7861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37CA6B-1103-4E3D-9F06-F0F4E533FBE4}" type="pres">
      <dgm:prSet presAssocID="{8345530D-8CB2-4C50-9A78-FA9B423FF3E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1DAD78-3105-47FE-B63D-AE35AECA967B}" type="pres">
      <dgm:prSet presAssocID="{8345530D-8CB2-4C50-9A78-FA9B423FF3E6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67BD3-C46F-4E2B-831C-692C6755311D}" type="pres">
      <dgm:prSet presAssocID="{2CD40C3A-999A-4E11-8A89-03F9C6F8CBC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CAC5F4-9E2E-49C2-B869-D39E63A0C5EC}" type="pres">
      <dgm:prSet presAssocID="{2CD40C3A-999A-4E11-8A89-03F9C6F8CBC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5A72FC-F383-49DF-80BD-99FE8FD6F106}" srcId="{74E66888-14A4-4950-92AE-4E0F3320531F}" destId="{8345530D-8CB2-4C50-9A78-FA9B423FF3E6}" srcOrd="1" destOrd="0" parTransId="{67BFCFEE-15E3-48AD-810E-990865095418}" sibTransId="{9C719D08-2DFC-4DDC-A374-1549F02A9C09}"/>
    <dgm:cxn modelId="{94BAAB8E-F0C2-4FD4-A710-436C6A8BE25F}" srcId="{BA7C529C-1909-4240-889B-EB5D4B4B7861}" destId="{D1627D70-283B-4A5C-A7E5-DC6C954B5BB5}" srcOrd="0" destOrd="0" parTransId="{FC16BA90-FB9D-4D3E-99B0-70732279C5DB}" sibTransId="{7D8FEBA9-15CC-4AC7-B619-58322C89BBC3}"/>
    <dgm:cxn modelId="{46FC6AF1-BF9C-417F-8117-357C7E5A3B10}" type="presOf" srcId="{BA7C529C-1909-4240-889B-EB5D4B4B7861}" destId="{0A37AFBA-98BD-4CC9-8B3F-5777CAE474C5}" srcOrd="0" destOrd="0" presId="urn:microsoft.com/office/officeart/2005/8/layout/vList2"/>
    <dgm:cxn modelId="{B3646132-5AD0-4103-A4AE-C34C6ED34CE4}" type="presOf" srcId="{8345530D-8CB2-4C50-9A78-FA9B423FF3E6}" destId="{CC37CA6B-1103-4E3D-9F06-F0F4E533FBE4}" srcOrd="0" destOrd="0" presId="urn:microsoft.com/office/officeart/2005/8/layout/vList2"/>
    <dgm:cxn modelId="{A920F3AC-82B7-41EE-B76E-B2098F51A763}" type="presOf" srcId="{A03C13BA-D4E9-4F13-A64A-EFAD9D89FE9C}" destId="{63CAC5F4-9E2E-49C2-B869-D39E63A0C5EC}" srcOrd="0" destOrd="0" presId="urn:microsoft.com/office/officeart/2005/8/layout/vList2"/>
    <dgm:cxn modelId="{B58B2E90-CEC7-40AA-926E-4B7A90FFAC2E}" srcId="{74E66888-14A4-4950-92AE-4E0F3320531F}" destId="{2CD40C3A-999A-4E11-8A89-03F9C6F8CBC4}" srcOrd="2" destOrd="0" parTransId="{5F71E623-96D2-40A0-8944-60677779F8DF}" sibTransId="{BEACFB89-B00A-4BD5-9455-45B1B277B566}"/>
    <dgm:cxn modelId="{29C70620-C109-4F90-B875-2FB7935A963E}" type="presOf" srcId="{74E66888-14A4-4950-92AE-4E0F3320531F}" destId="{F0489A7C-B75A-41F2-A9E7-1007B125CE86}" srcOrd="0" destOrd="0" presId="urn:microsoft.com/office/officeart/2005/8/layout/vList2"/>
    <dgm:cxn modelId="{B1962053-AF92-4310-B176-119F2B06F431}" srcId="{2CD40C3A-999A-4E11-8A89-03F9C6F8CBC4}" destId="{A03C13BA-D4E9-4F13-A64A-EFAD9D89FE9C}" srcOrd="0" destOrd="0" parTransId="{40C203FD-584D-4DE3-B8D1-25CC449CBFF6}" sibTransId="{804B67B9-2286-4AC9-B745-6FF34C437772}"/>
    <dgm:cxn modelId="{12F84ED3-45EC-4B2E-9051-B2F2F32149C3}" srcId="{74E66888-14A4-4950-92AE-4E0F3320531F}" destId="{BA7C529C-1909-4240-889B-EB5D4B4B7861}" srcOrd="0" destOrd="0" parTransId="{CBA87B17-F976-4EAF-ABB6-00F2AE86D1DD}" sibTransId="{775481D7-99A3-4B9C-B4F0-9363FE89A6F1}"/>
    <dgm:cxn modelId="{4921E929-44E2-4F09-94F6-C6B955D4430B}" type="presOf" srcId="{2CD40C3A-999A-4E11-8A89-03F9C6F8CBC4}" destId="{97F67BD3-C46F-4E2B-831C-692C6755311D}" srcOrd="0" destOrd="0" presId="urn:microsoft.com/office/officeart/2005/8/layout/vList2"/>
    <dgm:cxn modelId="{E534664D-784A-460A-B001-3E2B0EFA29D2}" type="presOf" srcId="{D1627D70-283B-4A5C-A7E5-DC6C954B5BB5}" destId="{C1D715AF-FDF2-4430-9D14-1C72750C0188}" srcOrd="0" destOrd="0" presId="urn:microsoft.com/office/officeart/2005/8/layout/vList2"/>
    <dgm:cxn modelId="{14EA90E7-1A20-465A-9BC0-8EBB39C9C009}" srcId="{8345530D-8CB2-4C50-9A78-FA9B423FF3E6}" destId="{0F62819B-226D-4A64-97D4-2E92367026CC}" srcOrd="0" destOrd="0" parTransId="{238C37F5-18E8-4A9F-AB4E-C5FE2EE0D272}" sibTransId="{4AA6FE7F-DE5B-4F06-B72F-74B5F98E2D2A}"/>
    <dgm:cxn modelId="{3275A97B-4419-419C-AE71-538793CAA15E}" type="presOf" srcId="{0F62819B-226D-4A64-97D4-2E92367026CC}" destId="{1D1DAD78-3105-47FE-B63D-AE35AECA967B}" srcOrd="0" destOrd="0" presId="urn:microsoft.com/office/officeart/2005/8/layout/vList2"/>
    <dgm:cxn modelId="{6FAD6A7D-5B86-4AC5-8BD8-03D9446516F8}" type="presParOf" srcId="{F0489A7C-B75A-41F2-A9E7-1007B125CE86}" destId="{0A37AFBA-98BD-4CC9-8B3F-5777CAE474C5}" srcOrd="0" destOrd="0" presId="urn:microsoft.com/office/officeart/2005/8/layout/vList2"/>
    <dgm:cxn modelId="{F9CE66F2-C082-4189-9A54-7D22169BB07E}" type="presParOf" srcId="{F0489A7C-B75A-41F2-A9E7-1007B125CE86}" destId="{C1D715AF-FDF2-4430-9D14-1C72750C0188}" srcOrd="1" destOrd="0" presId="urn:microsoft.com/office/officeart/2005/8/layout/vList2"/>
    <dgm:cxn modelId="{9C3910DB-554C-496D-95AA-8318C93116CE}" type="presParOf" srcId="{F0489A7C-B75A-41F2-A9E7-1007B125CE86}" destId="{CC37CA6B-1103-4E3D-9F06-F0F4E533FBE4}" srcOrd="2" destOrd="0" presId="urn:microsoft.com/office/officeart/2005/8/layout/vList2"/>
    <dgm:cxn modelId="{ABFD54F6-2F88-48BF-A78C-9E8ED2FBEA33}" type="presParOf" srcId="{F0489A7C-B75A-41F2-A9E7-1007B125CE86}" destId="{1D1DAD78-3105-47FE-B63D-AE35AECA967B}" srcOrd="3" destOrd="0" presId="urn:microsoft.com/office/officeart/2005/8/layout/vList2"/>
    <dgm:cxn modelId="{7F5E9F08-F045-49A6-9B87-622E76CF5CE5}" type="presParOf" srcId="{F0489A7C-B75A-41F2-A9E7-1007B125CE86}" destId="{97F67BD3-C46F-4E2B-831C-692C6755311D}" srcOrd="4" destOrd="0" presId="urn:microsoft.com/office/officeart/2005/8/layout/vList2"/>
    <dgm:cxn modelId="{A51B4333-9E2B-476B-89A0-6E4A410A440E}" type="presParOf" srcId="{F0489A7C-B75A-41F2-A9E7-1007B125CE86}" destId="{63CAC5F4-9E2E-49C2-B869-D39E63A0C5E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4BB57-E6F1-4C57-BE44-33DCE93DCA46}">
      <dsp:nvSpPr>
        <dsp:cNvPr id="0" name=""/>
        <dsp:cNvSpPr/>
      </dsp:nvSpPr>
      <dsp:spPr>
        <a:xfrm>
          <a:off x="0" y="0"/>
          <a:ext cx="7551936" cy="1419838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kern="1200" dirty="0" smtClean="0">
              <a:latin typeface="+mn-lt"/>
              <a:cs typeface="Times New Roman" pitchFamily="18" charset="0"/>
            </a:rPr>
            <a:t>Для злокачественных опухолей</a:t>
          </a:r>
          <a:endParaRPr lang="ru-RU" sz="4100" kern="1200" dirty="0">
            <a:latin typeface="+mn-lt"/>
          </a:endParaRPr>
        </a:p>
      </dsp:txBody>
      <dsp:txXfrm>
        <a:off x="0" y="0"/>
        <a:ext cx="7551936" cy="1419838"/>
      </dsp:txXfrm>
    </dsp:sp>
    <dsp:sp modelId="{6E107C41-89E1-4B14-87B2-07E43BD5E081}">
      <dsp:nvSpPr>
        <dsp:cNvPr id="0" name=""/>
        <dsp:cNvSpPr/>
      </dsp:nvSpPr>
      <dsp:spPr>
        <a:xfrm>
          <a:off x="921" y="1419838"/>
          <a:ext cx="1510018" cy="298166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Аденома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921" y="1419838"/>
        <a:ext cx="1510018" cy="2981660"/>
      </dsp:txXfrm>
    </dsp:sp>
    <dsp:sp modelId="{2F0DDB35-7264-4809-A800-CD9CC841CCF7}">
      <dsp:nvSpPr>
        <dsp:cNvPr id="0" name=""/>
        <dsp:cNvSpPr/>
      </dsp:nvSpPr>
      <dsp:spPr>
        <a:xfrm>
          <a:off x="1510940" y="1419838"/>
          <a:ext cx="1510018" cy="298166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Болезнь Крона (</a:t>
          </a:r>
          <a:r>
            <a:rPr lang="az-Latn-AZ" sz="20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Chohn</a:t>
          </a:r>
          <a:r>
            <a:rPr lang="az-Latn-AZ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510940" y="1419838"/>
        <a:ext cx="1510018" cy="2981660"/>
      </dsp:txXfrm>
    </dsp:sp>
    <dsp:sp modelId="{30C96A65-A3DC-4824-A346-96DCD721B2B7}">
      <dsp:nvSpPr>
        <dsp:cNvPr id="0" name=""/>
        <dsp:cNvSpPr/>
      </dsp:nvSpPr>
      <dsp:spPr>
        <a:xfrm>
          <a:off x="3020958" y="1419838"/>
          <a:ext cx="1510018" cy="298166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Синдром семейного канцера</a:t>
          </a:r>
          <a:endParaRPr lang="ru-RU" sz="2000" b="1" kern="1200" dirty="0">
            <a:solidFill>
              <a:schemeClr val="tx1"/>
            </a:solidFill>
            <a:latin typeface="+mn-lt"/>
          </a:endParaRPr>
        </a:p>
      </dsp:txBody>
      <dsp:txXfrm>
        <a:off x="3020958" y="1419838"/>
        <a:ext cx="1510018" cy="2981660"/>
      </dsp:txXfrm>
    </dsp:sp>
    <dsp:sp modelId="{B5A81D58-7C8C-4EF4-92A9-1060CA33486E}">
      <dsp:nvSpPr>
        <dsp:cNvPr id="0" name=""/>
        <dsp:cNvSpPr/>
      </dsp:nvSpPr>
      <dsp:spPr>
        <a:xfrm>
          <a:off x="4530977" y="1419838"/>
          <a:ext cx="1510018" cy="298166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Опухоль в других органах</a:t>
          </a:r>
          <a:endParaRPr lang="ru-RU" sz="2000" b="1" kern="1200" dirty="0">
            <a:solidFill>
              <a:schemeClr val="tx1"/>
            </a:solidFill>
            <a:latin typeface="+mn-lt"/>
          </a:endParaRPr>
        </a:p>
      </dsp:txBody>
      <dsp:txXfrm>
        <a:off x="4530977" y="1419838"/>
        <a:ext cx="1510018" cy="2981660"/>
      </dsp:txXfrm>
    </dsp:sp>
    <dsp:sp modelId="{92320C9E-7736-4467-A4E3-AD926034E54D}">
      <dsp:nvSpPr>
        <dsp:cNvPr id="0" name=""/>
        <dsp:cNvSpPr/>
      </dsp:nvSpPr>
      <dsp:spPr>
        <a:xfrm>
          <a:off x="6041917" y="1440173"/>
          <a:ext cx="1510018" cy="298166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Иммуноде-фицитные</a:t>
          </a:r>
          <a:r>
            <a:rPr lang="ru-RU" sz="2000" b="1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состояния</a:t>
          </a:r>
          <a:endParaRPr lang="az-Latn-AZ" sz="2000" b="1" kern="1200" dirty="0" smtClean="0">
            <a:solidFill>
              <a:schemeClr val="tx1"/>
            </a:solidFill>
            <a:latin typeface="+mn-lt"/>
            <a:cs typeface="Times New Roman" pitchFamily="18" charset="0"/>
          </a:endParaRPr>
        </a:p>
      </dsp:txBody>
      <dsp:txXfrm>
        <a:off x="6041917" y="1440173"/>
        <a:ext cx="1510018" cy="2981660"/>
      </dsp:txXfrm>
    </dsp:sp>
    <dsp:sp modelId="{80469482-41E1-49C5-B3FC-BA41D1AF91E7}">
      <dsp:nvSpPr>
        <dsp:cNvPr id="0" name=""/>
        <dsp:cNvSpPr/>
      </dsp:nvSpPr>
      <dsp:spPr>
        <a:xfrm>
          <a:off x="0" y="4401498"/>
          <a:ext cx="7551936" cy="331295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7AFBA-98BD-4CC9-8B3F-5777CAE474C5}">
      <dsp:nvSpPr>
        <dsp:cNvPr id="0" name=""/>
        <dsp:cNvSpPr/>
      </dsp:nvSpPr>
      <dsp:spPr>
        <a:xfrm>
          <a:off x="0" y="76833"/>
          <a:ext cx="8127999" cy="866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+mn-lt"/>
              <a:cs typeface="Times New Roman" pitchFamily="18" charset="0"/>
            </a:rPr>
            <a:t>Локальные формы</a:t>
          </a:r>
          <a:endParaRPr lang="ru-RU" sz="3600" kern="1200" dirty="0">
            <a:latin typeface="+mn-lt"/>
          </a:endParaRPr>
        </a:p>
      </dsp:txBody>
      <dsp:txXfrm>
        <a:off x="42322" y="119155"/>
        <a:ext cx="8043355" cy="782326"/>
      </dsp:txXfrm>
    </dsp:sp>
    <dsp:sp modelId="{C1D715AF-FDF2-4430-9D14-1C72750C0188}">
      <dsp:nvSpPr>
        <dsp:cNvPr id="0" name=""/>
        <dsp:cNvSpPr/>
      </dsp:nvSpPr>
      <dsp:spPr>
        <a:xfrm>
          <a:off x="0" y="943803"/>
          <a:ext cx="8127999" cy="64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kern="1200" dirty="0" smtClean="0">
              <a:latin typeface="+mn-lt"/>
              <a:cs typeface="Times New Roman" pitchFamily="18" charset="0"/>
            </a:rPr>
            <a:t>Резекция кишечного сегмента с брыжейкой</a:t>
          </a:r>
          <a:endParaRPr lang="ru-RU" sz="3000" kern="1200" dirty="0">
            <a:latin typeface="+mn-lt"/>
          </a:endParaRPr>
        </a:p>
      </dsp:txBody>
      <dsp:txXfrm>
        <a:off x="0" y="943803"/>
        <a:ext cx="8127999" cy="645840"/>
      </dsp:txXfrm>
    </dsp:sp>
    <dsp:sp modelId="{CC37CA6B-1103-4E3D-9F06-F0F4E533FBE4}">
      <dsp:nvSpPr>
        <dsp:cNvPr id="0" name=""/>
        <dsp:cNvSpPr/>
      </dsp:nvSpPr>
      <dsp:spPr>
        <a:xfrm>
          <a:off x="0" y="1589643"/>
          <a:ext cx="8127999" cy="866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+mn-lt"/>
              <a:cs typeface="Times New Roman" pitchFamily="18" charset="0"/>
            </a:rPr>
            <a:t>Диффузные формы</a:t>
          </a:r>
          <a:endParaRPr lang="ru-RU" sz="3600" kern="1200" dirty="0">
            <a:latin typeface="+mn-lt"/>
          </a:endParaRPr>
        </a:p>
      </dsp:txBody>
      <dsp:txXfrm>
        <a:off x="42322" y="1631965"/>
        <a:ext cx="8043355" cy="782326"/>
      </dsp:txXfrm>
    </dsp:sp>
    <dsp:sp modelId="{1D1DAD78-3105-47FE-B63D-AE35AECA967B}">
      <dsp:nvSpPr>
        <dsp:cNvPr id="0" name=""/>
        <dsp:cNvSpPr/>
      </dsp:nvSpPr>
      <dsp:spPr>
        <a:xfrm>
          <a:off x="0" y="2456613"/>
          <a:ext cx="8127999" cy="645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kern="1200" dirty="0" err="1" smtClean="0">
              <a:latin typeface="+mn-lt"/>
              <a:cs typeface="Times New Roman" pitchFamily="18" charset="0"/>
            </a:rPr>
            <a:t>химио</a:t>
          </a:r>
          <a:r>
            <a:rPr lang="ru-RU" sz="3000" kern="1200" dirty="0" smtClean="0">
              <a:latin typeface="+mn-lt"/>
              <a:cs typeface="Times New Roman" pitchFamily="18" charset="0"/>
            </a:rPr>
            <a:t>-</a:t>
          </a:r>
          <a:r>
            <a:rPr lang="en-US" sz="3000" kern="1200" dirty="0" smtClean="0">
              <a:latin typeface="+mn-lt"/>
              <a:cs typeface="Times New Roman" pitchFamily="18" charset="0"/>
            </a:rPr>
            <a:t> </a:t>
          </a:r>
          <a:r>
            <a:rPr lang="ru-RU" sz="3000" kern="1200" dirty="0" smtClean="0">
              <a:latin typeface="+mn-lt"/>
              <a:cs typeface="Times New Roman" pitchFamily="18" charset="0"/>
            </a:rPr>
            <a:t>и</a:t>
          </a:r>
          <a:r>
            <a:rPr lang="en-US" sz="3000" kern="1200" dirty="0" smtClean="0">
              <a:latin typeface="+mn-lt"/>
              <a:cs typeface="Times New Roman" pitchFamily="18" charset="0"/>
            </a:rPr>
            <a:t> (</a:t>
          </a:r>
          <a:r>
            <a:rPr lang="ru-RU" sz="3000" kern="1200" dirty="0" smtClean="0">
              <a:latin typeface="+mn-lt"/>
              <a:cs typeface="Times New Roman" pitchFamily="18" charset="0"/>
            </a:rPr>
            <a:t>или</a:t>
          </a:r>
          <a:r>
            <a:rPr lang="en-US" sz="3000" kern="1200" dirty="0" smtClean="0">
              <a:latin typeface="+mn-lt"/>
              <a:cs typeface="Times New Roman" pitchFamily="18" charset="0"/>
            </a:rPr>
            <a:t>) </a:t>
          </a:r>
          <a:r>
            <a:rPr lang="ru-RU" sz="3000" kern="1200" dirty="0" smtClean="0">
              <a:latin typeface="+mn-lt"/>
              <a:cs typeface="Times New Roman" pitchFamily="18" charset="0"/>
            </a:rPr>
            <a:t>радиотерапия</a:t>
          </a:r>
          <a:endParaRPr lang="ru-RU" sz="3000" kern="1200" dirty="0">
            <a:latin typeface="+mn-lt"/>
          </a:endParaRPr>
        </a:p>
      </dsp:txBody>
      <dsp:txXfrm>
        <a:off x="0" y="2456613"/>
        <a:ext cx="8127999" cy="645840"/>
      </dsp:txXfrm>
    </dsp:sp>
    <dsp:sp modelId="{97F67BD3-C46F-4E2B-831C-692C6755311D}">
      <dsp:nvSpPr>
        <dsp:cNvPr id="0" name=""/>
        <dsp:cNvSpPr/>
      </dsp:nvSpPr>
      <dsp:spPr>
        <a:xfrm>
          <a:off x="0" y="3102453"/>
          <a:ext cx="8127999" cy="866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+mn-lt"/>
              <a:cs typeface="Times New Roman" pitchFamily="18" charset="0"/>
            </a:rPr>
            <a:t>Метастатических формах</a:t>
          </a:r>
          <a:endParaRPr lang="ru-RU" sz="3600" kern="1200" dirty="0">
            <a:latin typeface="+mn-lt"/>
          </a:endParaRPr>
        </a:p>
      </dsp:txBody>
      <dsp:txXfrm>
        <a:off x="42322" y="3144775"/>
        <a:ext cx="8043355" cy="782326"/>
      </dsp:txXfrm>
    </dsp:sp>
    <dsp:sp modelId="{63CAC5F4-9E2E-49C2-B869-D39E63A0C5EC}">
      <dsp:nvSpPr>
        <dsp:cNvPr id="0" name=""/>
        <dsp:cNvSpPr/>
      </dsp:nvSpPr>
      <dsp:spPr>
        <a:xfrm>
          <a:off x="0" y="3969423"/>
          <a:ext cx="8127999" cy="1372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kern="1200" dirty="0" smtClean="0">
              <a:latin typeface="+mn-lt"/>
              <a:cs typeface="Times New Roman" pitchFamily="18" charset="0"/>
            </a:rPr>
            <a:t>Резекция кишечника с целью профилактики осложнений (перфорация, перитонит, </a:t>
          </a:r>
          <a:r>
            <a:rPr lang="ru-RU" sz="3000" kern="1200" dirty="0" err="1" smtClean="0">
              <a:latin typeface="+mn-lt"/>
              <a:cs typeface="Times New Roman" pitchFamily="18" charset="0"/>
            </a:rPr>
            <a:t>кро-вотечение</a:t>
          </a:r>
          <a:r>
            <a:rPr lang="ru-RU" sz="3000" kern="1200" dirty="0" smtClean="0">
              <a:latin typeface="+mn-lt"/>
              <a:cs typeface="Times New Roman" pitchFamily="18" charset="0"/>
            </a:rPr>
            <a:t>, ОКН)</a:t>
          </a:r>
          <a:endParaRPr lang="ru-RU" sz="3000" kern="1200" dirty="0">
            <a:latin typeface="+mn-lt"/>
          </a:endParaRPr>
        </a:p>
      </dsp:txBody>
      <dsp:txXfrm>
        <a:off x="0" y="3969423"/>
        <a:ext cx="8127999" cy="1372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0.32006</cdr:x>
      <cdr:y>0.46592</cdr:y>
    </cdr:from>
    <cdr:to>
      <cdr:x>0.43256</cdr:x>
      <cdr:y>0.63467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01422" y="252466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az-Latn-A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5-15%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87488" y="1052736"/>
            <a:ext cx="9073008" cy="3034821"/>
          </a:xfrm>
        </p:spPr>
        <p:txBody>
          <a:bodyPr/>
          <a:lstStyle/>
          <a:p>
            <a:r>
              <a:rPr lang="ru-RU" sz="4000" dirty="0">
                <a:cs typeface="Times New Roman" pitchFamily="18" charset="0"/>
              </a:rPr>
              <a:t>Хирургические заболевания </a:t>
            </a:r>
            <a:br>
              <a:rPr lang="ru-RU" sz="4000" dirty="0">
                <a:cs typeface="Times New Roman" pitchFamily="18" charset="0"/>
              </a:rPr>
            </a:br>
            <a:r>
              <a:rPr lang="ru-RU" sz="4000" dirty="0" smtClean="0">
                <a:cs typeface="Times New Roman" pitchFamily="18" charset="0"/>
              </a:rPr>
              <a:t>тонкой кишки</a:t>
            </a:r>
            <a:r>
              <a:rPr lang="en-US" sz="4000" dirty="0">
                <a:cs typeface="Times New Roman" pitchFamily="18" charset="0"/>
              </a:rPr>
              <a:t/>
            </a:r>
            <a:br>
              <a:rPr lang="en-US" sz="4000" dirty="0">
                <a:cs typeface="Times New Roman" pitchFamily="18" charset="0"/>
              </a:rPr>
            </a:br>
            <a:r>
              <a:rPr lang="ru-RU" sz="4000" dirty="0" smtClean="0">
                <a:cs typeface="Times New Roman" pitchFamily="18" charset="0"/>
              </a:rPr>
              <a:t/>
            </a:r>
            <a:br>
              <a:rPr lang="ru-RU" sz="4000" dirty="0" smtClean="0">
                <a:cs typeface="Times New Roman" pitchFamily="18" charset="0"/>
              </a:rPr>
            </a:br>
            <a:r>
              <a:rPr lang="ru-RU" sz="4000" dirty="0" smtClean="0">
                <a:cs typeface="Times New Roman" pitchFamily="18" charset="0"/>
              </a:rPr>
              <a:t>Опухоли </a:t>
            </a:r>
            <a:r>
              <a:rPr lang="ru-RU" sz="4000" dirty="0">
                <a:cs typeface="Times New Roman" pitchFamily="18" charset="0"/>
              </a:rPr>
              <a:t>тонкой кишки</a:t>
            </a:r>
            <a:r>
              <a:rPr lang="az-Latn-AZ" altLang="en-US" sz="4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4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endParaRPr lang="az-Latn-AZ" altLang="en-US" sz="40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960096" y="4725144"/>
            <a:ext cx="5079344" cy="182460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ru-RU" altLang="en-US" sz="2400" dirty="0">
                <a:cs typeface="Times New Roman" pitchFamily="18" charset="0"/>
              </a:rPr>
              <a:t>©Доцент </a:t>
            </a:r>
            <a:r>
              <a:rPr lang="ru-RU" altLang="en-US" sz="2400" dirty="0" err="1">
                <a:cs typeface="Times New Roman" pitchFamily="18" charset="0"/>
              </a:rPr>
              <a:t>Др</a:t>
            </a:r>
            <a:r>
              <a:rPr lang="ru-RU" altLang="en-US" sz="2400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Адалат</a:t>
            </a:r>
            <a:r>
              <a:rPr lang="ru-RU" altLang="en-US" sz="2400" b="1" dirty="0">
                <a:cs typeface="Times New Roman" pitchFamily="18" charset="0"/>
              </a:rPr>
              <a:t> РУСТАМ </a:t>
            </a:r>
          </a:p>
          <a:p>
            <a:pPr>
              <a:lnSpc>
                <a:spcPct val="110000"/>
              </a:lnSpc>
            </a:pPr>
            <a:r>
              <a:rPr lang="ru-RU" altLang="en-US" sz="2400" dirty="0">
                <a:cs typeface="Times New Roman" pitchFamily="18" charset="0"/>
              </a:rPr>
              <a:t>Дизайн - Докторант </a:t>
            </a:r>
            <a:r>
              <a:rPr lang="ru-RU" altLang="en-US" sz="2400" b="1" dirty="0" err="1">
                <a:cs typeface="Times New Roman" pitchFamily="18" charset="0"/>
              </a:rPr>
              <a:t>Сенем</a:t>
            </a:r>
            <a:r>
              <a:rPr lang="ru-RU" altLang="en-US" sz="2400" b="1" dirty="0">
                <a:cs typeface="Times New Roman" pitchFamily="18" charset="0"/>
              </a:rPr>
              <a:t> МАММАДОВА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az-Latn-AZ" altLang="en-US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167834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3592" y="513484"/>
            <a:ext cx="6076051" cy="611546"/>
          </a:xfrm>
        </p:spPr>
        <p:txBody>
          <a:bodyPr>
            <a:noAutofit/>
          </a:bodyPr>
          <a:lstStyle/>
          <a:p>
            <a:r>
              <a:rPr lang="ru-RU" altLang="en-US" sz="4000" dirty="0" smtClean="0">
                <a:solidFill>
                  <a:schemeClr val="tx1"/>
                </a:solidFill>
                <a:cs typeface="Times New Roman" pitchFamily="18" charset="0"/>
              </a:rPr>
              <a:t>Определение</a:t>
            </a:r>
            <a:endParaRPr lang="az-Latn-AZ" altLang="en-US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6" y="1340768"/>
            <a:ext cx="11233248" cy="259228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2800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ru-RU" sz="3200" dirty="0" smtClean="0">
                <a:cs typeface="Times New Roman" pitchFamily="18" charset="0"/>
              </a:rPr>
              <a:t>Неопластические первичные образования, </a:t>
            </a:r>
            <a:r>
              <a:rPr lang="ru-RU" sz="3200" dirty="0" err="1" smtClean="0">
                <a:cs typeface="Times New Roman" pitchFamily="18" charset="0"/>
              </a:rPr>
              <a:t>развивщихся</a:t>
            </a:r>
            <a:r>
              <a:rPr lang="ru-RU" sz="3200" dirty="0" smtClean="0">
                <a:cs typeface="Times New Roman" pitchFamily="18" charset="0"/>
              </a:rPr>
              <a:t> на тканях тонкой кишки или метастазы, </a:t>
            </a:r>
            <a:r>
              <a:rPr lang="ru-RU" sz="3200" dirty="0" err="1" smtClean="0">
                <a:cs typeface="Times New Roman" pitchFamily="18" charset="0"/>
              </a:rPr>
              <a:t>исходящихся</a:t>
            </a:r>
            <a:r>
              <a:rPr lang="ru-RU" sz="3200" dirty="0" smtClean="0">
                <a:cs typeface="Times New Roman" pitchFamily="18" charset="0"/>
              </a:rPr>
              <a:t> из других органов.  </a:t>
            </a:r>
            <a:endParaRPr lang="az-Latn-AZ" sz="3200" b="1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4431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8654" y="252199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Классификация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82402" y="188640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4162" y="908946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/>
            <a:r>
              <a:rPr lang="ru-RU" sz="3600" b="1" dirty="0" smtClean="0">
                <a:solidFill>
                  <a:prstClr val="black"/>
                </a:solidFill>
                <a:cs typeface="Times New Roman" pitchFamily="18" charset="0"/>
              </a:rPr>
              <a:t>По характеру опухоли</a:t>
            </a:r>
            <a:endParaRPr lang="en-US" sz="3600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5190818"/>
              </p:ext>
            </p:extLst>
          </p:nvPr>
        </p:nvGraphicFramePr>
        <p:xfrm>
          <a:off x="1828318" y="1772816"/>
          <a:ext cx="9433048" cy="4662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71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1059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0879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+mn-lt"/>
                          <a:cs typeface="Times New Roman" pitchFamily="18" charset="0"/>
                        </a:rPr>
                        <a:t>Доброкачественные</a:t>
                      </a:r>
                      <a:endParaRPr lang="ru-RU" sz="28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+mn-lt"/>
                          <a:cs typeface="Times New Roman" pitchFamily="18" charset="0"/>
                        </a:rPr>
                        <a:t>Злокачественные</a:t>
                      </a:r>
                      <a:endParaRPr lang="ru-RU" sz="28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55702">
                <a:tc>
                  <a:txBody>
                    <a:bodyPr/>
                    <a:lstStyle/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Аденома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Лейомиома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Липома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Нейрофиброма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Гамартома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Другие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endParaRPr lang="ru-RU" sz="36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Аденокарцинома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Карциноидные</a:t>
                      </a: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опухоли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Гастроинтестинальные </a:t>
                      </a: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стромальные</a:t>
                      </a: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туморы </a:t>
                      </a:r>
                      <a:r>
                        <a:rPr lang="az-Latn-AZ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(</a:t>
                      </a: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ГИСТ</a:t>
                      </a:r>
                      <a:r>
                        <a:rPr lang="az-Latn-AZ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)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Лимфома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pPr marL="571500" indent="-571500">
                        <a:buFont typeface="Wingdings" pitchFamily="2" charset="2"/>
                        <a:buChar char="ü"/>
                      </a:pPr>
                      <a:r>
                        <a:rPr lang="ru-RU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Метастатические</a:t>
                      </a:r>
                      <a:endParaRPr lang="en-US" sz="32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  <a:p>
                      <a:endParaRPr lang="ru-RU" sz="36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3657" y="5579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Частота встречаемости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11449272" cy="432048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Часто встречаются доброкачественные новообразования. </a:t>
            </a:r>
            <a:endParaRPr lang="az-Latn-AZ" sz="3200" dirty="0" smtClean="0">
              <a:cs typeface="Times New Roman" pitchFamily="18" charset="0"/>
            </a:endParaRPr>
          </a:p>
          <a:p>
            <a:pPr algn="just"/>
            <a:r>
              <a:rPr lang="ru-RU" sz="3200" dirty="0" smtClean="0">
                <a:cs typeface="Times New Roman" pitchFamily="18" charset="0"/>
              </a:rPr>
              <a:t>Среди доброкачественных чаще выявляются аденомы, </a:t>
            </a:r>
            <a:r>
              <a:rPr lang="ru-RU" sz="3200" dirty="0" err="1" smtClean="0">
                <a:cs typeface="Times New Roman" pitchFamily="18" charset="0"/>
              </a:rPr>
              <a:t>лейо</a:t>
            </a:r>
            <a:r>
              <a:rPr lang="ru-RU" sz="3200" dirty="0" smtClean="0">
                <a:cs typeface="Times New Roman" pitchFamily="18" charset="0"/>
              </a:rPr>
              <a:t>-миомы, липомы и фибромы. </a:t>
            </a:r>
            <a:endParaRPr lang="en-US" sz="3200" dirty="0">
              <a:cs typeface="Times New Roman" pitchFamily="18" charset="0"/>
            </a:endParaRPr>
          </a:p>
          <a:p>
            <a:pPr algn="just"/>
            <a:r>
              <a:rPr lang="ru-RU" sz="3200" dirty="0" smtClean="0">
                <a:cs typeface="Times New Roman" pitchFamily="18" charset="0"/>
              </a:rPr>
              <a:t> Чаще всего локализуются в терминальной части подвздошной, затем проксимальной части тощей кишки, и наконец в ДПК. 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66943" y="188640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79246" y="6525344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369332"/>
            <a:ext cx="6076051" cy="611546"/>
          </a:xfrm>
        </p:spPr>
        <p:txBody>
          <a:bodyPr/>
          <a:lstStyle/>
          <a:p>
            <a:r>
              <a:rPr lang="ru-RU" sz="4000" dirty="0" smtClean="0">
                <a:cs typeface="Times New Roman" pitchFamily="18" charset="0"/>
              </a:rPr>
              <a:t>Факторы риска</a:t>
            </a:r>
            <a:r>
              <a:rPr lang="az-Latn-AZ" sz="4000" b="0" dirty="0" smtClean="0">
                <a:cs typeface="Times New Roman" pitchFamily="18" charset="0"/>
              </a:rPr>
              <a:t>     </a:t>
            </a:r>
            <a:endParaRPr lang="ru-RU" sz="4000" b="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552384" y="184666"/>
            <a:ext cx="2639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188897944"/>
              </p:ext>
            </p:extLst>
          </p:nvPr>
        </p:nvGraphicFramePr>
        <p:xfrm>
          <a:off x="2207568" y="1340768"/>
          <a:ext cx="7551936" cy="4732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684417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6679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Клиника и диагностика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95879" y="188640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3392" y="1772816"/>
            <a:ext cx="111612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Малые опухоли без осложнений – течение </a:t>
            </a:r>
            <a:r>
              <a:rPr lang="ru-RU" sz="3200" dirty="0" err="1" smtClean="0">
                <a:cs typeface="Times New Roman" pitchFamily="18" charset="0"/>
              </a:rPr>
              <a:t>асимптомати-ческое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Большие опухоли – кровотечение, ОКН, некроз и </a:t>
            </a:r>
            <a:r>
              <a:rPr lang="ru-RU" sz="3200" dirty="0" err="1" smtClean="0">
                <a:cs typeface="Times New Roman" pitchFamily="18" charset="0"/>
              </a:rPr>
              <a:t>перфора-ция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08182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0948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445314"/>
            <a:ext cx="6076051" cy="611546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cs typeface="Times New Roman" pitchFamily="18" charset="0"/>
              </a:rPr>
              <a:t>Клиника и диагностика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7368" y="1340768"/>
            <a:ext cx="11521280" cy="40626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endParaRPr lang="az-Latn-AZ" sz="3400" dirty="0" smtClean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cs typeface="Times New Roman" pitchFamily="18" charset="0"/>
              </a:rPr>
              <a:t>KT</a:t>
            </a:r>
            <a:r>
              <a:rPr lang="en-US" sz="3200" dirty="0">
                <a:cs typeface="Times New Roman" pitchFamily="18" charset="0"/>
              </a:rPr>
              <a:t>, </a:t>
            </a:r>
            <a:r>
              <a:rPr lang="en-US" sz="3200" dirty="0" smtClean="0">
                <a:cs typeface="Times New Roman" pitchFamily="18" charset="0"/>
              </a:rPr>
              <a:t>M</a:t>
            </a:r>
            <a:r>
              <a:rPr lang="ru-RU" sz="3200" dirty="0" smtClean="0">
                <a:cs typeface="Times New Roman" pitchFamily="18" charset="0"/>
              </a:rPr>
              <a:t>РТ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smtClean="0">
                <a:cs typeface="Times New Roman" pitchFamily="18" charset="0"/>
              </a:rPr>
              <a:t>эндоскопия, иногда лапароскопия (лапаротомия) </a:t>
            </a:r>
            <a:r>
              <a:rPr lang="az-Latn-AZ" sz="3200" dirty="0" smtClean="0">
                <a:cs typeface="Times New Roman" pitchFamily="18" charset="0"/>
              </a:rPr>
              <a:t>+ biopsiya</a:t>
            </a:r>
            <a:endParaRPr lang="en-US" sz="32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Кроме липом, другие опухоли в большинстве случаях не </a:t>
            </a:r>
            <a:r>
              <a:rPr lang="ru-RU" sz="3200" dirty="0" err="1" smtClean="0">
                <a:cs typeface="Times New Roman" pitchFamily="18" charset="0"/>
              </a:rPr>
              <a:t>дифферецируются</a:t>
            </a:r>
            <a:r>
              <a:rPr lang="ru-RU" sz="3200" dirty="0" smtClean="0">
                <a:cs typeface="Times New Roman" pitchFamily="18" charset="0"/>
              </a:rPr>
              <a:t> визуальными методами исследования.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Верификация диагноза – гистологические методы, иногда </a:t>
            </a:r>
            <a:r>
              <a:rPr lang="ru-RU" sz="3200" dirty="0" err="1" smtClean="0">
                <a:cs typeface="Times New Roman" pitchFamily="18" charset="0"/>
              </a:rPr>
              <a:t>иммуногистохимические</a:t>
            </a:r>
            <a:r>
              <a:rPr lang="ru-RU" sz="3200" dirty="0" smtClean="0">
                <a:cs typeface="Times New Roman" pitchFamily="18" charset="0"/>
              </a:rPr>
              <a:t> исследования</a:t>
            </a:r>
            <a:endParaRPr lang="az-Latn-AZ" sz="3200" dirty="0" smtClean="0">
              <a:cs typeface="Times New Roman" pitchFamily="18" charset="0"/>
            </a:endParaRPr>
          </a:p>
          <a:p>
            <a:pPr lvl="4"/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82402" y="26064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9144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456" y="607532"/>
            <a:ext cx="8568952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Диагностические признаки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412776"/>
            <a:ext cx="70321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Асимптоматическое</a:t>
            </a:r>
            <a:r>
              <a:rPr lang="ru-RU" sz="2800" dirty="0" smtClean="0">
                <a:cs typeface="Times New Roman" pitchFamily="18" charset="0"/>
              </a:rPr>
              <a:t> течение – без признаков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или симптомы осложнений (боли, кровотечение, ОКН, перфорация, </a:t>
            </a:r>
            <a:r>
              <a:rPr lang="ru-RU" sz="2800" dirty="0" err="1" smtClean="0">
                <a:cs typeface="Times New Roman" pitchFamily="18" charset="0"/>
              </a:rPr>
              <a:t>карциноидный</a:t>
            </a:r>
            <a:r>
              <a:rPr lang="ru-RU" sz="2800" dirty="0" smtClean="0">
                <a:cs typeface="Times New Roman" pitchFamily="18" charset="0"/>
              </a:rPr>
              <a:t> синдром и др.)</a:t>
            </a:r>
            <a:r>
              <a:rPr lang="az-Latn-AZ" sz="2800" dirty="0" smtClean="0">
                <a:cs typeface="Times New Roman" pitchFamily="18" charset="0"/>
              </a:rPr>
              <a:t>;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 smtClean="0">
                <a:cs typeface="Times New Roman" pitchFamily="18" charset="0"/>
              </a:rPr>
              <a:t>KT/</a:t>
            </a:r>
            <a:r>
              <a:rPr lang="ru-RU" sz="2800" dirty="0" smtClean="0">
                <a:cs typeface="Times New Roman" pitchFamily="18" charset="0"/>
              </a:rPr>
              <a:t>МРТ </a:t>
            </a:r>
            <a:r>
              <a:rPr lang="en-US" sz="2800" dirty="0" smtClean="0">
                <a:cs typeface="Times New Roman" pitchFamily="18" charset="0"/>
              </a:rPr>
              <a:t>–</a:t>
            </a:r>
            <a:r>
              <a:rPr lang="ru-RU" sz="2800" dirty="0" smtClean="0">
                <a:cs typeface="Times New Roman" pitchFamily="18" charset="0"/>
              </a:rPr>
              <a:t> объемное образование</a:t>
            </a:r>
            <a:r>
              <a:rPr lang="az-Latn-AZ" sz="2800" dirty="0" smtClean="0">
                <a:cs typeface="Times New Roman" pitchFamily="18" charset="0"/>
              </a:rPr>
              <a:t>;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Эндоскопия – визуализация и взятие </a:t>
            </a:r>
            <a:r>
              <a:rPr lang="ru-RU" sz="2800" dirty="0" err="1" smtClean="0">
                <a:cs typeface="Times New Roman" pitchFamily="18" charset="0"/>
              </a:rPr>
              <a:t>биопсийного</a:t>
            </a:r>
            <a:r>
              <a:rPr lang="ru-RU" sz="2800" dirty="0" smtClean="0">
                <a:cs typeface="Times New Roman" pitchFamily="18" charset="0"/>
              </a:rPr>
              <a:t> материала;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Лапароскопия(томия) - визуализация, взятие </a:t>
            </a:r>
            <a:r>
              <a:rPr lang="ru-RU" sz="2800" dirty="0" err="1">
                <a:cs typeface="Times New Roman" pitchFamily="18" charset="0"/>
              </a:rPr>
              <a:t>биопсийного</a:t>
            </a:r>
            <a:r>
              <a:rPr lang="ru-RU" sz="2800" dirty="0">
                <a:cs typeface="Times New Roman" pitchFamily="18" charset="0"/>
              </a:rPr>
              <a:t> материала </a:t>
            </a:r>
            <a:r>
              <a:rPr lang="ru-RU" sz="2800" dirty="0" smtClean="0">
                <a:cs typeface="Times New Roman" pitchFamily="18" charset="0"/>
              </a:rPr>
              <a:t>или удаление опухоли (резекция органа вместе с опухолью)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54230" y="26064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32104" y="1565962"/>
            <a:ext cx="5029618" cy="40962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44531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i="1" dirty="0" smtClean="0">
                <a:solidFill>
                  <a:schemeClr val="tx1"/>
                </a:solidFill>
                <a:cs typeface="Times New Roman" pitchFamily="18" charset="0"/>
              </a:rPr>
              <a:t>Принципы лечения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682402" y="18878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3352" y="1109057"/>
            <a:ext cx="1144927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 злокачественных опухолях</a:t>
            </a:r>
            <a:r>
              <a:rPr lang="az-Latn-AZ" sz="3200" dirty="0" smtClean="0">
                <a:cs typeface="Times New Roman" pitchFamily="18" charset="0"/>
              </a:rPr>
              <a:t>- </a:t>
            </a:r>
            <a:r>
              <a:rPr lang="ru-RU" sz="3200" b="1" dirty="0" smtClean="0">
                <a:cs typeface="Times New Roman" pitchFamily="18" charset="0"/>
              </a:rPr>
              <a:t>ранее </a:t>
            </a:r>
            <a:r>
              <a:rPr lang="ru-RU" sz="3200" b="1" dirty="0">
                <a:cs typeface="Times New Roman" pitchFamily="18" charset="0"/>
              </a:rPr>
              <a:t>л</a:t>
            </a:r>
            <a:r>
              <a:rPr lang="ru-RU" sz="3200" b="1" dirty="0" smtClean="0">
                <a:cs typeface="Times New Roman" pitchFamily="18" charset="0"/>
              </a:rPr>
              <a:t>ечение</a:t>
            </a:r>
            <a:r>
              <a:rPr lang="az-Latn-AZ" sz="3200" b="1" dirty="0" smtClean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и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ru-RU" sz="3200" b="1" dirty="0" smtClean="0">
                <a:cs typeface="Times New Roman" pitchFamily="18" charset="0"/>
              </a:rPr>
              <a:t>хирурги-</a:t>
            </a:r>
            <a:r>
              <a:rPr lang="ru-RU" sz="3200" b="1" dirty="0" err="1" smtClean="0">
                <a:cs typeface="Times New Roman" pitchFamily="18" charset="0"/>
              </a:rPr>
              <a:t>ческое</a:t>
            </a:r>
            <a:r>
              <a:rPr lang="ru-RU" sz="3200" b="1" dirty="0" smtClean="0">
                <a:cs typeface="Times New Roman" pitchFamily="18" charset="0"/>
              </a:rPr>
              <a:t> лечение должно быть в </a:t>
            </a:r>
            <a:r>
              <a:rPr lang="ru-RU" sz="3200" b="1" dirty="0" err="1" smtClean="0">
                <a:cs typeface="Times New Roman" pitchFamily="18" charset="0"/>
              </a:rPr>
              <a:t>передном</a:t>
            </a:r>
            <a:r>
              <a:rPr lang="ru-RU" sz="3200" b="1" dirty="0" smtClean="0">
                <a:cs typeface="Times New Roman" pitchFamily="18" charset="0"/>
              </a:rPr>
              <a:t> плане</a:t>
            </a:r>
            <a:r>
              <a:rPr lang="ru-RU" sz="3200" dirty="0" smtClean="0">
                <a:cs typeface="Times New Roman" pitchFamily="18" charset="0"/>
              </a:rPr>
              <a:t>.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 осложнениях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перфорация, ОКН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smtClean="0">
                <a:cs typeface="Times New Roman" pitchFamily="18" charset="0"/>
              </a:rPr>
              <a:t>кровотечение</a:t>
            </a:r>
            <a:r>
              <a:rPr lang="en-US" sz="3200" dirty="0" smtClean="0">
                <a:cs typeface="Times New Roman" pitchFamily="18" charset="0"/>
              </a:rPr>
              <a:t>) </a:t>
            </a:r>
            <a:r>
              <a:rPr lang="az-Latn-AZ" sz="3200" dirty="0" smtClean="0">
                <a:cs typeface="Times New Roman" pitchFamily="18" charset="0"/>
              </a:rPr>
              <a:t>– </a:t>
            </a:r>
            <a:r>
              <a:rPr lang="ru-RU" sz="3200" b="1" dirty="0" err="1" smtClean="0">
                <a:cs typeface="Times New Roman" pitchFamily="18" charset="0"/>
              </a:rPr>
              <a:t>экст-ренные</a:t>
            </a:r>
            <a:r>
              <a:rPr lang="ru-RU" sz="3200" b="1" dirty="0" smtClean="0">
                <a:cs typeface="Times New Roman" pitchFamily="18" charset="0"/>
              </a:rPr>
              <a:t> (срочные) хирургические операции </a:t>
            </a:r>
            <a:r>
              <a:rPr lang="ru-RU" sz="3200" dirty="0" smtClean="0">
                <a:cs typeface="Times New Roman" pitchFamily="18" charset="0"/>
              </a:rPr>
              <a:t>паллиативного характера. 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Ввиду наличие потенциала малигнизации некоторых добро-качественных опухолей (аденомы), трудности </a:t>
            </a:r>
            <a:r>
              <a:rPr lang="ru-RU" sz="3200" dirty="0" err="1" smtClean="0">
                <a:cs typeface="Times New Roman" pitchFamily="18" charset="0"/>
              </a:rPr>
              <a:t>дифференциа-ции</a:t>
            </a:r>
            <a:r>
              <a:rPr lang="ru-RU" sz="3200" dirty="0" smtClean="0">
                <a:cs typeface="Times New Roman" pitchFamily="18" charset="0"/>
              </a:rPr>
              <a:t> других (</a:t>
            </a:r>
            <a:r>
              <a:rPr lang="ru-RU" sz="3200" dirty="0" err="1" smtClean="0">
                <a:cs typeface="Times New Roman" pitchFamily="18" charset="0"/>
              </a:rPr>
              <a:t>лейомиомы</a:t>
            </a:r>
            <a:r>
              <a:rPr lang="ru-RU" sz="3200" dirty="0" smtClean="0">
                <a:cs typeface="Times New Roman" pitchFamily="18" charset="0"/>
              </a:rPr>
              <a:t>) от злокачественных рекомендуется их (всех) </a:t>
            </a:r>
            <a:r>
              <a:rPr lang="ru-RU" sz="3200" b="1" dirty="0" err="1" smtClean="0">
                <a:cs typeface="Times New Roman" pitchFamily="18" charset="0"/>
              </a:rPr>
              <a:t>экцизия</a:t>
            </a:r>
            <a:r>
              <a:rPr lang="ru-RU" sz="3200" b="1" dirty="0" smtClean="0">
                <a:cs typeface="Times New Roman" pitchFamily="18" charset="0"/>
              </a:rPr>
              <a:t> или резекция</a:t>
            </a:r>
            <a:r>
              <a:rPr lang="ru-RU" sz="3200" dirty="0" smtClean="0">
                <a:cs typeface="Times New Roman" pitchFamily="18" charset="0"/>
              </a:rPr>
              <a:t>. </a:t>
            </a:r>
            <a:r>
              <a:rPr lang="en-US" sz="3200" b="1" dirty="0" err="1" smtClean="0">
                <a:cs typeface="Times New Roman" pitchFamily="18" charset="0"/>
              </a:rPr>
              <a:t>ya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b="1" dirty="0" err="1" smtClean="0">
                <a:cs typeface="Times New Roman" pitchFamily="18" charset="0"/>
              </a:rPr>
              <a:t>rezeksiya</a:t>
            </a:r>
            <a:r>
              <a:rPr lang="en-US" sz="3200" dirty="0" smtClean="0">
                <a:cs typeface="Times New Roman" pitchFamily="18" charset="0"/>
              </a:rPr>
              <a:t>. </a:t>
            </a:r>
            <a:endParaRPr lang="az-Latn-AZ" sz="3200" dirty="0" smtClean="0">
              <a:cs typeface="Times New Roman" pitchFamily="18" charset="0"/>
            </a:endParaRPr>
          </a:p>
          <a:p>
            <a:pPr algn="just"/>
            <a:r>
              <a:rPr lang="ru-RU" sz="3200" b="1" dirty="0" smtClean="0">
                <a:cs typeface="Times New Roman" pitchFamily="18" charset="0"/>
              </a:rPr>
              <a:t>Внимание</a:t>
            </a:r>
            <a:r>
              <a:rPr lang="az-Latn-AZ" sz="3200" b="1" dirty="0" smtClean="0">
                <a:cs typeface="Times New Roman" pitchFamily="18" charset="0"/>
              </a:rPr>
              <a:t>!!! </a:t>
            </a:r>
            <a:r>
              <a:rPr lang="ru-RU" sz="3200" dirty="0" smtClean="0">
                <a:cs typeface="Times New Roman" pitchFamily="18" charset="0"/>
              </a:rPr>
              <a:t>Данный принцип не относится только </a:t>
            </a:r>
            <a:r>
              <a:rPr lang="ru-RU" sz="3200" b="1" dirty="0" smtClean="0">
                <a:cs typeface="Times New Roman" pitchFamily="18" charset="0"/>
              </a:rPr>
              <a:t>липомам.</a:t>
            </a:r>
            <a:r>
              <a:rPr lang="ru-RU" sz="3200" dirty="0" smtClean="0">
                <a:cs typeface="Times New Roman" pitchFamily="18" charset="0"/>
              </a:rPr>
              <a:t> </a:t>
            </a:r>
            <a:endParaRPr lang="en-US" sz="4000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55670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7312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22516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807922" y="5373216"/>
            <a:ext cx="2400646" cy="432048"/>
          </a:xfrm>
        </p:spPr>
        <p:txBody>
          <a:bodyPr/>
          <a:lstStyle/>
          <a:p>
            <a:r>
              <a:rPr lang="az-Latn-AZ" altLang="en-US" dirty="0" smtClean="0"/>
              <a:t>KT</a:t>
            </a:r>
            <a:endParaRPr lang="az-Latn-AZ" alt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682402" y="26064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66937" y="3749834"/>
          <a:ext cx="7858125" cy="502920"/>
        </p:xfrm>
        <a:graphic>
          <a:graphicData uri="http://schemas.openxmlformats.org/drawingml/2006/table">
            <a:tbl>
              <a:tblPr/>
              <a:tblGrid>
                <a:gridCol w="32270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604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706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/>
                      </a:r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38200" y="3749834"/>
          <a:ext cx="10515600" cy="502920"/>
        </p:xfrm>
        <a:graphic>
          <a:graphicData uri="http://schemas.openxmlformats.org/drawingml/2006/table">
            <a:tbl>
              <a:tblPr/>
              <a:tblGrid>
                <a:gridCol w="52046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1090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/>
                      </a:r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49" name="Picture 1" descr="http://bck.az/images/books/carrahi_xestelikler/nazikb/nab_img_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871" y="1049235"/>
            <a:ext cx="5904656" cy="500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bck.az/images/books/carrahi_xestelikler/nazikb/nab_img_3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628800"/>
            <a:ext cx="562470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165169" y="6493986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11043" y="257890"/>
            <a:ext cx="380687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cs typeface="Times New Roman" pitchFamily="18" charset="0"/>
              </a:rPr>
              <a:t>Опухоли тонкой кишки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2600" y="2133600"/>
            <a:ext cx="2329677" cy="40011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Симптоматические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76268" y="5619690"/>
            <a:ext cx="4900059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Эндоскопическая или открытая эксцизия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577401" y="5701128"/>
            <a:ext cx="2955553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Динамический контроль</a:t>
            </a:r>
            <a:endParaRPr lang="en-US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991545" y="3733800"/>
            <a:ext cx="3093091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Природа не определяется</a:t>
            </a:r>
            <a:endParaRPr lang="en-US" sz="2000" b="1" dirty="0"/>
          </a:p>
        </p:txBody>
      </p:sp>
      <p:cxnSp>
        <p:nvCxnSpPr>
          <p:cNvPr id="11" name="Straight Arrow Connector 11"/>
          <p:cNvCxnSpPr/>
          <p:nvPr/>
        </p:nvCxnSpPr>
        <p:spPr>
          <a:xfrm flipH="1">
            <a:off x="2794831" y="781110"/>
            <a:ext cx="2195844" cy="13524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3"/>
          <p:cNvCxnSpPr/>
          <p:nvPr/>
        </p:nvCxnSpPr>
        <p:spPr>
          <a:xfrm>
            <a:off x="4990675" y="781110"/>
            <a:ext cx="969091" cy="13524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5"/>
          <p:cNvCxnSpPr>
            <a:stCxn id="6" idx="2"/>
            <a:endCxn id="7" idx="0"/>
          </p:cNvCxnSpPr>
          <p:nvPr/>
        </p:nvCxnSpPr>
        <p:spPr>
          <a:xfrm>
            <a:off x="2917439" y="2533710"/>
            <a:ext cx="208859" cy="30859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7"/>
          <p:cNvCxnSpPr>
            <a:endCxn id="10" idx="0"/>
          </p:cNvCxnSpPr>
          <p:nvPr/>
        </p:nvCxnSpPr>
        <p:spPr>
          <a:xfrm flipH="1">
            <a:off x="5538091" y="2533710"/>
            <a:ext cx="421680" cy="1200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9"/>
          <p:cNvCxnSpPr/>
          <p:nvPr/>
        </p:nvCxnSpPr>
        <p:spPr>
          <a:xfrm>
            <a:off x="5959766" y="2533710"/>
            <a:ext cx="1747838" cy="1200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21"/>
          <p:cNvCxnSpPr/>
          <p:nvPr/>
        </p:nvCxnSpPr>
        <p:spPr>
          <a:xfrm>
            <a:off x="8654427" y="4441686"/>
            <a:ext cx="2406" cy="1178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23"/>
          <p:cNvCxnSpPr>
            <a:stCxn id="10" idx="2"/>
            <a:endCxn id="7" idx="3"/>
          </p:cNvCxnSpPr>
          <p:nvPr/>
        </p:nvCxnSpPr>
        <p:spPr>
          <a:xfrm rot="16200000" flipH="1">
            <a:off x="4714292" y="4957709"/>
            <a:ext cx="1685835" cy="38236"/>
          </a:xfrm>
          <a:prstGeom prst="bentConnector4">
            <a:avLst>
              <a:gd name="adj1" fmla="val 44067"/>
              <a:gd name="adj2" fmla="val 464260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9682402" y="236463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104913" y="2133600"/>
            <a:ext cx="2453685" cy="40011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 err="1" smtClean="0"/>
              <a:t>Асимптоматические</a:t>
            </a:r>
            <a:endParaRPr lang="en-US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266619" y="3878229"/>
            <a:ext cx="2798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Природа не определяется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103720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995697" y="573862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3200" dirty="0" smtClean="0">
              <a:cs typeface="Times New Roman" pitchFamily="18" charset="0"/>
            </a:endParaRPr>
          </a:p>
          <a:p>
            <a:r>
              <a:rPr lang="ru-RU" sz="3200" dirty="0" err="1" smtClean="0">
                <a:cs typeface="Times New Roman" pitchFamily="18" charset="0"/>
              </a:rPr>
              <a:t>Лейомиома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682402" y="26064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1556" y="1628800"/>
            <a:ext cx="56886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000" dirty="0" smtClean="0">
                <a:cs typeface="Times New Roman" pitchFamily="18" charset="0"/>
              </a:rPr>
              <a:t>Опухоли, развивающие из </a:t>
            </a:r>
            <a:r>
              <a:rPr lang="ru-RU" sz="3000" dirty="0" err="1" smtClean="0">
                <a:cs typeface="Times New Roman" pitchFamily="18" charset="0"/>
              </a:rPr>
              <a:t>мезен-химальных</a:t>
            </a:r>
            <a:r>
              <a:rPr lang="ru-RU" sz="3000" dirty="0" smtClean="0">
                <a:cs typeface="Times New Roman" pitchFamily="18" charset="0"/>
              </a:rPr>
              <a:t> клеток ТК и состоя-</a:t>
            </a:r>
            <a:r>
              <a:rPr lang="ru-RU" sz="3000" dirty="0" err="1" smtClean="0">
                <a:cs typeface="Times New Roman" pitchFamily="18" charset="0"/>
              </a:rPr>
              <a:t>щие</a:t>
            </a:r>
            <a:r>
              <a:rPr lang="ru-RU" sz="3000" dirty="0" smtClean="0">
                <a:cs typeface="Times New Roman" pitchFamily="18" charset="0"/>
              </a:rPr>
              <a:t> из недифференцированных гладких мышц. Увеличиваются до </a:t>
            </a:r>
            <a:r>
              <a:rPr lang="ru-RU" sz="3000" dirty="0" err="1" smtClean="0">
                <a:cs typeface="Times New Roman" pitchFamily="18" charset="0"/>
              </a:rPr>
              <a:t>большиих</a:t>
            </a:r>
            <a:r>
              <a:rPr lang="ru-RU" sz="3000" dirty="0" smtClean="0">
                <a:cs typeface="Times New Roman" pitchFamily="18" charset="0"/>
              </a:rPr>
              <a:t> размеров без </a:t>
            </a:r>
            <a:r>
              <a:rPr lang="ru-RU" sz="3000" dirty="0" err="1" smtClean="0">
                <a:cs typeface="Times New Roman" pitchFamily="18" charset="0"/>
              </a:rPr>
              <a:t>прояв-ления</a:t>
            </a:r>
            <a:r>
              <a:rPr lang="ru-RU" sz="3000" dirty="0" smtClean="0">
                <a:cs typeface="Times New Roman" pitchFamily="18" charset="0"/>
              </a:rPr>
              <a:t> клинических симптомов.  При увеличении по сторону полости вызывают обструкцию, некроз и кровотечение</a:t>
            </a:r>
            <a:r>
              <a:rPr lang="en-US" sz="3000" dirty="0" smtClean="0">
                <a:cs typeface="Times New Roman" pitchFamily="18" charset="0"/>
              </a:rPr>
              <a:t>.</a:t>
            </a:r>
            <a:endParaRPr lang="en-US" sz="3000" dirty="0">
              <a:cs typeface="Times New Roman" pitchFamily="18" charset="0"/>
            </a:endParaRPr>
          </a:p>
        </p:txBody>
      </p:sp>
      <p:pic>
        <p:nvPicPr>
          <p:cNvPr id="6" name="Picture 1" descr="http://bck.az/images/books/carrahi_xestelikler/nazikb/nab_img_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268132"/>
            <a:ext cx="5760639" cy="49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51584" y="70295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Доброкачественные опухоли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48455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390017"/>
            <a:ext cx="6076051" cy="611546"/>
          </a:xfrm>
        </p:spPr>
        <p:txBody>
          <a:bodyPr/>
          <a:lstStyle/>
          <a:p>
            <a:r>
              <a:rPr lang="ru-RU" sz="4000" dirty="0" err="1" smtClean="0">
                <a:cs typeface="Times New Roman" pitchFamily="18" charset="0"/>
              </a:rPr>
              <a:t>Лейомиома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682402" y="26064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44" y="1663777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800" b="1" dirty="0" smtClean="0">
                <a:cs typeface="Times New Roman" pitchFamily="18" charset="0"/>
              </a:rPr>
              <a:t>Диагностика</a:t>
            </a:r>
            <a:r>
              <a:rPr lang="az-Latn-AZ" sz="2800" dirty="0" smtClean="0">
                <a:cs typeface="Times New Roman" pitchFamily="18" charset="0"/>
              </a:rPr>
              <a:t> – </a:t>
            </a:r>
            <a:r>
              <a:rPr lang="ru-RU" sz="2800" dirty="0" smtClean="0">
                <a:cs typeface="Times New Roman" pitchFamily="18" charset="0"/>
              </a:rPr>
              <a:t>в </a:t>
            </a:r>
            <a:r>
              <a:rPr lang="en-US" sz="2800" dirty="0" smtClean="0">
                <a:cs typeface="Times New Roman" pitchFamily="18" charset="0"/>
              </a:rPr>
              <a:t>50-60%</a:t>
            </a:r>
            <a:r>
              <a:rPr lang="ru-RU" sz="2800" dirty="0" smtClean="0">
                <a:cs typeface="Times New Roman" pitchFamily="18" charset="0"/>
              </a:rPr>
              <a:t> случаях ЭУСГ</a:t>
            </a:r>
            <a:r>
              <a:rPr lang="en-US" sz="2800" dirty="0" smtClean="0">
                <a:cs typeface="Times New Roman" pitchFamily="18" charset="0"/>
              </a:rPr>
              <a:t> </a:t>
            </a:r>
            <a:endParaRPr lang="az-Latn-AZ" sz="2800" dirty="0">
              <a:cs typeface="Times New Roman" pitchFamily="18" charset="0"/>
            </a:endParaRPr>
          </a:p>
          <a:p>
            <a:pPr algn="just"/>
            <a:r>
              <a:rPr lang="ru-RU" sz="2800" dirty="0" smtClean="0">
                <a:cs typeface="Times New Roman" pitchFamily="18" charset="0"/>
              </a:rPr>
              <a:t>С целью дифференциации ГИСТ – им-</a:t>
            </a:r>
            <a:r>
              <a:rPr lang="ru-RU" sz="2800" dirty="0" err="1" smtClean="0">
                <a:cs typeface="Times New Roman" pitchFamily="18" charset="0"/>
              </a:rPr>
              <a:t>муногистохимия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(</a:t>
            </a:r>
            <a:r>
              <a:rPr lang="ru-RU" sz="2800" dirty="0" smtClean="0">
                <a:cs typeface="Times New Roman" pitchFamily="18" charset="0"/>
              </a:rPr>
              <a:t>в </a:t>
            </a:r>
            <a:r>
              <a:rPr lang="ru-RU" sz="2800" dirty="0" err="1" smtClean="0">
                <a:cs typeface="Times New Roman" pitchFamily="18" charset="0"/>
              </a:rPr>
              <a:t>лейомиомах</a:t>
            </a:r>
            <a:r>
              <a:rPr lang="ru-RU" sz="2800" dirty="0" smtClean="0">
                <a:cs typeface="Times New Roman" pitchFamily="18" charset="0"/>
              </a:rPr>
              <a:t> анти-ген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</a:rPr>
              <a:t>CD117 </a:t>
            </a:r>
            <a:r>
              <a:rPr lang="ru-RU" sz="2800" dirty="0" smtClean="0">
                <a:cs typeface="Times New Roman" pitchFamily="18" charset="0"/>
              </a:rPr>
              <a:t>негативный, в ГИСТ-</a:t>
            </a:r>
            <a:r>
              <a:rPr lang="ru-RU" sz="2800" dirty="0" err="1" smtClean="0">
                <a:cs typeface="Times New Roman" pitchFamily="18" charset="0"/>
              </a:rPr>
              <a:t>пози</a:t>
            </a:r>
            <a:r>
              <a:rPr lang="ru-RU" sz="2800" dirty="0" smtClean="0">
                <a:cs typeface="Times New Roman" pitchFamily="18" charset="0"/>
              </a:rPr>
              <a:t>-</a:t>
            </a:r>
            <a:r>
              <a:rPr lang="ru-RU" sz="2800" dirty="0" err="1" smtClean="0">
                <a:cs typeface="Times New Roman" pitchFamily="18" charset="0"/>
              </a:rPr>
              <a:t>тивный</a:t>
            </a:r>
            <a:r>
              <a:rPr lang="en-US" sz="2800" dirty="0" smtClean="0">
                <a:cs typeface="Times New Roman" pitchFamily="18" charset="0"/>
              </a:rPr>
              <a:t>). </a:t>
            </a:r>
            <a:endParaRPr lang="az-Latn-AZ" sz="2800" dirty="0">
              <a:cs typeface="Times New Roman" pitchFamily="18" charset="0"/>
            </a:endParaRPr>
          </a:p>
          <a:p>
            <a:pPr algn="just"/>
            <a:r>
              <a:rPr lang="ru-RU" sz="2800" dirty="0" smtClean="0">
                <a:cs typeface="Times New Roman" pitchFamily="18" charset="0"/>
              </a:rPr>
              <a:t>Рекомендуется резекция опухоли ввиду высокого потенциала роста и трудности дифференциации от </a:t>
            </a:r>
            <a:r>
              <a:rPr lang="ru-RU" sz="2800" dirty="0" err="1" smtClean="0">
                <a:cs typeface="Times New Roman" pitchFamily="18" charset="0"/>
              </a:rPr>
              <a:t>злока-чественных</a:t>
            </a:r>
            <a:r>
              <a:rPr lang="ru-RU" sz="2800" dirty="0" smtClean="0">
                <a:cs typeface="Times New Roman" pitchFamily="18" charset="0"/>
              </a:rPr>
              <a:t> новообразований. </a:t>
            </a:r>
            <a:endParaRPr lang="en-US" sz="2800" dirty="0">
              <a:cs typeface="Times New Roman" pitchFamily="18" charset="0"/>
            </a:endParaRPr>
          </a:p>
        </p:txBody>
      </p:sp>
      <p:pic>
        <p:nvPicPr>
          <p:cNvPr id="6" name="Picture 2" descr="http://bck.az/images/books/carrahi_xestelikler/nazikb/nab_img_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363957"/>
            <a:ext cx="5281460" cy="49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158504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60086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188688" y="139541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Аденома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00592" y="204845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2348880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979274"/>
            <a:ext cx="712879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cs typeface="Times New Roman" pitchFamily="18" charset="0"/>
              </a:rPr>
              <a:t>Развивается из слизистой оболочки. </a:t>
            </a:r>
            <a:r>
              <a:rPr lang="ru-RU" sz="2800" dirty="0" err="1" smtClean="0">
                <a:cs typeface="Times New Roman" pitchFamily="18" charset="0"/>
              </a:rPr>
              <a:t>Разли</a:t>
            </a:r>
            <a:r>
              <a:rPr lang="ru-RU" sz="2800" dirty="0" smtClean="0">
                <a:cs typeface="Times New Roman" pitchFamily="18" charset="0"/>
              </a:rPr>
              <a:t>-чают 3 формы: </a:t>
            </a:r>
            <a:r>
              <a:rPr lang="ru-RU" sz="2800" dirty="0" err="1" smtClean="0">
                <a:cs typeface="Times New Roman" pitchFamily="18" charset="0"/>
              </a:rPr>
              <a:t>виллезная</a:t>
            </a:r>
            <a:r>
              <a:rPr lang="ru-RU" sz="2800" dirty="0" smtClean="0">
                <a:cs typeface="Times New Roman" pitchFamily="18" charset="0"/>
              </a:rPr>
              <a:t>, тубулярная и аде-нома </a:t>
            </a:r>
            <a:r>
              <a:rPr lang="ru-RU" sz="2800" dirty="0" err="1">
                <a:cs typeface="Times New Roman" pitchFamily="18" charset="0"/>
              </a:rPr>
              <a:t>Б</a:t>
            </a:r>
            <a:r>
              <a:rPr lang="ru-RU" sz="2800" dirty="0" err="1" smtClean="0">
                <a:cs typeface="Times New Roman" pitchFamily="18" charset="0"/>
              </a:rPr>
              <a:t>урнетовых</a:t>
            </a:r>
            <a:r>
              <a:rPr lang="ru-RU" sz="2800" dirty="0" smtClean="0">
                <a:cs typeface="Times New Roman" pitchFamily="18" charset="0"/>
              </a:rPr>
              <a:t> (</a:t>
            </a:r>
            <a:r>
              <a:rPr lang="en-US" sz="2800" b="1" dirty="0" smtClean="0">
                <a:cs typeface="Times New Roman" pitchFamily="18" charset="0"/>
              </a:rPr>
              <a:t>Burnet</a:t>
            </a:r>
            <a:r>
              <a:rPr lang="ru-RU" sz="2800" b="1" dirty="0" smtClean="0">
                <a:cs typeface="Times New Roman" pitchFamily="18" charset="0"/>
              </a:rPr>
              <a:t>)</a:t>
            </a:r>
            <a:r>
              <a:rPr lang="en-US" sz="2800" b="1" dirty="0" smtClean="0">
                <a:cs typeface="Times New Roman" pitchFamily="18" charset="0"/>
              </a:rPr>
              <a:t> </a:t>
            </a:r>
            <a:r>
              <a:rPr lang="ru-RU" sz="2800" b="1" dirty="0" smtClean="0">
                <a:cs typeface="Times New Roman" pitchFamily="18" charset="0"/>
              </a:rPr>
              <a:t>желез</a:t>
            </a:r>
            <a:r>
              <a:rPr lang="en-US" sz="2800" dirty="0" smtClean="0">
                <a:cs typeface="Times New Roman" pitchFamily="18" charset="0"/>
              </a:rPr>
              <a:t>.</a:t>
            </a:r>
            <a:endParaRPr lang="en-US" sz="2800" dirty="0">
              <a:cs typeface="Times New Roman" pitchFamily="18" charset="0"/>
            </a:endParaRPr>
          </a:p>
          <a:p>
            <a:pPr algn="just"/>
            <a:r>
              <a:rPr lang="ru-RU" sz="2800" dirty="0" smtClean="0">
                <a:cs typeface="Times New Roman" pitchFamily="18" charset="0"/>
              </a:rPr>
              <a:t>Наиболее часто встречается в ДПК. </a:t>
            </a:r>
            <a:r>
              <a:rPr lang="ru-RU" sz="2800" dirty="0" err="1" smtClean="0">
                <a:cs typeface="Times New Roman" pitchFamily="18" charset="0"/>
              </a:rPr>
              <a:t>Высту-пает</a:t>
            </a:r>
            <a:r>
              <a:rPr lang="ru-RU" sz="2800" dirty="0" smtClean="0">
                <a:cs typeface="Times New Roman" pitchFamily="18" charset="0"/>
              </a:rPr>
              <a:t> из </a:t>
            </a:r>
            <a:r>
              <a:rPr lang="ru-RU" sz="2800" dirty="0" err="1" smtClean="0">
                <a:cs typeface="Times New Roman" pitchFamily="18" charset="0"/>
              </a:rPr>
              <a:t>мукозы</a:t>
            </a:r>
            <a:r>
              <a:rPr lang="ru-RU" sz="2800" dirty="0" smtClean="0">
                <a:cs typeface="Times New Roman" pitchFamily="18" charset="0"/>
              </a:rPr>
              <a:t>, в большинстве случаях полиповидны и одиночны (спорадически). При синдроме семейного </a:t>
            </a:r>
            <a:r>
              <a:rPr lang="ru-RU" sz="2800" dirty="0" err="1" smtClean="0">
                <a:cs typeface="Times New Roman" pitchFamily="18" charset="0"/>
              </a:rPr>
              <a:t>аденоматозного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полипоза</a:t>
            </a:r>
            <a:r>
              <a:rPr lang="ru-RU" sz="2800" dirty="0" smtClean="0">
                <a:cs typeface="Times New Roman" pitchFamily="18" charset="0"/>
              </a:rPr>
              <a:t> множественные. </a:t>
            </a:r>
          </a:p>
          <a:p>
            <a:pPr algn="just"/>
            <a:r>
              <a:rPr lang="ru-RU" sz="2800" i="1" dirty="0" smtClean="0">
                <a:cs typeface="Times New Roman" pitchFamily="18" charset="0"/>
              </a:rPr>
              <a:t>Течение часто </a:t>
            </a:r>
            <a:r>
              <a:rPr lang="ru-RU" sz="2800" i="1" dirty="0" err="1" smtClean="0">
                <a:cs typeface="Times New Roman" pitchFamily="18" charset="0"/>
              </a:rPr>
              <a:t>асимптоматическое</a:t>
            </a:r>
            <a:r>
              <a:rPr lang="ru-RU" sz="2800" i="1" dirty="0" smtClean="0">
                <a:cs typeface="Times New Roman" pitchFamily="18" charset="0"/>
              </a:rPr>
              <a:t>. </a:t>
            </a:r>
            <a:r>
              <a:rPr lang="ru-RU" sz="2800" b="1" i="1" dirty="0" smtClean="0">
                <a:cs typeface="Times New Roman" pitchFamily="18" charset="0"/>
              </a:rPr>
              <a:t>Осложнения: </a:t>
            </a:r>
            <a:r>
              <a:rPr lang="ru-RU" sz="2800" i="1" dirty="0" smtClean="0">
                <a:cs typeface="Times New Roman" pitchFamily="18" charset="0"/>
              </a:rPr>
              <a:t>кровотечение, ОКН, а при локализациях в области </a:t>
            </a:r>
            <a:r>
              <a:rPr lang="ru-RU" sz="2800" i="1" dirty="0" err="1" smtClean="0">
                <a:cs typeface="Times New Roman" pitchFamily="18" charset="0"/>
              </a:rPr>
              <a:t>Фатерого</a:t>
            </a:r>
            <a:r>
              <a:rPr lang="ru-RU" sz="3200" i="1" dirty="0">
                <a:cs typeface="Times New Roman" pitchFamily="18" charset="0"/>
              </a:rPr>
              <a:t> </a:t>
            </a:r>
            <a:r>
              <a:rPr lang="ru-RU" sz="3200" i="1" dirty="0" smtClean="0">
                <a:cs typeface="Times New Roman" pitchFamily="18" charset="0"/>
              </a:rPr>
              <a:t>(</a:t>
            </a:r>
            <a:r>
              <a:rPr lang="en-US" sz="2800" i="1" dirty="0" err="1" smtClean="0">
                <a:cs typeface="Times New Roman" pitchFamily="18" charset="0"/>
              </a:rPr>
              <a:t>Vater</a:t>
            </a:r>
            <a:r>
              <a:rPr lang="ru-RU" sz="2800" i="1" dirty="0" smtClean="0">
                <a:cs typeface="Times New Roman" pitchFamily="18" charset="0"/>
              </a:rPr>
              <a:t>)</a:t>
            </a:r>
            <a:r>
              <a:rPr lang="en-US" sz="2800" i="1" dirty="0" smtClean="0">
                <a:cs typeface="Times New Roman" pitchFamily="18" charset="0"/>
              </a:rPr>
              <a:t> </a:t>
            </a:r>
            <a:r>
              <a:rPr lang="ru-RU" sz="2800" i="1" dirty="0" smtClean="0">
                <a:cs typeface="Times New Roman" pitchFamily="18" charset="0"/>
              </a:rPr>
              <a:t>сосочка – механическая желтуха. </a:t>
            </a:r>
            <a:endParaRPr lang="az-Latn-AZ" sz="2800" i="1" dirty="0" smtClean="0">
              <a:cs typeface="Times New Roman" pitchFamily="18" charset="0"/>
            </a:endParaRPr>
          </a:p>
          <a:p>
            <a:pPr algn="just"/>
            <a:endParaRPr lang="en-US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3032" y="1892453"/>
            <a:ext cx="4870488" cy="32410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21289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537893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07368" y="1487105"/>
            <a:ext cx="11377265" cy="35394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Рекомендуется удаления аденом из-за наличия потенциала малигнизации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Малые аденомы иссекаются </a:t>
            </a:r>
            <a:r>
              <a:rPr lang="ru-RU" sz="3200" dirty="0" err="1" smtClean="0">
                <a:cs typeface="Times New Roman" pitchFamily="18" charset="0"/>
              </a:rPr>
              <a:t>эндоскопически</a:t>
            </a:r>
            <a:r>
              <a:rPr lang="ru-RU" sz="3200" dirty="0" smtClean="0">
                <a:cs typeface="Times New Roman" pitchFamily="18" charset="0"/>
              </a:rPr>
              <a:t>, большие – хирургически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При дисплазии, симптомов малигнизации, </a:t>
            </a:r>
            <a:r>
              <a:rPr lang="ru-RU" sz="3200" dirty="0" err="1" smtClean="0">
                <a:cs typeface="Times New Roman" pitchFamily="18" charset="0"/>
              </a:rPr>
              <a:t>лимфоаденопа-тиях</a:t>
            </a:r>
            <a:r>
              <a:rPr lang="ru-RU" sz="3200" dirty="0" smtClean="0">
                <a:cs typeface="Times New Roman" pitchFamily="18" charset="0"/>
              </a:rPr>
              <a:t> и </a:t>
            </a:r>
            <a:r>
              <a:rPr lang="ru-RU" sz="3200" dirty="0" err="1" smtClean="0">
                <a:cs typeface="Times New Roman" pitchFamily="18" charset="0"/>
              </a:rPr>
              <a:t>интрадуктальном</a:t>
            </a:r>
            <a:r>
              <a:rPr lang="ru-RU" sz="3200" dirty="0" smtClean="0">
                <a:cs typeface="Times New Roman" pitchFamily="18" charset="0"/>
              </a:rPr>
              <a:t> распространении – </a:t>
            </a:r>
            <a:r>
              <a:rPr lang="ru-RU" sz="3200" dirty="0" err="1" smtClean="0">
                <a:cs typeface="Times New Roman" pitchFamily="18" charset="0"/>
              </a:rPr>
              <a:t>панкреатодуо-денальная</a:t>
            </a:r>
            <a:r>
              <a:rPr lang="ru-RU" sz="3200" dirty="0" smtClean="0">
                <a:cs typeface="Times New Roman" pitchFamily="18" charset="0"/>
              </a:rPr>
              <a:t> резекция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Процедура </a:t>
            </a:r>
            <a:r>
              <a:rPr lang="en-US" sz="3200" dirty="0" err="1" smtClean="0">
                <a:cs typeface="Times New Roman" pitchFamily="18" charset="0"/>
              </a:rPr>
              <a:t>Wipple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67609" y="156216"/>
            <a:ext cx="5797702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Лечение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048328" y="233395"/>
            <a:ext cx="38266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474393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3351" y="1340768"/>
            <a:ext cx="1159328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cs typeface="Times New Roman" pitchFamily="18" charset="0"/>
              </a:rPr>
              <a:t>Встречаются одиночные или множественные (синдром </a:t>
            </a:r>
            <a:r>
              <a:rPr lang="en-US" sz="3200" dirty="0" err="1" smtClean="0">
                <a:cs typeface="Times New Roman" pitchFamily="18" charset="0"/>
              </a:rPr>
              <a:t>Peutz-Jegher</a:t>
            </a:r>
            <a:r>
              <a:rPr lang="ru-RU" sz="3200" dirty="0" smtClean="0">
                <a:cs typeface="Times New Roman" pitchFamily="18" charset="0"/>
              </a:rPr>
              <a:t>) опухоли. Для синдрома </a:t>
            </a:r>
            <a:r>
              <a:rPr lang="en-US" sz="3200" dirty="0" err="1" smtClean="0">
                <a:cs typeface="Times New Roman" pitchFamily="18" charset="0"/>
              </a:rPr>
              <a:t>Peutz-Jegher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характерны </a:t>
            </a:r>
            <a:r>
              <a:rPr lang="ru-RU" sz="3200" dirty="0" err="1" smtClean="0">
                <a:cs typeface="Times New Roman" pitchFamily="18" charset="0"/>
              </a:rPr>
              <a:t>пиг-ментации</a:t>
            </a:r>
            <a:r>
              <a:rPr lang="ru-RU" sz="3200" dirty="0" smtClean="0">
                <a:cs typeface="Times New Roman" pitchFamily="18" charset="0"/>
              </a:rPr>
              <a:t> в коже и слизистых оболочках и множественные полипы в ЖКТ. </a:t>
            </a:r>
            <a:endParaRPr lang="az-Latn-AZ" sz="3200" dirty="0" smtClean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3200" dirty="0" smtClean="0">
                <a:cs typeface="Times New Roman" pitchFamily="18" charset="0"/>
              </a:rPr>
              <a:t>Вероятность малигнизации – очень низкая</a:t>
            </a:r>
            <a:r>
              <a:rPr lang="en-US" sz="3200" dirty="0" smtClean="0">
                <a:cs typeface="Times New Roman" pitchFamily="18" charset="0"/>
              </a:rPr>
              <a:t>. </a:t>
            </a:r>
            <a:endParaRPr lang="az-Latn-AZ" sz="32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3200" i="1" dirty="0" smtClean="0">
                <a:cs typeface="Times New Roman" pitchFamily="18" charset="0"/>
              </a:rPr>
              <a:t>Осложнения</a:t>
            </a:r>
            <a:r>
              <a:rPr lang="az-Latn-AZ" sz="3200" dirty="0" smtClean="0">
                <a:cs typeface="Times New Roman" pitchFamily="18" charset="0"/>
              </a:rPr>
              <a:t> – </a:t>
            </a:r>
            <a:r>
              <a:rPr lang="ru-RU" sz="3200" b="1" dirty="0" smtClean="0">
                <a:cs typeface="Times New Roman" pitchFamily="18" charset="0"/>
              </a:rPr>
              <a:t>кровотечение</a:t>
            </a:r>
            <a:r>
              <a:rPr lang="az-Latn-AZ" sz="3200" b="1" dirty="0" smtClean="0">
                <a:cs typeface="Times New Roman" pitchFamily="18" charset="0"/>
              </a:rPr>
              <a:t>,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ru-RU" sz="3200" b="1" dirty="0" smtClean="0">
                <a:cs typeface="Times New Roman" pitchFamily="18" charset="0"/>
              </a:rPr>
              <a:t>ОКН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3200" i="1" dirty="0" smtClean="0">
                <a:cs typeface="Times New Roman" pitchFamily="18" charset="0"/>
              </a:rPr>
              <a:t>При осложнениях </a:t>
            </a:r>
            <a:r>
              <a:rPr lang="az-Latn-AZ" sz="3200" dirty="0" smtClean="0">
                <a:cs typeface="Times New Roman" pitchFamily="18" charset="0"/>
              </a:rPr>
              <a:t>– </a:t>
            </a:r>
            <a:r>
              <a:rPr lang="ru-RU" sz="3200" b="1" dirty="0" smtClean="0">
                <a:cs typeface="Times New Roman" pitchFamily="18" charset="0"/>
              </a:rPr>
              <a:t>резекция, </a:t>
            </a:r>
            <a:r>
              <a:rPr lang="ru-RU" sz="3200" b="1" dirty="0" err="1" smtClean="0">
                <a:cs typeface="Times New Roman" pitchFamily="18" charset="0"/>
              </a:rPr>
              <a:t>полипэктомия</a:t>
            </a:r>
            <a:endParaRPr lang="en-US" sz="3200" b="1" dirty="0"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91744" y="337999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err="1" smtClean="0">
                <a:solidFill>
                  <a:schemeClr val="tx1"/>
                </a:solidFill>
                <a:cs typeface="Times New Roman" pitchFamily="18" charset="0"/>
              </a:rPr>
              <a:t>Гамартома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8328" y="274440"/>
            <a:ext cx="38266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12896" y="651605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03207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6903" y="47206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Липома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65784" y="184666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8290" y="1484784"/>
            <a:ext cx="11473278" cy="35394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Развивается из </a:t>
            </a:r>
            <a:r>
              <a:rPr lang="ru-RU" sz="3200" dirty="0" err="1" smtClean="0">
                <a:cs typeface="Times New Roman" pitchFamily="18" charset="0"/>
              </a:rPr>
              <a:t>подслисизтой</a:t>
            </a:r>
            <a:r>
              <a:rPr lang="ru-RU" sz="3200" dirty="0" smtClean="0">
                <a:cs typeface="Times New Roman" pitchFamily="18" charset="0"/>
              </a:rPr>
              <a:t> основы или жировой ткани серозного покрова.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Вероятность малигнизации ничтожна. </a:t>
            </a:r>
            <a:endParaRPr lang="az-Latn-AZ" sz="3200" dirty="0" smtClean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Чаще встречается в ДПК и тощей кишке.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cs typeface="Times New Roman" pitchFamily="18" charset="0"/>
              </a:rPr>
              <a:t>KT/</a:t>
            </a:r>
            <a:r>
              <a:rPr lang="ru-RU" sz="3200" dirty="0" smtClean="0">
                <a:cs typeface="Times New Roman" pitchFamily="18" charset="0"/>
              </a:rPr>
              <a:t>МРТ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az-Latn-AZ" sz="3200" dirty="0" smtClean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визуализируется жировой компонент (конгломерат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az-Latn-AZ" sz="32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 </a:t>
            </a:r>
            <a:r>
              <a:rPr lang="ru-RU" sz="3200" dirty="0" err="1" smtClean="0">
                <a:cs typeface="Times New Roman" pitchFamily="18" charset="0"/>
              </a:rPr>
              <a:t>асимптоматической</a:t>
            </a:r>
            <a:r>
              <a:rPr lang="ru-RU" sz="3200" dirty="0" smtClean="0">
                <a:cs typeface="Times New Roman" pitchFamily="18" charset="0"/>
              </a:rPr>
              <a:t> форме – </a:t>
            </a:r>
            <a:r>
              <a:rPr lang="ru-RU" sz="3200" b="1" dirty="0" smtClean="0">
                <a:cs typeface="Times New Roman" pitchFamily="18" charset="0"/>
              </a:rPr>
              <a:t>контроль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 осложнениях – </a:t>
            </a:r>
            <a:r>
              <a:rPr lang="ru-RU" sz="3200" b="1" dirty="0" smtClean="0">
                <a:cs typeface="Times New Roman" pitchFamily="18" charset="0"/>
              </a:rPr>
              <a:t>эксцизия</a:t>
            </a:r>
            <a:endParaRPr lang="en-US" sz="3200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1289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066976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620688"/>
            <a:ext cx="6349484" cy="712885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Злокачественные опухоли</a:t>
            </a:r>
            <a:r>
              <a:rPr lang="en-US" sz="4000" dirty="0"/>
              <a:t/>
            </a:r>
            <a:br>
              <a:rPr lang="en-US" sz="4000" dirty="0"/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682403" y="167036"/>
            <a:ext cx="2509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360" y="1844824"/>
            <a:ext cx="11419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cs typeface="Times New Roman" pitchFamily="18" charset="0"/>
              </a:rPr>
              <a:t>Среди злокачественных образований в ТК часто встречаются </a:t>
            </a:r>
            <a:r>
              <a:rPr lang="ru-RU" sz="3200" dirty="0" err="1" smtClean="0">
                <a:cs typeface="Times New Roman" pitchFamily="18" charset="0"/>
              </a:rPr>
              <a:t>аденокарциномы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en-US" sz="3200" dirty="0">
                <a:cs typeface="Times New Roman" pitchFamily="18" charset="0"/>
              </a:rPr>
              <a:t>25-40</a:t>
            </a:r>
            <a:r>
              <a:rPr lang="en-US" sz="3200" dirty="0" smtClean="0">
                <a:cs typeface="Times New Roman" pitchFamily="18" charset="0"/>
              </a:rPr>
              <a:t>%)</a:t>
            </a:r>
            <a:r>
              <a:rPr lang="az-Latn-AZ" sz="3200" dirty="0" smtClean="0">
                <a:cs typeface="Times New Roman" pitchFamily="18" charset="0"/>
              </a:rPr>
              <a:t>.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Развиваются из слизистой, в большинстве случаях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en-US" sz="3200" dirty="0">
                <a:cs typeface="Times New Roman" pitchFamily="18" charset="0"/>
              </a:rPr>
              <a:t>40%) </a:t>
            </a:r>
            <a:r>
              <a:rPr lang="ru-RU" sz="3200" dirty="0" smtClean="0">
                <a:cs typeface="Times New Roman" pitchFamily="18" charset="0"/>
              </a:rPr>
              <a:t>локализуются в ДПК</a:t>
            </a:r>
            <a:r>
              <a:rPr lang="az-Latn-AZ" sz="3200" dirty="0" smtClean="0">
                <a:cs typeface="Times New Roman" pitchFamily="18" charset="0"/>
              </a:rPr>
              <a:t>.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cs typeface="Times New Roman" pitchFamily="18" charset="0"/>
              </a:rPr>
              <a:t>В начале как правило, </a:t>
            </a:r>
            <a:r>
              <a:rPr lang="ru-RU" sz="3200" dirty="0" err="1" smtClean="0">
                <a:cs typeface="Times New Roman" pitchFamily="18" charset="0"/>
              </a:rPr>
              <a:t>асимптоматические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cs typeface="Times New Roman" pitchFamily="18" charset="0"/>
              </a:rPr>
              <a:t>После установления диагноза в большинстве случаев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en-US" sz="3200" dirty="0">
                <a:cs typeface="Times New Roman" pitchFamily="18" charset="0"/>
              </a:rPr>
              <a:t>80</a:t>
            </a:r>
            <a:r>
              <a:rPr lang="en-US" sz="3200" dirty="0" smtClean="0">
                <a:cs typeface="Times New Roman" pitchFamily="18" charset="0"/>
              </a:rPr>
              <a:t>%)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выяв-ляются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метастазы</a:t>
            </a:r>
            <a:r>
              <a:rPr lang="en-US" sz="3200" dirty="0" smtClean="0">
                <a:cs typeface="Times New Roman" pitchFamily="18" charset="0"/>
              </a:rPr>
              <a:t>.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77791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260648"/>
            <a:ext cx="6076051" cy="611546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Злокачественные опухоли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682402" y="197089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9376" y="1124744"/>
            <a:ext cx="11449272" cy="44012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cs typeface="Times New Roman" pitchFamily="18" charset="0"/>
              </a:rPr>
              <a:t>Клиника </a:t>
            </a:r>
            <a:r>
              <a:rPr lang="ru-RU" sz="2800" dirty="0" smtClean="0">
                <a:cs typeface="Times New Roman" pitchFamily="18" charset="0"/>
              </a:rPr>
              <a:t>зависит </a:t>
            </a:r>
            <a:r>
              <a:rPr lang="ru-RU" sz="2800" dirty="0">
                <a:cs typeface="Times New Roman" pitchFamily="18" charset="0"/>
              </a:rPr>
              <a:t>о</a:t>
            </a:r>
            <a:r>
              <a:rPr lang="ru-RU" sz="2800" dirty="0" smtClean="0">
                <a:cs typeface="Times New Roman" pitchFamily="18" charset="0"/>
              </a:rPr>
              <a:t>т локализации и стадии заболевания. В локализациях ДПК преобладают </a:t>
            </a:r>
            <a:r>
              <a:rPr lang="ru-RU" sz="2800" dirty="0" err="1" smtClean="0">
                <a:cs typeface="Times New Roman" pitchFamily="18" charset="0"/>
              </a:rPr>
              <a:t>боли,симптомы</a:t>
            </a:r>
            <a:r>
              <a:rPr lang="ru-RU" sz="2800" dirty="0" smtClean="0">
                <a:cs typeface="Times New Roman" pitchFamily="18" charset="0"/>
              </a:rPr>
              <a:t> острой обструкции (рвота, механическая желтуха) и кровотечение; а в дистальных расположениях – обструкция и похудение. 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cs typeface="Times New Roman" pitchFamily="18" charset="0"/>
              </a:rPr>
              <a:t>Диагностика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dirty="0" smtClean="0">
                <a:cs typeface="Times New Roman" pitchFamily="18" charset="0"/>
              </a:rPr>
              <a:t>контрастная </a:t>
            </a:r>
            <a:r>
              <a:rPr lang="en-US" sz="2800" dirty="0" smtClean="0">
                <a:cs typeface="Times New Roman" pitchFamily="18" charset="0"/>
              </a:rPr>
              <a:t>KT</a:t>
            </a:r>
            <a:r>
              <a:rPr lang="az-Latn-AZ" sz="2800" dirty="0">
                <a:cs typeface="Times New Roman" pitchFamily="18" charset="0"/>
              </a:rPr>
              <a:t>; </a:t>
            </a:r>
            <a:r>
              <a:rPr lang="ru-RU" sz="2800" dirty="0" smtClean="0">
                <a:cs typeface="Times New Roman" pitchFamily="18" charset="0"/>
              </a:rPr>
              <a:t>в дуоденальной локализации – </a:t>
            </a:r>
            <a:r>
              <a:rPr lang="ru-RU" sz="2800" dirty="0" err="1" smtClean="0">
                <a:cs typeface="Times New Roman" pitchFamily="18" charset="0"/>
              </a:rPr>
              <a:t>дуоденоскопия</a:t>
            </a:r>
            <a:r>
              <a:rPr lang="ru-RU" sz="2800" dirty="0" smtClean="0">
                <a:cs typeface="Times New Roman" pitchFamily="18" charset="0"/>
              </a:rPr>
              <a:t> с биопсией. 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cs typeface="Times New Roman" pitchFamily="18" charset="0"/>
              </a:rPr>
              <a:t>Лечение</a:t>
            </a:r>
            <a:r>
              <a:rPr lang="az-Latn-AZ" sz="2800" dirty="0" smtClean="0">
                <a:cs typeface="Times New Roman" pitchFamily="18" charset="0"/>
              </a:rPr>
              <a:t> – </a:t>
            </a:r>
            <a:r>
              <a:rPr lang="ru-RU" sz="2800" dirty="0" smtClean="0">
                <a:cs typeface="Times New Roman" pitchFamily="18" charset="0"/>
              </a:rPr>
              <a:t>радикальная резекция</a:t>
            </a:r>
            <a:r>
              <a:rPr lang="en-US" sz="2800" dirty="0" smtClean="0">
                <a:cs typeface="Times New Roman" pitchFamily="18" charset="0"/>
              </a:rPr>
              <a:t>. </a:t>
            </a:r>
            <a:r>
              <a:rPr lang="ru-RU" sz="2800" dirty="0" smtClean="0">
                <a:cs typeface="Times New Roman" pitchFamily="18" charset="0"/>
              </a:rPr>
              <a:t>В ДПК – </a:t>
            </a:r>
            <a:r>
              <a:rPr lang="ru-RU" sz="2800" dirty="0" err="1" smtClean="0">
                <a:cs typeface="Times New Roman" pitchFamily="18" charset="0"/>
              </a:rPr>
              <a:t>панкреатодуоденальная</a:t>
            </a:r>
            <a:r>
              <a:rPr lang="ru-RU" sz="2800" dirty="0" smtClean="0">
                <a:cs typeface="Times New Roman" pitchFamily="18" charset="0"/>
              </a:rPr>
              <a:t> ре-</a:t>
            </a:r>
            <a:r>
              <a:rPr lang="ru-RU" sz="2800" dirty="0" err="1" smtClean="0">
                <a:cs typeface="Times New Roman" pitchFamily="18" charset="0"/>
              </a:rPr>
              <a:t>зекция</a:t>
            </a:r>
            <a:r>
              <a:rPr lang="ru-RU" sz="2800" dirty="0" smtClean="0">
                <a:cs typeface="Times New Roman" pitchFamily="18" charset="0"/>
              </a:rPr>
              <a:t> с </a:t>
            </a:r>
            <a:r>
              <a:rPr lang="ru-RU" sz="2800" dirty="0" err="1" smtClean="0">
                <a:cs typeface="Times New Roman" pitchFamily="18" charset="0"/>
              </a:rPr>
              <a:t>лимфодиссекцией</a:t>
            </a:r>
            <a:r>
              <a:rPr lang="ru-RU" sz="2800" dirty="0" smtClean="0">
                <a:cs typeface="Times New Roman" pitchFamily="18" charset="0"/>
              </a:rPr>
              <a:t>; в дистальном </a:t>
            </a:r>
            <a:r>
              <a:rPr lang="ru-RU" sz="2800" dirty="0" err="1" smtClean="0">
                <a:cs typeface="Times New Roman" pitchFamily="18" charset="0"/>
              </a:rPr>
              <a:t>илеуме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dirty="0" smtClean="0">
                <a:cs typeface="Times New Roman" pitchFamily="18" charset="0"/>
              </a:rPr>
              <a:t>резекция под-</a:t>
            </a:r>
            <a:r>
              <a:rPr lang="ru-RU" sz="2800" dirty="0" err="1" smtClean="0">
                <a:cs typeface="Times New Roman" pitchFamily="18" charset="0"/>
              </a:rPr>
              <a:t>вздошной</a:t>
            </a:r>
            <a:r>
              <a:rPr lang="ru-RU" sz="2800" dirty="0" smtClean="0">
                <a:cs typeface="Times New Roman" pitchFamily="18" charset="0"/>
              </a:rPr>
              <a:t> кишки и правого колона; в средней части </a:t>
            </a:r>
            <a:r>
              <a:rPr lang="az-Latn-AZ" sz="2800" dirty="0" smtClean="0">
                <a:cs typeface="Times New Roman" pitchFamily="18" charset="0"/>
              </a:rPr>
              <a:t>- </a:t>
            </a:r>
            <a:r>
              <a:rPr lang="en-US" sz="2800" i="1" dirty="0" smtClean="0">
                <a:cs typeface="Times New Roman" pitchFamily="18" charset="0"/>
              </a:rPr>
              <a:t>en </a:t>
            </a:r>
            <a:r>
              <a:rPr lang="en-US" sz="2800" i="1" dirty="0" err="1">
                <a:cs typeface="Times New Roman" pitchFamily="18" charset="0"/>
              </a:rPr>
              <a:t>bloce</a:t>
            </a:r>
            <a:r>
              <a:rPr lang="en-US" sz="2800" dirty="0">
                <a:cs typeface="Times New Roman" pitchFamily="18" charset="0"/>
              </a:rPr>
              <a:t> </a:t>
            </a:r>
            <a:r>
              <a:rPr lang="ru-RU" sz="2800" dirty="0" smtClean="0">
                <a:cs typeface="Times New Roman" pitchFamily="18" charset="0"/>
              </a:rPr>
              <a:t>резекция ТК с брыжейкой вместе с лимфатическими узлами</a:t>
            </a:r>
            <a:r>
              <a:rPr lang="en-US" sz="2800" dirty="0" smtClean="0">
                <a:cs typeface="Times New Roman" pitchFamily="18" charset="0"/>
              </a:rPr>
              <a:t>.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03727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62068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Прогноз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360" y="1772816"/>
            <a:ext cx="11700453" cy="255454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5-летняя </a:t>
            </a:r>
            <a:r>
              <a:rPr lang="ru-RU" sz="3200" dirty="0" err="1" smtClean="0">
                <a:cs typeface="Times New Roman" pitchFamily="18" charset="0"/>
              </a:rPr>
              <a:t>выжываемость</a:t>
            </a:r>
            <a:r>
              <a:rPr lang="ru-RU" sz="3200" dirty="0" smtClean="0">
                <a:cs typeface="Times New Roman" pitchFamily="18" charset="0"/>
              </a:rPr>
              <a:t> после радикальной резекции у больных с распространенными метастазами в лимфоузлах - 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cs typeface="Times New Roman" pitchFamily="18" charset="0"/>
              </a:rPr>
              <a:t>56</a:t>
            </a:r>
            <a:r>
              <a:rPr lang="en-US" sz="3200" dirty="0">
                <a:cs typeface="Times New Roman" pitchFamily="18" charset="0"/>
              </a:rPr>
              <a:t>%, </a:t>
            </a:r>
            <a:r>
              <a:rPr lang="ru-RU" sz="3200" dirty="0" smtClean="0">
                <a:cs typeface="Times New Roman" pitchFamily="18" charset="0"/>
              </a:rPr>
              <a:t>без метастазов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az-Latn-AZ" sz="3200" dirty="0" smtClean="0">
                <a:cs typeface="Times New Roman" pitchFamily="18" charset="0"/>
              </a:rPr>
              <a:t>-</a:t>
            </a:r>
            <a:r>
              <a:rPr lang="en-US" sz="3200" dirty="0" smtClean="0">
                <a:cs typeface="Times New Roman" pitchFamily="18" charset="0"/>
              </a:rPr>
              <a:t> 85%</a:t>
            </a:r>
            <a:endParaRPr lang="az-Latn-AZ" sz="3200" dirty="0" smtClean="0">
              <a:cs typeface="Times New Roman" pitchFamily="18" charset="0"/>
            </a:endParaRPr>
          </a:p>
          <a:p>
            <a:pPr algn="just"/>
            <a:endParaRPr lang="az-Latn-AZ" sz="3200" dirty="0" smtClean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Средний срок </a:t>
            </a:r>
            <a:r>
              <a:rPr lang="ru-RU" sz="3200" dirty="0" err="1" smtClean="0">
                <a:cs typeface="Times New Roman" pitchFamily="18" charset="0"/>
              </a:rPr>
              <a:t>выжываемости</a:t>
            </a:r>
            <a:r>
              <a:rPr lang="ru-RU" sz="3200" dirty="0" smtClean="0">
                <a:cs typeface="Times New Roman" pitchFamily="18" charset="0"/>
              </a:rPr>
              <a:t> - </a:t>
            </a:r>
            <a:r>
              <a:rPr lang="en-US" sz="3200" dirty="0" smtClean="0">
                <a:cs typeface="Times New Roman" pitchFamily="18" charset="0"/>
              </a:rPr>
              <a:t>6 </a:t>
            </a:r>
            <a:r>
              <a:rPr lang="ru-RU" sz="3200" dirty="0" smtClean="0">
                <a:cs typeface="Times New Roman" pitchFamily="18" charset="0"/>
              </a:rPr>
              <a:t>лет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82402" y="21999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64006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1584" y="620688"/>
            <a:ext cx="7200800" cy="611546"/>
          </a:xfrm>
        </p:spPr>
        <p:txBody>
          <a:bodyPr/>
          <a:lstStyle/>
          <a:p>
            <a:r>
              <a:rPr lang="az-Latn-AZ" b="0" dirty="0" smtClean="0"/>
              <a:t/>
            </a:r>
            <a:br>
              <a:rPr lang="az-Latn-AZ" b="0" dirty="0" smtClean="0"/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Гастроинтестинальные </a:t>
            </a:r>
            <a:r>
              <a:rPr lang="ru-RU" sz="4000" dirty="0" err="1" smtClean="0">
                <a:solidFill>
                  <a:schemeClr val="tx1"/>
                </a:solidFill>
                <a:cs typeface="Times New Roman" pitchFamily="18" charset="0"/>
              </a:rPr>
              <a:t>стромальные</a:t>
            </a: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 туморы 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(</a:t>
            </a: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ГИСТ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)</a:t>
            </a:r>
            <a:r>
              <a:rPr lang="en-US" b="0" dirty="0"/>
              <a:t/>
            </a:r>
            <a:br>
              <a:rPr lang="en-US" b="0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68408" y="21787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988840"/>
            <a:ext cx="74641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ru-RU" sz="2800" dirty="0" smtClean="0">
                <a:cs typeface="Times New Roman" pitchFamily="18" charset="0"/>
              </a:rPr>
              <a:t>Развиваются из субэпителиальной ткани ЖКТ, т.е. мезенхимы (стромы)</a:t>
            </a:r>
            <a:r>
              <a:rPr lang="az-Latn-AZ" sz="2800" dirty="0" smtClean="0">
                <a:cs typeface="Times New Roman" pitchFamily="18" charset="0"/>
              </a:rPr>
              <a:t>. </a:t>
            </a:r>
          </a:p>
          <a:p>
            <a:pPr algn="just"/>
            <a:endParaRPr lang="az-Latn-AZ" sz="2800" dirty="0" smtClean="0">
              <a:cs typeface="Times New Roman" pitchFamily="18" charset="0"/>
            </a:endParaRP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ru-RU" sz="2800" dirty="0" smtClean="0">
                <a:cs typeface="Times New Roman" pitchFamily="18" charset="0"/>
              </a:rPr>
              <a:t>Выделяют </a:t>
            </a:r>
            <a:r>
              <a:rPr lang="en-US" sz="2800" dirty="0" smtClean="0">
                <a:cs typeface="Times New Roman" pitchFamily="18" charset="0"/>
              </a:rPr>
              <a:t>2 </a:t>
            </a:r>
            <a:r>
              <a:rPr lang="ru-RU" sz="2800" dirty="0" smtClean="0">
                <a:cs typeface="Times New Roman" pitchFamily="18" charset="0"/>
              </a:rPr>
              <a:t>группы</a:t>
            </a:r>
            <a:r>
              <a:rPr lang="en-US" sz="2800" dirty="0" smtClean="0">
                <a:cs typeface="Times New Roman" pitchFamily="18" charset="0"/>
              </a:rPr>
              <a:t>:</a:t>
            </a:r>
            <a:r>
              <a:rPr lang="az-Latn-AZ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частовстречающеся</a:t>
            </a:r>
            <a:r>
              <a:rPr lang="ru-RU" sz="2800" dirty="0" smtClean="0">
                <a:cs typeface="Times New Roman" pitchFamily="18" charset="0"/>
              </a:rPr>
              <a:t> ГИСТ</a:t>
            </a:r>
            <a:r>
              <a:rPr lang="az-Latn-AZ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и редкие опухоли</a:t>
            </a:r>
            <a:r>
              <a:rPr lang="en-US" sz="2800" dirty="0" smtClean="0">
                <a:cs typeface="Times New Roman" pitchFamily="18" charset="0"/>
              </a:rPr>
              <a:t> (</a:t>
            </a:r>
            <a:r>
              <a:rPr lang="ru-RU" sz="2800" dirty="0" err="1" smtClean="0">
                <a:cs typeface="Times New Roman" pitchFamily="18" charset="0"/>
              </a:rPr>
              <a:t>лейомиома</a:t>
            </a:r>
            <a:r>
              <a:rPr lang="en-US" sz="2800" dirty="0" smtClean="0">
                <a:cs typeface="Times New Roman" pitchFamily="18" charset="0"/>
              </a:rPr>
              <a:t>,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лейо-мисаркома</a:t>
            </a:r>
            <a:r>
              <a:rPr lang="ru-RU" sz="2800" dirty="0" smtClean="0">
                <a:cs typeface="Times New Roman" pitchFamily="18" charset="0"/>
              </a:rPr>
              <a:t>, липома, </a:t>
            </a:r>
            <a:r>
              <a:rPr lang="ru-RU" sz="2800" dirty="0" err="1" smtClean="0">
                <a:cs typeface="Times New Roman" pitchFamily="18" charset="0"/>
              </a:rPr>
              <a:t>липосаркома</a:t>
            </a:r>
            <a:r>
              <a:rPr lang="ru-RU" sz="2800" dirty="0" smtClean="0">
                <a:cs typeface="Times New Roman" pitchFamily="18" charset="0"/>
              </a:rPr>
              <a:t>, </a:t>
            </a:r>
            <a:r>
              <a:rPr lang="ru-RU" sz="2800" dirty="0" err="1" smtClean="0">
                <a:cs typeface="Times New Roman" pitchFamily="18" charset="0"/>
              </a:rPr>
              <a:t>Шванно-ма</a:t>
            </a:r>
            <a:r>
              <a:rPr lang="ru-RU" sz="2800" dirty="0" smtClean="0">
                <a:cs typeface="Times New Roman" pitchFamily="18" charset="0"/>
              </a:rPr>
              <a:t>, </a:t>
            </a:r>
            <a:r>
              <a:rPr lang="ru-RU" sz="2800" dirty="0" err="1" smtClean="0">
                <a:cs typeface="Times New Roman" pitchFamily="18" charset="0"/>
              </a:rPr>
              <a:t>десмоидные</a:t>
            </a:r>
            <a:r>
              <a:rPr lang="ru-RU" sz="2800" dirty="0" smtClean="0">
                <a:cs typeface="Times New Roman" pitchFamily="18" charset="0"/>
              </a:rPr>
              <a:t> образования и др.</a:t>
            </a:r>
            <a:r>
              <a:rPr lang="en-US" sz="2800" dirty="0" smtClean="0">
                <a:cs typeface="Times New Roman" pitchFamily="18" charset="0"/>
              </a:rPr>
              <a:t>).</a:t>
            </a:r>
            <a:endParaRPr lang="en-US" sz="2800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53" t="8342" r="16615" b="26046"/>
          <a:stretch/>
        </p:blipFill>
        <p:spPr>
          <a:xfrm>
            <a:off x="7647709" y="1700808"/>
            <a:ext cx="4355731" cy="41299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6837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608" y="692696"/>
            <a:ext cx="6076051" cy="242214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1484784"/>
            <a:ext cx="11737304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 smtClean="0">
                <a:cs typeface="Times New Roman" pitchFamily="18" charset="0"/>
              </a:rPr>
              <a:t>ГИСТ в ранних стадиях – как правило, течение </a:t>
            </a:r>
            <a:r>
              <a:rPr lang="ru-RU" sz="3200" dirty="0" err="1" smtClean="0">
                <a:cs typeface="Times New Roman" pitchFamily="18" charset="0"/>
              </a:rPr>
              <a:t>асимптомати-ческое</a:t>
            </a:r>
            <a:endParaRPr lang="az-Latn-AZ" sz="3200" dirty="0" smtClean="0">
              <a:cs typeface="Times New Roman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 smtClean="0">
                <a:cs typeface="Times New Roman" pitchFamily="18" charset="0"/>
              </a:rPr>
              <a:t>Обнаруживаются часто при случайных исследованиях или в процессе диагностики других заболеваний ЖКТ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 smtClean="0">
                <a:cs typeface="Times New Roman" pitchFamily="18" charset="0"/>
              </a:rPr>
              <a:t>При больших опухолях – </a:t>
            </a:r>
            <a:r>
              <a:rPr lang="ru-RU" sz="3200" dirty="0">
                <a:cs typeface="Times New Roman" pitchFamily="18" charset="0"/>
              </a:rPr>
              <a:t>определение </a:t>
            </a:r>
            <a:r>
              <a:rPr lang="ru-RU" sz="3200" dirty="0" smtClean="0">
                <a:cs typeface="Times New Roman" pitchFamily="18" charset="0"/>
              </a:rPr>
              <a:t>объемного образования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en-US" sz="3200" dirty="0">
                <a:cs typeface="Times New Roman" pitchFamily="18" charset="0"/>
              </a:rPr>
              <a:t>40%), </a:t>
            </a:r>
            <a:r>
              <a:rPr lang="ru-RU" sz="3200" dirty="0" err="1" smtClean="0">
                <a:cs typeface="Times New Roman" pitchFamily="18" charset="0"/>
              </a:rPr>
              <a:t>распадающем</a:t>
            </a:r>
            <a:r>
              <a:rPr lang="ru-RU" sz="3200" dirty="0" smtClean="0">
                <a:cs typeface="Times New Roman" pitchFamily="18" charset="0"/>
              </a:rPr>
              <a:t> некрозе – </a:t>
            </a:r>
            <a:r>
              <a:rPr lang="ru-RU" sz="3200" dirty="0" err="1" smtClean="0">
                <a:cs typeface="Times New Roman" pitchFamily="18" charset="0"/>
              </a:rPr>
              <a:t>интраперитонеалььные</a:t>
            </a:r>
            <a:r>
              <a:rPr lang="ru-RU" sz="3200" dirty="0" smtClean="0">
                <a:cs typeface="Times New Roman" pitchFamily="18" charset="0"/>
              </a:rPr>
              <a:t> или </a:t>
            </a:r>
            <a:r>
              <a:rPr lang="ru-RU" sz="3200" dirty="0" err="1" smtClean="0">
                <a:cs typeface="Times New Roman" pitchFamily="18" charset="0"/>
              </a:rPr>
              <a:t>интестинальные</a:t>
            </a:r>
            <a:r>
              <a:rPr lang="ru-RU" sz="3200" dirty="0" smtClean="0">
                <a:cs typeface="Times New Roman" pitchFamily="18" charset="0"/>
              </a:rPr>
              <a:t> кровотечения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en-US" sz="3200" dirty="0">
                <a:cs typeface="Times New Roman" pitchFamily="18" charset="0"/>
              </a:rPr>
              <a:t>40%) </a:t>
            </a:r>
            <a:r>
              <a:rPr lang="ru-RU" sz="3200" dirty="0" smtClean="0">
                <a:cs typeface="Times New Roman" pitchFamily="18" charset="0"/>
              </a:rPr>
              <a:t>и  боли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>
                <a:cs typeface="Times New Roman" pitchFamily="18" charset="0"/>
              </a:rPr>
              <a:t>(20</a:t>
            </a:r>
            <a:r>
              <a:rPr lang="en-US" sz="3200" dirty="0" smtClean="0">
                <a:cs typeface="Times New Roman" pitchFamily="18" charset="0"/>
              </a:rPr>
              <a:t>%)</a:t>
            </a:r>
            <a:r>
              <a:rPr lang="az-Latn-AZ" sz="3200" dirty="0" smtClean="0">
                <a:cs typeface="Times New Roman" pitchFamily="18" charset="0"/>
              </a:rPr>
              <a:t>.</a:t>
            </a:r>
            <a:r>
              <a:rPr lang="en-US" sz="3200" dirty="0" smtClean="0">
                <a:cs typeface="Times New Roman" pitchFamily="18" charset="0"/>
              </a:rPr>
              <a:t> </a:t>
            </a:r>
            <a:endParaRPr lang="az-Latn-AZ" sz="3200" dirty="0">
              <a:cs typeface="Times New Roman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dirty="0" smtClean="0">
                <a:cs typeface="Times New Roman" pitchFamily="18" charset="0"/>
              </a:rPr>
              <a:t>Обструкция не характерна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опухоли мягкой консистенции и развиваются </a:t>
            </a:r>
            <a:r>
              <a:rPr lang="ru-RU" sz="3200" dirty="0" err="1" smtClean="0">
                <a:cs typeface="Times New Roman" pitchFamily="18" charset="0"/>
              </a:rPr>
              <a:t>кстралюминально</a:t>
            </a:r>
            <a:r>
              <a:rPr lang="ru-RU" sz="3200" dirty="0" smtClean="0">
                <a:cs typeface="Times New Roman" pitchFamily="18" charset="0"/>
              </a:rPr>
              <a:t>).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74638" y="21999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77269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47434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21999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Распространение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99011" y="21999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xmlns="" val="1884422058"/>
              </p:ext>
            </p:extLst>
          </p:nvPr>
        </p:nvGraphicFramePr>
        <p:xfrm>
          <a:off x="2279576" y="764704"/>
          <a:ext cx="805599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672064" y="306896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/>
              <a:t>40-60%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591503" y="4725144"/>
            <a:ext cx="1053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/>
              <a:t>25-30%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799856" y="414908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5%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661218" y="2264991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/>
              <a:t>1%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207202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56176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9496" y="674955"/>
            <a:ext cx="8496944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 и определение стадии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9682" y="2060848"/>
            <a:ext cx="11068966" cy="30469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Контрастная </a:t>
            </a:r>
            <a:r>
              <a:rPr lang="ru-RU" sz="3200" dirty="0" err="1" smtClean="0">
                <a:cs typeface="Times New Roman" pitchFamily="18" charset="0"/>
              </a:rPr>
              <a:t>абдоминаьная</a:t>
            </a:r>
            <a:r>
              <a:rPr lang="ru-RU" sz="3200" dirty="0" smtClean="0">
                <a:cs typeface="Times New Roman" pitchFamily="18" charset="0"/>
              </a:rPr>
              <a:t> КТ – первичный метод диагностики </a:t>
            </a: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en-US" sz="3200" dirty="0" smtClean="0">
                <a:cs typeface="Times New Roman" pitchFamily="18" charset="0"/>
              </a:rPr>
              <a:t>M</a:t>
            </a:r>
            <a:r>
              <a:rPr lang="ru-RU" sz="3200" dirty="0" smtClean="0">
                <a:cs typeface="Times New Roman" pitchFamily="18" charset="0"/>
              </a:rPr>
              <a:t>РТ имеет возможности дифференцировать ГИСТ от липом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err="1" smtClean="0">
                <a:cs typeface="Times New Roman" pitchFamily="18" charset="0"/>
              </a:rPr>
              <a:t>Лейомиомы</a:t>
            </a:r>
            <a:r>
              <a:rPr lang="ru-RU" sz="3200" dirty="0" smtClean="0">
                <a:cs typeface="Times New Roman" pitchFamily="18" charset="0"/>
              </a:rPr>
              <a:t> различают от других подслизистых </a:t>
            </a:r>
            <a:r>
              <a:rPr lang="ru-RU" sz="3200" dirty="0" err="1" smtClean="0">
                <a:cs typeface="Times New Roman" pitchFamily="18" charset="0"/>
              </a:rPr>
              <a:t>обра-зований</a:t>
            </a:r>
            <a:r>
              <a:rPr lang="ru-RU" sz="3200" dirty="0" smtClean="0">
                <a:cs typeface="Times New Roman" pitchFamily="18" charset="0"/>
              </a:rPr>
              <a:t> наиболее чувствительной эндоскопической УСГ. </a:t>
            </a:r>
            <a:endParaRPr lang="ru-RU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72128" y="229290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4431" y="651605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40896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40466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Лечение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556792"/>
            <a:ext cx="12000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3600" dirty="0" smtClean="0">
                <a:cs typeface="Times New Roman" pitchFamily="18" charset="0"/>
              </a:rPr>
              <a:t>Хирургическое </a:t>
            </a:r>
            <a:r>
              <a:rPr lang="az-Latn-AZ" sz="3600" dirty="0" smtClean="0">
                <a:cs typeface="Times New Roman" pitchFamily="18" charset="0"/>
              </a:rPr>
              <a:t>(</a:t>
            </a:r>
            <a:r>
              <a:rPr lang="ru-RU" sz="3600" dirty="0" smtClean="0">
                <a:cs typeface="Times New Roman" pitchFamily="18" charset="0"/>
              </a:rPr>
              <a:t>резекция</a:t>
            </a:r>
            <a:r>
              <a:rPr lang="az-Latn-AZ" sz="3600" dirty="0" smtClean="0">
                <a:cs typeface="Times New Roman" pitchFamily="18" charset="0"/>
              </a:rPr>
              <a:t>)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ru-RU" sz="3600" dirty="0" smtClean="0">
                <a:cs typeface="Times New Roman" pitchFamily="18" charset="0"/>
              </a:rPr>
              <a:t>и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химиолечение</a:t>
            </a:r>
            <a:endParaRPr lang="az-Latn-AZ" sz="3600" dirty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3600" dirty="0" smtClean="0">
                <a:cs typeface="Times New Roman" pitchFamily="18" charset="0"/>
              </a:rPr>
              <a:t>В </a:t>
            </a:r>
            <a:r>
              <a:rPr lang="ru-RU" sz="3600" dirty="0" err="1" smtClean="0">
                <a:cs typeface="Times New Roman" pitchFamily="18" charset="0"/>
              </a:rPr>
              <a:t>резектабельных</a:t>
            </a:r>
            <a:r>
              <a:rPr lang="ru-RU" sz="3600" dirty="0" smtClean="0">
                <a:cs typeface="Times New Roman" pitchFamily="18" charset="0"/>
              </a:rPr>
              <a:t> случаях </a:t>
            </a:r>
            <a:r>
              <a:rPr lang="az-Latn-AZ" sz="3600" dirty="0" smtClean="0">
                <a:cs typeface="Times New Roman" pitchFamily="18" charset="0"/>
              </a:rPr>
              <a:t>– </a:t>
            </a:r>
            <a:r>
              <a:rPr lang="ru-RU" sz="3600" dirty="0" smtClean="0">
                <a:cs typeface="Times New Roman" pitchFamily="18" charset="0"/>
              </a:rPr>
              <a:t>предоперационная перку-</a:t>
            </a:r>
            <a:r>
              <a:rPr lang="ru-RU" sz="3600" dirty="0" err="1" smtClean="0">
                <a:cs typeface="Times New Roman" pitchFamily="18" charset="0"/>
              </a:rPr>
              <a:t>танная</a:t>
            </a:r>
            <a:r>
              <a:rPr lang="ru-RU" sz="3600" dirty="0" smtClean="0">
                <a:cs typeface="Times New Roman" pitchFamily="18" charset="0"/>
              </a:rPr>
              <a:t> или эндоскопическая биопсия. Резекция. </a:t>
            </a:r>
            <a:r>
              <a:rPr lang="ru-RU" sz="3600" dirty="0" err="1" smtClean="0">
                <a:cs typeface="Times New Roman" pitchFamily="18" charset="0"/>
              </a:rPr>
              <a:t>Необхо-димость</a:t>
            </a:r>
            <a:r>
              <a:rPr lang="ru-RU" sz="3600" dirty="0" smtClean="0">
                <a:cs typeface="Times New Roman" pitchFamily="18" charset="0"/>
              </a:rPr>
              <a:t> к </a:t>
            </a:r>
            <a:r>
              <a:rPr lang="ru-RU" sz="3600" dirty="0" err="1" smtClean="0">
                <a:cs typeface="Times New Roman" pitchFamily="18" charset="0"/>
              </a:rPr>
              <a:t>лимфодиссекции</a:t>
            </a:r>
            <a:r>
              <a:rPr lang="ru-RU" sz="3600" dirty="0" smtClean="0">
                <a:cs typeface="Times New Roman" pitchFamily="18" charset="0"/>
              </a:rPr>
              <a:t> мала.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3600" dirty="0" smtClean="0">
                <a:cs typeface="Times New Roman" pitchFamily="18" charset="0"/>
              </a:rPr>
              <a:t>Химиотерапия – ингибиторы рецепторов тирозин </a:t>
            </a:r>
            <a:r>
              <a:rPr lang="ru-RU" sz="3600" dirty="0" err="1" smtClean="0">
                <a:cs typeface="Times New Roman" pitchFamily="18" charset="0"/>
              </a:rPr>
              <a:t>киназы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az-Latn-AZ" sz="3600" dirty="0" smtClean="0">
                <a:cs typeface="Times New Roman" pitchFamily="18" charset="0"/>
              </a:rPr>
              <a:t>(</a:t>
            </a:r>
            <a:r>
              <a:rPr lang="ru-RU" sz="3600" dirty="0" err="1" smtClean="0">
                <a:cs typeface="Times New Roman" pitchFamily="18" charset="0"/>
              </a:rPr>
              <a:t>имитинаб</a:t>
            </a:r>
            <a:r>
              <a:rPr lang="ru-RU" sz="3600" dirty="0" smtClean="0">
                <a:cs typeface="Times New Roman" pitchFamily="18" charset="0"/>
              </a:rPr>
              <a:t> (</a:t>
            </a:r>
            <a:r>
              <a:rPr lang="en-US" sz="3600" dirty="0" err="1" smtClean="0">
                <a:cs typeface="Times New Roman" pitchFamily="18" charset="0"/>
              </a:rPr>
              <a:t>imitinib</a:t>
            </a:r>
            <a:r>
              <a:rPr lang="ru-RU" sz="3600" dirty="0" smtClean="0">
                <a:cs typeface="Times New Roman" pitchFamily="18" charset="0"/>
              </a:rPr>
              <a:t>) или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сунитимиб</a:t>
            </a:r>
            <a:r>
              <a:rPr lang="ru-RU" sz="3600" dirty="0" smtClean="0">
                <a:cs typeface="Times New Roman" pitchFamily="18" charset="0"/>
              </a:rPr>
              <a:t> (</a:t>
            </a:r>
            <a:r>
              <a:rPr lang="en-US" sz="3600" dirty="0" err="1" smtClean="0">
                <a:cs typeface="Times New Roman" pitchFamily="18" charset="0"/>
              </a:rPr>
              <a:t>sunitimib</a:t>
            </a:r>
            <a:r>
              <a:rPr lang="az-Latn-AZ" sz="3600" dirty="0" smtClean="0">
                <a:cs typeface="Times New Roman" pitchFamily="18" charset="0"/>
              </a:rPr>
              <a:t>)</a:t>
            </a:r>
            <a:r>
              <a:rPr lang="ru-RU" sz="3600" dirty="0" smtClean="0">
                <a:cs typeface="Times New Roman" pitchFamily="18" charset="0"/>
              </a:rPr>
              <a:t>)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76841" y="21999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9144" y="6556951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621848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1584" y="836712"/>
            <a:ext cx="6740993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Уточнение диагноза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1904" y="1844824"/>
            <a:ext cx="116652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 гистологическом исследовании – ГИСТ не различаются от </a:t>
            </a:r>
            <a:r>
              <a:rPr lang="ru-RU" sz="3200" dirty="0" err="1" smtClean="0">
                <a:cs typeface="Times New Roman" pitchFamily="18" charset="0"/>
              </a:rPr>
              <a:t>лейомиом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Диагноз осуществляется </a:t>
            </a:r>
            <a:r>
              <a:rPr lang="ru-RU" sz="3200" dirty="0" err="1" smtClean="0">
                <a:cs typeface="Times New Roman" pitchFamily="18" charset="0"/>
              </a:rPr>
              <a:t>иммуногистихимией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биопсийного</a:t>
            </a:r>
            <a:r>
              <a:rPr lang="ru-RU" sz="3200" dirty="0" smtClean="0">
                <a:cs typeface="Times New Roman" pitchFamily="18" charset="0"/>
              </a:rPr>
              <a:t> материала: определением антигена </a:t>
            </a:r>
            <a:r>
              <a:rPr lang="en-US" sz="3200" dirty="0" smtClean="0">
                <a:cs typeface="Times New Roman" pitchFamily="18" charset="0"/>
              </a:rPr>
              <a:t>CD</a:t>
            </a:r>
            <a:r>
              <a:rPr lang="en-US" sz="3200" baseline="-25000" dirty="0" smtClean="0">
                <a:cs typeface="Times New Roman" pitchFamily="18" charset="0"/>
              </a:rPr>
              <a:t>117</a:t>
            </a:r>
            <a:r>
              <a:rPr lang="en-US" sz="3200" dirty="0">
                <a:cs typeface="Times New Roman" pitchFamily="18" charset="0"/>
              </a:rPr>
              <a:t> </a:t>
            </a:r>
            <a:r>
              <a:rPr lang="ru-RU" sz="3200" dirty="0" smtClean="0">
                <a:cs typeface="Times New Roman" pitchFamily="18" charset="0"/>
              </a:rPr>
              <a:t>или мутации С</a:t>
            </a:r>
            <a:r>
              <a:rPr lang="en-US" sz="3200" dirty="0" smtClean="0">
                <a:cs typeface="Times New Roman" pitchFamily="18" charset="0"/>
              </a:rPr>
              <a:t>-KİT </a:t>
            </a:r>
            <a:r>
              <a:rPr lang="ru-RU" sz="3200" dirty="0" smtClean="0">
                <a:cs typeface="Times New Roman" pitchFamily="18" charset="0"/>
              </a:rPr>
              <a:t>генетическими методами </a:t>
            </a:r>
            <a:r>
              <a:rPr lang="en-US" sz="3200" dirty="0" smtClean="0">
                <a:cs typeface="Times New Roman" pitchFamily="18" charset="0"/>
              </a:rPr>
              <a:t> 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Биопсия также необходима для выбора вида (схемы) химиотерапии при метастатических опухолях 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98389" y="21787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254550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 smtClean="0">
                <a:solidFill>
                  <a:schemeClr val="tx1"/>
                </a:solidFill>
                <a:cs typeface="Times New Roman" pitchFamily="18" charset="0"/>
              </a:rPr>
              <a:t>Лимфома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4098" name="Picture 2" descr="http://bck.az/images/books/carrahi_xestelikler/nazikb/nab_img_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7568" y="875928"/>
            <a:ext cx="7837642" cy="5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682402" y="148452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2344" y="6488668"/>
            <a:ext cx="3215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541595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4006" y="633492"/>
            <a:ext cx="6076051" cy="611546"/>
          </a:xfrm>
        </p:spPr>
        <p:txBody>
          <a:bodyPr/>
          <a:lstStyle/>
          <a:p>
            <a:r>
              <a:rPr lang="ru-RU" sz="4000" dirty="0" err="1" smtClean="0">
                <a:solidFill>
                  <a:schemeClr val="tx1"/>
                </a:solidFill>
                <a:cs typeface="Times New Roman" pitchFamily="18" charset="0"/>
              </a:rPr>
              <a:t>Лимфома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3572" y="1628800"/>
            <a:ext cx="11675076" cy="25545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В ТК встречаются  первичные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развивающиеся из собственной лимфатической ткани ТК - </a:t>
            </a:r>
            <a:r>
              <a:rPr lang="ru-RU" sz="3200" dirty="0" err="1" smtClean="0">
                <a:cs typeface="Times New Roman" pitchFamily="18" charset="0"/>
              </a:rPr>
              <a:t>экстранодальные</a:t>
            </a:r>
            <a:r>
              <a:rPr lang="ru-RU" sz="3200" dirty="0" smtClean="0">
                <a:cs typeface="Times New Roman" pitchFamily="18" charset="0"/>
              </a:rPr>
              <a:t>) и вторичные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развивающиеся из </a:t>
            </a:r>
            <a:r>
              <a:rPr lang="ru-RU" sz="3200" dirty="0" err="1" smtClean="0">
                <a:cs typeface="Times New Roman" pitchFamily="18" charset="0"/>
              </a:rPr>
              <a:t>системических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лимфаузлах</a:t>
            </a:r>
            <a:r>
              <a:rPr lang="ru-RU" sz="3200" dirty="0" smtClean="0">
                <a:cs typeface="Times New Roman" pitchFamily="18" charset="0"/>
              </a:rPr>
              <a:t>) </a:t>
            </a: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smtClean="0">
                <a:cs typeface="Times New Roman" pitchFamily="18" charset="0"/>
              </a:rPr>
              <a:t>Первичные </a:t>
            </a:r>
            <a:r>
              <a:rPr lang="ru-RU" sz="3200" dirty="0" err="1" smtClean="0">
                <a:cs typeface="Times New Roman" pitchFamily="18" charset="0"/>
              </a:rPr>
              <a:t>лимфомы</a:t>
            </a:r>
            <a:r>
              <a:rPr lang="ru-RU" sz="3200" dirty="0" smtClean="0">
                <a:cs typeface="Times New Roman" pitchFamily="18" charset="0"/>
              </a:rPr>
              <a:t> наблюдаются несколько раз меньше</a:t>
            </a:r>
            <a:r>
              <a:rPr lang="en-US" sz="3200" dirty="0" smtClean="0">
                <a:cs typeface="Times New Roman" pitchFamily="18" charset="0"/>
              </a:rPr>
              <a:t>.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200" dirty="0" err="1" smtClean="0">
                <a:cs typeface="Times New Roman" pitchFamily="18" charset="0"/>
              </a:rPr>
              <a:t>Элстранодальные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лимфомы</a:t>
            </a:r>
            <a:r>
              <a:rPr lang="ru-RU" sz="3200" dirty="0" smtClean="0">
                <a:cs typeface="Times New Roman" pitchFamily="18" charset="0"/>
              </a:rPr>
              <a:t> чаще выявляются в желудке и ТК. 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98389" y="21787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20057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047231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61431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Этиология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368" y="1556792"/>
            <a:ext cx="110892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Глютеиновая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энтеропатия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dirty="0" err="1" smtClean="0">
                <a:cs typeface="Times New Roman" pitchFamily="18" charset="0"/>
              </a:rPr>
              <a:t>Qlutein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 err="1" smtClean="0">
                <a:cs typeface="Times New Roman" pitchFamily="18" charset="0"/>
              </a:rPr>
              <a:t>enteropatiyası</a:t>
            </a:r>
            <a:r>
              <a:rPr lang="en-US" sz="3200" dirty="0" smtClean="0">
                <a:cs typeface="Times New Roman" pitchFamily="18" charset="0"/>
              </a:rPr>
              <a:t>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Иммуносупрессия</a:t>
            </a:r>
            <a:endParaRPr lang="ru-RU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Болезнь </a:t>
            </a:r>
            <a:r>
              <a:rPr lang="en-US" sz="3200" dirty="0" err="1" smtClean="0">
                <a:cs typeface="Times New Roman" pitchFamily="18" charset="0"/>
              </a:rPr>
              <a:t>Crohn</a:t>
            </a:r>
            <a:r>
              <a:rPr lang="en-US" sz="3200" dirty="0" smtClean="0">
                <a:cs typeface="Times New Roman" pitchFamily="18" charset="0"/>
              </a:rPr>
              <a:t> 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Бактерии </a:t>
            </a:r>
            <a:r>
              <a:rPr lang="ru-RU" sz="3200" dirty="0" err="1" smtClean="0">
                <a:cs typeface="Times New Roman" pitchFamily="18" charset="0"/>
              </a:rPr>
              <a:t>класа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i="1" dirty="0" smtClean="0">
                <a:cs typeface="Times New Roman" pitchFamily="18" charset="0"/>
              </a:rPr>
              <a:t>Campylobacter</a:t>
            </a:r>
            <a:endParaRPr lang="ru-RU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88717" y="21787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01020" y="6508694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716217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40466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Клинические формы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00808"/>
            <a:ext cx="1219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just">
              <a:buFont typeface="+mj-lt"/>
              <a:buAutoNum type="arabicPeriod"/>
            </a:pPr>
            <a:r>
              <a:rPr lang="ru-RU" sz="3200" dirty="0" err="1" smtClean="0">
                <a:cs typeface="Times New Roman" pitchFamily="18" charset="0"/>
              </a:rPr>
              <a:t>Иммунопролиферативная</a:t>
            </a:r>
            <a:r>
              <a:rPr lang="ru-RU" sz="3200" dirty="0" smtClean="0">
                <a:cs typeface="Times New Roman" pitchFamily="18" charset="0"/>
              </a:rPr>
              <a:t> форма </a:t>
            </a:r>
            <a:r>
              <a:rPr lang="en-US" sz="3200" dirty="0" smtClean="0">
                <a:cs typeface="Times New Roman" pitchFamily="18" charset="0"/>
              </a:rPr>
              <a:t>– </a:t>
            </a:r>
            <a:r>
              <a:rPr lang="ru-RU" sz="3200" dirty="0" smtClean="0">
                <a:cs typeface="Times New Roman" pitchFamily="18" charset="0"/>
              </a:rPr>
              <a:t>в основном наиболее часто встречаются (75%) В-клеточные </a:t>
            </a:r>
            <a:r>
              <a:rPr lang="ru-RU" sz="3200" dirty="0" err="1" smtClean="0">
                <a:cs typeface="Times New Roman" pitchFamily="18" charset="0"/>
              </a:rPr>
              <a:t>лимфомы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dirty="0">
                <a:cs typeface="Times New Roman" pitchFamily="18" charset="0"/>
              </a:rPr>
              <a:t>(</a:t>
            </a:r>
            <a:r>
              <a:rPr lang="en-US" sz="3200" dirty="0" smtClean="0">
                <a:cs typeface="Times New Roman" pitchFamily="18" charset="0"/>
              </a:rPr>
              <a:t>MALT-</a:t>
            </a:r>
            <a:r>
              <a:rPr lang="ru-RU" sz="3200" dirty="0" err="1" smtClean="0">
                <a:cs typeface="Times New Roman" pitchFamily="18" charset="0"/>
              </a:rPr>
              <a:t>лимфомы</a:t>
            </a:r>
            <a:r>
              <a:rPr lang="ru-RU" sz="3200" dirty="0" smtClean="0">
                <a:cs typeface="Times New Roman" pitchFamily="18" charset="0"/>
              </a:rPr>
              <a:t> или </a:t>
            </a:r>
            <a:r>
              <a:rPr lang="en-US" sz="3200" dirty="0" smtClean="0">
                <a:cs typeface="Times New Roman" pitchFamily="18" charset="0"/>
              </a:rPr>
              <a:t>MALT-</a:t>
            </a:r>
            <a:r>
              <a:rPr lang="ru-RU" sz="3200" dirty="0" smtClean="0">
                <a:cs typeface="Times New Roman" pitchFamily="18" charset="0"/>
              </a:rPr>
              <a:t>омы), </a:t>
            </a:r>
            <a:r>
              <a:rPr lang="ru-RU" sz="3200" dirty="0" err="1" smtClean="0">
                <a:cs typeface="Times New Roman" pitchFamily="18" charset="0"/>
              </a:rPr>
              <a:t>развивщиеся</a:t>
            </a:r>
            <a:r>
              <a:rPr lang="ru-RU" sz="3200" dirty="0" smtClean="0">
                <a:cs typeface="Times New Roman" pitchFamily="18" charset="0"/>
              </a:rPr>
              <a:t> из </a:t>
            </a:r>
            <a:r>
              <a:rPr lang="ru-RU" sz="3200" dirty="0" err="1" smtClean="0">
                <a:cs typeface="Times New Roman" pitchFamily="18" charset="0"/>
              </a:rPr>
              <a:t>мукозальной</a:t>
            </a:r>
            <a:r>
              <a:rPr lang="ru-RU" sz="3200" dirty="0" smtClean="0">
                <a:cs typeface="Times New Roman" pitchFamily="18" charset="0"/>
              </a:rPr>
              <a:t> лимфоидной ткани; 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ru-RU" sz="3200" dirty="0" smtClean="0">
                <a:cs typeface="Times New Roman" pitchFamily="18" charset="0"/>
              </a:rPr>
              <a:t>Т-клеточные </a:t>
            </a:r>
            <a:r>
              <a:rPr lang="ru-RU" sz="3200" dirty="0" err="1" smtClean="0">
                <a:cs typeface="Times New Roman" pitchFamily="18" charset="0"/>
              </a:rPr>
              <a:t>лимфомы</a:t>
            </a:r>
            <a:r>
              <a:rPr lang="ru-RU" sz="3200" dirty="0" smtClean="0">
                <a:cs typeface="Times New Roman" pitchFamily="18" charset="0"/>
              </a:rPr>
              <a:t> связанные с </a:t>
            </a:r>
            <a:r>
              <a:rPr lang="ru-RU" sz="3200" dirty="0" err="1" smtClean="0">
                <a:cs typeface="Times New Roman" pitchFamily="18" charset="0"/>
              </a:rPr>
              <a:t>глютеиновой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энтеропатией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ru-RU" sz="3200" dirty="0" smtClean="0">
                <a:cs typeface="Times New Roman" pitchFamily="18" charset="0"/>
              </a:rPr>
              <a:t>Другие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гигантская </a:t>
            </a:r>
            <a:r>
              <a:rPr lang="en-US" sz="3200" dirty="0" smtClean="0">
                <a:cs typeface="Times New Roman" pitchFamily="18" charset="0"/>
              </a:rPr>
              <a:t>B-</a:t>
            </a:r>
            <a:r>
              <a:rPr lang="ru-RU" sz="3200" dirty="0" smtClean="0">
                <a:cs typeface="Times New Roman" pitchFamily="18" charset="0"/>
              </a:rPr>
              <a:t>клеточная </a:t>
            </a:r>
            <a:r>
              <a:rPr lang="ru-RU" sz="3200" dirty="0" err="1" smtClean="0">
                <a:cs typeface="Times New Roman" pitchFamily="18" charset="0"/>
              </a:rPr>
              <a:t>лимфома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err="1" smtClean="0">
                <a:cs typeface="Times New Roman" pitchFamily="18" charset="0"/>
              </a:rPr>
              <a:t>лимфома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dirty="0" err="1" smtClean="0">
                <a:cs typeface="Times New Roman" pitchFamily="18" charset="0"/>
              </a:rPr>
              <a:t>Burkit</a:t>
            </a:r>
            <a:r>
              <a:rPr lang="ru-RU" sz="3200" dirty="0" smtClean="0">
                <a:cs typeface="Times New Roman" pitchFamily="18" charset="0"/>
              </a:rPr>
              <a:t> (</a:t>
            </a:r>
            <a:r>
              <a:rPr lang="ru-RU" sz="3200" dirty="0" err="1" smtClean="0">
                <a:cs typeface="Times New Roman" pitchFamily="18" charset="0"/>
              </a:rPr>
              <a:t>Буркит</a:t>
            </a:r>
            <a:r>
              <a:rPr lang="ru-RU" sz="3200" dirty="0" smtClean="0">
                <a:cs typeface="Times New Roman" pitchFamily="18" charset="0"/>
              </a:rPr>
              <a:t>), фолликулярная </a:t>
            </a:r>
            <a:r>
              <a:rPr lang="ru-RU" sz="3200" dirty="0" err="1" smtClean="0">
                <a:cs typeface="Times New Roman" pitchFamily="18" charset="0"/>
              </a:rPr>
              <a:t>лимфома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98389" y="219998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46705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692696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95600" y="1556792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боли</a:t>
            </a:r>
            <a:r>
              <a:rPr lang="en-US" sz="3200" dirty="0" smtClean="0">
                <a:cs typeface="Times New Roman" pitchFamily="18" charset="0"/>
              </a:rPr>
              <a:t>,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диарея</a:t>
            </a:r>
            <a:r>
              <a:rPr lang="en-US" sz="3200" dirty="0" smtClean="0">
                <a:cs typeface="Times New Roman" pitchFamily="18" charset="0"/>
              </a:rPr>
              <a:t>,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err="1" smtClean="0">
                <a:cs typeface="Times New Roman" pitchFamily="18" charset="0"/>
              </a:rPr>
              <a:t>мальабсорбция</a:t>
            </a:r>
            <a:r>
              <a:rPr lang="az-Latn-AZ" sz="3200" dirty="0" smtClean="0">
                <a:cs typeface="Times New Roman" pitchFamily="18" charset="0"/>
              </a:rPr>
              <a:t>,</a:t>
            </a:r>
            <a:r>
              <a:rPr lang="en-US" sz="3200" dirty="0" smtClean="0">
                <a:cs typeface="Times New Roman" pitchFamily="18" charset="0"/>
              </a:rPr>
              <a:t>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похудение</a:t>
            </a:r>
            <a:r>
              <a:rPr lang="en-US" sz="3200" dirty="0" smtClean="0">
                <a:cs typeface="Times New Roman" pitchFamily="18" charset="0"/>
              </a:rPr>
              <a:t>,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объемное образование в животе</a:t>
            </a:r>
            <a:r>
              <a:rPr lang="en-US" sz="3200" dirty="0" smtClean="0">
                <a:cs typeface="Times New Roman" pitchFamily="18" charset="0"/>
              </a:rPr>
              <a:t>,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кровотечение</a:t>
            </a:r>
            <a:r>
              <a:rPr lang="az-Latn-AZ" sz="3200" dirty="0" smtClean="0">
                <a:cs typeface="Times New Roman" pitchFamily="18" charset="0"/>
              </a:rPr>
              <a:t>,</a:t>
            </a:r>
            <a:r>
              <a:rPr lang="en-US" sz="3200" dirty="0" smtClean="0">
                <a:cs typeface="Times New Roman" pitchFamily="18" charset="0"/>
              </a:rPr>
              <a:t>  </a:t>
            </a:r>
            <a:endParaRPr lang="az-Latn-AZ" sz="3200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перфорация</a:t>
            </a:r>
            <a:endParaRPr lang="ru-RU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69077" y="16032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9144" y="6568826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798030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3978" y="76470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Диагноз и уточнение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360" y="2132856"/>
            <a:ext cx="11593288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cs typeface="Times New Roman" pitchFamily="18" charset="0"/>
              </a:rPr>
              <a:t>KT/M</a:t>
            </a:r>
            <a:r>
              <a:rPr lang="ru-RU" sz="3200" dirty="0" smtClean="0">
                <a:cs typeface="Times New Roman" pitchFamily="18" charset="0"/>
              </a:rPr>
              <a:t>РТ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cs typeface="Times New Roman" pitchFamily="18" charset="0"/>
              </a:rPr>
              <a:t>–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ru-RU" sz="3200" dirty="0" err="1" smtClean="0">
                <a:cs typeface="Times New Roman" pitchFamily="18" charset="0"/>
              </a:rPr>
              <a:t>утольщение</a:t>
            </a:r>
            <a:r>
              <a:rPr lang="ru-RU" sz="3200" dirty="0" smtClean="0">
                <a:cs typeface="Times New Roman" pitchFamily="18" charset="0"/>
              </a:rPr>
              <a:t> стенки кишечника, иногда </a:t>
            </a:r>
            <a:r>
              <a:rPr lang="ru-RU" sz="3200" dirty="0" err="1" smtClean="0">
                <a:cs typeface="Times New Roman" pitchFamily="18" charset="0"/>
              </a:rPr>
              <a:t>визуализа-ция</a:t>
            </a:r>
            <a:r>
              <a:rPr lang="ru-RU" sz="3200" dirty="0" smtClean="0">
                <a:cs typeface="Times New Roman" pitchFamily="18" charset="0"/>
              </a:rPr>
              <a:t> образование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200" dirty="0" smtClean="0">
                <a:cs typeface="Times New Roman" pitchFamily="18" charset="0"/>
              </a:rPr>
              <a:t>Гистологические исследования </a:t>
            </a:r>
            <a:r>
              <a:rPr lang="ru-RU" sz="3200" dirty="0" err="1" smtClean="0">
                <a:cs typeface="Times New Roman" pitchFamily="18" charset="0"/>
              </a:rPr>
              <a:t>биопсийного</a:t>
            </a:r>
            <a:r>
              <a:rPr lang="ru-RU" sz="3200" dirty="0" smtClean="0">
                <a:cs typeface="Times New Roman" pitchFamily="18" charset="0"/>
              </a:rPr>
              <a:t> материала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72128" y="166864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84431" y="6481373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6664595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238199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Лечение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50888" y="217877"/>
            <a:ext cx="2509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Опухоли тонкой кишки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670669884"/>
              </p:ext>
            </p:extLst>
          </p:nvPr>
        </p:nvGraphicFramePr>
        <p:xfrm>
          <a:off x="2108656" y="90872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21289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9750389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3148</TotalTime>
  <Words>1454</Words>
  <Application>Microsoft Office PowerPoint</Application>
  <PresentationFormat>Произвольный</PresentationFormat>
  <Paragraphs>240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Praktiki dərs şablonu 1</vt:lpstr>
      <vt:lpstr>Хирургические заболевания  тонкой кишки  Опухоли тонкой кишки </vt:lpstr>
      <vt:lpstr>Определение</vt:lpstr>
      <vt:lpstr>Классификация</vt:lpstr>
      <vt:lpstr>Частота встречаемости </vt:lpstr>
      <vt:lpstr>Факторы риска     </vt:lpstr>
      <vt:lpstr>Клиника и диагностика</vt:lpstr>
      <vt:lpstr>Клиника и диагностика</vt:lpstr>
      <vt:lpstr>Диагностические признаки </vt:lpstr>
      <vt:lpstr>Слайд 9</vt:lpstr>
      <vt:lpstr>Диагностика </vt:lpstr>
      <vt:lpstr>Слайд 11</vt:lpstr>
      <vt:lpstr>Слайд 12</vt:lpstr>
      <vt:lpstr>Лейомиома </vt:lpstr>
      <vt:lpstr>Слайд 14</vt:lpstr>
      <vt:lpstr>Слайд 15</vt:lpstr>
      <vt:lpstr>Слайд 16</vt:lpstr>
      <vt:lpstr>Липома </vt:lpstr>
      <vt:lpstr>Злокачественные опухоли </vt:lpstr>
      <vt:lpstr>Злокачественные опухоли </vt:lpstr>
      <vt:lpstr>Прогноз</vt:lpstr>
      <vt:lpstr> Гастроинтестинальные стромальные туморы (ГИСТ) </vt:lpstr>
      <vt:lpstr>Клиника</vt:lpstr>
      <vt:lpstr>Распространение</vt:lpstr>
      <vt:lpstr>Диагностика и определение стадии</vt:lpstr>
      <vt:lpstr>Лечение</vt:lpstr>
      <vt:lpstr>Уточнение диагноза</vt:lpstr>
      <vt:lpstr>Лимфома</vt:lpstr>
      <vt:lpstr>Лимфома</vt:lpstr>
      <vt:lpstr>Этиология</vt:lpstr>
      <vt:lpstr>Клинические формы</vt:lpstr>
      <vt:lpstr>Клиника</vt:lpstr>
      <vt:lpstr>Диагноз и уточнение</vt:lpstr>
      <vt:lpstr>Лечение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297</cp:revision>
  <dcterms:created xsi:type="dcterms:W3CDTF">2001-04-16T20:54:45Z</dcterms:created>
  <dcterms:modified xsi:type="dcterms:W3CDTF">2020-02-13T17:50:19Z</dcterms:modified>
</cp:coreProperties>
</file>