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3" r:id="rId1"/>
  </p:sldMasterIdLst>
  <p:notesMasterIdLst>
    <p:notesMasterId r:id="rId11"/>
  </p:notesMasterIdLst>
  <p:handoutMasterIdLst>
    <p:handoutMasterId r:id="rId12"/>
  </p:handoutMasterIdLst>
  <p:sldIdLst>
    <p:sldId id="284" r:id="rId2"/>
    <p:sldId id="417" r:id="rId3"/>
    <p:sldId id="411" r:id="rId4"/>
    <p:sldId id="418" r:id="rId5"/>
    <p:sldId id="412" r:id="rId6"/>
    <p:sldId id="413" r:id="rId7"/>
    <p:sldId id="414" r:id="rId8"/>
    <p:sldId id="415" r:id="rId9"/>
    <p:sldId id="416" r:id="rId10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Default Section" id="{EF155B4E-81FF-B449-A7B4-2009799C956D}">
          <p14:sldIdLst>
            <p14:sldId id="284"/>
            <p14:sldId id="417"/>
            <p14:sldId id="411"/>
            <p14:sldId id="418"/>
            <p14:sldId id="412"/>
            <p14:sldId id="413"/>
            <p14:sldId id="414"/>
            <p14:sldId id="415"/>
            <p14:sldId id="416"/>
          </p14:sldIdLst>
        </p14:section>
        <p14:section name="Untitled Section" id="{322C324E-CFC9-3D4D-A044-4FDB5E8EC59E}">
          <p14:sldIdLst/>
        </p14:section>
      </p14:sectionLst>
    </p:ex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990033"/>
    <a:srgbClr val="EC3308"/>
    <a:srgbClr val="CC0066"/>
    <a:srgbClr val="CC6600"/>
    <a:srgbClr val="E59E0F"/>
    <a:srgbClr val="F9B88B"/>
    <a:srgbClr val="FFFF00"/>
    <a:srgbClr val="CCFF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8156" autoAdjust="0"/>
    <p:restoredTop sz="94660"/>
  </p:normalViewPr>
  <p:slideViewPr>
    <p:cSldViewPr>
      <p:cViewPr>
        <p:scale>
          <a:sx n="60" d="100"/>
          <a:sy n="60" d="100"/>
        </p:scale>
        <p:origin x="-643" y="-5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xmlns="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xmlns="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xmlns="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xmlns="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10223372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xmlns="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xmlns="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xmlns="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xmlns="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xmlns="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xmlns="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110017183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Single Corner Snipped 3">
            <a:extLst>
              <a:ext uri="{FF2B5EF4-FFF2-40B4-BE49-F238E27FC236}">
                <a16:creationId xmlns:a16="http://schemas.microsoft.com/office/drawing/2014/main" xmlns="" id="{8F147794-6460-4ABA-B3E3-32F97CDABFC3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:a16="http://schemas.microsoft.com/office/drawing/2014/main" xmlns="" id="{6932D73B-6C8B-4CA7-AF13-257C2CF3BF36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C38AFF2B-1A47-44FC-9598-F4EAC810394C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89B9FD57-C38E-4048-89D0-2EC52C2CFB9C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0AAD829B-7062-4C88-9AF9-E015D4379F08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7C54A41E-FA89-4669-AA11-6A901FCBABC5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xmlns="" val="3579291082"/>
      </p:ext>
    </p:extLst>
  </p:cSld>
  <p:clrMapOvr>
    <a:masterClrMapping/>
  </p:clrMapOvr>
  <p:hf sldNum="0"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716F6ED-3253-4049-8659-19B93322C6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79FCCADA-A752-4D38-88F8-4D462915AF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078A87F-3489-4B4D-BBA9-11CBDB2CA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44245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E2327F4-C23D-4B4E-967F-393EBB4664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21728C5-79E1-44C3-8924-3A141004D0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5CA38A8-1CE6-49D5-943C-93EAA9F2750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211F80EF-7CA2-4259-B02E-6B60A0CF9AC7}" type="datetimeFigureOut">
              <a:rPr lang="en-US" smtClean="0"/>
              <a:pPr/>
              <a:t>2/11/2020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1BC9675-9478-4C58-9FCE-76018213D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1A2DE4C-BBF6-4D5C-AB55-9F8E38B37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3B687199-9424-4F84-9D11-2F40C3E392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351438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72D323A-E342-45CA-B83F-FB6CA41D8C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52C42F7-2248-4314-8B6C-62014A347A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6E3945C-8621-4AC0-A05A-90B627E21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6434019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0D01412-CF35-49EF-B87D-9337C8914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FBC2E08-E523-4C24-98BE-D658129DF6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1A6A71D3-E04C-4F44-8550-BDD9B29338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4BE06A44-2F2C-4E25-9215-19FCAF993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15624738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1F0F0EA-41D0-4A15-9343-0197104407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8700E0F-4FAC-40E4-B5B6-680BD3D703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89E50B57-DCCD-4B65-9A94-D7555DFE71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D2C69DA4-26A3-444B-893D-E3361464B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8454E35F-FA1B-46D8-9492-C2E5058732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233BCB38-DC0E-4B17-83D9-BC9F14713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532845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590EBE1-9A59-402B-A6A7-B76922FB0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08E38662-0429-4296-A158-D62EF0003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613611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147D75C6-D226-4572-B838-EA5A6F4E0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810297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BD9A067-6C42-46ED-879D-E75E820FA7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680FF45-F771-49FB-9EDC-918A11553D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37FA590-04B6-4B2E-869E-50A3355678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39C1C1F3-F340-4822-8B36-4C8C2B3033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531601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5375891-0B14-46B9-8DAA-210A3B4091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47C7165D-DF93-4390-AA13-5AC651E9BB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DA0159C7-4C28-4F21-8239-4F2BAF7C2E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CBA5BBB-DAE8-429C-B808-7DA1AD327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53318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0"/>
            <a:ext cx="5384800" cy="4495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0"/>
            <a:ext cx="5384800" cy="4495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19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8400"/>
            <a:ext cx="28448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az-Latn-AZ" altLang="en-US"/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az-Latn-AZ" altLang="en-US"/>
              <a:t>Prof.Dr. Nuru Yusifoğlu Bayramov</a:t>
            </a:r>
          </a:p>
        </p:txBody>
      </p:sp>
      <p:sp>
        <p:nvSpPr>
          <p:cNvPr id="7" name="Rectangle 21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8400"/>
            <a:ext cx="28448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84FDD6-2C0A-4201-AC8A-5E7918B305D8}" type="slidenum">
              <a:rPr lang="az-Latn-AZ" altLang="en-US"/>
              <a:pPr>
                <a:defRPr/>
              </a:pPr>
              <a:t>‹#›</a:t>
            </a:fld>
            <a:endParaRPr lang="az-Latn-AZ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0"/>
            <a:ext cx="5384800" cy="4495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717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197600" y="3924300"/>
            <a:ext cx="5384800" cy="21717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19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8400"/>
            <a:ext cx="28448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az-Latn-AZ" altLang="en-US"/>
          </a:p>
        </p:txBody>
      </p:sp>
      <p:sp>
        <p:nvSpPr>
          <p:cNvPr id="7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az-Latn-AZ" altLang="en-US"/>
              <a:t>Prof.Dr. Nuru Yusifoğlu Bayramov</a:t>
            </a:r>
          </a:p>
        </p:txBody>
      </p:sp>
      <p:sp>
        <p:nvSpPr>
          <p:cNvPr id="8" name="Rectangle 21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8400"/>
            <a:ext cx="28448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3C230F-F608-4E90-B4C9-BD256CC01C40}" type="slidenum">
              <a:rPr lang="az-Latn-AZ" altLang="en-US"/>
              <a:pPr>
                <a:defRPr/>
              </a:pPr>
              <a:t>‹#›</a:t>
            </a:fld>
            <a:endParaRPr lang="az-Latn-AZ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C997826E-1E09-4B3C-AB20-856255486F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7065" y="51819"/>
            <a:ext cx="6076051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E4B5966-EE9A-482F-866F-03029E4D11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:a16="http://schemas.microsoft.com/office/drawing/2014/main" xmlns="" id="{7A35C8C3-CB33-4B76-90DD-8B1ACEDE820D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8" name="Rectangle: Single Corner Snipped 3">
            <a:extLst>
              <a:ext uri="{FF2B5EF4-FFF2-40B4-BE49-F238E27FC236}">
                <a16:creationId xmlns:a16="http://schemas.microsoft.com/office/drawing/2014/main" xmlns="" id="{479B3060-7A97-42BD-B23E-3E13F3C35B6E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7E2DF1B2-D377-4A9A-995B-FD7A84EED162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0FA86AE8-20AA-48F4-AFF0-D3DC190B9E05}"/>
              </a:ext>
            </a:extLst>
          </p:cNvPr>
          <p:cNvPicPr/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359E07CC-8A0B-4533-8599-3F61E8A241F9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413DFA64-B41C-4796-B51D-1D2CE1A4A79A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A4D70C3-1FD7-4226-8307-ADB5FDC34D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629399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b="1">
                <a:solidFill>
                  <a:schemeClr val="bg1"/>
                </a:solidFill>
              </a:defRPr>
            </a:lvl1pPr>
          </a:lstStyle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79795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  <p:sldLayoutId id="2147483714" r:id="rId11"/>
    <p:sldLayoutId id="2147483715" r:id="rId12"/>
  </p:sldLayoutIdLst>
  <p:hf sldNum="0" hdr="0" dt="0"/>
  <p:txStyles>
    <p:titleStyle>
      <a:lvl1pPr algn="ctr" defTabSz="685800" rtl="0" eaLnBrk="1" latinLnBrk="0" hangingPunct="1">
        <a:lnSpc>
          <a:spcPct val="90000"/>
        </a:lnSpc>
        <a:spcBef>
          <a:spcPct val="0"/>
        </a:spcBef>
        <a:buNone/>
        <a:defRPr sz="2700" b="1" kern="1200">
          <a:solidFill>
            <a:schemeClr val="tx2">
              <a:lumMod val="75000"/>
            </a:schemeClr>
          </a:solidFill>
          <a:latin typeface="+mn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xmlns="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415480" y="1052736"/>
            <a:ext cx="9721080" cy="3054201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az-Latn-AZ" altLang="en-US" sz="4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az-Latn-AZ" altLang="en-US" sz="4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az-Latn-AZ" altLang="en-US" sz="8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az-Latn-AZ" altLang="en-US" sz="8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az-Latn-AZ" altLang="en-US" sz="8000" i="1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xmlns="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6456040" y="5229200"/>
            <a:ext cx="5717636" cy="1296144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80000"/>
              </a:lnSpc>
            </a:pPr>
            <a:r>
              <a:rPr lang="ru-RU" altLang="en-US" sz="2400" dirty="0" smtClean="0">
                <a:latin typeface="Times New Roman" pitchFamily="18" charset="0"/>
                <a:cs typeface="Times New Roman" pitchFamily="18" charset="0"/>
              </a:rPr>
              <a:t>Доктор фил. по мед. </a:t>
            </a:r>
            <a:r>
              <a:rPr lang="ru-RU" altLang="en-US" sz="2400" b="1" dirty="0" err="1" smtClean="0">
                <a:latin typeface="Times New Roman" pitchFamily="18" charset="0"/>
                <a:cs typeface="Times New Roman" pitchFamily="18" charset="0"/>
              </a:rPr>
              <a:t>Махир</a:t>
            </a:r>
            <a:r>
              <a:rPr lang="ru-RU" altLang="en-US" sz="2400" b="1" dirty="0" smtClean="0">
                <a:latin typeface="Times New Roman" pitchFamily="18" charset="0"/>
                <a:cs typeface="Times New Roman" pitchFamily="18" charset="0"/>
              </a:rPr>
              <a:t> Махмудов</a:t>
            </a:r>
            <a:endParaRPr lang="az-Latn-AZ" altLang="en-US" sz="2400" b="1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  <a:spcBef>
                <a:spcPts val="1200"/>
              </a:spcBef>
            </a:pPr>
            <a:r>
              <a:rPr lang="ru-RU" altLang="en-US" sz="2400" dirty="0">
                <a:cs typeface="Times New Roman" pitchFamily="18" charset="0"/>
              </a:rPr>
              <a:t>Кафедра хирургических болезней </a:t>
            </a:r>
            <a:r>
              <a:rPr lang="az-Latn-AZ" altLang="en-US" sz="2400" dirty="0">
                <a:cs typeface="Times New Roman" pitchFamily="18" charset="0"/>
              </a:rPr>
              <a:t>I </a:t>
            </a:r>
            <a:endParaRPr lang="ru-RU" altLang="en-US" sz="2400" dirty="0">
              <a:cs typeface="Times New Roman" pitchFamily="18" charset="0"/>
            </a:endParaRPr>
          </a:p>
          <a:p>
            <a:pPr>
              <a:lnSpc>
                <a:spcPct val="80000"/>
              </a:lnSpc>
            </a:pPr>
            <a:r>
              <a:rPr lang="ru-RU" altLang="en-US" sz="2400" dirty="0">
                <a:cs typeface="Times New Roman" pitchFamily="18" charset="0"/>
              </a:rPr>
              <a:t>Азербайджанского Медицинского Университета</a:t>
            </a:r>
            <a:endParaRPr lang="az-Latn-AZ" altLang="en-US" sz="2400" dirty="0">
              <a:cs typeface="Times New Roman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10035430" y="19472"/>
            <a:ext cx="19589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Инородные тела </a:t>
            </a: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пищевода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2096192" y="2348880"/>
            <a:ext cx="82809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Инородные тела пищевода</a:t>
            </a:r>
            <a:endParaRPr lang="en-US" sz="4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79376" y="2162149"/>
            <a:ext cx="6429420" cy="4071966"/>
          </a:xfrm>
        </p:spPr>
        <p:txBody>
          <a:bodyPr>
            <a:noAutofit/>
          </a:bodyPr>
          <a:lstStyle/>
          <a:p>
            <a:pPr algn="just"/>
            <a:r>
              <a:rPr lang="ru-RU" sz="3200" dirty="0" smtClean="0"/>
              <a:t>Часто встречаются у детей </a:t>
            </a:r>
            <a:r>
              <a:rPr lang="az-Latn-AZ" sz="3200" dirty="0" smtClean="0"/>
              <a:t>(80%)</a:t>
            </a:r>
            <a:r>
              <a:rPr lang="ru-RU" sz="3200" dirty="0" smtClean="0"/>
              <a:t>.</a:t>
            </a:r>
            <a:r>
              <a:rPr lang="az-Latn-AZ" sz="3200" dirty="0" smtClean="0"/>
              <a:t> </a:t>
            </a:r>
          </a:p>
          <a:p>
            <a:pPr algn="just"/>
            <a:r>
              <a:rPr lang="ru-RU" sz="3200" dirty="0" smtClean="0"/>
              <a:t>У взрослых встречаются на фоне психических расстройств, иногда с целью суицида (у арестованных).</a:t>
            </a:r>
          </a:p>
          <a:p>
            <a:pPr algn="just"/>
            <a:r>
              <a:rPr lang="ru-RU" sz="3200" dirty="0" smtClean="0"/>
              <a:t>Среди обычных людей </a:t>
            </a:r>
            <a:r>
              <a:rPr lang="ru-RU" sz="3200" dirty="0" err="1" smtClean="0"/>
              <a:t>встречаютяся</a:t>
            </a:r>
            <a:r>
              <a:rPr lang="ru-RU" sz="3200" dirty="0" smtClean="0"/>
              <a:t> при случайном глотании иглы, пуговицы, также быстром еде (рыбьи, </a:t>
            </a:r>
            <a:r>
              <a:rPr lang="ru-RU" sz="3200" dirty="0" err="1" smtClean="0"/>
              <a:t>куриньи</a:t>
            </a:r>
            <a:r>
              <a:rPr lang="ru-RU" sz="3200" dirty="0" smtClean="0"/>
              <a:t> кости, твердые части пищи). </a:t>
            </a:r>
            <a:endParaRPr lang="ru-RU" sz="3200" dirty="0"/>
          </a:p>
        </p:txBody>
      </p:sp>
      <p:pic>
        <p:nvPicPr>
          <p:cNvPr id="5" name="Picture 5" descr="A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7437967" y="2071678"/>
            <a:ext cx="4754033" cy="4252909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92571" y="19472"/>
            <a:ext cx="195893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Инородные тела </a:t>
            </a:r>
          </a:p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пищевода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8073631" y="6623127"/>
            <a:ext cx="4114800" cy="228600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ru-RU" altLang="en-US" sz="1600" dirty="0" err="1" smtClean="0"/>
              <a:t>Др</a:t>
            </a:r>
            <a:r>
              <a:rPr lang="ru-RU" altLang="en-US" sz="1600" dirty="0" smtClean="0"/>
              <a:t> философии по медицине Махмудов М.Г.</a:t>
            </a:r>
            <a:endParaRPr lang="az-Latn-AZ" altLang="en-US" sz="16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623392" y="1124744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 sz="4400" dirty="0">
                <a:latin typeface="Times New Roman" pitchFamily="18" charset="0"/>
                <a:cs typeface="Times New Roman" pitchFamily="18" charset="0"/>
              </a:rPr>
              <a:t>Инородное тело в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пищеводе: осложнения</a:t>
            </a:r>
            <a:endParaRPr lang="az-Latn-AZ" altLang="en-US" sz="4400" dirty="0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102785" y="2486026"/>
            <a:ext cx="9122833" cy="3076575"/>
          </a:xfrm>
        </p:spPr>
        <p:txBody>
          <a:bodyPr>
            <a:normAutofit lnSpcReduction="10000"/>
          </a:bodyPr>
          <a:lstStyle/>
          <a:p>
            <a:pPr>
              <a:defRPr/>
            </a:pPr>
            <a:r>
              <a:rPr lang="ru-RU" altLang="en-US" sz="3600" dirty="0" smtClean="0"/>
              <a:t>Повреждение </a:t>
            </a:r>
            <a:r>
              <a:rPr lang="ru-RU" altLang="en-US" sz="3600" dirty="0" err="1" smtClean="0"/>
              <a:t>мукозы</a:t>
            </a:r>
            <a:endParaRPr lang="ru-RU" altLang="en-US" sz="3600" dirty="0" smtClean="0"/>
          </a:p>
          <a:p>
            <a:pPr>
              <a:spcAft>
                <a:spcPts val="600"/>
              </a:spcAft>
              <a:defRPr/>
            </a:pPr>
            <a:r>
              <a:rPr lang="ru-RU" altLang="en-US" sz="3600" dirty="0" smtClean="0"/>
              <a:t>Перфорация:</a:t>
            </a:r>
            <a:endParaRPr lang="az-Latn-AZ" altLang="en-US" sz="3600" dirty="0" smtClean="0"/>
          </a:p>
          <a:p>
            <a:pPr lvl="1">
              <a:buFont typeface="Wingdings" pitchFamily="2" charset="2"/>
              <a:buChar char="ü"/>
              <a:defRPr/>
            </a:pPr>
            <a:r>
              <a:rPr lang="ru-RU" altLang="en-US" sz="3600" dirty="0" smtClean="0"/>
              <a:t> Флегмона шеи </a:t>
            </a:r>
            <a:r>
              <a:rPr lang="az-Latn-AZ" altLang="en-US" sz="3600" dirty="0" smtClean="0"/>
              <a:t>Boyun fleqmonası</a:t>
            </a:r>
          </a:p>
          <a:p>
            <a:pPr lvl="1">
              <a:buFont typeface="Wingdings" pitchFamily="2" charset="2"/>
              <a:buChar char="ü"/>
              <a:defRPr/>
            </a:pPr>
            <a:r>
              <a:rPr lang="ru-RU" altLang="en-US" sz="3600" dirty="0" smtClean="0"/>
              <a:t> </a:t>
            </a:r>
            <a:r>
              <a:rPr lang="ru-RU" altLang="en-US" sz="3600" dirty="0" err="1" smtClean="0"/>
              <a:t>Медиастенит</a:t>
            </a:r>
            <a:endParaRPr lang="az-Latn-AZ" altLang="en-US" sz="3600" dirty="0" smtClean="0"/>
          </a:p>
          <a:p>
            <a:pPr lvl="1">
              <a:buFont typeface="Wingdings" pitchFamily="2" charset="2"/>
              <a:buChar char="ü"/>
              <a:defRPr/>
            </a:pPr>
            <a:r>
              <a:rPr lang="ru-RU" altLang="en-US" sz="3600" dirty="0" smtClean="0"/>
              <a:t> Пищеводно-трахеальные, пищеводно-  </a:t>
            </a:r>
            <a:r>
              <a:rPr lang="ru-RU" altLang="en-US" sz="3600" dirty="0" err="1" smtClean="0"/>
              <a:t>кутанеальные</a:t>
            </a:r>
            <a:r>
              <a:rPr lang="ru-RU" altLang="en-US" sz="3600" dirty="0" smtClean="0"/>
              <a:t> свищи</a:t>
            </a:r>
            <a:endParaRPr lang="az-Latn-AZ" altLang="en-US" sz="3600" dirty="0" smtClean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984432" y="116632"/>
            <a:ext cx="195893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Инородные тела </a:t>
            </a:r>
          </a:p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пищевода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8077200" y="6629400"/>
            <a:ext cx="4114800" cy="228600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ru-RU" altLang="en-US" sz="1600" dirty="0" err="1"/>
              <a:t>Др</a:t>
            </a:r>
            <a:r>
              <a:rPr lang="ru-RU" altLang="en-US" sz="1600" dirty="0"/>
              <a:t> философии по медицине Махмудов М.Г.</a:t>
            </a:r>
            <a:endParaRPr lang="az-Latn-AZ" altLang="en-US" sz="16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392" y="285728"/>
            <a:ext cx="10972800" cy="1143000"/>
          </a:xfrm>
        </p:spPr>
        <p:txBody>
          <a:bodyPr/>
          <a:lstStyle/>
          <a:p>
            <a:r>
              <a:rPr lang="ru-RU" sz="4400" dirty="0" smtClean="0"/>
              <a:t>Клиника</a:t>
            </a:r>
            <a:endParaRPr lang="ru-RU" sz="4400" dirty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271464" y="1412776"/>
            <a:ext cx="7170750" cy="4495800"/>
          </a:xfrm>
        </p:spPr>
        <p:txBody>
          <a:bodyPr>
            <a:normAutofit/>
          </a:bodyPr>
          <a:lstStyle/>
          <a:p>
            <a:r>
              <a:rPr lang="ru-RU" sz="3600" dirty="0" smtClean="0"/>
              <a:t>Боли</a:t>
            </a:r>
            <a:endParaRPr lang="az-Latn-AZ" sz="3600" dirty="0" smtClean="0"/>
          </a:p>
          <a:p>
            <a:r>
              <a:rPr lang="ru-RU" sz="3600" dirty="0" smtClean="0"/>
              <a:t>Усиление болей при глотании </a:t>
            </a:r>
          </a:p>
          <a:p>
            <a:r>
              <a:rPr lang="ru-RU" sz="3600" dirty="0" smtClean="0"/>
              <a:t>Удушье </a:t>
            </a:r>
          </a:p>
          <a:p>
            <a:r>
              <a:rPr lang="ru-RU" sz="3600" dirty="0" smtClean="0"/>
              <a:t>Повышение температуры </a:t>
            </a:r>
            <a:endParaRPr lang="az-Latn-AZ" sz="3600" dirty="0" smtClean="0"/>
          </a:p>
          <a:p>
            <a:r>
              <a:rPr lang="ru-RU" sz="3600" dirty="0" smtClean="0"/>
              <a:t>Подкожная эмфизема</a:t>
            </a:r>
            <a:endParaRPr lang="az-Latn-AZ" sz="3600" dirty="0" smtClean="0"/>
          </a:p>
          <a:p>
            <a:r>
              <a:rPr lang="ru-RU" sz="3600" dirty="0" smtClean="0"/>
              <a:t>СИРС, сепсис</a:t>
            </a:r>
            <a:endParaRPr lang="ru-RU" sz="36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815355" y="0"/>
            <a:ext cx="195893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Инородные тела </a:t>
            </a:r>
          </a:p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пищевода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8077200" y="6598415"/>
            <a:ext cx="4114800" cy="228600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ru-RU" altLang="en-US" sz="1600" dirty="0" err="1"/>
              <a:t>Др</a:t>
            </a:r>
            <a:r>
              <a:rPr lang="ru-RU" altLang="en-US" sz="1600" dirty="0"/>
              <a:t> философии по медицине Махмудов М.Г.</a:t>
            </a:r>
            <a:endParaRPr lang="az-Latn-AZ" altLang="en-US" sz="16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2687277" y="764704"/>
            <a:ext cx="7143800" cy="796908"/>
          </a:xfrm>
        </p:spPr>
        <p:txBody>
          <a:bodyPr/>
          <a:lstStyle/>
          <a:p>
            <a:pPr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Инородное тело в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пищеводе: Диагностика</a:t>
            </a:r>
            <a:endParaRPr lang="az-Latn-AZ" altLang="en-US" dirty="0" smtClean="0"/>
          </a:p>
        </p:txBody>
      </p:sp>
      <p:pic>
        <p:nvPicPr>
          <p:cNvPr id="14341" name="Picture 9" descr="A02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2"/>
          <a:srcRect/>
          <a:stretch>
            <a:fillRect/>
          </a:stretch>
        </p:blipFill>
        <p:spPr>
          <a:xfrm>
            <a:off x="6953256" y="1643050"/>
            <a:ext cx="5001683" cy="4608512"/>
          </a:xfrm>
          <a:noFill/>
        </p:spPr>
      </p:pic>
      <p:sp>
        <p:nvSpPr>
          <p:cNvPr id="8" name="Содержимое 7"/>
          <p:cNvSpPr>
            <a:spLocks noGrp="1"/>
          </p:cNvSpPr>
          <p:nvPr>
            <p:ph sz="quarter" idx="2"/>
          </p:nvPr>
        </p:nvSpPr>
        <p:spPr>
          <a:xfrm>
            <a:off x="191344" y="1772816"/>
            <a:ext cx="6600056" cy="3024336"/>
          </a:xfrm>
        </p:spPr>
        <p:txBody>
          <a:bodyPr>
            <a:noAutofit/>
          </a:bodyPr>
          <a:lstStyle/>
          <a:p>
            <a:r>
              <a:rPr lang="ru-RU" sz="3600" dirty="0" smtClean="0"/>
              <a:t>Анамнез (опрос)</a:t>
            </a:r>
            <a:endParaRPr lang="az-Latn-AZ" sz="3600" dirty="0" smtClean="0"/>
          </a:p>
          <a:p>
            <a:r>
              <a:rPr lang="ru-RU" sz="3600" dirty="0" smtClean="0"/>
              <a:t>Рентгенография</a:t>
            </a:r>
            <a:endParaRPr lang="az-Latn-AZ" sz="3600" dirty="0" smtClean="0"/>
          </a:p>
          <a:p>
            <a:r>
              <a:rPr lang="ru-RU" sz="3600" dirty="0" smtClean="0"/>
              <a:t>КТ</a:t>
            </a:r>
            <a:endParaRPr lang="az-Latn-AZ" sz="3600" dirty="0" smtClean="0"/>
          </a:p>
          <a:p>
            <a:r>
              <a:rPr lang="ru-RU" sz="3600" dirty="0" smtClean="0"/>
              <a:t>Диагностическая, в том числе лечебная эндоскопия</a:t>
            </a:r>
            <a:endParaRPr lang="ru-RU" sz="36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980996" y="23725"/>
            <a:ext cx="195893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Инородные тела </a:t>
            </a:r>
          </a:p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пищевода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688523" y="6488668"/>
            <a:ext cx="45034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 err="1"/>
              <a:t>Др</a:t>
            </a:r>
            <a:r>
              <a:rPr lang="ru-RU" altLang="en-US" dirty="0"/>
              <a:t> философии по медицине Махмудов М.Г.</a:t>
            </a:r>
            <a:endParaRPr lang="az-Latn-AZ" alt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Инородное тело в пищеводе</a:t>
            </a:r>
            <a:endParaRPr lang="az-Latn-AZ" altLang="en-US" dirty="0" smtClean="0"/>
          </a:p>
        </p:txBody>
      </p:sp>
      <p:pic>
        <p:nvPicPr>
          <p:cNvPr id="15364" name="Picture 6" descr="Sekil 001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431800" y="1700214"/>
            <a:ext cx="5183717" cy="4537075"/>
          </a:xfrm>
          <a:noFill/>
        </p:spPr>
      </p:pic>
      <p:pic>
        <p:nvPicPr>
          <p:cNvPr id="15365" name="Picture 10" descr="Sekil 002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/>
          <a:srcRect/>
          <a:stretch>
            <a:fillRect/>
          </a:stretch>
        </p:blipFill>
        <p:spPr>
          <a:xfrm>
            <a:off x="6671733" y="1771650"/>
            <a:ext cx="4902200" cy="4324350"/>
          </a:xfr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10000798" y="35238"/>
            <a:ext cx="195893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Инородные тела </a:t>
            </a:r>
          </a:p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пищевода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749060" y="6488668"/>
            <a:ext cx="45034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 err="1"/>
              <a:t>Др</a:t>
            </a:r>
            <a:r>
              <a:rPr lang="ru-RU" altLang="en-US" dirty="0"/>
              <a:t> философии по медицине Махмудов М.Г.</a:t>
            </a:r>
            <a:endParaRPr lang="az-Latn-AZ" alt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8" descr="Sekil 004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842433" y="1557339"/>
            <a:ext cx="4563533" cy="4562475"/>
          </a:xfrm>
          <a:noFill/>
        </p:spPr>
      </p:pic>
      <p:pic>
        <p:nvPicPr>
          <p:cNvPr id="16389" name="Picture 12" descr="Sekil 005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/>
          <a:srcRect/>
          <a:stretch>
            <a:fillRect/>
          </a:stretch>
        </p:blipFill>
        <p:spPr>
          <a:xfrm>
            <a:off x="6138333" y="1557339"/>
            <a:ext cx="4572000" cy="4568825"/>
          </a:xfrm>
          <a:noFill/>
        </p:spPr>
      </p:pic>
      <p:sp>
        <p:nvSpPr>
          <p:cNvPr id="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Инородное тело в пищеводе</a:t>
            </a:r>
            <a:endParaRPr lang="az-Latn-AZ" altLang="en-US" dirty="0" smtClean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10056440" y="0"/>
            <a:ext cx="195893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Инородные тела </a:t>
            </a:r>
          </a:p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пищевода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688523" y="6488668"/>
            <a:ext cx="45034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 err="1"/>
              <a:t>Др</a:t>
            </a:r>
            <a:r>
              <a:rPr lang="ru-RU" altLang="en-US" dirty="0"/>
              <a:t> философии по медицине Махмудов М.Г.</a:t>
            </a:r>
            <a:endParaRPr lang="az-Latn-AZ" alt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Инородное тело в пищеводе</a:t>
            </a:r>
            <a:endParaRPr lang="az-Latn-AZ" altLang="en-US" dirty="0" smtClean="0"/>
          </a:p>
        </p:txBody>
      </p:sp>
      <p:sp>
        <p:nvSpPr>
          <p:cNvPr id="19463" name="Rectangle 7"/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1600200"/>
            <a:ext cx="5384800" cy="532656"/>
          </a:xfrm>
        </p:spPr>
        <p:txBody>
          <a:bodyPr/>
          <a:lstStyle/>
          <a:p>
            <a:pPr marL="0" indent="0" eaLnBrk="1" hangingPunct="1">
              <a:buNone/>
              <a:defRPr/>
            </a:pPr>
            <a:r>
              <a:rPr lang="ru-RU" altLang="en-US" sz="2800" dirty="0" smtClean="0"/>
              <a:t>Перфорация </a:t>
            </a:r>
            <a:r>
              <a:rPr lang="az-Latn-AZ" altLang="en-US" sz="2800" dirty="0" smtClean="0"/>
              <a:t>– </a:t>
            </a:r>
            <a:r>
              <a:rPr lang="ru-RU" altLang="en-US" sz="2800" dirty="0" smtClean="0"/>
              <a:t>Флегмона шеи</a:t>
            </a:r>
            <a:r>
              <a:rPr lang="az-Latn-AZ" altLang="en-US" sz="2800" dirty="0" smtClean="0"/>
              <a:t>ı</a:t>
            </a:r>
          </a:p>
        </p:txBody>
      </p:sp>
      <p:pic>
        <p:nvPicPr>
          <p:cNvPr id="18437" name="Picture 9" descr="Ezofaqus zedelenm 009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6744072" y="2564904"/>
            <a:ext cx="4895851" cy="2754312"/>
          </a:xfrm>
          <a:noFill/>
        </p:spPr>
      </p:pic>
      <p:pic>
        <p:nvPicPr>
          <p:cNvPr id="18438" name="Picture 11" descr="Ezofaqus zedelenm 008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/>
          <a:srcRect/>
          <a:stretch>
            <a:fillRect/>
          </a:stretch>
        </p:blipFill>
        <p:spPr>
          <a:xfrm>
            <a:off x="407368" y="2564904"/>
            <a:ext cx="6144684" cy="3944937"/>
          </a:xfrm>
          <a:noFill/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10056440" y="116632"/>
            <a:ext cx="195893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Инородные тела </a:t>
            </a:r>
          </a:p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пищевода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688523" y="6488668"/>
            <a:ext cx="45034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 err="1"/>
              <a:t>Др</a:t>
            </a:r>
            <a:r>
              <a:rPr lang="ru-RU" altLang="en-US" dirty="0"/>
              <a:t> философии по медицине Махмудов М.Г.</a:t>
            </a:r>
            <a:endParaRPr lang="az-Latn-AZ" alt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Инородное тело в пищеводе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412" name="Picture 7" descr="Sekil 009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431800" y="1989138"/>
            <a:ext cx="5471584" cy="4102100"/>
          </a:xfrm>
          <a:noFill/>
        </p:spPr>
      </p:pic>
      <p:pic>
        <p:nvPicPr>
          <p:cNvPr id="17413" name="Picture 8" descr="Sekil 015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/>
          <a:srcRect/>
          <a:stretch>
            <a:fillRect/>
          </a:stretch>
        </p:blipFill>
        <p:spPr>
          <a:xfrm>
            <a:off x="6191251" y="2060576"/>
            <a:ext cx="5568949" cy="3960813"/>
          </a:xfr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10056440" y="19472"/>
            <a:ext cx="195893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Инородные тела </a:t>
            </a:r>
          </a:p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пищевода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688523" y="6575378"/>
            <a:ext cx="45034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en-US" dirty="0" err="1"/>
              <a:t>Др</a:t>
            </a:r>
            <a:r>
              <a:rPr lang="ru-RU" altLang="en-US" dirty="0"/>
              <a:t> философии по медицине Махмудов М.Г.</a:t>
            </a:r>
            <a:endParaRPr lang="az-Latn-AZ" alt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raktiki dərs şablonu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raktiki dərs şablonu 1" id="{88495F96-A900-46D7-9EE0-FCEC1BB2FC28}" vid="{4612F42E-815F-485C-8CB6-D82AD89043F1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3051</TotalTime>
  <Words>226</Words>
  <Application>Microsoft Office PowerPoint</Application>
  <PresentationFormat>Произвольный</PresentationFormat>
  <Paragraphs>57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Praktiki dərs şablonu 1</vt:lpstr>
      <vt:lpstr>  </vt:lpstr>
      <vt:lpstr>Слайд 2</vt:lpstr>
      <vt:lpstr>Инородное тело в пищеводе: осложнения</vt:lpstr>
      <vt:lpstr>Клиника</vt:lpstr>
      <vt:lpstr>Инородное тело в пищеводе: Диагностика</vt:lpstr>
      <vt:lpstr>Инородное тело в пищеводе</vt:lpstr>
      <vt:lpstr>Инородное тело в пищеводе</vt:lpstr>
      <vt:lpstr>Инородное тело в пищеводе</vt:lpstr>
      <vt:lpstr>Инородное тело в пищеводе</vt:lpstr>
    </vt:vector>
  </TitlesOfParts>
  <Company>ATU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Dalaq xəstəlikləri</dc:title>
  <dc:creator>Tarverdi Rzayev</dc:creator>
  <cp:lastModifiedBy>windows-user</cp:lastModifiedBy>
  <cp:revision>299</cp:revision>
  <dcterms:created xsi:type="dcterms:W3CDTF">2001-04-16T20:54:45Z</dcterms:created>
  <dcterms:modified xsi:type="dcterms:W3CDTF">2020-02-11T19:57:45Z</dcterms:modified>
</cp:coreProperties>
</file>