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3"/>
  </p:notesMasterIdLst>
  <p:handoutMasterIdLst>
    <p:handoutMasterId r:id="rId24"/>
  </p:handoutMasterIdLst>
  <p:sldIdLst>
    <p:sldId id="284" r:id="rId2"/>
    <p:sldId id="290" r:id="rId3"/>
    <p:sldId id="365" r:id="rId4"/>
    <p:sldId id="366" r:id="rId5"/>
    <p:sldId id="343" r:id="rId6"/>
    <p:sldId id="367" r:id="rId7"/>
    <p:sldId id="345" r:id="rId8"/>
    <p:sldId id="346" r:id="rId9"/>
    <p:sldId id="347" r:id="rId10"/>
    <p:sldId id="348" r:id="rId11"/>
    <p:sldId id="349" r:id="rId12"/>
    <p:sldId id="315" r:id="rId13"/>
    <p:sldId id="351" r:id="rId14"/>
    <p:sldId id="353" r:id="rId15"/>
    <p:sldId id="354" r:id="rId16"/>
    <p:sldId id="363" r:id="rId17"/>
    <p:sldId id="357" r:id="rId18"/>
    <p:sldId id="364" r:id="rId19"/>
    <p:sldId id="361" r:id="rId20"/>
    <p:sldId id="358" r:id="rId21"/>
    <p:sldId id="359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>
        <p:scale>
          <a:sx n="80" d="100"/>
          <a:sy n="80" d="100"/>
        </p:scale>
        <p:origin x="-58" y="19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442039549957268/photos/p.639921596835728/639921596835728/?type=1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s://www.facebook.com/442039549957268/photos/pcb.639921776835710/639921640169057/?type=3&amp;__tn__=HH-R&amp;eid=ARAfN0wBO5wJzQu7fYOSS8306fOmnjlRDJA1zWD6RJr74dFeuauwPwOhX7E2xkea2ZKbo1TscTdSTlj3&amp;__xts__%5b0%5d=68.ARChgZZIQqu5NhjOZKpfLLY5Dh38yGnx0dE0Eb-HTxd9x9Vodkv3tZM29IDBhOY2RP81msB2zvevKwjrni9nsxnNpxlaBMs8j5cS-wH2BAYcUOlVSnDjbz1W_4VNryLRI7krm7VK8u1GT_7ri2fr6pQMz5OI5hSfAB1eQL3zRsSl5onUIY7bupTLvYIE4uAbMOkrJZF3ZoEgQHgim1Dk2bVZIT62K8CrdGuEf1WQ-iYr1Yj5mC4HHlV0XR2f2aVsrlV1OUbMtb-rnLSAMYhe8WanEF4_BZIAv8Mgn5VLJKU7qfrMQMfnJm4VrVF-3LeD9-qs0Uzcu2IDOTOPC0xEwNK-MTPprZklsgGBG76bx1Z2tYdJm9tkjMWjduofH20Vb7kp2DaGiVKtI4z2PBRIlcXwrR6HG0LOSHFeju-J60t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acebook.com/442039549957268/photos/pcb.639921776835710/639921596835728/?type=3&amp;__tn__=HH-R&amp;eid=ARAvhdT0R2mj0qqOTObac84iN92dMYet6YwCK3LUQ5vyxIlrZETgxT6WBKvuXStA8zHnSvNTw9K-HVyR&amp;__xts__%5b0%5d=68.ARChgZZIQqu5NhjOZKpfLLY5Dh38yGnx0dE0Eb-HTxd9x9Vodkv3tZM29IDBhOY2RP81msB2zvevKwjrni9nsxnNpxlaBMs8j5cS-wH2BAYcUOlVSnDjbz1W_4VNryLRI7krm7VK8u1GT_7ri2fr6pQMz5OI5hSfAB1eQL3zRsSl5onUIY7bupTLvYIE4uAbMOkrJZF3ZoEgQHgim1Dk2bVZIT62K8CrdGuEf1WQ-iYr1Yj5mC4HHlV0XR2f2aVsrlV1OUbMtb-rnLSAMYhe8WanEF4_BZIAv8Mgn5VLJKU7qfrMQMfnJm4VrVF-3LeD9-qs0Uzcu2IDOTOPC0xEwNK-MTPprZklsgGBG76bx1Z2tYdJm9tkjMWjduofH20Vb7kp2DaGiVKtI4z2PBRIlcXwrR6HG0LOSHFeju-J60tn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s://www.facebook.com/442039549957268/photos/pcb.639921776835710/639921686835719/?type=3&amp;__tn__=HH-R&amp;eid=ARA5o2QKkc3zGUGorVc4vzSlFjqY2Z4LfF1Z0D61Iy0Lr3YC4ma58MwTObapoUsy7yeZqLUQl65TDMkd&amp;__xts__%5b0%5d=68.ARChgZZIQqu5NhjOZKpfLLY5Dh38yGnx0dE0Eb-HTxd9x9Vodkv3tZM29IDBhOY2RP81msB2zvevKwjrni9nsxnNpxlaBMs8j5cS-wH2BAYcUOlVSnDjbz1W_4VNryLRI7krm7VK8u1GT_7ri2fr6pQMz5OI5hSfAB1eQL3zRsSl5onUIY7bupTLvYIE4uAbMOkrJZF3ZoEgQHgim1Dk2bVZIT62K8CrdGuEf1WQ-iYr1Yj5mC4HHlV0XR2f2aVsrlV1OUbMtb-rnLSAMYhe8WanEF4_BZIAv8Mgn5VLJKU7qfrMQMfnJm4VrVF-3LeD9-qs0Uzcu2IDOTOPC0xEwNK-MTPprZklsgGBG76bx1Z2tYdJm9tkjMWjduofH20Vb7kp2DaGiVKtI4z2PBRIlcXwrR6HG0LOSHFeju-J60tn" TargetMode="External"/><Relationship Id="rId9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83432" y="1556792"/>
            <a:ext cx="9894599" cy="1470025"/>
          </a:xfrm>
        </p:spPr>
        <p:txBody>
          <a:bodyPr/>
          <a:lstStyle/>
          <a:p>
            <a:r>
              <a:rPr lang="ru-RU" altLang="en-US" sz="4400" dirty="0">
                <a:solidFill>
                  <a:schemeClr val="tx1"/>
                </a:solidFill>
                <a:cs typeface="Times New Roman" pitchFamily="18" charset="0"/>
              </a:rPr>
              <a:t>Хирургические заболевания пищевода</a:t>
            </a:r>
            <a:endParaRPr lang="az-Latn-AZ" altLang="en-US" sz="4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896632" y="4581128"/>
            <a:ext cx="5295368" cy="17526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>
                <a:cs typeface="Times New Roman" pitchFamily="18" charset="0"/>
              </a:rPr>
              <a:t>Профессор, Др.  </a:t>
            </a:r>
            <a:r>
              <a:rPr lang="ru-RU" altLang="en-US" sz="2400" b="1" dirty="0" err="1">
                <a:cs typeface="Times New Roman" pitchFamily="18" charset="0"/>
              </a:rPr>
              <a:t>Адил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Абульфат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оглу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Гейбулла</a:t>
            </a:r>
            <a:endParaRPr lang="ru-RU" altLang="en-US" sz="24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Докторант </a:t>
            </a:r>
            <a:r>
              <a:rPr lang="ru-RU" altLang="en-US" sz="2400" b="1" dirty="0" err="1">
                <a:cs typeface="Times New Roman" pitchFamily="18" charset="0"/>
              </a:rPr>
              <a:t>Сенем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Йолчу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гызы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Маммадова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Перевод с Азербайджанского </a:t>
            </a:r>
            <a:endParaRPr lang="ru-RU" altLang="en-US" sz="2400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 smtClean="0">
                <a:cs typeface="Times New Roman" pitchFamily="18" charset="0"/>
              </a:rPr>
              <a:t>Доцент, Др.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Адалат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Маммадали</a:t>
            </a:r>
            <a:r>
              <a:rPr lang="ru-RU" altLang="en-US" sz="2400" b="1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оглу</a:t>
            </a:r>
            <a:r>
              <a:rPr lang="ru-RU" altLang="en-US" sz="2400" b="1" dirty="0">
                <a:cs typeface="Times New Roman" pitchFamily="18" charset="0"/>
              </a:rPr>
              <a:t> Рустам </a:t>
            </a:r>
            <a:endParaRPr lang="az-Latn-AZ" altLang="en-US" sz="2400" b="1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 smtClean="0">
                <a:cs typeface="Times New Roman" pitchFamily="18" charset="0"/>
              </a:rPr>
              <a:t>Кафедра </a:t>
            </a:r>
            <a:r>
              <a:rPr lang="ru-RU" altLang="en-US" sz="2400" dirty="0">
                <a:cs typeface="Times New Roman" pitchFamily="18" charset="0"/>
              </a:rPr>
              <a:t>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82214" y="214290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09852" y="142852"/>
            <a:ext cx="6076051" cy="611546"/>
          </a:xfrm>
        </p:spPr>
        <p:txBody>
          <a:bodyPr>
            <a:noAutofit/>
          </a:bodyPr>
          <a:lstStyle/>
          <a:p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Анатомия</a:t>
            </a:r>
            <a:endParaRPr lang="az-Latn-AZ" altLang="en-US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15480" y="1484784"/>
            <a:ext cx="6264696" cy="4464496"/>
          </a:xfrm>
        </p:spPr>
        <p:txBody>
          <a:bodyPr vert="horz" lIns="91440" tIns="45720" rIns="91440" bIns="45720" rtlCol="0">
            <a:noAutofit/>
          </a:bodyPr>
          <a:lstStyle/>
          <a:p>
            <a:pPr algn="just">
              <a:buNone/>
            </a:pPr>
            <a:r>
              <a:rPr lang="az-Latn-A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Пищевод – трубчатый мышечный орган, соединяющий глотку с желудком. Располагается на уровне  </a:t>
            </a:r>
            <a:r>
              <a:rPr lang="en-US" sz="2800" dirty="0" smtClean="0">
                <a:cs typeface="Times New Roman" pitchFamily="18" charset="0"/>
              </a:rPr>
              <a:t>C</a:t>
            </a:r>
            <a:r>
              <a:rPr lang="en-US" sz="2800" baseline="-25000" dirty="0" smtClean="0">
                <a:cs typeface="Times New Roman" pitchFamily="18" charset="0"/>
              </a:rPr>
              <a:t>6</a:t>
            </a:r>
            <a:r>
              <a:rPr lang="en-US" sz="2800" dirty="0" smtClean="0">
                <a:cs typeface="Times New Roman" pitchFamily="18" charset="0"/>
              </a:rPr>
              <a:t>-Th</a:t>
            </a:r>
            <a:r>
              <a:rPr lang="en-US" sz="2800" baseline="-25000" dirty="0" smtClean="0">
                <a:cs typeface="Times New Roman" pitchFamily="18" charset="0"/>
              </a:rPr>
              <a:t>11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позвонков, проходя через  одноименного </a:t>
            </a:r>
            <a:r>
              <a:rPr lang="ru-RU" sz="2800" dirty="0" err="1" smtClean="0">
                <a:cs typeface="Times New Roman" pitchFamily="18" charset="0"/>
              </a:rPr>
              <a:t>отверствия</a:t>
            </a:r>
            <a:r>
              <a:rPr lang="ru-RU" sz="2800" dirty="0" smtClean="0">
                <a:cs typeface="Times New Roman" pitchFamily="18" charset="0"/>
              </a:rPr>
              <a:t> диафрагмы и спустя 2-4 см заканчивается с </a:t>
            </a:r>
            <a:r>
              <a:rPr lang="ru-RU" sz="2800" dirty="0" err="1" smtClean="0">
                <a:cs typeface="Times New Roman" pitchFamily="18" charset="0"/>
              </a:rPr>
              <a:t>кардией</a:t>
            </a:r>
            <a:r>
              <a:rPr lang="ru-RU" sz="2800" dirty="0" smtClean="0">
                <a:cs typeface="Times New Roman" pitchFamily="18" charset="0"/>
              </a:rPr>
              <a:t> желудка. </a:t>
            </a:r>
            <a:endParaRPr lang="en-US" sz="2800" dirty="0"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az-Latn-A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10776" y="142852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42822" y="6565612"/>
            <a:ext cx="24252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  <a:p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19D441A-F38A-B846-BFB9-22DD0D3C632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2854" y="1484784"/>
            <a:ext cx="2779638" cy="3331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Анатомия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340768"/>
            <a:ext cx="5616624" cy="435133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400" dirty="0" smtClean="0">
                <a:solidFill>
                  <a:srgbClr val="FF0000"/>
                </a:solidFill>
                <a:cs typeface="Times New Roman" pitchFamily="18" charset="0"/>
              </a:rPr>
              <a:t>Размеры</a:t>
            </a:r>
            <a:r>
              <a:rPr lang="az-Latn-AZ" sz="2400" dirty="0" smtClean="0">
                <a:cs typeface="Times New Roman" pitchFamily="18" charset="0"/>
              </a:rPr>
              <a:t>- </a:t>
            </a:r>
            <a:r>
              <a:rPr lang="ru-RU" sz="2400" dirty="0" smtClean="0">
                <a:cs typeface="Times New Roman" pitchFamily="18" charset="0"/>
              </a:rPr>
              <a:t>от резцов до </a:t>
            </a:r>
            <a:r>
              <a:rPr lang="ru-RU" sz="2400" dirty="0" err="1" smtClean="0">
                <a:cs typeface="Times New Roman" pitchFamily="18" charset="0"/>
              </a:rPr>
              <a:t>верзнего</a:t>
            </a:r>
            <a:r>
              <a:rPr lang="ru-RU" sz="2400" dirty="0" smtClean="0">
                <a:cs typeface="Times New Roman" pitchFamily="18" charset="0"/>
              </a:rPr>
              <a:t> сфинктера - </a:t>
            </a:r>
            <a:r>
              <a:rPr lang="en-US" sz="2400" dirty="0" smtClean="0">
                <a:cs typeface="Times New Roman" pitchFamily="18" charset="0"/>
              </a:rPr>
              <a:t>15-20 </a:t>
            </a:r>
            <a:r>
              <a:rPr lang="ru-RU" sz="2400" dirty="0" smtClean="0">
                <a:cs typeface="Times New Roman" pitchFamily="18" charset="0"/>
              </a:rPr>
              <a:t>см, 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до </a:t>
            </a:r>
            <a:r>
              <a:rPr lang="ru-RU" sz="2400" dirty="0" err="1" smtClean="0">
                <a:cs typeface="Times New Roman" pitchFamily="18" charset="0"/>
              </a:rPr>
              <a:t>гастроэзофагеального</a:t>
            </a:r>
            <a:r>
              <a:rPr lang="ru-RU" sz="2400" dirty="0" smtClean="0">
                <a:cs typeface="Times New Roman" pitchFamily="18" charset="0"/>
              </a:rPr>
              <a:t> соединения - </a:t>
            </a:r>
            <a:r>
              <a:rPr lang="en-US" sz="2400" dirty="0" smtClean="0">
                <a:cs typeface="Times New Roman" pitchFamily="18" charset="0"/>
              </a:rPr>
              <a:t>40-45 </a:t>
            </a:r>
            <a:r>
              <a:rPr lang="ru-RU" sz="2400" dirty="0" smtClean="0">
                <a:cs typeface="Times New Roman" pitchFamily="18" charset="0"/>
              </a:rPr>
              <a:t>см</a:t>
            </a:r>
            <a:r>
              <a:rPr lang="en-US" sz="2400" dirty="0" smtClean="0"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rgbClr val="FF0000"/>
                </a:solidFill>
                <a:cs typeface="Times New Roman" pitchFamily="18" charset="0"/>
              </a:rPr>
              <a:t>Части </a:t>
            </a:r>
            <a:r>
              <a:rPr lang="az-Latn-AZ" sz="2400" dirty="0" smtClean="0">
                <a:cs typeface="Times New Roman" pitchFamily="18" charset="0"/>
              </a:rPr>
              <a:t>– 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выделяют </a:t>
            </a:r>
            <a:r>
              <a:rPr lang="en-US" sz="2400" dirty="0" smtClean="0">
                <a:cs typeface="Times New Roman" pitchFamily="18" charset="0"/>
              </a:rPr>
              <a:t>3 </a:t>
            </a:r>
            <a:r>
              <a:rPr lang="ru-RU" sz="2400" dirty="0" smtClean="0">
                <a:cs typeface="Times New Roman" pitchFamily="18" charset="0"/>
              </a:rPr>
              <a:t>анатомические отделы</a:t>
            </a:r>
            <a:r>
              <a:rPr lang="en-US" sz="2400" dirty="0" smtClean="0">
                <a:cs typeface="Times New Roman" pitchFamily="18" charset="0"/>
              </a:rPr>
              <a:t>: </a:t>
            </a:r>
          </a:p>
          <a:p>
            <a:pPr algn="just"/>
            <a:r>
              <a:rPr lang="ru-RU" sz="2400" dirty="0" smtClean="0">
                <a:cs typeface="Times New Roman" pitchFamily="18" charset="0"/>
              </a:rPr>
              <a:t>Шейный</a:t>
            </a:r>
            <a:r>
              <a:rPr lang="en-US" sz="2400" i="1" dirty="0" smtClean="0"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</a:rPr>
              <a:t> </a:t>
            </a:r>
          </a:p>
          <a:p>
            <a:pPr algn="just"/>
            <a:r>
              <a:rPr lang="ru-RU" sz="2400" dirty="0">
                <a:cs typeface="Times New Roman" pitchFamily="18" charset="0"/>
              </a:rPr>
              <a:t>Г</a:t>
            </a:r>
            <a:r>
              <a:rPr lang="ru-RU" sz="2400" dirty="0" smtClean="0">
                <a:cs typeface="Times New Roman" pitchFamily="18" charset="0"/>
              </a:rPr>
              <a:t>рудной</a:t>
            </a:r>
            <a:r>
              <a:rPr lang="en-US" sz="2400" dirty="0" smtClean="0">
                <a:cs typeface="Times New Roman" pitchFamily="18" charset="0"/>
              </a:rPr>
              <a:t> </a:t>
            </a:r>
          </a:p>
          <a:p>
            <a:pPr algn="just"/>
            <a:r>
              <a:rPr lang="ru-RU" sz="2400" dirty="0" smtClean="0">
                <a:cs typeface="Times New Roman" pitchFamily="18" charset="0"/>
              </a:rPr>
              <a:t>Брюшной</a:t>
            </a:r>
            <a:r>
              <a:rPr lang="en-US" sz="2400" dirty="0" smtClean="0">
                <a:cs typeface="Times New Roman" pitchFamily="18" charset="0"/>
              </a:rPr>
              <a:t> </a:t>
            </a:r>
            <a:endParaRPr lang="en-US" sz="2400" dirty="0"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8208" y="1340768"/>
            <a:ext cx="2952328" cy="47458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72813" y="121516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67240" y="6519446"/>
            <a:ext cx="24252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3465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Анатомия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пищеводе и</a:t>
            </a:r>
            <a:r>
              <a:rPr lang="ru-RU" sz="2400" dirty="0" smtClean="0">
                <a:cs typeface="Times New Roman" pitchFamily="18" charset="0"/>
              </a:rPr>
              <a:t>меются </a:t>
            </a:r>
            <a:r>
              <a:rPr lang="en-US" sz="2400" dirty="0" smtClean="0">
                <a:cs typeface="Times New Roman" pitchFamily="18" charset="0"/>
              </a:rPr>
              <a:t>3 </a:t>
            </a:r>
            <a:r>
              <a:rPr lang="ru-RU" sz="2400" dirty="0" smtClean="0">
                <a:cs typeface="Times New Roman" pitchFamily="18" charset="0"/>
              </a:rPr>
              <a:t>физиологические сужения</a:t>
            </a:r>
            <a:r>
              <a:rPr lang="en-US" sz="2400" dirty="0" smtClean="0">
                <a:cs typeface="Times New Roman" pitchFamily="18" charset="0"/>
              </a:rPr>
              <a:t>: </a:t>
            </a:r>
          </a:p>
          <a:p>
            <a:r>
              <a:rPr lang="ru-RU" sz="2400" i="1" dirty="0" smtClean="0">
                <a:cs typeface="Times New Roman" pitchFamily="18" charset="0"/>
              </a:rPr>
              <a:t>Верхнее</a:t>
            </a:r>
            <a:r>
              <a:rPr lang="en-US" sz="2400" i="1" dirty="0" smtClean="0"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</a:rPr>
              <a:t>– </a:t>
            </a:r>
            <a:r>
              <a:rPr lang="ru-RU" sz="2400" dirty="0" smtClean="0">
                <a:cs typeface="Times New Roman" pitchFamily="18" charset="0"/>
              </a:rPr>
              <a:t>в начальной части, образуется </a:t>
            </a:r>
            <a:r>
              <a:rPr lang="ru-RU" sz="2400" dirty="0" err="1" smtClean="0">
                <a:cs typeface="Times New Roman" pitchFamily="18" charset="0"/>
              </a:rPr>
              <a:t>утолшением</a:t>
            </a:r>
            <a:r>
              <a:rPr lang="ru-RU" sz="2400" dirty="0" smtClean="0">
                <a:cs typeface="Times New Roman" pitchFamily="18" charset="0"/>
              </a:rPr>
              <a:t> </a:t>
            </a:r>
            <a:r>
              <a:rPr lang="ru-RU" sz="2400" dirty="0" err="1" smtClean="0">
                <a:cs typeface="Times New Roman" pitchFamily="18" charset="0"/>
              </a:rPr>
              <a:t>крико-фарингеалной</a:t>
            </a:r>
            <a:r>
              <a:rPr lang="ru-RU" sz="2400" dirty="0" smtClean="0">
                <a:cs typeface="Times New Roman" pitchFamily="18" charset="0"/>
              </a:rPr>
              <a:t> мышцы и ее сужением (верхний сфинктер, </a:t>
            </a:r>
            <a:r>
              <a:rPr lang="en-US" sz="2400" dirty="0" smtClean="0">
                <a:cs typeface="Times New Roman" pitchFamily="18" charset="0"/>
              </a:rPr>
              <a:t>d </a:t>
            </a:r>
            <a:r>
              <a:rPr lang="en-US" sz="2400" dirty="0">
                <a:cs typeface="Times New Roman" pitchFamily="18" charset="0"/>
              </a:rPr>
              <a:t>~ 1,5 </a:t>
            </a:r>
            <a:r>
              <a:rPr lang="ru-RU" sz="2400" dirty="0" smtClean="0">
                <a:cs typeface="Times New Roman" pitchFamily="18" charset="0"/>
              </a:rPr>
              <a:t>см</a:t>
            </a:r>
            <a:r>
              <a:rPr lang="en-US" sz="2400" dirty="0" smtClean="0">
                <a:cs typeface="Times New Roman" pitchFamily="18" charset="0"/>
              </a:rPr>
              <a:t>); </a:t>
            </a:r>
          </a:p>
          <a:p>
            <a:pPr marL="0" indent="0">
              <a:buNone/>
            </a:pPr>
            <a:endParaRPr lang="en-US" sz="2400" dirty="0" smtClean="0">
              <a:cs typeface="Times New Roman" pitchFamily="18" charset="0"/>
            </a:endParaRPr>
          </a:p>
          <a:p>
            <a:r>
              <a:rPr lang="ru-RU" sz="2400" i="1" dirty="0" smtClean="0">
                <a:cs typeface="Times New Roman" pitchFamily="18" charset="0"/>
              </a:rPr>
              <a:t>Среднее</a:t>
            </a:r>
            <a:r>
              <a:rPr lang="en-US" sz="2400" i="1" dirty="0" smtClean="0"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</a:rPr>
              <a:t>– </a:t>
            </a:r>
            <a:r>
              <a:rPr lang="ru-RU" sz="2400" dirty="0" smtClean="0">
                <a:cs typeface="Times New Roman" pitchFamily="18" charset="0"/>
              </a:rPr>
              <a:t>на уровне бифуркации трахеи, образуется сдавлением аорты. </a:t>
            </a:r>
            <a:r>
              <a:rPr lang="en-US" sz="2400" dirty="0" smtClean="0">
                <a:cs typeface="Times New Roman" pitchFamily="18" charset="0"/>
              </a:rPr>
              <a:t>(d~1,6);</a:t>
            </a:r>
          </a:p>
          <a:p>
            <a:pPr marL="0" indent="0">
              <a:buNone/>
            </a:pPr>
            <a:r>
              <a:rPr lang="en-US" sz="2400" dirty="0" smtClean="0">
                <a:cs typeface="Times New Roman" pitchFamily="18" charset="0"/>
              </a:rPr>
              <a:t> </a:t>
            </a:r>
          </a:p>
          <a:p>
            <a:r>
              <a:rPr lang="ru-RU" sz="2400" i="1" dirty="0" smtClean="0">
                <a:cs typeface="Times New Roman" pitchFamily="18" charset="0"/>
              </a:rPr>
              <a:t>Нижнее</a:t>
            </a:r>
            <a:r>
              <a:rPr lang="en-US" sz="2400" i="1" dirty="0" smtClean="0"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</a:rPr>
              <a:t>– </a:t>
            </a:r>
            <a:r>
              <a:rPr lang="ru-RU" sz="2400" dirty="0" smtClean="0">
                <a:cs typeface="Times New Roman" pitchFamily="18" charset="0"/>
              </a:rPr>
              <a:t>на месте перехода пищевода через диафрагмы, образуется нижним сфинктером пищевода. Длина – 4 см, </a:t>
            </a:r>
            <a:r>
              <a:rPr lang="en-US" sz="2400" dirty="0" smtClean="0">
                <a:cs typeface="Times New Roman" pitchFamily="18" charset="0"/>
              </a:rPr>
              <a:t>d</a:t>
            </a:r>
            <a:r>
              <a:rPr lang="ru-RU" sz="2400" dirty="0" smtClean="0">
                <a:cs typeface="Times New Roman" pitchFamily="18" charset="0"/>
              </a:rPr>
              <a:t>=</a:t>
            </a:r>
            <a:r>
              <a:rPr lang="en-US" sz="2400" dirty="0" smtClean="0">
                <a:cs typeface="Times New Roman" pitchFamily="18" charset="0"/>
              </a:rPr>
              <a:t>1,6-1,9 </a:t>
            </a:r>
            <a:r>
              <a:rPr lang="ru-RU" sz="2400" dirty="0" smtClean="0">
                <a:cs typeface="Times New Roman" pitchFamily="18" charset="0"/>
              </a:rPr>
              <a:t>см)</a:t>
            </a:r>
            <a:r>
              <a:rPr lang="en-US" sz="2400" dirty="0" smtClean="0">
                <a:cs typeface="Times New Roman" pitchFamily="18" charset="0"/>
              </a:rPr>
              <a:t>.</a:t>
            </a:r>
            <a:endParaRPr lang="en-US" sz="2400" dirty="0"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24430" y="6519446"/>
            <a:ext cx="24252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10776" y="142852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2235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2396213" y="167911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 txBox="1">
            <a:spLocks noChangeArrowheads="1"/>
          </p:cNvSpPr>
          <p:nvPr/>
        </p:nvSpPr>
        <p:spPr>
          <a:xfrm>
            <a:off x="191344" y="1556792"/>
            <a:ext cx="5976664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Шейный отдел –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нижние щитовидные артерии</a:t>
            </a:r>
            <a:endParaRPr lang="en-US" sz="2400" b="1" dirty="0">
              <a:solidFill>
                <a:schemeClr val="accent1"/>
              </a:solidFill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Грудной отдел </a:t>
            </a:r>
            <a:r>
              <a:rPr lang="en-US" sz="2400" dirty="0" smtClean="0">
                <a:solidFill>
                  <a:schemeClr val="accent1"/>
                </a:solidFill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бронхиальные и пищеводные артерии </a:t>
            </a:r>
          </a:p>
          <a:p>
            <a:pPr algn="just"/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Брюшной отдел </a:t>
            </a:r>
            <a:r>
              <a:rPr lang="en-US" sz="2400" dirty="0" smtClean="0">
                <a:solidFill>
                  <a:schemeClr val="accent1"/>
                </a:solidFill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левая желудочная и </a:t>
            </a:r>
            <a:r>
              <a:rPr lang="ru-RU" sz="2400" b="1" dirty="0" err="1" smtClean="0">
                <a:solidFill>
                  <a:schemeClr val="accent1"/>
                </a:solidFill>
                <a:cs typeface="Times New Roman" pitchFamily="18" charset="0"/>
              </a:rPr>
              <a:t>нижная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 диафрагмальная артерии</a:t>
            </a:r>
            <a:endParaRPr lang="az-Latn-AZ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43641" y="164438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81488" y="6519446"/>
            <a:ext cx="24558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0136" y="1006285"/>
            <a:ext cx="4032448" cy="542079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248128" y="6021288"/>
            <a:ext cx="42484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396213" y="225959"/>
            <a:ext cx="71136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dirty="0" smtClean="0">
                <a:cs typeface="Times New Roman" pitchFamily="18" charset="0"/>
              </a:rPr>
              <a:t>Артериальное кровоснабжение</a:t>
            </a:r>
            <a:endParaRPr lang="en-US" sz="40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137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51819"/>
            <a:ext cx="7315176" cy="611546"/>
          </a:xfrm>
        </p:spPr>
        <p:txBody>
          <a:bodyPr/>
          <a:lstStyle/>
          <a:p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Вены и лимфатическая система</a:t>
            </a:r>
            <a:endParaRPr lang="az-Latn-AZ" altLang="en-US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340768"/>
            <a:ext cx="6913984" cy="435133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2400" b="1" i="1" dirty="0" smtClean="0">
                <a:solidFill>
                  <a:schemeClr val="accent1"/>
                </a:solidFill>
                <a:cs typeface="Times New Roman" pitchFamily="18" charset="0"/>
              </a:rPr>
              <a:t>Вены</a:t>
            </a:r>
            <a:endParaRPr lang="az-Latn-AZ" sz="2400" b="1" i="1" dirty="0" smtClean="0">
              <a:solidFill>
                <a:schemeClr val="accent1"/>
              </a:solidFill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solidFill>
                  <a:schemeClr val="accent1"/>
                </a:solidFill>
                <a:cs typeface="Times New Roman" pitchFamily="18" charset="0"/>
              </a:rPr>
              <a:t>Шейный отдел – </a:t>
            </a:r>
            <a:r>
              <a:rPr lang="ru-RU" sz="2400" b="1" dirty="0">
                <a:solidFill>
                  <a:schemeClr val="accent1"/>
                </a:solidFill>
                <a:cs typeface="Times New Roman" pitchFamily="18" charset="0"/>
              </a:rPr>
              <a:t>нижние щитовидные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вены</a:t>
            </a:r>
          </a:p>
          <a:p>
            <a:pPr algn="just">
              <a:lnSpc>
                <a:spcPct val="120000"/>
              </a:lnSpc>
            </a:pPr>
            <a:r>
              <a:rPr lang="ru-RU" sz="2400" dirty="0">
                <a:solidFill>
                  <a:schemeClr val="accent1"/>
                </a:solidFill>
                <a:cs typeface="Times New Roman" pitchFamily="18" charset="0"/>
              </a:rPr>
              <a:t>Грудной отдел </a:t>
            </a:r>
            <a:r>
              <a:rPr lang="en-US" sz="2400" dirty="0">
                <a:solidFill>
                  <a:schemeClr val="accent1"/>
                </a:solidFill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бронхиальные, непарная </a:t>
            </a:r>
            <a:r>
              <a:rPr lang="en-US" sz="2400" dirty="0" smtClean="0">
                <a:solidFill>
                  <a:schemeClr val="accent1"/>
                </a:solidFill>
                <a:cs typeface="Times New Roman" pitchFamily="18" charset="0"/>
              </a:rPr>
              <a:t>(v</a:t>
            </a:r>
            <a:r>
              <a:rPr lang="en-US" sz="2400" dirty="0">
                <a:solidFill>
                  <a:schemeClr val="accent1"/>
                </a:solidFill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accent1"/>
                </a:solidFill>
                <a:cs typeface="Times New Roman" pitchFamily="18" charset="0"/>
              </a:rPr>
              <a:t>azigos</a:t>
            </a:r>
            <a:r>
              <a:rPr lang="en-US" sz="2400" dirty="0">
                <a:solidFill>
                  <a:schemeClr val="accent1"/>
                </a:solidFill>
                <a:cs typeface="Times New Roman" pitchFamily="18" charset="0"/>
              </a:rPr>
              <a:t>)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1"/>
                </a:solidFill>
                <a:cs typeface="Times New Roman" pitchFamily="18" charset="0"/>
              </a:rPr>
              <a:t>и пищеводные артерии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 и </a:t>
            </a:r>
            <a:r>
              <a:rPr lang="ru-RU" sz="2400" b="1" dirty="0" err="1" smtClean="0">
                <a:solidFill>
                  <a:schemeClr val="accent1"/>
                </a:solidFill>
                <a:cs typeface="Times New Roman" pitchFamily="18" charset="0"/>
              </a:rPr>
              <a:t>полунепарная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accent1"/>
                </a:solidFill>
                <a:cs typeface="Times New Roman" pitchFamily="18" charset="0"/>
              </a:rPr>
              <a:t>(v</a:t>
            </a:r>
            <a:r>
              <a:rPr lang="en-US" sz="2400" b="1" dirty="0">
                <a:solidFill>
                  <a:schemeClr val="accent1"/>
                </a:solidFill>
                <a:cs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chemeClr val="accent1"/>
                </a:solidFill>
                <a:cs typeface="Times New Roman" pitchFamily="18" charset="0"/>
              </a:rPr>
              <a:t>hemiazigos</a:t>
            </a:r>
            <a:r>
              <a:rPr lang="en-US" sz="2400" b="1" dirty="0">
                <a:solidFill>
                  <a:schemeClr val="accent1"/>
                </a:solidFill>
                <a:cs typeface="Times New Roman" pitchFamily="18" charset="0"/>
              </a:rPr>
              <a:t>) 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вены</a:t>
            </a:r>
            <a:endParaRPr lang="en-US" sz="2400" dirty="0">
              <a:solidFill>
                <a:schemeClr val="accent1"/>
              </a:solidFill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>
                <a:solidFill>
                  <a:schemeClr val="accent1"/>
                </a:solidFill>
                <a:cs typeface="Times New Roman" pitchFamily="18" charset="0"/>
              </a:rPr>
              <a:t>Брюшной отдел </a:t>
            </a:r>
            <a:r>
              <a:rPr lang="en-US" sz="2400" dirty="0">
                <a:solidFill>
                  <a:schemeClr val="accent1"/>
                </a:solidFill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chemeClr val="accent1"/>
                </a:solidFill>
                <a:cs typeface="Times New Roman" pitchFamily="18" charset="0"/>
              </a:rPr>
              <a:t>левые желудочные (коронарные) вены. </a:t>
            </a:r>
            <a:endParaRPr lang="en-US" sz="2400" i="1" dirty="0" smtClean="0">
              <a:solidFill>
                <a:schemeClr val="accent1"/>
              </a:solidFill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400" i="1" dirty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en-US" sz="2400" i="1" dirty="0" smtClean="0">
                <a:solidFill>
                  <a:schemeClr val="accent1"/>
                </a:solidFill>
                <a:cs typeface="Times New Roman" pitchFamily="18" charset="0"/>
              </a:rPr>
              <a:t>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chemeClr val="accent1"/>
                </a:solidFill>
                <a:cs typeface="Times New Roman" pitchFamily="18" charset="0"/>
              </a:rPr>
              <a:t>                                   </a:t>
            </a:r>
            <a:r>
              <a:rPr lang="ru-RU" sz="2400" b="1" i="1" dirty="0" smtClean="0">
                <a:solidFill>
                  <a:schemeClr val="accent1"/>
                </a:solidFill>
                <a:cs typeface="Times New Roman" pitchFamily="18" charset="0"/>
              </a:rPr>
              <a:t>Отток лимфы</a:t>
            </a:r>
            <a:endParaRPr lang="en-US" sz="2400" b="1" i="1" dirty="0">
              <a:solidFill>
                <a:schemeClr val="accent1"/>
              </a:solidFill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Из шейного отдела </a:t>
            </a:r>
            <a:r>
              <a:rPr lang="en-US" sz="2400" dirty="0" err="1" smtClean="0">
                <a:solidFill>
                  <a:schemeClr val="accent1"/>
                </a:solidFill>
                <a:cs typeface="Times New Roman" pitchFamily="18" charset="0"/>
              </a:rPr>
              <a:t>oyun</a:t>
            </a:r>
            <a:r>
              <a:rPr lang="en-US" sz="2400" i="1" dirty="0" smtClean="0">
                <a:solidFill>
                  <a:schemeClr val="accent1"/>
                </a:solidFill>
                <a:cs typeface="Times New Roman" pitchFamily="18" charset="0"/>
              </a:rPr>
              <a:t>  </a:t>
            </a:r>
            <a:r>
              <a:rPr lang="en-US" sz="2400" dirty="0">
                <a:solidFill>
                  <a:schemeClr val="accent1"/>
                </a:solidFill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в </a:t>
            </a:r>
            <a:r>
              <a:rPr lang="ru-RU" sz="2400" dirty="0" err="1" smtClean="0">
                <a:solidFill>
                  <a:schemeClr val="accent1"/>
                </a:solidFill>
                <a:cs typeface="Times New Roman" pitchFamily="18" charset="0"/>
              </a:rPr>
              <a:t>паратрахеальные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 и глубокие шейные лимфоузлы,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accent1"/>
                </a:solidFill>
                <a:cs typeface="Times New Roman" pitchFamily="18" charset="0"/>
              </a:rPr>
              <a:t>Из </a:t>
            </a:r>
            <a:r>
              <a:rPr lang="ru-RU" sz="2400" i="1" dirty="0" err="1" smtClean="0">
                <a:solidFill>
                  <a:schemeClr val="accent1"/>
                </a:solidFill>
                <a:cs typeface="Times New Roman" pitchFamily="18" charset="0"/>
              </a:rPr>
              <a:t>верхнегрудного</a:t>
            </a:r>
            <a:r>
              <a:rPr lang="ru-RU" sz="2400" i="1" dirty="0" smtClean="0">
                <a:solidFill>
                  <a:schemeClr val="accent1"/>
                </a:solidFill>
                <a:cs typeface="Times New Roman" pitchFamily="18" charset="0"/>
              </a:rPr>
              <a:t> отдела – в </a:t>
            </a:r>
            <a:r>
              <a:rPr lang="ru-RU" sz="2400" i="1" dirty="0" err="1" smtClean="0">
                <a:solidFill>
                  <a:schemeClr val="accent1"/>
                </a:solidFill>
                <a:cs typeface="Times New Roman" pitchFamily="18" charset="0"/>
              </a:rPr>
              <a:t>паратрахеальные</a:t>
            </a:r>
            <a:r>
              <a:rPr lang="ru-RU" sz="2400" i="1" dirty="0" smtClean="0">
                <a:solidFill>
                  <a:schemeClr val="accent1"/>
                </a:solidFill>
                <a:cs typeface="Times New Roman" pitchFamily="18" charset="0"/>
              </a:rPr>
              <a:t> лимфатические узлы,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2400" i="1" dirty="0">
                <a:solidFill>
                  <a:schemeClr val="accent1"/>
                </a:solidFill>
                <a:cs typeface="Times New Roman" pitchFamily="18" charset="0"/>
              </a:rPr>
              <a:t>Из </a:t>
            </a:r>
            <a:r>
              <a:rPr lang="ru-RU" sz="2400" i="1" dirty="0" err="1" smtClean="0">
                <a:solidFill>
                  <a:schemeClr val="accent1"/>
                </a:solidFill>
                <a:cs typeface="Times New Roman" pitchFamily="18" charset="0"/>
              </a:rPr>
              <a:t>нижнегрудного</a:t>
            </a:r>
            <a:r>
              <a:rPr lang="ru-RU" sz="2400" i="1" dirty="0" smtClean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schemeClr val="accent1"/>
                </a:solidFill>
                <a:cs typeface="Times New Roman" pitchFamily="18" charset="0"/>
              </a:rPr>
              <a:t>отдела </a:t>
            </a:r>
            <a:r>
              <a:rPr lang="en-US" sz="2400" dirty="0" smtClean="0">
                <a:solidFill>
                  <a:schemeClr val="accent1"/>
                </a:solidFill>
                <a:cs typeface="Times New Roman" pitchFamily="18" charset="0"/>
              </a:rPr>
              <a:t>– 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к </a:t>
            </a:r>
            <a:r>
              <a:rPr lang="ru-RU" sz="2400" dirty="0" err="1" smtClean="0">
                <a:solidFill>
                  <a:schemeClr val="accent1"/>
                </a:solidFill>
                <a:cs typeface="Times New Roman" pitchFamily="18" charset="0"/>
              </a:rPr>
              <a:t>околобифуркационным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accent1"/>
                </a:solidFill>
                <a:cs typeface="Times New Roman" pitchFamily="18" charset="0"/>
              </a:rPr>
              <a:t>лифатическим</a:t>
            </a:r>
            <a:r>
              <a:rPr lang="ru-RU" sz="2400" dirty="0" smtClean="0">
                <a:solidFill>
                  <a:schemeClr val="accent1"/>
                </a:solidFill>
                <a:cs typeface="Times New Roman" pitchFamily="18" charset="0"/>
              </a:rPr>
              <a:t> узлам,</a:t>
            </a:r>
            <a:endParaRPr lang="en-US" sz="2400" dirty="0" smtClean="0">
              <a:solidFill>
                <a:schemeClr val="accent1"/>
              </a:solidFill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accent1"/>
                </a:solidFill>
                <a:cs typeface="Times New Roman" pitchFamily="18" charset="0"/>
              </a:rPr>
              <a:t>Из брюшного отдела – к верхним желудочным лимфоузлам. </a:t>
            </a:r>
            <a:endParaRPr lang="en-US" sz="2400" dirty="0">
              <a:solidFill>
                <a:schemeClr val="accent1"/>
              </a:solidFill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3488" y="1052736"/>
            <a:ext cx="4608512" cy="51845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81488" y="6519446"/>
            <a:ext cx="24558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10776" y="146023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29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" y="1145946"/>
            <a:ext cx="5400600" cy="5163374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ru-RU" sz="3300" dirty="0" err="1" smtClean="0">
                <a:cs typeface="Times New Roman" pitchFamily="18" charset="0"/>
              </a:rPr>
              <a:t>Мукоза</a:t>
            </a:r>
            <a:r>
              <a:rPr lang="ru-RU" sz="3300" dirty="0" smtClean="0">
                <a:cs typeface="Times New Roman" pitchFamily="18" charset="0"/>
              </a:rPr>
              <a:t> (слизистая оболочка)</a:t>
            </a:r>
            <a:endParaRPr lang="en-US" sz="3300" dirty="0" smtClean="0"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3300" dirty="0" err="1" smtClean="0">
                <a:cs typeface="Times New Roman" pitchFamily="18" charset="0"/>
              </a:rPr>
              <a:t>Субмукоза</a:t>
            </a:r>
            <a:r>
              <a:rPr lang="ru-RU" sz="3300" dirty="0" smtClean="0">
                <a:cs typeface="Times New Roman" pitchFamily="18" charset="0"/>
              </a:rPr>
              <a:t> (подслизистый слой)</a:t>
            </a:r>
            <a:r>
              <a:rPr lang="en-US" sz="3300" dirty="0" smtClean="0">
                <a:cs typeface="Times New Roman" pitchFamily="18" charset="0"/>
              </a:rPr>
              <a:t>  </a:t>
            </a:r>
          </a:p>
          <a:p>
            <a:pPr>
              <a:lnSpc>
                <a:spcPct val="120000"/>
              </a:lnSpc>
            </a:pPr>
            <a:r>
              <a:rPr lang="ru-RU" sz="3300" dirty="0" smtClean="0">
                <a:cs typeface="Times New Roman" pitchFamily="18" charset="0"/>
              </a:rPr>
              <a:t>Циркулярный мышечный слой</a:t>
            </a:r>
            <a:endParaRPr lang="en-US" sz="3300" dirty="0"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3300" dirty="0" smtClean="0">
                <a:cs typeface="Times New Roman" pitchFamily="18" charset="0"/>
              </a:rPr>
              <a:t>Продольный мышечный слой</a:t>
            </a:r>
            <a:endParaRPr lang="en-US" sz="3300" dirty="0"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3300" dirty="0" smtClean="0">
                <a:cs typeface="Times New Roman" pitchFamily="18" charset="0"/>
              </a:rPr>
              <a:t>Наружный слой – состоит из соединительной ткани. Данный слой абдоминальной части пищевода со всех сторон  состоит серозной оболочкой (</a:t>
            </a:r>
            <a:r>
              <a:rPr lang="ru-RU" sz="3300" dirty="0" err="1" smtClean="0">
                <a:cs typeface="Times New Roman" pitchFamily="18" charset="0"/>
              </a:rPr>
              <a:t>интраперитонеальное</a:t>
            </a:r>
            <a:r>
              <a:rPr lang="ru-RU" sz="3300" dirty="0" smtClean="0">
                <a:cs typeface="Times New Roman" pitchFamily="18" charset="0"/>
              </a:rPr>
              <a:t> расположение). </a:t>
            </a:r>
            <a:endParaRPr lang="ru-RU" sz="33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882214" y="142852"/>
            <a:ext cx="238892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5633" y="1268760"/>
            <a:ext cx="6546304" cy="395233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стенки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81488" y="6519446"/>
            <a:ext cx="24558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44315" y="3244334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1412776"/>
            <a:ext cx="11492756" cy="49685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функции:</a:t>
            </a:r>
            <a:endParaRPr lang="az-Latn-AZ" sz="32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Глотание</a:t>
            </a:r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r>
              <a:rPr lang="ru-RU" sz="3200" b="1" dirty="0" err="1" smtClean="0">
                <a:solidFill>
                  <a:schemeClr val="accent1"/>
                </a:solidFill>
                <a:cs typeface="Times New Roman" panose="02020603050405020304" pitchFamily="18" charset="0"/>
              </a:rPr>
              <a:t>Антирефлюксная</a:t>
            </a:r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pPr lvl="0"/>
            <a:r>
              <a:rPr lang="ru-RU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Секреция</a:t>
            </a:r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882214" y="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81488" y="6519446"/>
            <a:ext cx="24558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Физиология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324207"/>
            <a:ext cx="6076051" cy="611546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Функция глотание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441" y="1268760"/>
            <a:ext cx="10369152" cy="496855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cs typeface="Times New Roman" panose="02020603050405020304" pitchFamily="18" charset="0"/>
              </a:rPr>
              <a:t>Глотание </a:t>
            </a:r>
            <a:r>
              <a:rPr lang="ru-RU" sz="2400" dirty="0" smtClean="0">
                <a:cs typeface="Times New Roman" panose="02020603050405020304" pitchFamily="18" charset="0"/>
              </a:rPr>
              <a:t>– главная функция пищевода.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Оно </a:t>
            </a:r>
            <a:r>
              <a:rPr lang="ru-RU" sz="2400" dirty="0" err="1" smtClean="0">
                <a:cs typeface="Times New Roman" panose="02020603050405020304" pitchFamily="18" charset="0"/>
              </a:rPr>
              <a:t>осушествляется</a:t>
            </a:r>
            <a:r>
              <a:rPr lang="ru-RU" sz="2400" dirty="0" smtClean="0">
                <a:cs typeface="Times New Roman" panose="02020603050405020304" pitchFamily="18" charset="0"/>
              </a:rPr>
              <a:t> координацией 5 процессов:</a:t>
            </a:r>
            <a:endParaRPr lang="en-US" sz="2400" i="1" u="sng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Times New Roman" panose="02020603050405020304" pitchFamily="18" charset="0"/>
              </a:rPr>
              <a:t>Поступление импульса от головного мозга </a:t>
            </a:r>
            <a:r>
              <a:rPr lang="en-US" sz="2400" dirty="0">
                <a:cs typeface="Times New Roman" panose="02020603050405020304" pitchFamily="18" charset="0"/>
              </a:rPr>
              <a:t>	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Times New Roman" panose="02020603050405020304" pitchFamily="18" charset="0"/>
              </a:rPr>
              <a:t>Сокращение глотки</a:t>
            </a:r>
            <a:endParaRPr lang="en-US" sz="24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Times New Roman" panose="02020603050405020304" pitchFamily="18" charset="0"/>
              </a:rPr>
              <a:t>Расслабление верхнего </a:t>
            </a:r>
            <a:r>
              <a:rPr lang="ru-RU" sz="2400" i="1" dirty="0" err="1" smtClean="0">
                <a:cs typeface="Times New Roman" panose="02020603050405020304" pitchFamily="18" charset="0"/>
              </a:rPr>
              <a:t>эзофагеального</a:t>
            </a:r>
            <a:r>
              <a:rPr lang="ru-RU" sz="2400" i="1" dirty="0" smtClean="0">
                <a:cs typeface="Times New Roman" panose="02020603050405020304" pitchFamily="18" charset="0"/>
              </a:rPr>
              <a:t> жома (сфинктера)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Times New Roman" panose="02020603050405020304" pitchFamily="18" charset="0"/>
              </a:rPr>
              <a:t>Перистальтика пищевода</a:t>
            </a:r>
            <a:r>
              <a:rPr lang="en-US" sz="2400" i="1" dirty="0" smtClean="0">
                <a:cs typeface="Times New Roman" panose="02020603050405020304" pitchFamily="18" charset="0"/>
              </a:rPr>
              <a:t> 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>
                <a:cs typeface="Times New Roman" panose="02020603050405020304" pitchFamily="18" charset="0"/>
              </a:rPr>
              <a:t>Расслабление </a:t>
            </a:r>
            <a:r>
              <a:rPr lang="ru-RU" sz="2400" i="1" dirty="0" smtClean="0">
                <a:cs typeface="Times New Roman" panose="02020603050405020304" pitchFamily="18" charset="0"/>
              </a:rPr>
              <a:t>нижнего </a:t>
            </a:r>
            <a:r>
              <a:rPr lang="ru-RU" sz="2400" i="1" dirty="0" err="1">
                <a:cs typeface="Times New Roman" panose="02020603050405020304" pitchFamily="18" charset="0"/>
              </a:rPr>
              <a:t>эзофагеального</a:t>
            </a:r>
            <a:r>
              <a:rPr lang="ru-RU" sz="2400" i="1" dirty="0">
                <a:cs typeface="Times New Roman" panose="02020603050405020304" pitchFamily="18" charset="0"/>
              </a:rPr>
              <a:t> жома (сфинктера) </a:t>
            </a:r>
          </a:p>
          <a:p>
            <a:endParaRPr lang="en-US" sz="2400" dirty="0"/>
          </a:p>
          <a:p>
            <a:endParaRPr lang="en-US" sz="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82214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8678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9297" y="120512"/>
            <a:ext cx="7193087" cy="611546"/>
          </a:xfrm>
        </p:spPr>
        <p:txBody>
          <a:bodyPr/>
          <a:lstStyle/>
          <a:p>
            <a:r>
              <a:rPr lang="ru-RU" sz="40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Антирефлюксные</a:t>
            </a:r>
            <a:r>
              <a:rPr lang="ru-RU" sz="4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механизмы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928802"/>
            <a:ext cx="60960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i="1" dirty="0" smtClean="0">
                <a:cs typeface="Times New Roman" panose="02020603050405020304" pitchFamily="18" charset="0"/>
              </a:rPr>
              <a:t>Нижний </a:t>
            </a:r>
            <a:r>
              <a:rPr lang="ru-RU" sz="2800" i="1" dirty="0" err="1" smtClean="0">
                <a:cs typeface="Times New Roman" panose="02020603050405020304" pitchFamily="18" charset="0"/>
              </a:rPr>
              <a:t>эзофагеальный</a:t>
            </a:r>
            <a:r>
              <a:rPr lang="ru-RU" sz="2800" i="1" dirty="0" smtClean="0">
                <a:cs typeface="Times New Roman" panose="02020603050405020304" pitchFamily="18" charset="0"/>
              </a:rPr>
              <a:t> сфинктер </a:t>
            </a: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i="1" dirty="0" smtClean="0">
                <a:cs typeface="Times New Roman" panose="02020603050405020304" pitchFamily="18" charset="0"/>
              </a:rPr>
              <a:t>Угол Гиса (</a:t>
            </a:r>
            <a:r>
              <a:rPr lang="en-US" sz="2800" i="1" dirty="0" smtClean="0">
                <a:cs typeface="Times New Roman" panose="02020603050405020304" pitchFamily="18" charset="0"/>
              </a:rPr>
              <a:t>Hiss</a:t>
            </a:r>
            <a:r>
              <a:rPr lang="ru-RU" sz="2800" i="1" dirty="0" smtClean="0">
                <a:cs typeface="Times New Roman" panose="02020603050405020304" pitchFamily="18" charset="0"/>
              </a:rPr>
              <a:t>)</a:t>
            </a:r>
            <a:r>
              <a:rPr lang="en-US" sz="2800" i="1" dirty="0" smtClean="0">
                <a:cs typeface="Times New Roman" panose="02020603050405020304" pitchFamily="18" charset="0"/>
              </a:rPr>
              <a:t> </a:t>
            </a:r>
            <a:endParaRPr lang="en-US" sz="2800" i="1" dirty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i="1" dirty="0" smtClean="0">
                <a:cs typeface="Times New Roman" panose="02020603050405020304" pitchFamily="18" charset="0"/>
              </a:rPr>
              <a:t>Ножки диафрагмы</a:t>
            </a:r>
            <a:endParaRPr lang="en-US" sz="2800" i="1" dirty="0" smtClean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i="1" dirty="0" smtClean="0">
                <a:cs typeface="Times New Roman" panose="02020603050405020304" pitchFamily="18" charset="0"/>
              </a:rPr>
              <a:t>Перистальтика пищевода</a:t>
            </a:r>
            <a:endParaRPr lang="en-US" sz="2800" i="1" dirty="0" smtClean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i="1" dirty="0" smtClean="0">
                <a:cs typeface="Times New Roman" panose="02020603050405020304" pitchFamily="18" charset="0"/>
              </a:rPr>
              <a:t>Верхний </a:t>
            </a:r>
            <a:r>
              <a:rPr lang="ru-RU" sz="2800" i="1" dirty="0" err="1">
                <a:cs typeface="Times New Roman" panose="02020603050405020304" pitchFamily="18" charset="0"/>
              </a:rPr>
              <a:t>эзофагеальный</a:t>
            </a:r>
            <a:r>
              <a:rPr lang="ru-RU" sz="2800" i="1" dirty="0">
                <a:cs typeface="Times New Roman" panose="02020603050405020304" pitchFamily="18" charset="0"/>
              </a:rPr>
              <a:t> сфинктер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10776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2860" y="6488668"/>
            <a:ext cx="28457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844264"/>
            <a:ext cx="5983065" cy="3785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481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95699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Секреторная функция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556792"/>
            <a:ext cx="12192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cs typeface="Times New Roman" pitchFamily="18" charset="0"/>
              </a:rPr>
              <a:t>Секреторная функция пищевода слаба, в основном играет </a:t>
            </a:r>
            <a:r>
              <a:rPr lang="ru-RU" sz="2800" dirty="0" err="1" smtClean="0">
                <a:cs typeface="Times New Roman" pitchFamily="18" charset="0"/>
              </a:rPr>
              <a:t>вспомагательный</a:t>
            </a:r>
            <a:r>
              <a:rPr lang="ru-RU" sz="2800" dirty="0" smtClean="0">
                <a:cs typeface="Times New Roman" pitchFamily="18" charset="0"/>
              </a:rPr>
              <a:t> роль при глотании и продвижении содержимого.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u="sng" dirty="0" smtClean="0">
                <a:latin typeface="Times New Roman" pitchFamily="18" charset="0"/>
                <a:cs typeface="Times New Roman" pitchFamily="18" charset="0"/>
              </a:rPr>
              <a:t>Факторы, влияющие на тонус нижнего пищеводного сфинктера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82214" y="142852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81422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708F1453-87CB-9A41-AA4C-EF0823DEB2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91683459"/>
              </p:ext>
            </p:extLst>
          </p:nvPr>
        </p:nvGraphicFramePr>
        <p:xfrm>
          <a:off x="407368" y="3717032"/>
          <a:ext cx="11161240" cy="1661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24874">
                  <a:extLst>
                    <a:ext uri="{9D8B030D-6E8A-4147-A177-3AD203B41FA5}">
                      <a16:colId xmlns="" xmlns:a16="http://schemas.microsoft.com/office/drawing/2014/main" val="1493174981"/>
                    </a:ext>
                  </a:extLst>
                </a:gridCol>
                <a:gridCol w="6136366">
                  <a:extLst>
                    <a:ext uri="{9D8B030D-6E8A-4147-A177-3AD203B41FA5}">
                      <a16:colId xmlns="" xmlns:a16="http://schemas.microsoft.com/office/drawing/2014/main" val="3036392200"/>
                    </a:ext>
                  </a:extLst>
                </a:gridCol>
              </a:tblGrid>
              <a:tr h="217170">
                <a:tc>
                  <a:txBody>
                    <a:bodyPr/>
                    <a:lstStyle/>
                    <a:p>
                      <a:pPr marL="6477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9900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Повышающие</a:t>
                      </a:r>
                      <a:r>
                        <a:rPr lang="ru-RU" sz="2000" b="1" baseline="0" dirty="0" smtClean="0">
                          <a:solidFill>
                            <a:srgbClr val="9900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тонус НЭС</a:t>
                      </a:r>
                      <a:endParaRPr lang="en-US" sz="1200" b="1" dirty="0">
                        <a:solidFill>
                          <a:srgbClr val="9900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9017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9900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Снижающие тонус НЭС</a:t>
                      </a:r>
                      <a:endParaRPr lang="en-US" sz="1200" b="1" dirty="0">
                        <a:solidFill>
                          <a:srgbClr val="990033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="" xmlns:a16="http://schemas.microsoft.com/office/drawing/2014/main" val="381530544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α-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миметики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β-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блокаторы.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556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β-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миметики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α-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блокаторы,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="" xmlns:a16="http://schemas.microsoft.com/office/drawing/2014/main" val="2379977781"/>
                  </a:ext>
                </a:extLst>
              </a:tr>
              <a:tr h="326504">
                <a:tc>
                  <a:txBody>
                    <a:bodyPr/>
                    <a:lstStyle/>
                    <a:p>
                      <a:pPr marL="5080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гастрин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энкефалины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антациды,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домперидон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метоклопрамид, </a:t>
                      </a:r>
                      <a:r>
                        <a:rPr lang="ru-RU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холинэргики</a:t>
                      </a:r>
                      <a:endParaRPr lang="en-US" sz="20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080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080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080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5560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эстрогены, 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секретин, кофеин, барбитураты,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блокаторы кальциевых каналов, </a:t>
                      </a:r>
                      <a:r>
                        <a:rPr lang="ru-RU" sz="2000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диазепам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допамин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меперидин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антихолинэргики</a:t>
                      </a:r>
                      <a:r>
                        <a:rPr lang="ru-RU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="" xmlns:a16="http://schemas.microsoft.com/office/drawing/2014/main" val="24457776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59164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236485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Методы исследования</a:t>
            </a:r>
            <a:endParaRPr lang="az-Latn-AZ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1340768"/>
            <a:ext cx="100091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az-Latn-AZ" sz="2400" b="1" dirty="0"/>
              <a:t>• </a:t>
            </a:r>
            <a:r>
              <a:rPr lang="ru-RU" sz="4000" b="1" dirty="0" smtClean="0">
                <a:cs typeface="Times New Roman" pitchFamily="18" charset="0"/>
              </a:rPr>
              <a:t>Клинические</a:t>
            </a:r>
            <a:endParaRPr lang="az-Latn-AZ" sz="4000" b="1" dirty="0"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az-Latn-AZ" sz="4000" b="1" dirty="0">
                <a:cs typeface="Times New Roman" pitchFamily="18" charset="0"/>
              </a:rPr>
              <a:t>• </a:t>
            </a:r>
            <a:r>
              <a:rPr lang="ru-RU" sz="4000" b="1" dirty="0" smtClean="0">
                <a:cs typeface="Times New Roman" pitchFamily="18" charset="0"/>
              </a:rPr>
              <a:t>Лабораторные</a:t>
            </a:r>
            <a:endParaRPr lang="az-Latn-AZ" sz="4000" b="1" dirty="0"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az-Latn-AZ" sz="4000" b="1" dirty="0">
                <a:cs typeface="Times New Roman" pitchFamily="18" charset="0"/>
              </a:rPr>
              <a:t>• </a:t>
            </a:r>
            <a:r>
              <a:rPr lang="ru-RU" sz="4000" b="1" dirty="0" smtClean="0">
                <a:cs typeface="Times New Roman" pitchFamily="18" charset="0"/>
              </a:rPr>
              <a:t>Инструментальные</a:t>
            </a:r>
            <a:r>
              <a:rPr lang="az-Latn-AZ" sz="4000" b="1" dirty="0" smtClean="0">
                <a:cs typeface="Times New Roman" pitchFamily="18" charset="0"/>
              </a:rPr>
              <a:t> (</a:t>
            </a:r>
            <a:r>
              <a:rPr lang="ru-RU" sz="4000" b="1" dirty="0" err="1" smtClean="0">
                <a:cs typeface="Times New Roman" pitchFamily="18" charset="0"/>
              </a:rPr>
              <a:t>визуализационные</a:t>
            </a:r>
            <a:r>
              <a:rPr lang="ru-RU" sz="4000" b="1" dirty="0" smtClean="0">
                <a:cs typeface="Times New Roman" pitchFamily="18" charset="0"/>
              </a:rPr>
              <a:t>)</a:t>
            </a:r>
            <a:r>
              <a:rPr lang="az-Latn-AZ" sz="4000" b="1" dirty="0" smtClean="0">
                <a:cs typeface="Times New Roman" pitchFamily="18" charset="0"/>
              </a:rPr>
              <a:t> </a:t>
            </a:r>
            <a:endParaRPr lang="az-Latn-AZ" sz="4000" b="1" dirty="0"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az-Latn-AZ" sz="4000" b="1" dirty="0">
                <a:cs typeface="Times New Roman" pitchFamily="18" charset="0"/>
              </a:rPr>
              <a:t>• </a:t>
            </a:r>
            <a:r>
              <a:rPr lang="ru-RU" sz="4000" b="1" dirty="0" smtClean="0">
                <a:cs typeface="Times New Roman" pitchFamily="18" charset="0"/>
              </a:rPr>
              <a:t>Биопсия</a:t>
            </a:r>
            <a:endParaRPr lang="az-Latn-AZ" sz="4000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39338" y="142852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10050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47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3" y="51819"/>
            <a:ext cx="6709524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Клинические исследования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1384" y="1124744"/>
            <a:ext cx="113052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smtClean="0">
                <a:cs typeface="Times New Roman" pitchFamily="18" charset="0"/>
              </a:rPr>
              <a:t>Дисфагия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err="1" smtClean="0">
                <a:cs typeface="Times New Roman" pitchFamily="18" charset="0"/>
              </a:rPr>
              <a:t>Одинофагия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smtClean="0">
                <a:cs typeface="Times New Roman" pitchFamily="18" charset="0"/>
              </a:rPr>
              <a:t>Изжога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err="1" smtClean="0">
                <a:cs typeface="Times New Roman" pitchFamily="18" charset="0"/>
              </a:rPr>
              <a:t>Регургитация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smtClean="0">
                <a:cs typeface="Times New Roman" pitchFamily="18" charset="0"/>
              </a:rPr>
              <a:t>Рвота с кровью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200" b="1" dirty="0" smtClean="0">
                <a:cs typeface="Times New Roman" pitchFamily="18" charset="0"/>
              </a:rPr>
              <a:t>Атипические симптомы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кашель, боли в груди, изменения голоса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10776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5802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8915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0"/>
            <a:ext cx="7704856" cy="1149788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Инструментальные исследования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55" y="980728"/>
            <a:ext cx="102971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Контрастная Рентгенография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Эндоскопия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Эндоскопическая </a:t>
            </a:r>
            <a:r>
              <a:rPr lang="ru-RU" sz="2400" dirty="0" err="1" smtClean="0">
                <a:cs typeface="Times New Roman" pitchFamily="18" charset="0"/>
              </a:rPr>
              <a:t>ультрасонография</a:t>
            </a:r>
            <a:r>
              <a:rPr lang="ru-RU" sz="2400" dirty="0" smtClean="0">
                <a:cs typeface="Times New Roman" pitchFamily="18" charset="0"/>
              </a:rPr>
              <a:t> 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КТ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>
                <a:cs typeface="Times New Roman" pitchFamily="18" charset="0"/>
              </a:rPr>
              <a:t>М</a:t>
            </a:r>
            <a:r>
              <a:rPr lang="ru-RU" sz="2400" dirty="0" smtClean="0">
                <a:cs typeface="Times New Roman" pitchFamily="18" charset="0"/>
              </a:rPr>
              <a:t>РТ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РЭТ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 err="1" smtClean="0">
                <a:cs typeface="Times New Roman" pitchFamily="18" charset="0"/>
              </a:rPr>
              <a:t>Видеоскопия</a:t>
            </a:r>
            <a:r>
              <a:rPr lang="ru-RU" sz="2400" dirty="0" smtClean="0">
                <a:cs typeface="Times New Roman" pitchFamily="18" charset="0"/>
              </a:rPr>
              <a:t> (</a:t>
            </a:r>
            <a:r>
              <a:rPr lang="ru-RU" sz="2400" dirty="0" err="1" smtClean="0">
                <a:cs typeface="Times New Roman" pitchFamily="18" charset="0"/>
              </a:rPr>
              <a:t>лапаро</a:t>
            </a:r>
            <a:r>
              <a:rPr lang="ru-RU" sz="2400" dirty="0" smtClean="0">
                <a:cs typeface="Times New Roman" pitchFamily="18" charset="0"/>
              </a:rPr>
              <a:t>-, </a:t>
            </a:r>
            <a:r>
              <a:rPr lang="ru-RU" sz="2400" dirty="0" err="1" smtClean="0">
                <a:cs typeface="Times New Roman" pitchFamily="18" charset="0"/>
              </a:rPr>
              <a:t>торако</a:t>
            </a:r>
            <a:r>
              <a:rPr lang="ru-RU" sz="2400" dirty="0" smtClean="0">
                <a:cs typeface="Times New Roman" pitchFamily="18" charset="0"/>
              </a:rPr>
              <a:t>- и </a:t>
            </a:r>
            <a:r>
              <a:rPr lang="ru-RU" sz="2400" dirty="0" err="1" smtClean="0">
                <a:cs typeface="Times New Roman" pitchFamily="18" charset="0"/>
              </a:rPr>
              <a:t>медиастиноскопия</a:t>
            </a:r>
            <a:r>
              <a:rPr lang="ru-RU" sz="2400" dirty="0" smtClean="0">
                <a:cs typeface="Times New Roman" pitchFamily="18" charset="0"/>
              </a:rPr>
              <a:t>) </a:t>
            </a:r>
            <a:endParaRPr lang="en-US" sz="24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2400" dirty="0">
                <a:cs typeface="Times New Roman" pitchFamily="18" charset="0"/>
              </a:rPr>
              <a:t>Ф</a:t>
            </a:r>
            <a:r>
              <a:rPr lang="ru-RU" sz="2400" dirty="0" smtClean="0">
                <a:cs typeface="Times New Roman" pitchFamily="18" charset="0"/>
              </a:rPr>
              <a:t>ункциональные методы исследования </a:t>
            </a:r>
            <a:r>
              <a:rPr lang="en-US" sz="2400" dirty="0" smtClean="0">
                <a:cs typeface="Times New Roman" pitchFamily="18" charset="0"/>
              </a:rPr>
              <a:t>(</a:t>
            </a:r>
            <a:r>
              <a:rPr lang="ru-RU" sz="2400" dirty="0" err="1" smtClean="0">
                <a:cs typeface="Times New Roman" pitchFamily="18" charset="0"/>
              </a:rPr>
              <a:t>манометрия</a:t>
            </a:r>
            <a:r>
              <a:rPr lang="en-US" sz="2400" dirty="0" smtClean="0">
                <a:cs typeface="Times New Roman" pitchFamily="18" charset="0"/>
              </a:rPr>
              <a:t>,  pH-</a:t>
            </a:r>
            <a:r>
              <a:rPr lang="ru-RU" sz="2400" dirty="0" smtClean="0">
                <a:cs typeface="Times New Roman" pitchFamily="18" charset="0"/>
              </a:rPr>
              <a:t>метрия</a:t>
            </a:r>
            <a:r>
              <a:rPr lang="en-US" sz="2400" dirty="0" smtClean="0">
                <a:cs typeface="Times New Roman" pitchFamily="18" charset="0"/>
              </a:rPr>
              <a:t>, </a:t>
            </a:r>
            <a:r>
              <a:rPr lang="ru-RU" sz="2400" dirty="0" err="1" smtClean="0">
                <a:cs typeface="Times New Roman" pitchFamily="18" charset="0"/>
              </a:rPr>
              <a:t>импедансметрия</a:t>
            </a:r>
            <a:r>
              <a:rPr lang="en-US" sz="2400" dirty="0" smtClean="0">
                <a:cs typeface="Times New Roman" pitchFamily="18" charset="0"/>
              </a:rPr>
              <a:t>, </a:t>
            </a:r>
            <a:r>
              <a:rPr lang="ru-RU" sz="2400" dirty="0" smtClean="0">
                <a:cs typeface="Times New Roman" pitchFamily="18" charset="0"/>
              </a:rPr>
              <a:t>другие</a:t>
            </a:r>
            <a:r>
              <a:rPr lang="en-US" sz="2400" dirty="0" smtClean="0">
                <a:cs typeface="Times New Roman" pitchFamily="18" charset="0"/>
              </a:rPr>
              <a:t>)</a:t>
            </a:r>
            <a:endParaRPr lang="en-US" sz="24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39338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67240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284079"/>
            <a:ext cx="7272808" cy="611546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  <a:cs typeface="Times New Roman" pitchFamily="18" charset="0"/>
              </a:rPr>
              <a:t>Диагностический подход</a:t>
            </a:r>
            <a:endParaRPr lang="en-US" sz="3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368" y="1484784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cs typeface="Times New Roman" pitchFamily="18" charset="0"/>
              </a:rPr>
              <a:t>О</a:t>
            </a:r>
            <a:r>
              <a:rPr lang="ru-RU" sz="2400" b="1" i="1" dirty="0" smtClean="0">
                <a:cs typeface="Times New Roman" pitchFamily="18" charset="0"/>
              </a:rPr>
              <a:t>сновной принцип</a:t>
            </a:r>
            <a:endParaRPr lang="en-US" sz="2400" b="1" i="1" dirty="0" smtClean="0">
              <a:cs typeface="Times New Roman" pitchFamily="18" charset="0"/>
            </a:endParaRPr>
          </a:p>
          <a:p>
            <a:endParaRPr lang="en-US" sz="2400" b="1" dirty="0">
              <a:cs typeface="Times New Roman" pitchFamily="18" charset="0"/>
            </a:endParaRPr>
          </a:p>
          <a:p>
            <a:pPr algn="just"/>
            <a:r>
              <a:rPr lang="ru-RU" sz="2400" dirty="0" smtClean="0">
                <a:cs typeface="Times New Roman" pitchFamily="18" charset="0"/>
              </a:rPr>
              <a:t>При сомнениях к заболеваниям пищевода в первой очереди необходимо изучать органические, затем функциональные болезни. </a:t>
            </a:r>
            <a:endParaRPr lang="en-US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82214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24364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0056" y="4012935"/>
            <a:ext cx="4752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Сомнения</a:t>
            </a:r>
            <a:endParaRPr lang="en-US" sz="2400" b="1" i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Дисфагия, изжога, </a:t>
            </a:r>
            <a:r>
              <a:rPr lang="ru-RU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регургитация</a:t>
            </a: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одинофагия</a:t>
            </a: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 рвота с кровью, кашель, боли в груди, одышка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84572">
            <a:off x="8616280" y="164998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14285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Принципы диагностики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24430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82214" y="142852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D6734E32-3454-064D-A18A-A474F7FE7C6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9366" y="872194"/>
            <a:ext cx="10297144" cy="55811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38768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89896"/>
            <a:ext cx="6840760" cy="611546"/>
          </a:xfrm>
        </p:spPr>
        <p:txBody>
          <a:bodyPr/>
          <a:lstStyle/>
          <a:p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Результаты </a:t>
            </a:r>
            <a:r>
              <a:rPr lang="ru-RU" sz="3200" dirty="0" err="1" smtClean="0">
                <a:solidFill>
                  <a:schemeClr val="tx1"/>
                </a:solidFill>
                <a:cs typeface="Times New Roman" pitchFamily="18" charset="0"/>
              </a:rPr>
              <a:t>иследования</a:t>
            </a: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 по </a:t>
            </a:r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I </a:t>
            </a: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ступени 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336" y="908720"/>
            <a:ext cx="114492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cs typeface="Times New Roman" panose="02020603050405020304" pitchFamily="18" charset="0"/>
              </a:rPr>
              <a:t>I </a:t>
            </a:r>
            <a:r>
              <a:rPr lang="ru-RU" sz="2400" b="1" dirty="0" smtClean="0">
                <a:cs typeface="Times New Roman" panose="02020603050405020304" pitchFamily="18" charset="0"/>
              </a:rPr>
              <a:t>результат</a:t>
            </a:r>
            <a:r>
              <a:rPr lang="en-US" sz="2400" b="1" dirty="0" smtClean="0"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cs typeface="Times New Roman" panose="02020603050405020304" pitchFamily="18" charset="0"/>
              </a:rPr>
              <a:t>определяется экстренное (срочное) заболевание пищевода. 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lvl="0"/>
            <a:endParaRPr lang="en-US" sz="2400" dirty="0">
              <a:cs typeface="Times New Roman" panose="02020603050405020304" pitchFamily="18" charset="0"/>
            </a:endParaRPr>
          </a:p>
          <a:p>
            <a:pPr lvl="0"/>
            <a:r>
              <a:rPr lang="en-US" sz="2400" b="1" dirty="0">
                <a:cs typeface="Times New Roman" panose="02020603050405020304" pitchFamily="18" charset="0"/>
              </a:rPr>
              <a:t>II </a:t>
            </a:r>
            <a:r>
              <a:rPr lang="ru-RU" sz="2400" b="1" dirty="0">
                <a:cs typeface="Times New Roman" panose="02020603050405020304" pitchFamily="18" charset="0"/>
              </a:rPr>
              <a:t>результат</a:t>
            </a:r>
            <a:r>
              <a:rPr lang="en-US" sz="2400" b="1" dirty="0" smtClean="0">
                <a:cs typeface="Times New Roman" panose="02020603050405020304" pitchFamily="18" charset="0"/>
              </a:rPr>
              <a:t> </a:t>
            </a:r>
            <a:r>
              <a:rPr lang="en-US" sz="2400" dirty="0">
                <a:cs typeface="Times New Roman" panose="02020603050405020304" pitchFamily="18" charset="0"/>
              </a:rPr>
              <a:t>- </a:t>
            </a:r>
            <a:r>
              <a:rPr lang="ru-RU" sz="2400" dirty="0">
                <a:cs typeface="Times New Roman" panose="02020603050405020304" pitchFamily="18" charset="0"/>
              </a:rPr>
              <a:t>определяется органическое заболевание пищевода</a:t>
            </a:r>
            <a:r>
              <a:rPr lang="en-US" sz="2400" dirty="0" smtClean="0"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cs typeface="Times New Roman" panose="02020603050405020304" pitchFamily="18" charset="0"/>
              </a:rPr>
              <a:t>уточняются его диагноз и степень тяжести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US" sz="2400" b="1" dirty="0">
                <a:cs typeface="Times New Roman" panose="02020603050405020304" pitchFamily="18" charset="0"/>
              </a:rPr>
              <a:t>III </a:t>
            </a:r>
            <a:r>
              <a:rPr lang="ru-RU" sz="2400" b="1" dirty="0">
                <a:cs typeface="Times New Roman" panose="02020603050405020304" pitchFamily="18" charset="0"/>
              </a:rPr>
              <a:t>результат</a:t>
            </a:r>
            <a:r>
              <a:rPr lang="en-US" sz="2400" b="1" dirty="0" smtClean="0">
                <a:cs typeface="Times New Roman" panose="02020603050405020304" pitchFamily="18" charset="0"/>
              </a:rPr>
              <a:t> </a:t>
            </a:r>
            <a:r>
              <a:rPr lang="en-US" sz="2400" dirty="0">
                <a:cs typeface="Times New Roman" panose="02020603050405020304" pitchFamily="18" charset="0"/>
              </a:rPr>
              <a:t>- </a:t>
            </a:r>
            <a:r>
              <a:rPr lang="ru-RU" sz="2400" dirty="0">
                <a:cs typeface="Times New Roman" panose="02020603050405020304" pitchFamily="18" charset="0"/>
              </a:rPr>
              <a:t>определяется органическое заболевание пищевода</a:t>
            </a:r>
            <a:r>
              <a:rPr lang="en-US" sz="2400" dirty="0" smtClean="0"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cs typeface="Times New Roman" panose="02020603050405020304" pitchFamily="18" charset="0"/>
              </a:rPr>
              <a:t>однако, его природа и степень тяжести (стадия) не могут уточнятся (не уточняется). При этом  возникает необходимость к исследованиям по </a:t>
            </a:r>
            <a:r>
              <a:rPr lang="en-US" sz="2400" dirty="0" smtClean="0">
                <a:cs typeface="Times New Roman" panose="02020603050405020304" pitchFamily="18" charset="0"/>
              </a:rPr>
              <a:t>II </a:t>
            </a:r>
            <a:r>
              <a:rPr lang="ru-RU" sz="2400" dirty="0" smtClean="0">
                <a:cs typeface="Times New Roman" panose="02020603050405020304" pitchFamily="18" charset="0"/>
              </a:rPr>
              <a:t>ступени. 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US" sz="2400" b="1" dirty="0">
                <a:cs typeface="Times New Roman" panose="02020603050405020304" pitchFamily="18" charset="0"/>
              </a:rPr>
              <a:t>IV </a:t>
            </a:r>
            <a:r>
              <a:rPr lang="ru-RU" sz="2400" b="1" dirty="0">
                <a:cs typeface="Times New Roman" panose="02020603050405020304" pitchFamily="18" charset="0"/>
              </a:rPr>
              <a:t>результат</a:t>
            </a:r>
            <a:r>
              <a:rPr lang="en-US" sz="2400" b="1" dirty="0" smtClean="0"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cs typeface="Times New Roman" panose="02020603050405020304" pitchFamily="18" charset="0"/>
              </a:rPr>
              <a:t>патологические </a:t>
            </a:r>
            <a:r>
              <a:rPr lang="ru-RU" sz="2400" dirty="0">
                <a:cs typeface="Times New Roman" panose="02020603050405020304" pitchFamily="18" charset="0"/>
              </a:rPr>
              <a:t>изменения пищевода не </a:t>
            </a:r>
            <a:r>
              <a:rPr lang="ru-RU" sz="2400" dirty="0" smtClean="0">
                <a:cs typeface="Times New Roman" panose="02020603050405020304" pitchFamily="18" charset="0"/>
              </a:rPr>
              <a:t>определяются.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Принимается решение на основе клинической симптоматики.  Если эти симптомы сомнительны по отношению какой-нибудь болезнью пищевода, тогда приступают исследованиям следующей ступени. 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1488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39338" y="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5055" y="116632"/>
            <a:ext cx="6076051" cy="611546"/>
          </a:xfrm>
        </p:spPr>
        <p:txBody>
          <a:bodyPr/>
          <a:lstStyle/>
          <a:p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Методы исследования </a:t>
            </a:r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II </a:t>
            </a: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ступени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336" y="908720"/>
            <a:ext cx="1188132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</a:p>
          <a:p>
            <a:pPr algn="just"/>
            <a:r>
              <a:rPr lang="ru-RU" sz="2400" dirty="0" smtClean="0">
                <a:cs typeface="Times New Roman" panose="02020603050405020304" pitchFamily="18" charset="0"/>
              </a:rPr>
              <a:t>Цель</a:t>
            </a:r>
            <a:r>
              <a:rPr lang="az-Latn-AZ" sz="2400" dirty="0" smtClean="0">
                <a:cs typeface="Times New Roman" panose="02020603050405020304" pitchFamily="18" charset="0"/>
              </a:rPr>
              <a:t>: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определение природы, степени тяжести органических изменений, выявленных на предыдущем этапе или обеспечение диагностики функциональных заболеваний. С этой целью выполняются следующие методы исследования:</a:t>
            </a:r>
          </a:p>
          <a:p>
            <a:pPr algn="just"/>
            <a:endParaRPr lang="en-US" sz="2800" dirty="0" smtClean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КТ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Эндоскопическая УСГ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Микробиологические исследования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Биопсия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anose="02020603050405020304" pitchFamily="18" charset="0"/>
              </a:rPr>
              <a:t>Функциональные исследования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488124" y="6507090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10776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5680" y="5481814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ЭУСГ:</a:t>
            </a:r>
            <a:r>
              <a:rPr lang="az-Latn-A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Экстраорганная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компрессия пищевода новообразованием (Клиника </a:t>
            </a:r>
            <a:r>
              <a:rPr lang="az-Latn-AZ" dirty="0" smtClean="0">
                <a:latin typeface="Times New Roman" pitchFamily="18" charset="0"/>
                <a:cs typeface="Times New Roman" pitchFamily="18" charset="0"/>
              </a:rPr>
              <a:t>«Bona </a:t>
            </a:r>
            <a:r>
              <a:rPr lang="az-Latn-AZ" dirty="0">
                <a:latin typeface="Times New Roman" pitchFamily="18" charset="0"/>
                <a:cs typeface="Times New Roman" pitchFamily="18" charset="0"/>
              </a:rPr>
              <a:t>Dea</a:t>
            </a:r>
            <a:r>
              <a:rPr lang="az-Latn-AZ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Руслан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Маммадов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9" descr="No photo description available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784" y="4084537"/>
            <a:ext cx="1866047" cy="177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No photo description available.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8440" y="4084538"/>
            <a:ext cx="2112336" cy="177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may contain: outdoor and water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8440" y="2060848"/>
            <a:ext cx="2117091" cy="193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baku_eus's photo.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27564" y="2060848"/>
            <a:ext cx="1827803" cy="193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28250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568" y="2102"/>
            <a:ext cx="6940147" cy="1149788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Принципы обследования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39338" y="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5802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B0538C91-CC5B-4546-A23B-E5425809713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7408" y="1151890"/>
            <a:ext cx="9577064" cy="5301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10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3731" y="214290"/>
            <a:ext cx="7272808" cy="1000132"/>
          </a:xfrm>
        </p:spPr>
        <p:txBody>
          <a:bodyPr/>
          <a:lstStyle/>
          <a:p>
            <a:r>
              <a:rPr lang="az-Latn-A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Хирургические операции (процедуры) </a:t>
            </a:r>
            <a:b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и </a:t>
            </a:r>
            <a:r>
              <a:rPr lang="ru-RU" sz="3200" dirty="0" err="1" smtClean="0">
                <a:solidFill>
                  <a:schemeClr val="tx1"/>
                </a:solidFill>
                <a:cs typeface="Times New Roman" pitchFamily="18" charset="0"/>
              </a:rPr>
              <a:t>вмещательства</a:t>
            </a:r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71464" y="1930832"/>
            <a:ext cx="99371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Баллонная дилатация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Фундопликации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Эндоскопическая </a:t>
            </a:r>
            <a:r>
              <a:rPr lang="ru-RU" sz="2800" dirty="0" err="1" smtClean="0">
                <a:cs typeface="Times New Roman" pitchFamily="18" charset="0"/>
              </a:rPr>
              <a:t>мукозэктомия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>
                <a:cs typeface="Times New Roman" pitchFamily="18" charset="0"/>
              </a:rPr>
              <a:t>Эндоскопическая </a:t>
            </a:r>
            <a:r>
              <a:rPr lang="ru-RU" sz="2800" dirty="0" err="1" smtClean="0">
                <a:cs typeface="Times New Roman" pitchFamily="18" charset="0"/>
              </a:rPr>
              <a:t>пликация</a:t>
            </a:r>
            <a:endParaRPr lang="ru-RU" sz="28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Резекции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Тотальная </a:t>
            </a:r>
            <a:r>
              <a:rPr lang="ru-RU" sz="2800" dirty="0" err="1" smtClean="0">
                <a:cs typeface="Times New Roman" pitchFamily="18" charset="0"/>
              </a:rPr>
              <a:t>эзофагоэктомия</a:t>
            </a:r>
            <a:r>
              <a:rPr lang="ru-RU" sz="2800" dirty="0" smtClean="0">
                <a:cs typeface="Times New Roman" pitchFamily="18" charset="0"/>
              </a:rPr>
              <a:t> и пластика (операции </a:t>
            </a:r>
            <a:r>
              <a:rPr lang="az-Latn-AZ" sz="2800" dirty="0" smtClean="0">
                <a:cs typeface="Times New Roman" pitchFamily="18" charset="0"/>
              </a:rPr>
              <a:t>İvor-Luis, Herlok</a:t>
            </a:r>
            <a:r>
              <a:rPr lang="ru-RU" sz="2800" dirty="0" smtClean="0">
                <a:cs typeface="Times New Roman" pitchFamily="18" charset="0"/>
              </a:rPr>
              <a:t>)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Дивертикулэктомия</a:t>
            </a:r>
            <a:r>
              <a:rPr lang="ru-RU" sz="2800" dirty="0" smtClean="0">
                <a:cs typeface="Times New Roman" pitchFamily="18" charset="0"/>
              </a:rPr>
              <a:t>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Стентирование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Лигирование</a:t>
            </a:r>
            <a:r>
              <a:rPr lang="ru-RU" sz="2800" dirty="0" smtClean="0">
                <a:cs typeface="Times New Roman" pitchFamily="18" charset="0"/>
              </a:rPr>
              <a:t> кровоточащих варикозных вен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95736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10776" y="21429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2728" y="1"/>
            <a:ext cx="6311624" cy="928670"/>
          </a:xfrm>
        </p:spPr>
        <p:txBody>
          <a:bodyPr/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Послеоперационные осложнения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47528" y="1844824"/>
            <a:ext cx="83765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3600" dirty="0" smtClean="0">
                <a:cs typeface="Times New Roman" pitchFamily="18" charset="0"/>
              </a:rPr>
              <a:t>Кровотечение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dirty="0" smtClean="0">
                <a:cs typeface="Times New Roman" pitchFamily="18" charset="0"/>
              </a:rPr>
              <a:t>Недостаточность анастомоза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dirty="0" smtClean="0">
                <a:cs typeface="Times New Roman" pitchFamily="18" charset="0"/>
              </a:rPr>
              <a:t>Медиастиниты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dirty="0" smtClean="0">
                <a:cs typeface="Times New Roman" pitchFamily="18" charset="0"/>
              </a:rPr>
              <a:t>Стриктура</a:t>
            </a:r>
            <a:r>
              <a:rPr lang="en-US" sz="3600" dirty="0" smtClean="0">
                <a:cs typeface="Times New Roman" pitchFamily="18" charset="0"/>
              </a:rPr>
              <a:t>(</a:t>
            </a:r>
            <a:r>
              <a:rPr lang="ru-RU" sz="3600" dirty="0" smtClean="0">
                <a:cs typeface="Times New Roman" pitchFamily="18" charset="0"/>
              </a:rPr>
              <a:t>ы</a:t>
            </a:r>
            <a:r>
              <a:rPr lang="en-US" sz="3600" dirty="0" smtClean="0">
                <a:cs typeface="Times New Roman" pitchFamily="18" charset="0"/>
              </a:rPr>
              <a:t>)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dirty="0" smtClean="0">
                <a:cs typeface="Times New Roman" pitchFamily="18" charset="0"/>
              </a:rPr>
              <a:t>Свищи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95802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82214" y="188640"/>
            <a:ext cx="2388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52035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2791</TotalTime>
  <Words>818</Words>
  <Application>Microsoft Office PowerPoint</Application>
  <PresentationFormat>Произвольный</PresentationFormat>
  <Paragraphs>219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Praktiki dərs şablonu 1</vt:lpstr>
      <vt:lpstr>Хирургические заболевания пищевода</vt:lpstr>
      <vt:lpstr>Анатомия</vt:lpstr>
      <vt:lpstr>Анатомия</vt:lpstr>
      <vt:lpstr>Анатомия</vt:lpstr>
      <vt:lpstr>Слайд 5</vt:lpstr>
      <vt:lpstr>Вены и лимфатическая система</vt:lpstr>
      <vt:lpstr>Строение стенки</vt:lpstr>
      <vt:lpstr>Физиология</vt:lpstr>
      <vt:lpstr>      Функция глотание</vt:lpstr>
      <vt:lpstr>Антирефлюксные механизмы</vt:lpstr>
      <vt:lpstr>Секреторная функция</vt:lpstr>
      <vt:lpstr>Методы исследования</vt:lpstr>
      <vt:lpstr>Клинические исследования</vt:lpstr>
      <vt:lpstr>Инструментальные исследования</vt:lpstr>
      <vt:lpstr>Диагностический подход</vt:lpstr>
      <vt:lpstr>Принципы диагностики</vt:lpstr>
      <vt:lpstr>Результаты иследования по I ступени </vt:lpstr>
      <vt:lpstr>Методы исследования II ступени</vt:lpstr>
      <vt:lpstr>Принципы обследования</vt:lpstr>
      <vt:lpstr> Хирургические операции (процедуры)  и вмещательства  </vt:lpstr>
      <vt:lpstr> Послеоперационные осложнения 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271</cp:revision>
  <dcterms:created xsi:type="dcterms:W3CDTF">2001-04-16T20:54:45Z</dcterms:created>
  <dcterms:modified xsi:type="dcterms:W3CDTF">2020-02-11T19:58:10Z</dcterms:modified>
</cp:coreProperties>
</file>