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6"/>
  </p:notesMasterIdLst>
  <p:handoutMasterIdLst>
    <p:handoutMasterId r:id="rId27"/>
  </p:handoutMasterIdLst>
  <p:sldIdLst>
    <p:sldId id="284" r:id="rId2"/>
    <p:sldId id="290" r:id="rId3"/>
    <p:sldId id="370" r:id="rId4"/>
    <p:sldId id="344" r:id="rId5"/>
    <p:sldId id="345" r:id="rId6"/>
    <p:sldId id="371" r:id="rId7"/>
    <p:sldId id="346" r:id="rId8"/>
    <p:sldId id="347" r:id="rId9"/>
    <p:sldId id="315" r:id="rId10"/>
    <p:sldId id="367" r:id="rId11"/>
    <p:sldId id="352" r:id="rId12"/>
    <p:sldId id="372" r:id="rId13"/>
    <p:sldId id="354" r:id="rId14"/>
    <p:sldId id="355" r:id="rId15"/>
    <p:sldId id="356" r:id="rId16"/>
    <p:sldId id="357" r:id="rId17"/>
    <p:sldId id="358" r:id="rId18"/>
    <p:sldId id="366" r:id="rId19"/>
    <p:sldId id="361" r:id="rId20"/>
    <p:sldId id="368" r:id="rId21"/>
    <p:sldId id="363" r:id="rId22"/>
    <p:sldId id="369" r:id="rId23"/>
    <p:sldId id="373" r:id="rId24"/>
    <p:sldId id="364" r:id="rId2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290"/>
            <p14:sldId id="370"/>
            <p14:sldId id="344"/>
            <p14:sldId id="345"/>
            <p14:sldId id="371"/>
            <p14:sldId id="346"/>
            <p14:sldId id="347"/>
            <p14:sldId id="315"/>
            <p14:sldId id="367"/>
            <p14:sldId id="352"/>
            <p14:sldId id="372"/>
            <p14:sldId id="354"/>
            <p14:sldId id="355"/>
            <p14:sldId id="356"/>
            <p14:sldId id="357"/>
            <p14:sldId id="358"/>
          </p14:sldIdLst>
        </p14:section>
        <p14:section name="Untitled Section" id="{322C324E-CFC9-3D4D-A044-4FDB5E8EC59E}">
          <p14:sldIdLst>
            <p14:sldId id="366"/>
            <p14:sldId id="361"/>
            <p14:sldId id="368"/>
            <p14:sldId id="363"/>
            <p14:sldId id="369"/>
            <p14:sldId id="373"/>
            <p14:sldId id="364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>
        <p:scale>
          <a:sx n="80" d="100"/>
          <a:sy n="80" d="100"/>
        </p:scale>
        <p:origin x="-58" y="1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290D14-57B2-4CAA-8458-BCFC8DFDFE1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BC566B-4E5B-4C72-83F7-74F8DFC465CB}">
      <dgm:prSet phldrT="[Текст]" custT="1"/>
      <dgm:spPr/>
      <dgm:t>
        <a:bodyPr/>
        <a:lstStyle/>
        <a:p>
          <a:r>
            <a:rPr lang="ru-RU" sz="3200" dirty="0" smtClean="0">
              <a:latin typeface="+mn-lt"/>
              <a:cs typeface="Times New Roman" panose="02020603050405020304" pitchFamily="18" charset="0"/>
            </a:rPr>
            <a:t>Не эрозивная</a:t>
          </a:r>
          <a:endParaRPr lang="ru-RU" sz="3200" dirty="0">
            <a:latin typeface="+mn-lt"/>
            <a:cs typeface="Times New Roman" panose="02020603050405020304" pitchFamily="18" charset="0"/>
          </a:endParaRPr>
        </a:p>
      </dgm:t>
    </dgm:pt>
    <dgm:pt modelId="{B632FEF9-005A-426E-9334-24B086FB2DFD}" type="parTrans" cxnId="{872ECEAA-CFD4-49EF-94A7-B04331C0F1AE}">
      <dgm:prSet/>
      <dgm:spPr/>
      <dgm:t>
        <a:bodyPr/>
        <a:lstStyle/>
        <a:p>
          <a:endParaRPr lang="ru-RU"/>
        </a:p>
      </dgm:t>
    </dgm:pt>
    <dgm:pt modelId="{33A233B1-2B17-448B-AC39-FB525D077032}" type="sibTrans" cxnId="{872ECEAA-CFD4-49EF-94A7-B04331C0F1AE}">
      <dgm:prSet/>
      <dgm:spPr/>
      <dgm:t>
        <a:bodyPr/>
        <a:lstStyle/>
        <a:p>
          <a:endParaRPr lang="ru-RU"/>
        </a:p>
      </dgm:t>
    </dgm:pt>
    <dgm:pt modelId="{92B2FFA2-B503-486F-8B37-CEC92B4DDC25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Эндоскопические изменения отсутствуют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953C4A95-FC5D-42F5-89F5-2F92A85B5C1D}" type="parTrans" cxnId="{46B8501C-1ED7-4E01-B2E5-54DC6B114957}">
      <dgm:prSet/>
      <dgm:spPr/>
      <dgm:t>
        <a:bodyPr/>
        <a:lstStyle/>
        <a:p>
          <a:endParaRPr lang="ru-RU"/>
        </a:p>
      </dgm:t>
    </dgm:pt>
    <dgm:pt modelId="{AC745FCE-64FF-4A43-BB38-10B567F79783}" type="sibTrans" cxnId="{46B8501C-1ED7-4E01-B2E5-54DC6B114957}">
      <dgm:prSet/>
      <dgm:spPr/>
      <dgm:t>
        <a:bodyPr/>
        <a:lstStyle/>
        <a:p>
          <a:endParaRPr lang="ru-RU"/>
        </a:p>
      </dgm:t>
    </dgm:pt>
    <dgm:pt modelId="{9B82398A-7839-43AB-B0E0-3F712066225D}">
      <dgm:prSet phldrT="[Текст]" custT="1"/>
      <dgm:spPr/>
      <dgm:t>
        <a:bodyPr/>
        <a:lstStyle/>
        <a:p>
          <a:r>
            <a:rPr lang="ru-RU" sz="3200" dirty="0" smtClean="0">
              <a:latin typeface="+mn-lt"/>
              <a:cs typeface="Times New Roman" panose="02020603050405020304" pitchFamily="18" charset="0"/>
            </a:rPr>
            <a:t>Эрозивная</a:t>
          </a:r>
          <a:endParaRPr lang="ru-RU" sz="3200" dirty="0">
            <a:latin typeface="+mn-lt"/>
            <a:cs typeface="Times New Roman" panose="02020603050405020304" pitchFamily="18" charset="0"/>
          </a:endParaRPr>
        </a:p>
      </dgm:t>
    </dgm:pt>
    <dgm:pt modelId="{F2CB983C-6790-491D-9B9D-0681FAFEDF08}" type="parTrans" cxnId="{90D53250-96E3-42BA-946F-52C8BAC0C2C8}">
      <dgm:prSet/>
      <dgm:spPr/>
      <dgm:t>
        <a:bodyPr/>
        <a:lstStyle/>
        <a:p>
          <a:endParaRPr lang="ru-RU"/>
        </a:p>
      </dgm:t>
    </dgm:pt>
    <dgm:pt modelId="{71190041-41DA-4CFD-B972-B4D5489A8014}" type="sibTrans" cxnId="{90D53250-96E3-42BA-946F-52C8BAC0C2C8}">
      <dgm:prSet/>
      <dgm:spPr/>
      <dgm:t>
        <a:bodyPr/>
        <a:lstStyle/>
        <a:p>
          <a:endParaRPr lang="ru-RU"/>
        </a:p>
      </dgm:t>
    </dgm:pt>
    <dgm:pt modelId="{B60F964E-504D-4D41-9016-804D75B23A95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В дистальной части пищевода видны эрозии при эндоскопии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2643C480-7BEB-4782-9CC9-30374C2D87C8}" type="parTrans" cxnId="{45AA2768-2BE2-4286-9ABE-3C736480374A}">
      <dgm:prSet/>
      <dgm:spPr/>
      <dgm:t>
        <a:bodyPr/>
        <a:lstStyle/>
        <a:p>
          <a:endParaRPr lang="ru-RU"/>
        </a:p>
      </dgm:t>
    </dgm:pt>
    <dgm:pt modelId="{ED06C087-9AAE-4FF3-B6E9-683A0EDBA4F6}" type="sibTrans" cxnId="{45AA2768-2BE2-4286-9ABE-3C736480374A}">
      <dgm:prSet/>
      <dgm:spPr/>
      <dgm:t>
        <a:bodyPr/>
        <a:lstStyle/>
        <a:p>
          <a:endParaRPr lang="ru-RU"/>
        </a:p>
      </dgm:t>
    </dgm:pt>
    <dgm:pt modelId="{2F77FD18-EC85-491D-A394-9DB4EC9A520B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Предотвращается консервативным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4B024BF2-3480-4ED2-87EF-A9B8B5CB24E0}" type="parTrans" cxnId="{570F8494-2D3C-4EEC-9C18-BE8E76A2F727}">
      <dgm:prSet/>
      <dgm:spPr/>
      <dgm:t>
        <a:bodyPr/>
        <a:lstStyle/>
        <a:p>
          <a:endParaRPr lang="ru-RU"/>
        </a:p>
      </dgm:t>
    </dgm:pt>
    <dgm:pt modelId="{4FACDDE3-0892-4AD8-9AA7-2D71CFAC504C}" type="sibTrans" cxnId="{570F8494-2D3C-4EEC-9C18-BE8E76A2F727}">
      <dgm:prSet/>
      <dgm:spPr/>
      <dgm:t>
        <a:bodyPr/>
        <a:lstStyle/>
        <a:p>
          <a:endParaRPr lang="ru-RU"/>
        </a:p>
      </dgm:t>
    </dgm:pt>
    <dgm:pt modelId="{A6D55A42-05E0-42B7-8BB1-4070D56342E0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Предотвращается консервативным лечением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DA57BB5C-CD5E-4D9C-BD3D-1D058CCE3F1B}" type="parTrans" cxnId="{8CB6D487-159D-4E49-ACE0-502D89293207}">
      <dgm:prSet/>
      <dgm:spPr/>
      <dgm:t>
        <a:bodyPr/>
        <a:lstStyle/>
        <a:p>
          <a:endParaRPr lang="ru-RU"/>
        </a:p>
      </dgm:t>
    </dgm:pt>
    <dgm:pt modelId="{7A5BDAE3-074B-4321-8F3F-6D38EEF482C0}" type="sibTrans" cxnId="{8CB6D487-159D-4E49-ACE0-502D89293207}">
      <dgm:prSet/>
      <dgm:spPr/>
      <dgm:t>
        <a:bodyPr/>
        <a:lstStyle/>
        <a:p>
          <a:endParaRPr lang="ru-RU"/>
        </a:p>
      </dgm:t>
    </dgm:pt>
    <dgm:pt modelId="{B24CDE69-AE63-4A2C-B541-7401432D35D0}">
      <dgm:prSet phldrT="[Текст]"/>
      <dgm:spPr/>
      <dgm:t>
        <a:bodyPr/>
        <a:lstStyle/>
        <a:p>
          <a:endParaRPr lang="ru-RU" dirty="0"/>
        </a:p>
      </dgm:t>
    </dgm:pt>
    <dgm:pt modelId="{EA9AC8E5-F914-4697-A231-89089593F326}" type="parTrans" cxnId="{AACABE1F-6792-480B-9198-495259A41A79}">
      <dgm:prSet/>
      <dgm:spPr/>
      <dgm:t>
        <a:bodyPr/>
        <a:lstStyle/>
        <a:p>
          <a:endParaRPr lang="ru-RU"/>
        </a:p>
      </dgm:t>
    </dgm:pt>
    <dgm:pt modelId="{B21BE578-6FA1-4803-A535-F20B7F35C46C}" type="sibTrans" cxnId="{AACABE1F-6792-480B-9198-495259A41A79}">
      <dgm:prSet/>
      <dgm:spPr/>
      <dgm:t>
        <a:bodyPr/>
        <a:lstStyle/>
        <a:p>
          <a:endParaRPr lang="ru-RU"/>
        </a:p>
      </dgm:t>
    </dgm:pt>
    <dgm:pt modelId="{BA0DC881-5E2B-4EC9-8F0D-759BBD62316F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В </a:t>
          </a:r>
          <a:r>
            <a:rPr lang="az-Latn-AZ" dirty="0" smtClean="0">
              <a:latin typeface="+mn-lt"/>
              <a:cs typeface="Times New Roman" panose="02020603050405020304" pitchFamily="18" charset="0"/>
            </a:rPr>
            <a:t>25% </a:t>
          </a:r>
          <a:r>
            <a:rPr lang="ru-RU" dirty="0" smtClean="0">
              <a:latin typeface="+mn-lt"/>
              <a:cs typeface="Times New Roman" panose="02020603050405020304" pitchFamily="18" charset="0"/>
            </a:rPr>
            <a:t>случаях развиваются рецидивы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3AA0BB24-B6A5-438E-8DCA-2E6054E23C5E}" type="parTrans" cxnId="{7BD2055A-7058-4357-B6F1-0BA4DB5C7F69}">
      <dgm:prSet/>
      <dgm:spPr/>
      <dgm:t>
        <a:bodyPr/>
        <a:lstStyle/>
        <a:p>
          <a:endParaRPr lang="ru-RU"/>
        </a:p>
      </dgm:t>
    </dgm:pt>
    <dgm:pt modelId="{5CF9AFFE-BD9C-4FCA-85D3-8EFC52B12B21}" type="sibTrans" cxnId="{7BD2055A-7058-4357-B6F1-0BA4DB5C7F69}">
      <dgm:prSet/>
      <dgm:spPr/>
      <dgm:t>
        <a:bodyPr/>
        <a:lstStyle/>
        <a:p>
          <a:endParaRPr lang="ru-RU"/>
        </a:p>
      </dgm:t>
    </dgm:pt>
    <dgm:pt modelId="{78B9B27F-60EE-4021-AE6F-DC9A69AC51AD}">
      <dgm:prSet phldrT="[Текст]"/>
      <dgm:spPr/>
      <dgm:t>
        <a:bodyPr/>
        <a:lstStyle/>
        <a:p>
          <a:r>
            <a:rPr lang="ru-RU" dirty="0" err="1" smtClean="0">
              <a:latin typeface="+mn-lt"/>
              <a:cs typeface="Times New Roman" panose="02020603050405020304" pitchFamily="18" charset="0"/>
            </a:rPr>
            <a:t>Встречаеться</a:t>
          </a:r>
          <a:r>
            <a:rPr lang="ru-RU" dirty="0" smtClean="0">
              <a:latin typeface="+mn-lt"/>
              <a:cs typeface="Times New Roman" panose="02020603050405020304" pitchFamily="18" charset="0"/>
            </a:rPr>
            <a:t> у </a:t>
          </a:r>
          <a:r>
            <a:rPr lang="az-Latn-AZ" dirty="0" smtClean="0">
              <a:latin typeface="+mn-lt"/>
              <a:cs typeface="Times New Roman" panose="02020603050405020304" pitchFamily="18" charset="0"/>
            </a:rPr>
            <a:t>35% </a:t>
          </a:r>
          <a:r>
            <a:rPr lang="ru-RU" dirty="0" smtClean="0">
              <a:latin typeface="+mn-lt"/>
              <a:cs typeface="Times New Roman" panose="02020603050405020304" pitchFamily="18" charset="0"/>
            </a:rPr>
            <a:t>больных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4AEF62B0-CFBE-4989-BD45-8BDC9D0C5A26}" type="parTrans" cxnId="{AF2C05F0-0E18-446D-9F95-4A6C22731F65}">
      <dgm:prSet/>
      <dgm:spPr/>
      <dgm:t>
        <a:bodyPr/>
        <a:lstStyle/>
        <a:p>
          <a:endParaRPr lang="ru-RU"/>
        </a:p>
      </dgm:t>
    </dgm:pt>
    <dgm:pt modelId="{60E7A10A-4E8B-488C-9C1B-2126DEEB9EFB}" type="sibTrans" cxnId="{AF2C05F0-0E18-446D-9F95-4A6C22731F65}">
      <dgm:prSet/>
      <dgm:spPr/>
      <dgm:t>
        <a:bodyPr/>
        <a:lstStyle/>
        <a:p>
          <a:endParaRPr lang="ru-RU"/>
        </a:p>
      </dgm:t>
    </dgm:pt>
    <dgm:pt modelId="{2A8D5F4C-8FDD-4670-AADA-A5DC237312AD}">
      <dgm:prSet phldrT="[Текст]"/>
      <dgm:spPr/>
      <dgm:t>
        <a:bodyPr/>
        <a:lstStyle/>
        <a:p>
          <a:r>
            <a:rPr lang="ru-RU" dirty="0" err="1" smtClean="0">
              <a:latin typeface="+mn-lt"/>
              <a:cs typeface="Times New Roman" panose="02020603050405020304" pitchFamily="18" charset="0"/>
            </a:rPr>
            <a:t>Встречаються</a:t>
          </a:r>
          <a:r>
            <a:rPr lang="ru-RU" dirty="0" smtClean="0">
              <a:latin typeface="+mn-lt"/>
              <a:cs typeface="Times New Roman" panose="02020603050405020304" pitchFamily="18" charset="0"/>
            </a:rPr>
            <a:t> в </a:t>
          </a:r>
          <a:r>
            <a:rPr lang="az-Latn-AZ" dirty="0" smtClean="0">
              <a:latin typeface="+mn-lt"/>
              <a:cs typeface="Times New Roman" panose="02020603050405020304" pitchFamily="18" charset="0"/>
            </a:rPr>
            <a:t>60% </a:t>
          </a:r>
          <a:r>
            <a:rPr lang="ru-RU" dirty="0" smtClean="0">
              <a:latin typeface="+mn-lt"/>
              <a:cs typeface="Times New Roman" panose="02020603050405020304" pitchFamily="18" charset="0"/>
            </a:rPr>
            <a:t>случаях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52684DFB-B1D3-4BFF-9980-08B86C4FBF35}" type="parTrans" cxnId="{231E4906-0DC6-44CE-9D41-A41453A4C3AF}">
      <dgm:prSet/>
      <dgm:spPr/>
      <dgm:t>
        <a:bodyPr/>
        <a:lstStyle/>
        <a:p>
          <a:endParaRPr lang="ru-RU"/>
        </a:p>
      </dgm:t>
    </dgm:pt>
    <dgm:pt modelId="{518EC7CF-5F4D-44B5-A783-A42FAB3895F6}" type="sibTrans" cxnId="{231E4906-0DC6-44CE-9D41-A41453A4C3AF}">
      <dgm:prSet/>
      <dgm:spPr/>
      <dgm:t>
        <a:bodyPr/>
        <a:lstStyle/>
        <a:p>
          <a:endParaRPr lang="ru-RU"/>
        </a:p>
      </dgm:t>
    </dgm:pt>
    <dgm:pt modelId="{DB9EC150-B0C6-49E3-86E3-C30F062349BD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В 70</a:t>
          </a:r>
          <a:r>
            <a:rPr lang="az-Latn-AZ" dirty="0" smtClean="0">
              <a:latin typeface="+mn-lt"/>
              <a:cs typeface="Times New Roman" panose="02020603050405020304" pitchFamily="18" charset="0"/>
            </a:rPr>
            <a:t>% </a:t>
          </a:r>
          <a:r>
            <a:rPr lang="ru-RU" dirty="0" smtClean="0">
              <a:latin typeface="+mn-lt"/>
              <a:cs typeface="Times New Roman" panose="02020603050405020304" pitchFamily="18" charset="0"/>
            </a:rPr>
            <a:t>случаях развиваются рецидивы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E1B04C59-5A44-4D6A-88F4-C97DBD9E27DB}" type="parTrans" cxnId="{C93D1B97-DFC4-4C61-A2DB-72E40BC08E9C}">
      <dgm:prSet/>
      <dgm:spPr/>
      <dgm:t>
        <a:bodyPr/>
        <a:lstStyle/>
        <a:p>
          <a:endParaRPr lang="ru-RU"/>
        </a:p>
      </dgm:t>
    </dgm:pt>
    <dgm:pt modelId="{713663CB-B29E-47E3-91DB-200FB0CB5469}" type="sibTrans" cxnId="{C93D1B97-DFC4-4C61-A2DB-72E40BC08E9C}">
      <dgm:prSet/>
      <dgm:spPr/>
      <dgm:t>
        <a:bodyPr/>
        <a:lstStyle/>
        <a:p>
          <a:endParaRPr lang="ru-RU"/>
        </a:p>
      </dgm:t>
    </dgm:pt>
    <dgm:pt modelId="{6BA3313C-069E-4118-A271-9CD8B37C8885}" type="pres">
      <dgm:prSet presAssocID="{43290D14-57B2-4CAA-8458-BCFC8DFDFE1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04C1357-6693-4CDF-A2BF-AA4CEBCB107D}" type="pres">
      <dgm:prSet presAssocID="{93BC566B-4E5B-4C72-83F7-74F8DFC465CB}" presName="linNode" presStyleCnt="0"/>
      <dgm:spPr/>
    </dgm:pt>
    <dgm:pt modelId="{01916F7F-99F9-4606-A548-F9D6AC8B698B}" type="pres">
      <dgm:prSet presAssocID="{93BC566B-4E5B-4C72-83F7-74F8DFC465C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48478A-0F06-4298-8296-9D46E524342C}" type="pres">
      <dgm:prSet presAssocID="{93BC566B-4E5B-4C72-83F7-74F8DFC465C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ECA6D-D01F-4B03-81FF-AB4C291A87F4}" type="pres">
      <dgm:prSet presAssocID="{33A233B1-2B17-448B-AC39-FB525D077032}" presName="spacing" presStyleCnt="0"/>
      <dgm:spPr/>
    </dgm:pt>
    <dgm:pt modelId="{06952229-9EA5-4618-A957-5A29A8D856AB}" type="pres">
      <dgm:prSet presAssocID="{9B82398A-7839-43AB-B0E0-3F712066225D}" presName="linNode" presStyleCnt="0"/>
      <dgm:spPr/>
    </dgm:pt>
    <dgm:pt modelId="{F4089B52-F119-45FF-8C82-61CC30126D5A}" type="pres">
      <dgm:prSet presAssocID="{9B82398A-7839-43AB-B0E0-3F712066225D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6B868-7606-46B2-AA8A-C8C8AA4EFC68}" type="pres">
      <dgm:prSet presAssocID="{9B82398A-7839-43AB-B0E0-3F712066225D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4049BD-6299-49AC-BB9E-7ED2ACF2B200}" type="presOf" srcId="{DB9EC150-B0C6-49E3-86E3-C30F062349BD}" destId="{B556B868-7606-46B2-AA8A-C8C8AA4EFC68}" srcOrd="0" destOrd="3" presId="urn:microsoft.com/office/officeart/2005/8/layout/vList6"/>
    <dgm:cxn modelId="{AACABE1F-6792-480B-9198-495259A41A79}" srcId="{93BC566B-4E5B-4C72-83F7-74F8DFC465CB}" destId="{B24CDE69-AE63-4A2C-B541-7401432D35D0}" srcOrd="4" destOrd="0" parTransId="{EA9AC8E5-F914-4697-A231-89089593F326}" sibTransId="{B21BE578-6FA1-4803-A535-F20B7F35C46C}"/>
    <dgm:cxn modelId="{B96CDEB4-4C71-420D-8697-864201740081}" type="presOf" srcId="{BA0DC881-5E2B-4EC9-8F0D-759BBD62316F}" destId="{4548478A-0F06-4298-8296-9D46E524342C}" srcOrd="0" destOrd="3" presId="urn:microsoft.com/office/officeart/2005/8/layout/vList6"/>
    <dgm:cxn modelId="{2169553C-EB45-42AE-8E90-84DD1811A3C7}" type="presOf" srcId="{B60F964E-504D-4D41-9016-804D75B23A95}" destId="{B556B868-7606-46B2-AA8A-C8C8AA4EFC68}" srcOrd="0" destOrd="0" presId="urn:microsoft.com/office/officeart/2005/8/layout/vList6"/>
    <dgm:cxn modelId="{BF237400-9ACC-46A6-BA08-B4FEC6668A54}" type="presOf" srcId="{B24CDE69-AE63-4A2C-B541-7401432D35D0}" destId="{4548478A-0F06-4298-8296-9D46E524342C}" srcOrd="0" destOrd="4" presId="urn:microsoft.com/office/officeart/2005/8/layout/vList6"/>
    <dgm:cxn modelId="{872ECEAA-CFD4-49EF-94A7-B04331C0F1AE}" srcId="{43290D14-57B2-4CAA-8458-BCFC8DFDFE16}" destId="{93BC566B-4E5B-4C72-83F7-74F8DFC465CB}" srcOrd="0" destOrd="0" parTransId="{B632FEF9-005A-426E-9334-24B086FB2DFD}" sibTransId="{33A233B1-2B17-448B-AC39-FB525D077032}"/>
    <dgm:cxn modelId="{46B8501C-1ED7-4E01-B2E5-54DC6B114957}" srcId="{93BC566B-4E5B-4C72-83F7-74F8DFC465CB}" destId="{92B2FFA2-B503-486F-8B37-CEC92B4DDC25}" srcOrd="0" destOrd="0" parTransId="{953C4A95-FC5D-42F5-89F5-2F92A85B5C1D}" sibTransId="{AC745FCE-64FF-4A43-BB38-10B567F79783}"/>
    <dgm:cxn modelId="{570F8494-2D3C-4EEC-9C18-BE8E76A2F727}" srcId="{9B82398A-7839-43AB-B0E0-3F712066225D}" destId="{2F77FD18-EC85-491D-A394-9DB4EC9A520B}" srcOrd="2" destOrd="0" parTransId="{4B024BF2-3480-4ED2-87EF-A9B8B5CB24E0}" sibTransId="{4FACDDE3-0892-4AD8-9AA7-2D71CFAC504C}"/>
    <dgm:cxn modelId="{DB56E468-24D5-4ECE-B377-C0EDE25DB259}" type="presOf" srcId="{2A8D5F4C-8FDD-4670-AADA-A5DC237312AD}" destId="{4548478A-0F06-4298-8296-9D46E524342C}" srcOrd="0" destOrd="1" presId="urn:microsoft.com/office/officeart/2005/8/layout/vList6"/>
    <dgm:cxn modelId="{87336BAD-3786-42B7-9341-B3F667D15388}" type="presOf" srcId="{92B2FFA2-B503-486F-8B37-CEC92B4DDC25}" destId="{4548478A-0F06-4298-8296-9D46E524342C}" srcOrd="0" destOrd="0" presId="urn:microsoft.com/office/officeart/2005/8/layout/vList6"/>
    <dgm:cxn modelId="{432686A1-6394-4BB9-8E52-DC9928C28AA6}" type="presOf" srcId="{43290D14-57B2-4CAA-8458-BCFC8DFDFE16}" destId="{6BA3313C-069E-4118-A271-9CD8B37C8885}" srcOrd="0" destOrd="0" presId="urn:microsoft.com/office/officeart/2005/8/layout/vList6"/>
    <dgm:cxn modelId="{D76EF754-D19F-402F-BFFD-FDBE9CA59B9A}" type="presOf" srcId="{78B9B27F-60EE-4021-AE6F-DC9A69AC51AD}" destId="{B556B868-7606-46B2-AA8A-C8C8AA4EFC68}" srcOrd="0" destOrd="1" presId="urn:microsoft.com/office/officeart/2005/8/layout/vList6"/>
    <dgm:cxn modelId="{C93D1B97-DFC4-4C61-A2DB-72E40BC08E9C}" srcId="{9B82398A-7839-43AB-B0E0-3F712066225D}" destId="{DB9EC150-B0C6-49E3-86E3-C30F062349BD}" srcOrd="3" destOrd="0" parTransId="{E1B04C59-5A44-4D6A-88F4-C97DBD9E27DB}" sibTransId="{713663CB-B29E-47E3-91DB-200FB0CB5469}"/>
    <dgm:cxn modelId="{8CB6D487-159D-4E49-ACE0-502D89293207}" srcId="{93BC566B-4E5B-4C72-83F7-74F8DFC465CB}" destId="{A6D55A42-05E0-42B7-8BB1-4070D56342E0}" srcOrd="2" destOrd="0" parTransId="{DA57BB5C-CD5E-4D9C-BD3D-1D058CCE3F1B}" sibTransId="{7A5BDAE3-074B-4321-8F3F-6D38EEF482C0}"/>
    <dgm:cxn modelId="{7BD2055A-7058-4357-B6F1-0BA4DB5C7F69}" srcId="{93BC566B-4E5B-4C72-83F7-74F8DFC465CB}" destId="{BA0DC881-5E2B-4EC9-8F0D-759BBD62316F}" srcOrd="3" destOrd="0" parTransId="{3AA0BB24-B6A5-438E-8DCA-2E6054E23C5E}" sibTransId="{5CF9AFFE-BD9C-4FCA-85D3-8EFC52B12B21}"/>
    <dgm:cxn modelId="{45AA2768-2BE2-4286-9ABE-3C736480374A}" srcId="{9B82398A-7839-43AB-B0E0-3F712066225D}" destId="{B60F964E-504D-4D41-9016-804D75B23A95}" srcOrd="0" destOrd="0" parTransId="{2643C480-7BEB-4782-9CC9-30374C2D87C8}" sibTransId="{ED06C087-9AAE-4FF3-B6E9-683A0EDBA4F6}"/>
    <dgm:cxn modelId="{0508371F-C5F7-42BE-BFB7-90D0536AFEAC}" type="presOf" srcId="{2F77FD18-EC85-491D-A394-9DB4EC9A520B}" destId="{B556B868-7606-46B2-AA8A-C8C8AA4EFC68}" srcOrd="0" destOrd="2" presId="urn:microsoft.com/office/officeart/2005/8/layout/vList6"/>
    <dgm:cxn modelId="{AF2C05F0-0E18-446D-9F95-4A6C22731F65}" srcId="{9B82398A-7839-43AB-B0E0-3F712066225D}" destId="{78B9B27F-60EE-4021-AE6F-DC9A69AC51AD}" srcOrd="1" destOrd="0" parTransId="{4AEF62B0-CFBE-4989-BD45-8BDC9D0C5A26}" sibTransId="{60E7A10A-4E8B-488C-9C1B-2126DEEB9EFB}"/>
    <dgm:cxn modelId="{58357B57-C0B9-47E5-BA5D-C74815220EC7}" type="presOf" srcId="{A6D55A42-05E0-42B7-8BB1-4070D56342E0}" destId="{4548478A-0F06-4298-8296-9D46E524342C}" srcOrd="0" destOrd="2" presId="urn:microsoft.com/office/officeart/2005/8/layout/vList6"/>
    <dgm:cxn modelId="{231E4906-0DC6-44CE-9D41-A41453A4C3AF}" srcId="{93BC566B-4E5B-4C72-83F7-74F8DFC465CB}" destId="{2A8D5F4C-8FDD-4670-AADA-A5DC237312AD}" srcOrd="1" destOrd="0" parTransId="{52684DFB-B1D3-4BFF-9980-08B86C4FBF35}" sibTransId="{518EC7CF-5F4D-44B5-A783-A42FAB3895F6}"/>
    <dgm:cxn modelId="{90D53250-96E3-42BA-946F-52C8BAC0C2C8}" srcId="{43290D14-57B2-4CAA-8458-BCFC8DFDFE16}" destId="{9B82398A-7839-43AB-B0E0-3F712066225D}" srcOrd="1" destOrd="0" parTransId="{F2CB983C-6790-491D-9B9D-0681FAFEDF08}" sibTransId="{71190041-41DA-4CFD-B972-B4D5489A8014}"/>
    <dgm:cxn modelId="{8247DEC5-E96A-486A-90B9-2482F36EB86E}" type="presOf" srcId="{9B82398A-7839-43AB-B0E0-3F712066225D}" destId="{F4089B52-F119-45FF-8C82-61CC30126D5A}" srcOrd="0" destOrd="0" presId="urn:microsoft.com/office/officeart/2005/8/layout/vList6"/>
    <dgm:cxn modelId="{7318C046-03E1-4881-A741-7B1F11FE7613}" type="presOf" srcId="{93BC566B-4E5B-4C72-83F7-74F8DFC465CB}" destId="{01916F7F-99F9-4606-A548-F9D6AC8B698B}" srcOrd="0" destOrd="0" presId="urn:microsoft.com/office/officeart/2005/8/layout/vList6"/>
    <dgm:cxn modelId="{D171D157-C2DD-47BD-A152-E0CDEF4CE3C5}" type="presParOf" srcId="{6BA3313C-069E-4118-A271-9CD8B37C8885}" destId="{504C1357-6693-4CDF-A2BF-AA4CEBCB107D}" srcOrd="0" destOrd="0" presId="urn:microsoft.com/office/officeart/2005/8/layout/vList6"/>
    <dgm:cxn modelId="{90FFB5F3-8B21-471E-ADA9-0804327AFEDA}" type="presParOf" srcId="{504C1357-6693-4CDF-A2BF-AA4CEBCB107D}" destId="{01916F7F-99F9-4606-A548-F9D6AC8B698B}" srcOrd="0" destOrd="0" presId="urn:microsoft.com/office/officeart/2005/8/layout/vList6"/>
    <dgm:cxn modelId="{9EEFE7C6-DF56-4CF5-B793-50C3E6E38B85}" type="presParOf" srcId="{504C1357-6693-4CDF-A2BF-AA4CEBCB107D}" destId="{4548478A-0F06-4298-8296-9D46E524342C}" srcOrd="1" destOrd="0" presId="urn:microsoft.com/office/officeart/2005/8/layout/vList6"/>
    <dgm:cxn modelId="{E37C2A62-3D08-4C80-A76C-F02D802E1FA0}" type="presParOf" srcId="{6BA3313C-069E-4118-A271-9CD8B37C8885}" destId="{A8DECA6D-D01F-4B03-81FF-AB4C291A87F4}" srcOrd="1" destOrd="0" presId="urn:microsoft.com/office/officeart/2005/8/layout/vList6"/>
    <dgm:cxn modelId="{6996A204-0534-40D7-859B-C490603170AC}" type="presParOf" srcId="{6BA3313C-069E-4118-A271-9CD8B37C8885}" destId="{06952229-9EA5-4618-A957-5A29A8D856AB}" srcOrd="2" destOrd="0" presId="urn:microsoft.com/office/officeart/2005/8/layout/vList6"/>
    <dgm:cxn modelId="{679C1F26-5E55-45C5-B7CB-9E73A2CDAD7E}" type="presParOf" srcId="{06952229-9EA5-4618-A957-5A29A8D856AB}" destId="{F4089B52-F119-45FF-8C82-61CC30126D5A}" srcOrd="0" destOrd="0" presId="urn:microsoft.com/office/officeart/2005/8/layout/vList6"/>
    <dgm:cxn modelId="{866B5150-B866-478F-B34F-22C2F2F899DA}" type="presParOf" srcId="{06952229-9EA5-4618-A957-5A29A8D856AB}" destId="{B556B868-7606-46B2-AA8A-C8C8AA4EFC6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0B897B-6609-4B58-A5BF-565A88EA572E}" type="doc">
      <dgm:prSet loTypeId="urn:microsoft.com/office/officeart/2005/8/layout/default#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3475D01-6379-4A36-BE4B-CAC66EA92E33}">
      <dgm:prSet phldrT="[Текст]"/>
      <dgm:spPr/>
      <dgm:t>
        <a:bodyPr/>
        <a:lstStyle/>
        <a:p>
          <a:r>
            <a:rPr lang="ru-RU" dirty="0" smtClean="0"/>
            <a:t>Пищевод </a:t>
          </a:r>
          <a:r>
            <a:rPr lang="az-Latn-AZ" dirty="0" smtClean="0"/>
            <a:t>Barrett</a:t>
          </a:r>
          <a:endParaRPr lang="ru-RU" dirty="0"/>
        </a:p>
      </dgm:t>
    </dgm:pt>
    <dgm:pt modelId="{199F33C2-E5C2-4854-99C2-404C110C66E4}" type="parTrans" cxnId="{25EDB47C-1C2C-4224-9069-04BF1C5E4D3D}">
      <dgm:prSet/>
      <dgm:spPr/>
      <dgm:t>
        <a:bodyPr/>
        <a:lstStyle/>
        <a:p>
          <a:endParaRPr lang="ru-RU"/>
        </a:p>
      </dgm:t>
    </dgm:pt>
    <dgm:pt modelId="{A696389D-9887-41D3-8F40-F85299DE3A3A}" type="sibTrans" cxnId="{25EDB47C-1C2C-4224-9069-04BF1C5E4D3D}">
      <dgm:prSet/>
      <dgm:spPr/>
      <dgm:t>
        <a:bodyPr/>
        <a:lstStyle/>
        <a:p>
          <a:endParaRPr lang="ru-RU"/>
        </a:p>
      </dgm:t>
    </dgm:pt>
    <dgm:pt modelId="{955770A7-1F71-4A4A-91A8-7C14BF31A14C}">
      <dgm:prSet phldrT="[Текст]"/>
      <dgm:spPr/>
      <dgm:t>
        <a:bodyPr/>
        <a:lstStyle/>
        <a:p>
          <a:r>
            <a:rPr lang="ru-RU" dirty="0" smtClean="0"/>
            <a:t>Язва(ы)</a:t>
          </a:r>
          <a:endParaRPr lang="ru-RU" dirty="0"/>
        </a:p>
      </dgm:t>
    </dgm:pt>
    <dgm:pt modelId="{B786F6B7-C2A0-40B8-9B82-5AE13FC444AC}" type="parTrans" cxnId="{0BA93D29-6FC8-40E7-AC8D-23CC96B36D88}">
      <dgm:prSet/>
      <dgm:spPr/>
      <dgm:t>
        <a:bodyPr/>
        <a:lstStyle/>
        <a:p>
          <a:endParaRPr lang="ru-RU"/>
        </a:p>
      </dgm:t>
    </dgm:pt>
    <dgm:pt modelId="{18995840-56BC-4C15-995F-1B6AA1F7CDB1}" type="sibTrans" cxnId="{0BA93D29-6FC8-40E7-AC8D-23CC96B36D88}">
      <dgm:prSet/>
      <dgm:spPr/>
      <dgm:t>
        <a:bodyPr/>
        <a:lstStyle/>
        <a:p>
          <a:endParaRPr lang="ru-RU"/>
        </a:p>
      </dgm:t>
    </dgm:pt>
    <dgm:pt modelId="{ECFCCAC3-1642-45BC-8B0E-5F3CD787123C}">
      <dgm:prSet phldrT="[Текст]"/>
      <dgm:spPr/>
      <dgm:t>
        <a:bodyPr/>
        <a:lstStyle/>
        <a:p>
          <a:r>
            <a:rPr lang="ru-RU" dirty="0" smtClean="0"/>
            <a:t>Стриктура(ы) пищевода</a:t>
          </a:r>
          <a:endParaRPr lang="ru-RU" dirty="0"/>
        </a:p>
      </dgm:t>
    </dgm:pt>
    <dgm:pt modelId="{76AB1255-EEA6-4A7F-AA74-D558C0F61757}" type="parTrans" cxnId="{113F9517-DFBB-4F91-9227-ACA300BA3297}">
      <dgm:prSet/>
      <dgm:spPr/>
      <dgm:t>
        <a:bodyPr/>
        <a:lstStyle/>
        <a:p>
          <a:endParaRPr lang="ru-RU"/>
        </a:p>
      </dgm:t>
    </dgm:pt>
    <dgm:pt modelId="{846174B4-BEC9-48A9-B041-69FAE53A3620}" type="sibTrans" cxnId="{113F9517-DFBB-4F91-9227-ACA300BA3297}">
      <dgm:prSet/>
      <dgm:spPr/>
      <dgm:t>
        <a:bodyPr/>
        <a:lstStyle/>
        <a:p>
          <a:endParaRPr lang="ru-RU"/>
        </a:p>
      </dgm:t>
    </dgm:pt>
    <dgm:pt modelId="{6FB0454D-F3D0-410D-96E1-B696C912A2D9}">
      <dgm:prSet phldrT="[Текст]"/>
      <dgm:spPr/>
      <dgm:t>
        <a:bodyPr/>
        <a:lstStyle/>
        <a:p>
          <a:r>
            <a:rPr lang="ru-RU" dirty="0" smtClean="0"/>
            <a:t>Аспирационная пневмония</a:t>
          </a:r>
          <a:endParaRPr lang="ru-RU" dirty="0"/>
        </a:p>
      </dgm:t>
    </dgm:pt>
    <dgm:pt modelId="{07705F35-14A9-4BDB-B7DF-F0240684539B}" type="parTrans" cxnId="{A2DAACF9-1B63-495C-BB73-2DE071517DA6}">
      <dgm:prSet/>
      <dgm:spPr/>
      <dgm:t>
        <a:bodyPr/>
        <a:lstStyle/>
        <a:p>
          <a:endParaRPr lang="ru-RU"/>
        </a:p>
      </dgm:t>
    </dgm:pt>
    <dgm:pt modelId="{AED0F844-C1E2-4F60-AA4B-56F28150AA63}" type="sibTrans" cxnId="{A2DAACF9-1B63-495C-BB73-2DE071517DA6}">
      <dgm:prSet/>
      <dgm:spPr/>
      <dgm:t>
        <a:bodyPr/>
        <a:lstStyle/>
        <a:p>
          <a:endParaRPr lang="ru-RU"/>
        </a:p>
      </dgm:t>
    </dgm:pt>
    <dgm:pt modelId="{FA257071-8068-46D4-85D3-DBF3CB301EA1}">
      <dgm:prSet phldrT="[Текст]"/>
      <dgm:spPr/>
      <dgm:t>
        <a:bodyPr/>
        <a:lstStyle/>
        <a:p>
          <a:r>
            <a:rPr lang="ru-RU" dirty="0" smtClean="0"/>
            <a:t>Фарингит</a:t>
          </a:r>
          <a:endParaRPr lang="ru-RU" dirty="0"/>
        </a:p>
      </dgm:t>
    </dgm:pt>
    <dgm:pt modelId="{AC177124-9C62-4167-BE3F-3342014D2F60}" type="parTrans" cxnId="{04508E80-1B96-453F-B9DA-3BD103D04FE0}">
      <dgm:prSet/>
      <dgm:spPr/>
      <dgm:t>
        <a:bodyPr/>
        <a:lstStyle/>
        <a:p>
          <a:endParaRPr lang="ru-RU"/>
        </a:p>
      </dgm:t>
    </dgm:pt>
    <dgm:pt modelId="{F4FB7268-F3BB-4FD6-A2DB-A126C3C14A51}" type="sibTrans" cxnId="{04508E80-1B96-453F-B9DA-3BD103D04FE0}">
      <dgm:prSet/>
      <dgm:spPr/>
      <dgm:t>
        <a:bodyPr/>
        <a:lstStyle/>
        <a:p>
          <a:endParaRPr lang="ru-RU"/>
        </a:p>
      </dgm:t>
    </dgm:pt>
    <dgm:pt modelId="{BB4D7260-7B07-453E-995F-A701E62D0B1A}">
      <dgm:prSet/>
      <dgm:spPr/>
      <dgm:t>
        <a:bodyPr/>
        <a:lstStyle/>
        <a:p>
          <a:r>
            <a:rPr lang="ru-RU" dirty="0" smtClean="0"/>
            <a:t>Астма</a:t>
          </a:r>
          <a:endParaRPr lang="ru-RU" dirty="0"/>
        </a:p>
      </dgm:t>
    </dgm:pt>
    <dgm:pt modelId="{D57B2942-DB7C-4C9A-BDC8-7C7B65531624}" type="parTrans" cxnId="{7E801182-3813-4711-9681-978DB33AE5DF}">
      <dgm:prSet/>
      <dgm:spPr/>
      <dgm:t>
        <a:bodyPr/>
        <a:lstStyle/>
        <a:p>
          <a:endParaRPr lang="ru-RU"/>
        </a:p>
      </dgm:t>
    </dgm:pt>
    <dgm:pt modelId="{E934CF58-AF15-48FD-BCF6-56B4E1731533}" type="sibTrans" cxnId="{7E801182-3813-4711-9681-978DB33AE5DF}">
      <dgm:prSet/>
      <dgm:spPr/>
      <dgm:t>
        <a:bodyPr/>
        <a:lstStyle/>
        <a:p>
          <a:endParaRPr lang="ru-RU"/>
        </a:p>
      </dgm:t>
    </dgm:pt>
    <dgm:pt modelId="{EC9264DE-E5C5-4F5B-A4E7-4EAEBEDE24A1}">
      <dgm:prSet/>
      <dgm:spPr/>
      <dgm:t>
        <a:bodyPr/>
        <a:lstStyle/>
        <a:p>
          <a:endParaRPr lang="ru-RU"/>
        </a:p>
      </dgm:t>
    </dgm:pt>
    <dgm:pt modelId="{48A1BCFC-74B0-4831-8DB7-2C816290E832}" type="parTrans" cxnId="{727A1A7A-49F2-4352-8396-2CEAE9401EFF}">
      <dgm:prSet/>
      <dgm:spPr/>
      <dgm:t>
        <a:bodyPr/>
        <a:lstStyle/>
        <a:p>
          <a:endParaRPr lang="ru-RU"/>
        </a:p>
      </dgm:t>
    </dgm:pt>
    <dgm:pt modelId="{F0F22D0F-F7D3-43F5-B467-2E9CC2E3D2D0}" type="sibTrans" cxnId="{727A1A7A-49F2-4352-8396-2CEAE9401EFF}">
      <dgm:prSet/>
      <dgm:spPr/>
      <dgm:t>
        <a:bodyPr/>
        <a:lstStyle/>
        <a:p>
          <a:endParaRPr lang="ru-RU"/>
        </a:p>
      </dgm:t>
    </dgm:pt>
    <dgm:pt modelId="{00CA808C-9B2D-4AAB-9DC0-F4644399CFB4}" type="pres">
      <dgm:prSet presAssocID="{B90B897B-6609-4B58-A5BF-565A88EA572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7A25B1-EF32-46B4-BC8F-C9E1DEFE1C18}" type="pres">
      <dgm:prSet presAssocID="{43475D01-6379-4A36-BE4B-CAC66EA92E33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12514-32B2-484E-9729-4CE277098D98}" type="pres">
      <dgm:prSet presAssocID="{A696389D-9887-41D3-8F40-F85299DE3A3A}" presName="sibTrans" presStyleCnt="0"/>
      <dgm:spPr/>
    </dgm:pt>
    <dgm:pt modelId="{DAAEBFD8-8FF8-4307-A48C-E449BE77F8FA}" type="pres">
      <dgm:prSet presAssocID="{BB4D7260-7B07-453E-995F-A701E62D0B1A}" presName="node" presStyleLbl="node1" presStyleIdx="1" presStyleCnt="7" custLinFactNeighborX="-436" custLinFactNeighborY="-2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2C1EE-3C3F-4A2F-896E-7E6BBDD62B48}" type="pres">
      <dgm:prSet presAssocID="{E934CF58-AF15-48FD-BCF6-56B4E1731533}" presName="sibTrans" presStyleCnt="0"/>
      <dgm:spPr/>
    </dgm:pt>
    <dgm:pt modelId="{20022199-BFCA-42F8-BDAF-ECAC9138A85E}" type="pres">
      <dgm:prSet presAssocID="{EC9264DE-E5C5-4F5B-A4E7-4EAEBEDE24A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0294F-3AD6-4D21-93D5-BF30CBFD88F3}" type="pres">
      <dgm:prSet presAssocID="{F0F22D0F-F7D3-43F5-B467-2E9CC2E3D2D0}" presName="sibTrans" presStyleCnt="0"/>
      <dgm:spPr/>
    </dgm:pt>
    <dgm:pt modelId="{31B43EAE-3F60-4307-A10F-31D3823D2925}" type="pres">
      <dgm:prSet presAssocID="{955770A7-1F71-4A4A-91A8-7C14BF31A14C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94EDDC-F4AE-41D0-9B1C-FD95FCEFBA0D}" type="pres">
      <dgm:prSet presAssocID="{18995840-56BC-4C15-995F-1B6AA1F7CDB1}" presName="sibTrans" presStyleCnt="0"/>
      <dgm:spPr/>
    </dgm:pt>
    <dgm:pt modelId="{DA96A5A1-9424-4CF4-A04B-2F442C0597CD}" type="pres">
      <dgm:prSet presAssocID="{ECFCCAC3-1642-45BC-8B0E-5F3CD787123C}" presName="node" presStyleLbl="node1" presStyleIdx="4" presStyleCnt="7" custLinFactNeighborX="330" custLinFactNeighborY="-16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C4DDF4-A725-4341-AC6B-DFCA40B6DD13}" type="pres">
      <dgm:prSet presAssocID="{846174B4-BEC9-48A9-B041-69FAE53A3620}" presName="sibTrans" presStyleCnt="0"/>
      <dgm:spPr/>
    </dgm:pt>
    <dgm:pt modelId="{A6D2F273-905D-4DE9-A90C-7B0B7F6B943E}" type="pres">
      <dgm:prSet presAssocID="{6FB0454D-F3D0-410D-96E1-B696C912A2D9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165ED3-06E5-4F62-A825-ACF35001FCD2}" type="pres">
      <dgm:prSet presAssocID="{AED0F844-C1E2-4F60-AA4B-56F28150AA63}" presName="sibTrans" presStyleCnt="0"/>
      <dgm:spPr/>
    </dgm:pt>
    <dgm:pt modelId="{C806D934-3451-4CE6-B04F-CC86BA8BE657}" type="pres">
      <dgm:prSet presAssocID="{FA257071-8068-46D4-85D3-DBF3CB301EA1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AE48D4-C9FA-4FCC-B159-4D0A15D011E2}" type="presOf" srcId="{EC9264DE-E5C5-4F5B-A4E7-4EAEBEDE24A1}" destId="{20022199-BFCA-42F8-BDAF-ECAC9138A85E}" srcOrd="0" destOrd="0" presId="urn:microsoft.com/office/officeart/2005/8/layout/default#1"/>
    <dgm:cxn modelId="{113F9517-DFBB-4F91-9227-ACA300BA3297}" srcId="{B90B897B-6609-4B58-A5BF-565A88EA572E}" destId="{ECFCCAC3-1642-45BC-8B0E-5F3CD787123C}" srcOrd="4" destOrd="0" parTransId="{76AB1255-EEA6-4A7F-AA74-D558C0F61757}" sibTransId="{846174B4-BEC9-48A9-B041-69FAE53A3620}"/>
    <dgm:cxn modelId="{44FC415B-6672-4F1A-8A06-09DE26F1981D}" type="presOf" srcId="{FA257071-8068-46D4-85D3-DBF3CB301EA1}" destId="{C806D934-3451-4CE6-B04F-CC86BA8BE657}" srcOrd="0" destOrd="0" presId="urn:microsoft.com/office/officeart/2005/8/layout/default#1"/>
    <dgm:cxn modelId="{3A4AC743-3C67-4C5D-B9ED-933E0566A9F4}" type="presOf" srcId="{BB4D7260-7B07-453E-995F-A701E62D0B1A}" destId="{DAAEBFD8-8FF8-4307-A48C-E449BE77F8FA}" srcOrd="0" destOrd="0" presId="urn:microsoft.com/office/officeart/2005/8/layout/default#1"/>
    <dgm:cxn modelId="{677CCD1D-8AA8-49B3-8ADF-B3D7059BE34B}" type="presOf" srcId="{955770A7-1F71-4A4A-91A8-7C14BF31A14C}" destId="{31B43EAE-3F60-4307-A10F-31D3823D2925}" srcOrd="0" destOrd="0" presId="urn:microsoft.com/office/officeart/2005/8/layout/default#1"/>
    <dgm:cxn modelId="{727A1A7A-49F2-4352-8396-2CEAE9401EFF}" srcId="{B90B897B-6609-4B58-A5BF-565A88EA572E}" destId="{EC9264DE-E5C5-4F5B-A4E7-4EAEBEDE24A1}" srcOrd="2" destOrd="0" parTransId="{48A1BCFC-74B0-4831-8DB7-2C816290E832}" sibTransId="{F0F22D0F-F7D3-43F5-B467-2E9CC2E3D2D0}"/>
    <dgm:cxn modelId="{0BA93D29-6FC8-40E7-AC8D-23CC96B36D88}" srcId="{B90B897B-6609-4B58-A5BF-565A88EA572E}" destId="{955770A7-1F71-4A4A-91A8-7C14BF31A14C}" srcOrd="3" destOrd="0" parTransId="{B786F6B7-C2A0-40B8-9B82-5AE13FC444AC}" sibTransId="{18995840-56BC-4C15-995F-1B6AA1F7CDB1}"/>
    <dgm:cxn modelId="{F078A2BA-270A-473C-950C-A2D1F8E0816E}" type="presOf" srcId="{ECFCCAC3-1642-45BC-8B0E-5F3CD787123C}" destId="{DA96A5A1-9424-4CF4-A04B-2F442C0597CD}" srcOrd="0" destOrd="0" presId="urn:microsoft.com/office/officeart/2005/8/layout/default#1"/>
    <dgm:cxn modelId="{25EDB47C-1C2C-4224-9069-04BF1C5E4D3D}" srcId="{B90B897B-6609-4B58-A5BF-565A88EA572E}" destId="{43475D01-6379-4A36-BE4B-CAC66EA92E33}" srcOrd="0" destOrd="0" parTransId="{199F33C2-E5C2-4854-99C2-404C110C66E4}" sibTransId="{A696389D-9887-41D3-8F40-F85299DE3A3A}"/>
    <dgm:cxn modelId="{04508E80-1B96-453F-B9DA-3BD103D04FE0}" srcId="{B90B897B-6609-4B58-A5BF-565A88EA572E}" destId="{FA257071-8068-46D4-85D3-DBF3CB301EA1}" srcOrd="6" destOrd="0" parTransId="{AC177124-9C62-4167-BE3F-3342014D2F60}" sibTransId="{F4FB7268-F3BB-4FD6-A2DB-A126C3C14A51}"/>
    <dgm:cxn modelId="{3C85F33E-6009-49BE-925E-1D1D085814D1}" type="presOf" srcId="{6FB0454D-F3D0-410D-96E1-B696C912A2D9}" destId="{A6D2F273-905D-4DE9-A90C-7B0B7F6B943E}" srcOrd="0" destOrd="0" presId="urn:microsoft.com/office/officeart/2005/8/layout/default#1"/>
    <dgm:cxn modelId="{001E7833-9540-4210-969D-594A4D0F815C}" type="presOf" srcId="{43475D01-6379-4A36-BE4B-CAC66EA92E33}" destId="{967A25B1-EF32-46B4-BC8F-C9E1DEFE1C18}" srcOrd="0" destOrd="0" presId="urn:microsoft.com/office/officeart/2005/8/layout/default#1"/>
    <dgm:cxn modelId="{7E801182-3813-4711-9681-978DB33AE5DF}" srcId="{B90B897B-6609-4B58-A5BF-565A88EA572E}" destId="{BB4D7260-7B07-453E-995F-A701E62D0B1A}" srcOrd="1" destOrd="0" parTransId="{D57B2942-DB7C-4C9A-BDC8-7C7B65531624}" sibTransId="{E934CF58-AF15-48FD-BCF6-56B4E1731533}"/>
    <dgm:cxn modelId="{A2DAACF9-1B63-495C-BB73-2DE071517DA6}" srcId="{B90B897B-6609-4B58-A5BF-565A88EA572E}" destId="{6FB0454D-F3D0-410D-96E1-B696C912A2D9}" srcOrd="5" destOrd="0" parTransId="{07705F35-14A9-4BDB-B7DF-F0240684539B}" sibTransId="{AED0F844-C1E2-4F60-AA4B-56F28150AA63}"/>
    <dgm:cxn modelId="{AA34886C-13BE-408B-B274-9C5874A10BEC}" type="presOf" srcId="{B90B897B-6609-4B58-A5BF-565A88EA572E}" destId="{00CA808C-9B2D-4AAB-9DC0-F4644399CFB4}" srcOrd="0" destOrd="0" presId="urn:microsoft.com/office/officeart/2005/8/layout/default#1"/>
    <dgm:cxn modelId="{950C0D0A-ECF1-421B-8C7D-DE4F3486879A}" type="presParOf" srcId="{00CA808C-9B2D-4AAB-9DC0-F4644399CFB4}" destId="{967A25B1-EF32-46B4-BC8F-C9E1DEFE1C18}" srcOrd="0" destOrd="0" presId="urn:microsoft.com/office/officeart/2005/8/layout/default#1"/>
    <dgm:cxn modelId="{65F5CB39-E219-4E0F-A368-35D21AFCFB5D}" type="presParOf" srcId="{00CA808C-9B2D-4AAB-9DC0-F4644399CFB4}" destId="{9B112514-32B2-484E-9729-4CE277098D98}" srcOrd="1" destOrd="0" presId="urn:microsoft.com/office/officeart/2005/8/layout/default#1"/>
    <dgm:cxn modelId="{3BD3F765-AD3E-488B-9291-104299512D70}" type="presParOf" srcId="{00CA808C-9B2D-4AAB-9DC0-F4644399CFB4}" destId="{DAAEBFD8-8FF8-4307-A48C-E449BE77F8FA}" srcOrd="2" destOrd="0" presId="urn:microsoft.com/office/officeart/2005/8/layout/default#1"/>
    <dgm:cxn modelId="{B302417D-E70B-4E83-853F-88811CBD4A80}" type="presParOf" srcId="{00CA808C-9B2D-4AAB-9DC0-F4644399CFB4}" destId="{93B2C1EE-3C3F-4A2F-896E-7E6BBDD62B48}" srcOrd="3" destOrd="0" presId="urn:microsoft.com/office/officeart/2005/8/layout/default#1"/>
    <dgm:cxn modelId="{4CE2E651-8B9A-44FE-9938-DF87CEEB2681}" type="presParOf" srcId="{00CA808C-9B2D-4AAB-9DC0-F4644399CFB4}" destId="{20022199-BFCA-42F8-BDAF-ECAC9138A85E}" srcOrd="4" destOrd="0" presId="urn:microsoft.com/office/officeart/2005/8/layout/default#1"/>
    <dgm:cxn modelId="{92B2873D-9319-438B-9A69-07DA2B12D508}" type="presParOf" srcId="{00CA808C-9B2D-4AAB-9DC0-F4644399CFB4}" destId="{FF20294F-3AD6-4D21-93D5-BF30CBFD88F3}" srcOrd="5" destOrd="0" presId="urn:microsoft.com/office/officeart/2005/8/layout/default#1"/>
    <dgm:cxn modelId="{56C5B2CC-4C69-4015-915C-71EDD328BE26}" type="presParOf" srcId="{00CA808C-9B2D-4AAB-9DC0-F4644399CFB4}" destId="{31B43EAE-3F60-4307-A10F-31D3823D2925}" srcOrd="6" destOrd="0" presId="urn:microsoft.com/office/officeart/2005/8/layout/default#1"/>
    <dgm:cxn modelId="{242C297F-6A2B-47B9-9988-9619EAAA550D}" type="presParOf" srcId="{00CA808C-9B2D-4AAB-9DC0-F4644399CFB4}" destId="{5694EDDC-F4AE-41D0-9B1C-FD95FCEFBA0D}" srcOrd="7" destOrd="0" presId="urn:microsoft.com/office/officeart/2005/8/layout/default#1"/>
    <dgm:cxn modelId="{9E952440-D8B9-4A70-973C-C93BBC2F017F}" type="presParOf" srcId="{00CA808C-9B2D-4AAB-9DC0-F4644399CFB4}" destId="{DA96A5A1-9424-4CF4-A04B-2F442C0597CD}" srcOrd="8" destOrd="0" presId="urn:microsoft.com/office/officeart/2005/8/layout/default#1"/>
    <dgm:cxn modelId="{0D4F0F7B-E7AC-4EED-BD28-1722543FCD2C}" type="presParOf" srcId="{00CA808C-9B2D-4AAB-9DC0-F4644399CFB4}" destId="{D1C4DDF4-A725-4341-AC6B-DFCA40B6DD13}" srcOrd="9" destOrd="0" presId="urn:microsoft.com/office/officeart/2005/8/layout/default#1"/>
    <dgm:cxn modelId="{9C8E1ACF-95E5-46F6-8DC0-11A25A74E73E}" type="presParOf" srcId="{00CA808C-9B2D-4AAB-9DC0-F4644399CFB4}" destId="{A6D2F273-905D-4DE9-A90C-7B0B7F6B943E}" srcOrd="10" destOrd="0" presId="urn:microsoft.com/office/officeart/2005/8/layout/default#1"/>
    <dgm:cxn modelId="{89C59144-4C99-4717-9106-3F97AD8C340C}" type="presParOf" srcId="{00CA808C-9B2D-4AAB-9DC0-F4644399CFB4}" destId="{26165ED3-06E5-4F62-A825-ACF35001FCD2}" srcOrd="11" destOrd="0" presId="urn:microsoft.com/office/officeart/2005/8/layout/default#1"/>
    <dgm:cxn modelId="{6EC09237-27AE-484F-A5AF-A3060E1178CE}" type="presParOf" srcId="{00CA808C-9B2D-4AAB-9DC0-F4644399CFB4}" destId="{C806D934-3451-4CE6-B04F-CC86BA8BE657}" srcOrd="1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9D01E0-8E68-4EF0-B817-56CB66732ECF}" type="doc">
      <dgm:prSet loTypeId="urn:microsoft.com/office/officeart/2005/8/layout/chevron1" loCatId="process" qsTypeId="urn:microsoft.com/office/officeart/2005/8/quickstyle/simple1" qsCatId="simple" csTypeId="urn:microsoft.com/office/officeart/2005/8/colors/accent3_3" csCatId="accent3" phldr="1"/>
      <dgm:spPr/>
    </dgm:pt>
    <dgm:pt modelId="{6CBF5B15-46A7-4772-8C48-9964D7E43F24}">
      <dgm:prSet phldrT="[Текст]"/>
      <dgm:spPr/>
      <dgm:t>
        <a:bodyPr/>
        <a:lstStyle/>
        <a:p>
          <a:r>
            <a:rPr lang="ru-RU" dirty="0" smtClean="0"/>
            <a:t>Типичные признаки</a:t>
          </a:r>
          <a:endParaRPr lang="ru-RU" dirty="0"/>
        </a:p>
      </dgm:t>
    </dgm:pt>
    <dgm:pt modelId="{99D9C534-2053-4F51-A7E2-443927170014}" type="parTrans" cxnId="{A1450C0E-0D4C-4065-8ECC-515BD0CEE4BF}">
      <dgm:prSet/>
      <dgm:spPr/>
      <dgm:t>
        <a:bodyPr/>
        <a:lstStyle/>
        <a:p>
          <a:endParaRPr lang="ru-RU"/>
        </a:p>
      </dgm:t>
    </dgm:pt>
    <dgm:pt modelId="{7DF967FD-5691-401C-A0BF-D501A5CF7F30}" type="sibTrans" cxnId="{A1450C0E-0D4C-4065-8ECC-515BD0CEE4BF}">
      <dgm:prSet/>
      <dgm:spPr/>
      <dgm:t>
        <a:bodyPr/>
        <a:lstStyle/>
        <a:p>
          <a:endParaRPr lang="ru-RU"/>
        </a:p>
      </dgm:t>
    </dgm:pt>
    <dgm:pt modelId="{662AE37D-CB2B-42E5-86AD-A403C3E91F04}">
      <dgm:prSet phldrT="[Текст]"/>
      <dgm:spPr/>
      <dgm:t>
        <a:bodyPr/>
        <a:lstStyle/>
        <a:p>
          <a:r>
            <a:rPr lang="ru-RU" dirty="0" smtClean="0"/>
            <a:t>Атипичные признаки</a:t>
          </a:r>
          <a:endParaRPr lang="ru-RU" dirty="0"/>
        </a:p>
      </dgm:t>
    </dgm:pt>
    <dgm:pt modelId="{BC430D60-388A-4096-9EB9-B1B6F1D7057A}" type="parTrans" cxnId="{AD3A921B-E005-4782-82D5-1B335C074016}">
      <dgm:prSet/>
      <dgm:spPr/>
      <dgm:t>
        <a:bodyPr/>
        <a:lstStyle/>
        <a:p>
          <a:endParaRPr lang="ru-RU"/>
        </a:p>
      </dgm:t>
    </dgm:pt>
    <dgm:pt modelId="{DDF92648-982F-4AC2-8E18-AA30C33CAC46}" type="sibTrans" cxnId="{AD3A921B-E005-4782-82D5-1B335C074016}">
      <dgm:prSet/>
      <dgm:spPr/>
      <dgm:t>
        <a:bodyPr/>
        <a:lstStyle/>
        <a:p>
          <a:endParaRPr lang="ru-RU"/>
        </a:p>
      </dgm:t>
    </dgm:pt>
    <dgm:pt modelId="{258C992A-CA10-4DBE-ADA7-209CB6BEE6C7}">
      <dgm:prSet phldrT="[Текст]"/>
      <dgm:spPr/>
      <dgm:t>
        <a:bodyPr/>
        <a:lstStyle/>
        <a:p>
          <a:r>
            <a:rPr lang="ru-RU" dirty="0" err="1" smtClean="0"/>
            <a:t>Хиатальная</a:t>
          </a:r>
          <a:r>
            <a:rPr lang="ru-RU" dirty="0" smtClean="0"/>
            <a:t> грыжа</a:t>
          </a:r>
          <a:endParaRPr lang="ru-RU" dirty="0"/>
        </a:p>
      </dgm:t>
    </dgm:pt>
    <dgm:pt modelId="{0B2337E6-030B-4EE8-B226-7AC28C18BAC1}" type="parTrans" cxnId="{7C60C044-1C8D-49DF-B84F-17FDE8EF2C7C}">
      <dgm:prSet/>
      <dgm:spPr/>
      <dgm:t>
        <a:bodyPr/>
        <a:lstStyle/>
        <a:p>
          <a:endParaRPr lang="ru-RU"/>
        </a:p>
      </dgm:t>
    </dgm:pt>
    <dgm:pt modelId="{F1F1AF8B-C259-42A1-9892-85EE9144374B}" type="sibTrans" cxnId="{7C60C044-1C8D-49DF-B84F-17FDE8EF2C7C}">
      <dgm:prSet/>
      <dgm:spPr/>
      <dgm:t>
        <a:bodyPr/>
        <a:lstStyle/>
        <a:p>
          <a:endParaRPr lang="ru-RU"/>
        </a:p>
      </dgm:t>
    </dgm:pt>
    <dgm:pt modelId="{B7BDD00C-228B-4563-95B5-1D6340EA103C}" type="pres">
      <dgm:prSet presAssocID="{989D01E0-8E68-4EF0-B817-56CB66732ECF}" presName="Name0" presStyleCnt="0">
        <dgm:presLayoutVars>
          <dgm:dir/>
          <dgm:animLvl val="lvl"/>
          <dgm:resizeHandles val="exact"/>
        </dgm:presLayoutVars>
      </dgm:prSet>
      <dgm:spPr/>
    </dgm:pt>
    <dgm:pt modelId="{673BEAD6-D10D-433B-BF96-92663DFB9178}" type="pres">
      <dgm:prSet presAssocID="{6CBF5B15-46A7-4772-8C48-9964D7E43F24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722D8-BDD9-413C-B6BF-6B3ED9E18611}" type="pres">
      <dgm:prSet presAssocID="{7DF967FD-5691-401C-A0BF-D501A5CF7F30}" presName="parTxOnlySpace" presStyleCnt="0"/>
      <dgm:spPr/>
    </dgm:pt>
    <dgm:pt modelId="{EBFADB9B-980F-4C64-9343-EE9F7B838EBF}" type="pres">
      <dgm:prSet presAssocID="{662AE37D-CB2B-42E5-86AD-A403C3E91F04}" presName="parTxOnly" presStyleLbl="node1" presStyleIdx="1" presStyleCnt="3" custLinFactNeighborY="-117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FBABA7-1FBE-4B03-93FD-B663E3559B6B}" type="pres">
      <dgm:prSet presAssocID="{DDF92648-982F-4AC2-8E18-AA30C33CAC46}" presName="parTxOnlySpace" presStyleCnt="0"/>
      <dgm:spPr/>
    </dgm:pt>
    <dgm:pt modelId="{FB02F2E6-B8EE-4419-A7AE-E50E6F2275CC}" type="pres">
      <dgm:prSet presAssocID="{258C992A-CA10-4DBE-ADA7-209CB6BEE6C7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3A921B-E005-4782-82D5-1B335C074016}" srcId="{989D01E0-8E68-4EF0-B817-56CB66732ECF}" destId="{662AE37D-CB2B-42E5-86AD-A403C3E91F04}" srcOrd="1" destOrd="0" parTransId="{BC430D60-388A-4096-9EB9-B1B6F1D7057A}" sibTransId="{DDF92648-982F-4AC2-8E18-AA30C33CAC46}"/>
    <dgm:cxn modelId="{7C60C044-1C8D-49DF-B84F-17FDE8EF2C7C}" srcId="{989D01E0-8E68-4EF0-B817-56CB66732ECF}" destId="{258C992A-CA10-4DBE-ADA7-209CB6BEE6C7}" srcOrd="2" destOrd="0" parTransId="{0B2337E6-030B-4EE8-B226-7AC28C18BAC1}" sibTransId="{F1F1AF8B-C259-42A1-9892-85EE9144374B}"/>
    <dgm:cxn modelId="{A1450C0E-0D4C-4065-8ECC-515BD0CEE4BF}" srcId="{989D01E0-8E68-4EF0-B817-56CB66732ECF}" destId="{6CBF5B15-46A7-4772-8C48-9964D7E43F24}" srcOrd="0" destOrd="0" parTransId="{99D9C534-2053-4F51-A7E2-443927170014}" sibTransId="{7DF967FD-5691-401C-A0BF-D501A5CF7F30}"/>
    <dgm:cxn modelId="{0B609D62-70E3-49C4-9FA4-0C07C1F2E0B0}" type="presOf" srcId="{662AE37D-CB2B-42E5-86AD-A403C3E91F04}" destId="{EBFADB9B-980F-4C64-9343-EE9F7B838EBF}" srcOrd="0" destOrd="0" presId="urn:microsoft.com/office/officeart/2005/8/layout/chevron1"/>
    <dgm:cxn modelId="{4A7F201A-DCC1-43F6-89CB-CDB09EFA878D}" type="presOf" srcId="{6CBF5B15-46A7-4772-8C48-9964D7E43F24}" destId="{673BEAD6-D10D-433B-BF96-92663DFB9178}" srcOrd="0" destOrd="0" presId="urn:microsoft.com/office/officeart/2005/8/layout/chevron1"/>
    <dgm:cxn modelId="{48B2A19B-1277-4026-8C47-09B433DDF10F}" type="presOf" srcId="{258C992A-CA10-4DBE-ADA7-209CB6BEE6C7}" destId="{FB02F2E6-B8EE-4419-A7AE-E50E6F2275CC}" srcOrd="0" destOrd="0" presId="urn:microsoft.com/office/officeart/2005/8/layout/chevron1"/>
    <dgm:cxn modelId="{112E1F16-2755-4945-953A-2E89DDA06DEA}" type="presOf" srcId="{989D01E0-8E68-4EF0-B817-56CB66732ECF}" destId="{B7BDD00C-228B-4563-95B5-1D6340EA103C}" srcOrd="0" destOrd="0" presId="urn:microsoft.com/office/officeart/2005/8/layout/chevron1"/>
    <dgm:cxn modelId="{245B4CDE-AC90-4648-BD92-1830E2758D4F}" type="presParOf" srcId="{B7BDD00C-228B-4563-95B5-1D6340EA103C}" destId="{673BEAD6-D10D-433B-BF96-92663DFB9178}" srcOrd="0" destOrd="0" presId="urn:microsoft.com/office/officeart/2005/8/layout/chevron1"/>
    <dgm:cxn modelId="{AA92F1D2-04D9-4DE1-823E-3F0342D72058}" type="presParOf" srcId="{B7BDD00C-228B-4563-95B5-1D6340EA103C}" destId="{6CB722D8-BDD9-413C-B6BF-6B3ED9E18611}" srcOrd="1" destOrd="0" presId="urn:microsoft.com/office/officeart/2005/8/layout/chevron1"/>
    <dgm:cxn modelId="{EB0F3D33-D893-4E7F-AE2C-F0A7A453D6AF}" type="presParOf" srcId="{B7BDD00C-228B-4563-95B5-1D6340EA103C}" destId="{EBFADB9B-980F-4C64-9343-EE9F7B838EBF}" srcOrd="2" destOrd="0" presId="urn:microsoft.com/office/officeart/2005/8/layout/chevron1"/>
    <dgm:cxn modelId="{C3D3871D-D521-41BC-88B3-A54E8D347AF5}" type="presParOf" srcId="{B7BDD00C-228B-4563-95B5-1D6340EA103C}" destId="{76FBABA7-1FBE-4B03-93FD-B663E3559B6B}" srcOrd="3" destOrd="0" presId="urn:microsoft.com/office/officeart/2005/8/layout/chevron1"/>
    <dgm:cxn modelId="{66B74723-6C23-47E9-AFA9-0DE4FB806AF9}" type="presParOf" srcId="{B7BDD00C-228B-4563-95B5-1D6340EA103C}" destId="{FB02F2E6-B8EE-4419-A7AE-E50E6F2275CC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C088C1-C15D-45E8-BE12-6F4E53799E54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069F98-46E4-4622-88A6-B1AC9426CB2C}">
      <dgm:prSet phldrT="[Текст]"/>
      <dgm:spPr>
        <a:solidFill>
          <a:schemeClr val="accent5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Повторение симптомов рефлюкса ежедневно или не менее 2-3 раза в недели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E32344A0-13C3-480B-B6C7-A4C40E446175}" type="parTrans" cxnId="{0742EF35-2830-437C-9524-574271FAA63E}">
      <dgm:prSet/>
      <dgm:spPr/>
      <dgm:t>
        <a:bodyPr/>
        <a:lstStyle/>
        <a:p>
          <a:endParaRPr lang="ru-RU"/>
        </a:p>
      </dgm:t>
    </dgm:pt>
    <dgm:pt modelId="{7151505E-95DA-4DCE-AD7F-674423E532E7}" type="sibTrans" cxnId="{0742EF35-2830-437C-9524-574271FAA63E}">
      <dgm:prSet/>
      <dgm:spPr/>
      <dgm:t>
        <a:bodyPr/>
        <a:lstStyle/>
        <a:p>
          <a:endParaRPr lang="ru-RU"/>
        </a:p>
      </dgm:t>
    </dgm:pt>
    <dgm:pt modelId="{0A88E5EC-145E-4F7C-BA3B-B67DCCFCADE8}">
      <dgm:prSet phldrT="[Текст]"/>
      <dgm:spPr>
        <a:solidFill>
          <a:schemeClr val="accent5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Продолжение рефлюкса в последние 2-3 месяца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1288D43F-AA9F-46E9-9730-ED3B0090DA01}" type="parTrans" cxnId="{2E758912-C522-4C13-9678-FDE4E4AE4731}">
      <dgm:prSet/>
      <dgm:spPr/>
      <dgm:t>
        <a:bodyPr/>
        <a:lstStyle/>
        <a:p>
          <a:endParaRPr lang="ru-RU"/>
        </a:p>
      </dgm:t>
    </dgm:pt>
    <dgm:pt modelId="{001C60FB-6519-4A57-8615-374EB5044F76}" type="sibTrans" cxnId="{2E758912-C522-4C13-9678-FDE4E4AE4731}">
      <dgm:prSet/>
      <dgm:spPr/>
      <dgm:t>
        <a:bodyPr/>
        <a:lstStyle/>
        <a:p>
          <a:endParaRPr lang="ru-RU"/>
        </a:p>
      </dgm:t>
    </dgm:pt>
    <dgm:pt modelId="{51A8867D-5B1C-4428-A13E-A0E5C4E7DB76}" type="pres">
      <dgm:prSet presAssocID="{3DC088C1-C15D-45E8-BE12-6F4E53799E5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22A7AB-EAFA-4AFA-BD59-F392DA66F8AB}" type="pres">
      <dgm:prSet presAssocID="{53069F98-46E4-4622-88A6-B1AC9426CB2C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0F2A3-2681-4B2B-856F-72BC6CE7D18E}" type="pres">
      <dgm:prSet presAssocID="{0A88E5EC-145E-4F7C-BA3B-B67DCCFCADE8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42EF35-2830-437C-9524-574271FAA63E}" srcId="{3DC088C1-C15D-45E8-BE12-6F4E53799E54}" destId="{53069F98-46E4-4622-88A6-B1AC9426CB2C}" srcOrd="0" destOrd="0" parTransId="{E32344A0-13C3-480B-B6C7-A4C40E446175}" sibTransId="{7151505E-95DA-4DCE-AD7F-674423E532E7}"/>
    <dgm:cxn modelId="{6597008A-3821-4607-826B-3FA4A4404E57}" type="presOf" srcId="{53069F98-46E4-4622-88A6-B1AC9426CB2C}" destId="{6922A7AB-EAFA-4AFA-BD59-F392DA66F8AB}" srcOrd="0" destOrd="0" presId="urn:microsoft.com/office/officeart/2005/8/layout/arrow5"/>
    <dgm:cxn modelId="{F273A030-D174-4C85-8417-4F73B4EA7ED1}" type="presOf" srcId="{3DC088C1-C15D-45E8-BE12-6F4E53799E54}" destId="{51A8867D-5B1C-4428-A13E-A0E5C4E7DB76}" srcOrd="0" destOrd="0" presId="urn:microsoft.com/office/officeart/2005/8/layout/arrow5"/>
    <dgm:cxn modelId="{2E758912-C522-4C13-9678-FDE4E4AE4731}" srcId="{3DC088C1-C15D-45E8-BE12-6F4E53799E54}" destId="{0A88E5EC-145E-4F7C-BA3B-B67DCCFCADE8}" srcOrd="1" destOrd="0" parTransId="{1288D43F-AA9F-46E9-9730-ED3B0090DA01}" sibTransId="{001C60FB-6519-4A57-8615-374EB5044F76}"/>
    <dgm:cxn modelId="{9EDFCBDD-1872-4C1D-A674-78EF0554B210}" type="presOf" srcId="{0A88E5EC-145E-4F7C-BA3B-B67DCCFCADE8}" destId="{76C0F2A3-2681-4B2B-856F-72BC6CE7D18E}" srcOrd="0" destOrd="0" presId="urn:microsoft.com/office/officeart/2005/8/layout/arrow5"/>
    <dgm:cxn modelId="{57975A23-A97A-4FA3-A27F-5668691C9E04}" type="presParOf" srcId="{51A8867D-5B1C-4428-A13E-A0E5C4E7DB76}" destId="{6922A7AB-EAFA-4AFA-BD59-F392DA66F8AB}" srcOrd="0" destOrd="0" presId="urn:microsoft.com/office/officeart/2005/8/layout/arrow5"/>
    <dgm:cxn modelId="{610C8BCE-97F4-488A-97A7-1B89D2E011D4}" type="presParOf" srcId="{51A8867D-5B1C-4428-A13E-A0E5C4E7DB76}" destId="{76C0F2A3-2681-4B2B-856F-72BC6CE7D18E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48478A-0F06-4298-8296-9D46E524342C}">
      <dsp:nvSpPr>
        <dsp:cNvPr id="0" name=""/>
        <dsp:cNvSpPr/>
      </dsp:nvSpPr>
      <dsp:spPr>
        <a:xfrm>
          <a:off x="3251199" y="594"/>
          <a:ext cx="4876800" cy="23180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Эндоскопические изменения отсутствуют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>
              <a:latin typeface="+mn-lt"/>
              <a:cs typeface="Times New Roman" panose="02020603050405020304" pitchFamily="18" charset="0"/>
            </a:rPr>
            <a:t>Встречаються</a:t>
          </a: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 в </a:t>
          </a:r>
          <a:r>
            <a:rPr lang="az-Latn-AZ" sz="1600" kern="1200" dirty="0" smtClean="0">
              <a:latin typeface="+mn-lt"/>
              <a:cs typeface="Times New Roman" panose="02020603050405020304" pitchFamily="18" charset="0"/>
            </a:rPr>
            <a:t>60% </a:t>
          </a: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случаях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Предотвращается консервативным лечением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В </a:t>
          </a:r>
          <a:r>
            <a:rPr lang="az-Latn-AZ" sz="1600" kern="1200" dirty="0" smtClean="0">
              <a:latin typeface="+mn-lt"/>
              <a:cs typeface="Times New Roman" panose="02020603050405020304" pitchFamily="18" charset="0"/>
            </a:rPr>
            <a:t>25% </a:t>
          </a: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случаях развиваются рецидивы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</dsp:txBody>
      <dsp:txXfrm>
        <a:off x="3251199" y="290354"/>
        <a:ext cx="4007520" cy="1738561"/>
      </dsp:txXfrm>
    </dsp:sp>
    <dsp:sp modelId="{01916F7F-99F9-4606-A548-F9D6AC8B698B}">
      <dsp:nvSpPr>
        <dsp:cNvPr id="0" name=""/>
        <dsp:cNvSpPr/>
      </dsp:nvSpPr>
      <dsp:spPr>
        <a:xfrm>
          <a:off x="0" y="594"/>
          <a:ext cx="3251200" cy="23180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+mn-lt"/>
              <a:cs typeface="Times New Roman" panose="02020603050405020304" pitchFamily="18" charset="0"/>
            </a:rPr>
            <a:t>Не эрозивная</a:t>
          </a:r>
          <a:endParaRPr lang="ru-RU" sz="3200" kern="1200" dirty="0">
            <a:latin typeface="+mn-lt"/>
            <a:cs typeface="Times New Roman" panose="02020603050405020304" pitchFamily="18" charset="0"/>
          </a:endParaRPr>
        </a:p>
      </dsp:txBody>
      <dsp:txXfrm>
        <a:off x="113159" y="113753"/>
        <a:ext cx="3024882" cy="2091763"/>
      </dsp:txXfrm>
    </dsp:sp>
    <dsp:sp modelId="{B556B868-7606-46B2-AA8A-C8C8AA4EFC68}">
      <dsp:nvSpPr>
        <dsp:cNvPr id="0" name=""/>
        <dsp:cNvSpPr/>
      </dsp:nvSpPr>
      <dsp:spPr>
        <a:xfrm>
          <a:off x="3251199" y="2550484"/>
          <a:ext cx="4876800" cy="23180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В дистальной части пищевода видны эрозии при эндоскопии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>
              <a:latin typeface="+mn-lt"/>
              <a:cs typeface="Times New Roman" panose="02020603050405020304" pitchFamily="18" charset="0"/>
            </a:rPr>
            <a:t>Встречаеться</a:t>
          </a: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 у </a:t>
          </a:r>
          <a:r>
            <a:rPr lang="az-Latn-AZ" sz="1600" kern="1200" dirty="0" smtClean="0">
              <a:latin typeface="+mn-lt"/>
              <a:cs typeface="Times New Roman" panose="02020603050405020304" pitchFamily="18" charset="0"/>
            </a:rPr>
            <a:t>35% </a:t>
          </a: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больных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Предотвращается консервативным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В 70</a:t>
          </a:r>
          <a:r>
            <a:rPr lang="az-Latn-AZ" sz="1600" kern="1200" dirty="0" smtClean="0">
              <a:latin typeface="+mn-lt"/>
              <a:cs typeface="Times New Roman" panose="02020603050405020304" pitchFamily="18" charset="0"/>
            </a:rPr>
            <a:t>% </a:t>
          </a:r>
          <a:r>
            <a:rPr lang="ru-RU" sz="1600" kern="1200" dirty="0" smtClean="0">
              <a:latin typeface="+mn-lt"/>
              <a:cs typeface="Times New Roman" panose="02020603050405020304" pitchFamily="18" charset="0"/>
            </a:rPr>
            <a:t>случаях развиваются рецидивы</a:t>
          </a:r>
          <a:endParaRPr lang="ru-RU" sz="1600" kern="1200" dirty="0">
            <a:latin typeface="+mn-lt"/>
            <a:cs typeface="Times New Roman" panose="02020603050405020304" pitchFamily="18" charset="0"/>
          </a:endParaRPr>
        </a:p>
      </dsp:txBody>
      <dsp:txXfrm>
        <a:off x="3251199" y="2840244"/>
        <a:ext cx="4007520" cy="1738561"/>
      </dsp:txXfrm>
    </dsp:sp>
    <dsp:sp modelId="{F4089B52-F119-45FF-8C82-61CC30126D5A}">
      <dsp:nvSpPr>
        <dsp:cNvPr id="0" name=""/>
        <dsp:cNvSpPr/>
      </dsp:nvSpPr>
      <dsp:spPr>
        <a:xfrm>
          <a:off x="0" y="2550484"/>
          <a:ext cx="3251200" cy="23180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+mn-lt"/>
              <a:cs typeface="Times New Roman" panose="02020603050405020304" pitchFamily="18" charset="0"/>
            </a:rPr>
            <a:t>Эрозивная</a:t>
          </a:r>
          <a:endParaRPr lang="ru-RU" sz="3200" kern="1200" dirty="0">
            <a:latin typeface="+mn-lt"/>
            <a:cs typeface="Times New Roman" panose="02020603050405020304" pitchFamily="18" charset="0"/>
          </a:endParaRPr>
        </a:p>
      </dsp:txBody>
      <dsp:txXfrm>
        <a:off x="113159" y="2663643"/>
        <a:ext cx="3024882" cy="20917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A25B1-EF32-46B4-BC8F-C9E1DEFE1C18}">
      <dsp:nvSpPr>
        <dsp:cNvPr id="0" name=""/>
        <dsp:cNvSpPr/>
      </dsp:nvSpPr>
      <dsp:spPr>
        <a:xfrm>
          <a:off x="142895" y="2957"/>
          <a:ext cx="2395825" cy="143749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Пищевод </a:t>
          </a:r>
          <a:r>
            <a:rPr lang="az-Latn-AZ" sz="2500" kern="1200" dirty="0" smtClean="0"/>
            <a:t>Barrett</a:t>
          </a:r>
          <a:endParaRPr lang="ru-RU" sz="2500" kern="1200" dirty="0"/>
        </a:p>
      </dsp:txBody>
      <dsp:txXfrm>
        <a:off x="142895" y="2957"/>
        <a:ext cx="2395825" cy="1437495"/>
      </dsp:txXfrm>
    </dsp:sp>
    <dsp:sp modelId="{DAAEBFD8-8FF8-4307-A48C-E449BE77F8FA}">
      <dsp:nvSpPr>
        <dsp:cNvPr id="0" name=""/>
        <dsp:cNvSpPr/>
      </dsp:nvSpPr>
      <dsp:spPr>
        <a:xfrm>
          <a:off x="2767857" y="0"/>
          <a:ext cx="2395825" cy="1437495"/>
        </a:xfrm>
        <a:prstGeom prst="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Астма</a:t>
          </a:r>
          <a:endParaRPr lang="ru-RU" sz="2500" kern="1200" dirty="0"/>
        </a:p>
      </dsp:txBody>
      <dsp:txXfrm>
        <a:off x="2767857" y="0"/>
        <a:ext cx="2395825" cy="1437495"/>
      </dsp:txXfrm>
    </dsp:sp>
    <dsp:sp modelId="{20022199-BFCA-42F8-BDAF-ECAC9138A85E}">
      <dsp:nvSpPr>
        <dsp:cNvPr id="0" name=""/>
        <dsp:cNvSpPr/>
      </dsp:nvSpPr>
      <dsp:spPr>
        <a:xfrm>
          <a:off x="5413711" y="2957"/>
          <a:ext cx="2395825" cy="1437495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5413711" y="2957"/>
        <a:ext cx="2395825" cy="1437495"/>
      </dsp:txXfrm>
    </dsp:sp>
    <dsp:sp modelId="{31B43EAE-3F60-4307-A10F-31D3823D2925}">
      <dsp:nvSpPr>
        <dsp:cNvPr id="0" name=""/>
        <dsp:cNvSpPr/>
      </dsp:nvSpPr>
      <dsp:spPr>
        <a:xfrm>
          <a:off x="142895" y="1680034"/>
          <a:ext cx="2395825" cy="1437495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Язва(ы)</a:t>
          </a:r>
          <a:endParaRPr lang="ru-RU" sz="2500" kern="1200" dirty="0"/>
        </a:p>
      </dsp:txBody>
      <dsp:txXfrm>
        <a:off x="142895" y="1680034"/>
        <a:ext cx="2395825" cy="1437495"/>
      </dsp:txXfrm>
    </dsp:sp>
    <dsp:sp modelId="{DA96A5A1-9424-4CF4-A04B-2F442C0597CD}">
      <dsp:nvSpPr>
        <dsp:cNvPr id="0" name=""/>
        <dsp:cNvSpPr/>
      </dsp:nvSpPr>
      <dsp:spPr>
        <a:xfrm>
          <a:off x="2786209" y="1656186"/>
          <a:ext cx="2395825" cy="1437495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Стриктура(ы) пищевода</a:t>
          </a:r>
          <a:endParaRPr lang="ru-RU" sz="2500" kern="1200" dirty="0"/>
        </a:p>
      </dsp:txBody>
      <dsp:txXfrm>
        <a:off x="2786209" y="1656186"/>
        <a:ext cx="2395825" cy="1437495"/>
      </dsp:txXfrm>
    </dsp:sp>
    <dsp:sp modelId="{A6D2F273-905D-4DE9-A90C-7B0B7F6B943E}">
      <dsp:nvSpPr>
        <dsp:cNvPr id="0" name=""/>
        <dsp:cNvSpPr/>
      </dsp:nvSpPr>
      <dsp:spPr>
        <a:xfrm>
          <a:off x="5413711" y="1680034"/>
          <a:ext cx="2395825" cy="1437495"/>
        </a:xfrm>
        <a:prstGeom prst="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Аспирационная пневмония</a:t>
          </a:r>
          <a:endParaRPr lang="ru-RU" sz="2500" kern="1200" dirty="0"/>
        </a:p>
      </dsp:txBody>
      <dsp:txXfrm>
        <a:off x="5413711" y="1680034"/>
        <a:ext cx="2395825" cy="1437495"/>
      </dsp:txXfrm>
    </dsp:sp>
    <dsp:sp modelId="{C806D934-3451-4CE6-B04F-CC86BA8BE657}">
      <dsp:nvSpPr>
        <dsp:cNvPr id="0" name=""/>
        <dsp:cNvSpPr/>
      </dsp:nvSpPr>
      <dsp:spPr>
        <a:xfrm>
          <a:off x="2778303" y="3357112"/>
          <a:ext cx="2395825" cy="143749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Фарингит</a:t>
          </a:r>
          <a:endParaRPr lang="ru-RU" sz="2500" kern="1200" dirty="0"/>
        </a:p>
      </dsp:txBody>
      <dsp:txXfrm>
        <a:off x="2778303" y="3357112"/>
        <a:ext cx="2395825" cy="14374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3BEAD6-D10D-433B-BF96-92663DFB9178}">
      <dsp:nvSpPr>
        <dsp:cNvPr id="0" name=""/>
        <dsp:cNvSpPr/>
      </dsp:nvSpPr>
      <dsp:spPr>
        <a:xfrm>
          <a:off x="2698" y="2051678"/>
          <a:ext cx="3288276" cy="1315310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015" tIns="38672" rIns="38672" bIns="38672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Типичные признаки</a:t>
          </a:r>
          <a:endParaRPr lang="ru-RU" sz="2900" kern="1200" dirty="0"/>
        </a:p>
      </dsp:txBody>
      <dsp:txXfrm>
        <a:off x="660353" y="2051678"/>
        <a:ext cx="1972966" cy="1315310"/>
      </dsp:txXfrm>
    </dsp:sp>
    <dsp:sp modelId="{EBFADB9B-980F-4C64-9343-EE9F7B838EBF}">
      <dsp:nvSpPr>
        <dsp:cNvPr id="0" name=""/>
        <dsp:cNvSpPr/>
      </dsp:nvSpPr>
      <dsp:spPr>
        <a:xfrm>
          <a:off x="2962147" y="2036262"/>
          <a:ext cx="3288276" cy="1315310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95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015" tIns="38672" rIns="38672" bIns="38672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Атипичные признаки</a:t>
          </a:r>
          <a:endParaRPr lang="ru-RU" sz="2900" kern="1200" dirty="0"/>
        </a:p>
      </dsp:txBody>
      <dsp:txXfrm>
        <a:off x="3619802" y="2036262"/>
        <a:ext cx="1972966" cy="1315310"/>
      </dsp:txXfrm>
    </dsp:sp>
    <dsp:sp modelId="{FB02F2E6-B8EE-4419-A7AE-E50E6F2275CC}">
      <dsp:nvSpPr>
        <dsp:cNvPr id="0" name=""/>
        <dsp:cNvSpPr/>
      </dsp:nvSpPr>
      <dsp:spPr>
        <a:xfrm>
          <a:off x="5921596" y="2051678"/>
          <a:ext cx="3288276" cy="1315310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190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015" tIns="38672" rIns="38672" bIns="38672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/>
            <a:t>Хиатальная</a:t>
          </a:r>
          <a:r>
            <a:rPr lang="ru-RU" sz="2900" kern="1200" dirty="0" smtClean="0"/>
            <a:t> грыжа</a:t>
          </a:r>
          <a:endParaRPr lang="ru-RU" sz="2900" kern="1200" dirty="0"/>
        </a:p>
      </dsp:txBody>
      <dsp:txXfrm>
        <a:off x="6579251" y="2051678"/>
        <a:ext cx="1972966" cy="1315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2A7AB-EAFA-4AFA-BD59-F392DA66F8AB}">
      <dsp:nvSpPr>
        <dsp:cNvPr id="0" name=""/>
        <dsp:cNvSpPr/>
      </dsp:nvSpPr>
      <dsp:spPr>
        <a:xfrm rot="16200000">
          <a:off x="1763" y="744802"/>
          <a:ext cx="3929062" cy="3929062"/>
        </a:xfrm>
        <a:prstGeom prst="downArrow">
          <a:avLst>
            <a:gd name="adj1" fmla="val 50000"/>
            <a:gd name="adj2" fmla="val 35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Повторение симптомов рефлюкса ежедневно или не менее 2-3 раза в недели</a:t>
          </a:r>
          <a:endParaRPr lang="ru-RU" sz="2300" kern="1200" dirty="0">
            <a:solidFill>
              <a:schemeClr val="tx1"/>
            </a:solidFill>
            <a:latin typeface="+mn-lt"/>
          </a:endParaRPr>
        </a:p>
      </dsp:txBody>
      <dsp:txXfrm rot="5400000">
        <a:off x="1764" y="1727067"/>
        <a:ext cx="3241476" cy="1964531"/>
      </dsp:txXfrm>
    </dsp:sp>
    <dsp:sp modelId="{76C0F2A3-2681-4B2B-856F-72BC6CE7D18E}">
      <dsp:nvSpPr>
        <dsp:cNvPr id="0" name=""/>
        <dsp:cNvSpPr/>
      </dsp:nvSpPr>
      <dsp:spPr>
        <a:xfrm rot="5400000">
          <a:off x="4197174" y="744802"/>
          <a:ext cx="3929062" cy="3929062"/>
        </a:xfrm>
        <a:prstGeom prst="downArrow">
          <a:avLst>
            <a:gd name="adj1" fmla="val 50000"/>
            <a:gd name="adj2" fmla="val 35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Продолжение рефлюкса в последние 2-3 месяца</a:t>
          </a:r>
          <a:endParaRPr lang="ru-RU" sz="2300" kern="1200" dirty="0">
            <a:solidFill>
              <a:schemeClr val="tx1"/>
            </a:solidFill>
            <a:latin typeface="+mn-lt"/>
          </a:endParaRPr>
        </a:p>
      </dsp:txBody>
      <dsp:txXfrm rot="-5400000">
        <a:off x="4884761" y="1727068"/>
        <a:ext cx="3241476" cy="19645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663952" y="4509120"/>
            <a:ext cx="6984776" cy="20406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Профессор, Др.  </a:t>
            </a:r>
            <a:r>
              <a:rPr lang="ru-RU" altLang="en-US" sz="2400" b="1" dirty="0" err="1">
                <a:cs typeface="Times New Roman" pitchFamily="18" charset="0"/>
              </a:rPr>
              <a:t>Адил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Абульфат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оглу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Гейбулла</a:t>
            </a:r>
            <a:endParaRPr lang="ru-RU" altLang="en-US" sz="2400" b="1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Докторант </a:t>
            </a:r>
            <a:r>
              <a:rPr lang="ru-RU" altLang="en-US" sz="2400" b="1" dirty="0" err="1">
                <a:cs typeface="Times New Roman" pitchFamily="18" charset="0"/>
              </a:rPr>
              <a:t>Сенем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Йолчу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гызы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Маммадова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Перевод с Азербайджанского </a:t>
            </a: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Доцент, Др.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Адалат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Маммадали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оглу</a:t>
            </a:r>
            <a:r>
              <a:rPr lang="ru-RU" altLang="en-US" sz="2400" b="1" dirty="0">
                <a:cs typeface="Times New Roman" pitchFamily="18" charset="0"/>
              </a:rPr>
              <a:t> Рустам </a:t>
            </a:r>
            <a:endParaRPr lang="az-Latn-AZ" altLang="en-US" sz="2400" b="1" dirty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400" dirty="0">
                <a:cs typeface="Times New Roman" pitchFamily="18" charset="0"/>
              </a:rPr>
              <a:t>I </a:t>
            </a:r>
            <a:endParaRPr lang="ru-RU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382280" y="357166"/>
            <a:ext cx="782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95538" y="1844824"/>
            <a:ext cx="7388894" cy="8258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28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en-US" sz="3200" b="1" dirty="0">
                <a:cs typeface="Times New Roman" pitchFamily="18" charset="0"/>
              </a:rPr>
              <a:t>Хирургические заболевания пищевода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336" y="1340768"/>
            <a:ext cx="6729523" cy="444568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24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cs typeface="Times New Roman" panose="02020603050405020304" pitchFamily="18" charset="0"/>
              </a:rPr>
              <a:t>Рефлюкс – </a:t>
            </a:r>
            <a:r>
              <a:rPr lang="ru-RU" sz="2400" dirty="0" smtClean="0">
                <a:cs typeface="Times New Roman" panose="02020603050405020304" pitchFamily="18" charset="0"/>
              </a:rPr>
              <a:t>случай возвращения содержимого из одной части полого органа к предыдущей. </a:t>
            </a: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cs typeface="Times New Roman" panose="02020603050405020304" pitchFamily="18" charset="0"/>
              </a:rPr>
              <a:t>Возвратившегося содержимое называется </a:t>
            </a:r>
            <a:r>
              <a:rPr lang="ru-RU" sz="2400" b="1" dirty="0" err="1" smtClean="0">
                <a:cs typeface="Times New Roman" panose="02020603050405020304" pitchFamily="18" charset="0"/>
              </a:rPr>
              <a:t>рефлюктат</a:t>
            </a:r>
            <a:r>
              <a:rPr lang="ru-RU" sz="2400" dirty="0" err="1" smtClean="0">
                <a:cs typeface="Times New Roman" panose="02020603050405020304" pitchFamily="18" charset="0"/>
              </a:rPr>
              <a:t>ом</a:t>
            </a:r>
            <a:r>
              <a:rPr lang="ru-RU" sz="2400" dirty="0" smtClean="0">
                <a:cs typeface="Times New Roman" panose="02020603050405020304" pitchFamily="18" charset="0"/>
              </a:rPr>
              <a:t>. </a:t>
            </a: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cs typeface="Times New Roman" panose="02020603050405020304" pitchFamily="18" charset="0"/>
              </a:rPr>
              <a:t>Регургитация</a:t>
            </a:r>
            <a:r>
              <a:rPr lang="ru-RU" sz="2400" dirty="0" smtClean="0">
                <a:cs typeface="Times New Roman" panose="02020603050405020304" pitchFamily="18" charset="0"/>
              </a:rPr>
              <a:t> – пассивное возвращение содержимого желудка вплоть до глотки и полости рта.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endParaRPr lang="az-Latn-AZ" sz="3600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762"/>
          <a:stretch/>
        </p:blipFill>
        <p:spPr>
          <a:xfrm>
            <a:off x="7004591" y="2606194"/>
            <a:ext cx="5040558" cy="28803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382280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595538" y="0"/>
            <a:ext cx="6715172" cy="8258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28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1020" y="655060"/>
            <a:ext cx="1689886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defTabSz="685800">
              <a:lnSpc>
                <a:spcPct val="90000"/>
              </a:lnSpc>
              <a:spcBef>
                <a:spcPts val="750"/>
              </a:spcBef>
            </a:pPr>
            <a:r>
              <a:rPr lang="ru-RU" sz="3200" b="1" dirty="0" smtClean="0">
                <a:cs typeface="Times New Roman" panose="02020603050405020304" pitchFamily="18" charset="0"/>
              </a:rPr>
              <a:t>Понятие</a:t>
            </a:r>
            <a:endParaRPr lang="en-US" sz="3200" b="1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625952" cy="4351338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smtClean="0">
                <a:cs typeface="Times New Roman" panose="02020603050405020304" pitchFamily="18" charset="0"/>
              </a:rPr>
              <a:t>Рефлюкс-эзофагит </a:t>
            </a:r>
            <a:r>
              <a:rPr lang="en-US" sz="2400" dirty="0" smtClean="0">
                <a:cs typeface="Times New Roman" panose="02020603050405020304" pitchFamily="18" charset="0"/>
              </a:rPr>
              <a:t>‒ </a:t>
            </a:r>
            <a:r>
              <a:rPr lang="ru-RU" sz="2400" dirty="0" smtClean="0">
                <a:cs typeface="Times New Roman" panose="02020603050405020304" pitchFamily="18" charset="0"/>
              </a:rPr>
              <a:t>химически воспалительный процесс нижней части пищевода, </a:t>
            </a:r>
            <a:r>
              <a:rPr lang="ru-RU" sz="2400" dirty="0" err="1" smtClean="0">
                <a:cs typeface="Times New Roman" panose="02020603050405020304" pitchFamily="18" charset="0"/>
              </a:rPr>
              <a:t>развившегося</a:t>
            </a:r>
            <a:r>
              <a:rPr lang="ru-RU" sz="2400" dirty="0" smtClean="0">
                <a:cs typeface="Times New Roman" panose="02020603050405020304" pitchFamily="18" charset="0"/>
              </a:rPr>
              <a:t> в результате рефлюкса содержимого желудка и ДПК. Выявляется при эндоскопии. </a:t>
            </a: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err="1" smtClean="0">
                <a:cs typeface="Times New Roman" panose="02020603050405020304" pitchFamily="18" charset="0"/>
              </a:rPr>
              <a:t>Гастроэзофагеальная</a:t>
            </a:r>
            <a:r>
              <a:rPr lang="ru-RU" sz="2400" b="1" dirty="0" smtClean="0"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cs typeface="Times New Roman" panose="02020603050405020304" pitchFamily="18" charset="0"/>
              </a:rPr>
              <a:t>рефлюксная</a:t>
            </a:r>
            <a:r>
              <a:rPr lang="ru-RU" sz="2400" b="1" dirty="0" smtClean="0">
                <a:cs typeface="Times New Roman" panose="02020603050405020304" pitchFamily="18" charset="0"/>
              </a:rPr>
              <a:t> болезнь (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ГЭРБ) </a:t>
            </a:r>
            <a:r>
              <a:rPr lang="en-US" sz="2400" dirty="0" smtClean="0">
                <a:cs typeface="Times New Roman" panose="02020603050405020304" pitchFamily="18" charset="0"/>
              </a:rPr>
              <a:t>‒ </a:t>
            </a:r>
            <a:r>
              <a:rPr lang="ru-RU" sz="2400" dirty="0">
                <a:cs typeface="Times New Roman" panose="02020603050405020304" pitchFamily="18" charset="0"/>
              </a:rPr>
              <a:t>химически воспалительный процесс нижней части пищевода, </a:t>
            </a:r>
            <a:r>
              <a:rPr lang="ru-RU" sz="2400" dirty="0" err="1">
                <a:cs typeface="Times New Roman" panose="02020603050405020304" pitchFamily="18" charset="0"/>
              </a:rPr>
              <a:t>развившегося</a:t>
            </a:r>
            <a:r>
              <a:rPr lang="ru-RU" sz="2400" dirty="0">
                <a:cs typeface="Times New Roman" panose="02020603050405020304" pitchFamily="18" charset="0"/>
              </a:rPr>
              <a:t> в результате рефлюкса содержимого желудка и ДПК. </a:t>
            </a:r>
            <a:r>
              <a:rPr lang="ru-RU" sz="2400" dirty="0" smtClean="0">
                <a:cs typeface="Times New Roman" panose="02020603050405020304" pitchFamily="18" charset="0"/>
              </a:rPr>
              <a:t>При эндоскопии может не выявится. Однако, имеются клинические симптомы.  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15616" y="2204864"/>
            <a:ext cx="4755711" cy="309634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67240" y="6488668"/>
            <a:ext cx="2645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072787" y="506740"/>
            <a:ext cx="1790875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</a:t>
            </a:r>
            <a:endParaRPr lang="en-US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133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336" y="1700808"/>
            <a:ext cx="11405952" cy="39912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Составляет </a:t>
            </a:r>
            <a:r>
              <a:rPr lang="az-Latn-AZ" sz="3200" dirty="0" smtClean="0">
                <a:cs typeface="Times New Roman" panose="02020603050405020304" pitchFamily="18" charset="0"/>
              </a:rPr>
              <a:t>75%</a:t>
            </a:r>
            <a:r>
              <a:rPr lang="ru-RU" sz="3200" dirty="0" smtClean="0">
                <a:cs typeface="Times New Roman" panose="02020603050405020304" pitchFamily="18" charset="0"/>
              </a:rPr>
              <a:t> заболеваний пищевода</a:t>
            </a:r>
            <a:r>
              <a:rPr lang="az-Latn-AZ" sz="3200" dirty="0" smtClean="0">
                <a:cs typeface="Times New Roman" panose="02020603050405020304" pitchFamily="18" charset="0"/>
              </a:rPr>
              <a:t>. </a:t>
            </a:r>
            <a:endParaRPr lang="en-US" sz="3200" dirty="0" smtClean="0"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3200" dirty="0" smtClean="0">
                <a:cs typeface="Times New Roman" panose="02020603050405020304" pitchFamily="18" charset="0"/>
              </a:rPr>
              <a:t>У </a:t>
            </a:r>
            <a:r>
              <a:rPr lang="az-Latn-AZ" sz="3200" dirty="0" smtClean="0">
                <a:cs typeface="Times New Roman" panose="02020603050405020304" pitchFamily="18" charset="0"/>
              </a:rPr>
              <a:t>20-30%</a:t>
            </a:r>
            <a:r>
              <a:rPr lang="ru-RU" sz="3200" dirty="0" smtClean="0">
                <a:cs typeface="Times New Roman" panose="02020603050405020304" pitchFamily="18" charset="0"/>
              </a:rPr>
              <a:t> населении имеется </a:t>
            </a:r>
            <a:r>
              <a:rPr lang="ru-RU" sz="3200" dirty="0" err="1" smtClean="0">
                <a:cs typeface="Times New Roman" panose="02020603050405020304" pitchFamily="18" charset="0"/>
              </a:rPr>
              <a:t>продольжительная</a:t>
            </a:r>
            <a:r>
              <a:rPr lang="ru-RU" sz="3200" dirty="0" smtClean="0">
                <a:cs typeface="Times New Roman" panose="02020603050405020304" pitchFamily="18" charset="0"/>
              </a:rPr>
              <a:t> или </a:t>
            </a:r>
            <a:r>
              <a:rPr lang="ru-RU" sz="3200" dirty="0" err="1" smtClean="0">
                <a:cs typeface="Times New Roman" panose="02020603050405020304" pitchFamily="18" charset="0"/>
              </a:rPr>
              <a:t>повторящаяся</a:t>
            </a:r>
            <a:r>
              <a:rPr lang="ru-RU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рефлюксна</a:t>
            </a:r>
            <a:r>
              <a:rPr lang="ru-RU" sz="3200" dirty="0" smtClean="0">
                <a:cs typeface="Times New Roman" panose="02020603050405020304" pitchFamily="18" charset="0"/>
              </a:rPr>
              <a:t> болезнь. 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D4F1C08-4A44-1748-B51E-706DF6E88633}"/>
              </a:ext>
            </a:extLst>
          </p:cNvPr>
          <p:cNvSpPr txBox="1"/>
          <p:nvPr/>
        </p:nvSpPr>
        <p:spPr>
          <a:xfrm>
            <a:off x="4881554" y="6488668"/>
            <a:ext cx="289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71664" y="349287"/>
            <a:ext cx="6076051" cy="611546"/>
          </a:xfrm>
        </p:spPr>
        <p:txBody>
          <a:bodyPr/>
          <a:lstStyle/>
          <a:p>
            <a:r>
              <a:rPr lang="ru-RU" dirty="0" smtClean="0"/>
              <a:t>Частота встречаемости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9852" y="14285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Классификация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="" xmlns:a16="http://schemas.microsoft.com/office/drawing/2014/main" id="{3BF6FF5C-011B-E74F-81A5-7BD3538236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01313252"/>
              </p:ext>
            </p:extLst>
          </p:nvPr>
        </p:nvGraphicFramePr>
        <p:xfrm>
          <a:off x="623392" y="1844824"/>
          <a:ext cx="10951981" cy="23336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4465">
                  <a:extLst>
                    <a:ext uri="{9D8B030D-6E8A-4147-A177-3AD203B41FA5}">
                      <a16:colId xmlns="" xmlns:a16="http://schemas.microsoft.com/office/drawing/2014/main" val="621833223"/>
                    </a:ext>
                  </a:extLst>
                </a:gridCol>
                <a:gridCol w="8047516">
                  <a:extLst>
                    <a:ext uri="{9D8B030D-6E8A-4147-A177-3AD203B41FA5}">
                      <a16:colId xmlns="" xmlns:a16="http://schemas.microsoft.com/office/drawing/2014/main" val="686309302"/>
                    </a:ext>
                  </a:extLst>
                </a:gridCol>
              </a:tblGrid>
              <a:tr h="2294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+mn-lt"/>
                        </a:rPr>
                        <a:t> </a:t>
                      </a:r>
                      <a:endParaRPr lang="en-US" sz="1200" dirty="0">
                        <a:effectLst/>
                        <a:latin typeface="+mn-lt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+mn-lt"/>
                        </a:rPr>
                        <a:t> </a:t>
                      </a:r>
                      <a:endParaRPr lang="en-US" sz="1200">
                        <a:effectLst/>
                        <a:latin typeface="+mn-lt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12606443"/>
                  </a:ext>
                </a:extLst>
              </a:tr>
              <a:tr h="885016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По течению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Эрозивная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Неэрозивная</a:t>
                      </a:r>
                      <a:r>
                        <a:rPr lang="az-Latn-AZ" sz="1400" dirty="0">
                          <a:effectLst/>
                          <a:latin typeface="+mn-lt"/>
                        </a:rPr>
                        <a:t> </a:t>
                      </a:r>
                      <a:endParaRPr lang="en-US" sz="1200" dirty="0">
                        <a:effectLst/>
                        <a:latin typeface="+mn-lt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74450702"/>
                  </a:ext>
                </a:extLst>
              </a:tr>
              <a:tr h="9833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По клинике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Типичными признаками </a:t>
                      </a:r>
                    </a:p>
                    <a:p>
                      <a:pPr marL="342900" marR="0" lvl="0" indent="-3429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  <a:defRPr/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Нетипичными признаками </a:t>
                      </a:r>
                    </a:p>
                    <a:p>
                      <a:pPr marL="0" lvl="0" indent="0" algn="just">
                        <a:spcAft>
                          <a:spcPts val="0"/>
                        </a:spcAft>
                        <a:buFont typeface="Symbol" pitchFamily="2" charset="2"/>
                        <a:buNone/>
                        <a:tabLst>
                          <a:tab pos="228600" algn="l"/>
                        </a:tabLst>
                      </a:pP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endParaRPr lang="en-US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az-Latn-AZ" sz="20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598010858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5868" y="6488668"/>
            <a:ext cx="3057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="" xmlns:a16="http://schemas.microsoft.com/office/drawing/2014/main" id="{218E0913-D195-BB41-8665-ACB43AF63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3398" y="-880179"/>
            <a:ext cx="126979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az-Latn-AZ" altLang="en-US" sz="1400" b="1" i="0" u="none" strike="noStrike" cap="none" normalizeH="0" baseline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Təsnifatı</a:t>
            </a:r>
            <a:endParaRPr kumimoji="0" lang="az-Latn-AZ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az-Latn-AZ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90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01361" y="285728"/>
            <a:ext cx="6076051" cy="662537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Классификация (по степени тяжести)</a:t>
            </a:r>
            <a:r>
              <a:rPr lang="az-Latn-AZ" sz="2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az-Latn-AZ" sz="2800" dirty="0" smtClean="0">
                <a:solidFill>
                  <a:schemeClr val="tx1"/>
                </a:solidFill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9313" y="1764555"/>
            <a:ext cx="5930616" cy="39087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cs typeface="Times New Roman" panose="02020603050405020304" pitchFamily="18" charset="0"/>
              </a:rPr>
              <a:t>Выделяется 4 степени тяжести эрозивной ГЭРБ по Лос-Анджелесской классификации</a:t>
            </a:r>
            <a:r>
              <a:rPr lang="az-Latn-AZ" dirty="0" smtClean="0">
                <a:cs typeface="Times New Roman" panose="02020603050405020304" pitchFamily="18" charset="0"/>
              </a:rPr>
              <a:t>:</a:t>
            </a:r>
            <a:endParaRPr lang="en-US" sz="16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A (I </a:t>
            </a:r>
            <a:r>
              <a:rPr lang="ru-RU" dirty="0" smtClean="0">
                <a:cs typeface="Times New Roman" panose="02020603050405020304" pitchFamily="18" charset="0"/>
              </a:rPr>
              <a:t>степень</a:t>
            </a:r>
            <a:r>
              <a:rPr lang="az-Latn-AZ" dirty="0" smtClean="0">
                <a:cs typeface="Times New Roman" panose="02020603050405020304" pitchFamily="18" charset="0"/>
              </a:rPr>
              <a:t>) </a:t>
            </a:r>
            <a:r>
              <a:rPr lang="ru-RU" dirty="0" smtClean="0">
                <a:cs typeface="Times New Roman" panose="02020603050405020304" pitchFamily="18" charset="0"/>
              </a:rPr>
              <a:t>– один или несколько линейные, размером до 5 мм, не соединяющиеся </a:t>
            </a:r>
            <a:r>
              <a:rPr lang="ru-RU" dirty="0" err="1" smtClean="0">
                <a:cs typeface="Times New Roman" panose="02020603050405020304" pitchFamily="18" charset="0"/>
              </a:rPr>
              <a:t>межсобой</a:t>
            </a:r>
            <a:r>
              <a:rPr lang="ru-RU" dirty="0" smtClean="0">
                <a:cs typeface="Times New Roman" panose="02020603050405020304" pitchFamily="18" charset="0"/>
              </a:rPr>
              <a:t> эрозии; </a:t>
            </a:r>
            <a:endParaRPr lang="en-US" sz="16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B </a:t>
            </a:r>
            <a:r>
              <a:rPr lang="az-Latn-AZ" dirty="0" smtClean="0">
                <a:cs typeface="Times New Roman" panose="02020603050405020304" pitchFamily="18" charset="0"/>
              </a:rPr>
              <a:t>(</a:t>
            </a:r>
            <a:r>
              <a:rPr lang="ru-RU" dirty="0">
                <a:cs typeface="Times New Roman" panose="02020603050405020304" pitchFamily="18" charset="0"/>
              </a:rPr>
              <a:t>степень</a:t>
            </a:r>
            <a:r>
              <a:rPr lang="az-Latn-AZ" dirty="0" smtClean="0">
                <a:cs typeface="Times New Roman" panose="02020603050405020304" pitchFamily="18" charset="0"/>
              </a:rPr>
              <a:t>) </a:t>
            </a:r>
            <a:r>
              <a:rPr lang="ru-RU" dirty="0" smtClean="0">
                <a:cs typeface="Times New Roman" panose="02020603050405020304" pitchFamily="18" charset="0"/>
              </a:rPr>
              <a:t>– циркулярно охватывающие до </a:t>
            </a:r>
            <a:r>
              <a:rPr lang="az-Latn-AZ" dirty="0" smtClean="0">
                <a:cs typeface="Times New Roman" panose="02020603050405020304" pitchFamily="18" charset="0"/>
              </a:rPr>
              <a:t>75%</a:t>
            </a:r>
            <a:r>
              <a:rPr lang="ru-RU" dirty="0" smtClean="0">
                <a:cs typeface="Times New Roman" panose="02020603050405020304" pitchFamily="18" charset="0"/>
              </a:rPr>
              <a:t> стенки пищевода линейные, размерами до 5 мм, соединяющие эрозии;</a:t>
            </a:r>
            <a:endParaRPr lang="az-Latn-AZ" dirty="0" smtClean="0"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228600" algn="l"/>
              </a:tabLst>
            </a:pPr>
            <a:endParaRPr lang="en-US" sz="16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C </a:t>
            </a:r>
            <a:r>
              <a:rPr lang="az-Latn-AZ" dirty="0" smtClean="0">
                <a:cs typeface="Times New Roman" panose="02020603050405020304" pitchFamily="18" charset="0"/>
              </a:rPr>
              <a:t>(</a:t>
            </a:r>
            <a:r>
              <a:rPr lang="ru-RU" dirty="0">
                <a:cs typeface="Times New Roman" panose="02020603050405020304" pitchFamily="18" charset="0"/>
              </a:rPr>
              <a:t>степень</a:t>
            </a:r>
            <a:r>
              <a:rPr lang="az-Latn-AZ" dirty="0" smtClean="0">
                <a:cs typeface="Times New Roman" panose="02020603050405020304" pitchFamily="18" charset="0"/>
              </a:rPr>
              <a:t>) </a:t>
            </a:r>
            <a:r>
              <a:rPr lang="ru-RU" dirty="0">
                <a:cs typeface="Times New Roman" panose="02020603050405020304" pitchFamily="18" charset="0"/>
              </a:rPr>
              <a:t>- циркулярно охватывающие </a:t>
            </a:r>
            <a:r>
              <a:rPr lang="ru-RU" dirty="0" smtClean="0">
                <a:cs typeface="Times New Roman" panose="02020603050405020304" pitchFamily="18" charset="0"/>
              </a:rPr>
              <a:t>более </a:t>
            </a:r>
            <a:r>
              <a:rPr lang="az-Latn-AZ" dirty="0">
                <a:cs typeface="Times New Roman" panose="02020603050405020304" pitchFamily="18" charset="0"/>
              </a:rPr>
              <a:t>75%</a:t>
            </a:r>
            <a:r>
              <a:rPr lang="ru-RU" dirty="0">
                <a:cs typeface="Times New Roman" panose="02020603050405020304" pitchFamily="18" charset="0"/>
              </a:rPr>
              <a:t> стенки пищевода </a:t>
            </a:r>
            <a:r>
              <a:rPr lang="ru-RU" dirty="0" smtClean="0">
                <a:cs typeface="Times New Roman" panose="02020603050405020304" pitchFamily="18" charset="0"/>
              </a:rPr>
              <a:t>диффузные и линейные </a:t>
            </a:r>
            <a:r>
              <a:rPr lang="ru-RU" dirty="0">
                <a:cs typeface="Times New Roman" panose="02020603050405020304" pitchFamily="18" charset="0"/>
              </a:rPr>
              <a:t>эрозии;</a:t>
            </a:r>
            <a:endParaRPr lang="az-Latn-AZ" dirty="0"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228600" algn="l"/>
              </a:tabLst>
            </a:pPr>
            <a:endParaRPr lang="en-US" sz="16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D (IV </a:t>
            </a:r>
            <a:r>
              <a:rPr lang="ru-RU" dirty="0">
                <a:cs typeface="Times New Roman" panose="02020603050405020304" pitchFamily="18" charset="0"/>
              </a:rPr>
              <a:t>степень</a:t>
            </a:r>
            <a:r>
              <a:rPr lang="az-Latn-AZ" dirty="0" smtClean="0">
                <a:cs typeface="Times New Roman" panose="02020603050405020304" pitchFamily="18" charset="0"/>
              </a:rPr>
              <a:t>) </a:t>
            </a:r>
            <a:r>
              <a:rPr lang="ru-RU" dirty="0" smtClean="0">
                <a:cs typeface="Times New Roman" panose="02020603050405020304" pitchFamily="18" charset="0"/>
              </a:rPr>
              <a:t>– хронически </a:t>
            </a:r>
            <a:r>
              <a:rPr lang="ru-RU" dirty="0" err="1" smtClean="0">
                <a:cs typeface="Times New Roman" panose="02020603050405020304" pitchFamily="18" charset="0"/>
              </a:rPr>
              <a:t>мукозные</a:t>
            </a:r>
            <a:r>
              <a:rPr lang="ru-RU" dirty="0" smtClean="0">
                <a:cs typeface="Times New Roman" panose="02020603050405020304" pitchFamily="18" charset="0"/>
              </a:rPr>
              <a:t> признаки, язвы, стриктура(ы), пищевод </a:t>
            </a:r>
            <a:r>
              <a:rPr lang="az-Latn-AZ" dirty="0" smtClean="0">
                <a:cs typeface="Times New Roman" panose="02020603050405020304" pitchFamily="18" charset="0"/>
              </a:rPr>
              <a:t>Barret </a:t>
            </a:r>
            <a:endParaRPr lang="en-US" sz="1600" dirty="0"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19929" y="1484784"/>
            <a:ext cx="5972071" cy="43433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595802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10229" y="28572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  <a:tabLst>
                <a:tab pos="228600" algn="l"/>
              </a:tabLst>
            </a:pPr>
            <a:r>
              <a:rPr lang="ru-RU" dirty="0" smtClean="0">
                <a:cs typeface="Times New Roman" panose="02020603050405020304" pitchFamily="18" charset="0"/>
              </a:rPr>
              <a:t>ГЭРБ</a:t>
            </a:r>
            <a:endParaRPr lang="ru-RU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79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764704"/>
            <a:ext cx="6310484" cy="611546"/>
          </a:xfrm>
        </p:spPr>
        <p:txBody>
          <a:bodyPr/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Этиология (факторы риска)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368" y="1512590"/>
            <a:ext cx="10920536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3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az-Latn-AZ" sz="3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cs typeface="Times New Roman" panose="02020603050405020304" pitchFamily="18" charset="0"/>
              </a:rPr>
              <a:t>Хиатальные</a:t>
            </a:r>
            <a:r>
              <a:rPr lang="ru-RU" sz="2800" dirty="0" smtClean="0">
                <a:cs typeface="Times New Roman" panose="02020603050405020304" pitchFamily="18" charset="0"/>
              </a:rPr>
              <a:t> грыжи;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cs typeface="Times New Roman" panose="02020603050405020304" pitchFamily="18" charset="0"/>
              </a:rPr>
              <a:t>Ожирение;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cs typeface="Times New Roman" panose="02020603050405020304" pitchFamily="18" charset="0"/>
              </a:rPr>
              <a:t>Антихолинэргические</a:t>
            </a:r>
            <a:r>
              <a:rPr lang="ru-RU" sz="2800" dirty="0" smtClean="0">
                <a:cs typeface="Times New Roman" panose="02020603050405020304" pitchFamily="18" charset="0"/>
              </a:rPr>
              <a:t> препараты, кофеин, прием никотина; </a:t>
            </a:r>
          </a:p>
          <a:p>
            <a:pPr lvl="0" algn="just"/>
            <a:r>
              <a:rPr lang="ru-RU" sz="2800" dirty="0" smtClean="0">
                <a:cs typeface="Times New Roman" panose="02020603050405020304" pitchFamily="18" charset="0"/>
              </a:rPr>
              <a:t>Склеродермия, коллагеновые, </a:t>
            </a:r>
            <a:r>
              <a:rPr lang="ru-RU" sz="2800" dirty="0" err="1" smtClean="0">
                <a:cs typeface="Times New Roman" panose="02020603050405020304" pitchFamily="18" charset="0"/>
              </a:rPr>
              <a:t>васкулярные</a:t>
            </a:r>
            <a:r>
              <a:rPr lang="ru-RU" sz="2800" dirty="0" smtClean="0">
                <a:cs typeface="Times New Roman" panose="02020603050405020304" pitchFamily="18" charset="0"/>
              </a:rPr>
              <a:t> заболевания и др.; </a:t>
            </a:r>
          </a:p>
          <a:p>
            <a:pPr lvl="0" algn="just"/>
            <a:r>
              <a:rPr lang="ru-RU" sz="2800" dirty="0" smtClean="0">
                <a:cs typeface="Times New Roman" panose="02020603050405020304" pitchFamily="18" charset="0"/>
              </a:rPr>
              <a:t>Травмы живота; 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cs typeface="Times New Roman" panose="02020603050405020304" pitchFamily="18" charset="0"/>
              </a:rPr>
              <a:t>Беременность</a:t>
            </a:r>
            <a:r>
              <a:rPr lang="az-Latn-AZ" sz="2800" dirty="0" smtClean="0">
                <a:cs typeface="Times New Roman" panose="02020603050405020304" pitchFamily="18" charset="0"/>
              </a:rPr>
              <a:t>.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7174" y="6357958"/>
            <a:ext cx="4114800" cy="228600"/>
          </a:xfrm>
        </p:spPr>
        <p:txBody>
          <a:bodyPr/>
          <a:lstStyle/>
          <a:p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D4F1C08-4A44-1748-B51E-706DF6E88633}"/>
              </a:ext>
            </a:extLst>
          </p:cNvPr>
          <p:cNvSpPr txBox="1"/>
          <p:nvPr/>
        </p:nvSpPr>
        <p:spPr>
          <a:xfrm>
            <a:off x="4881554" y="6488668"/>
            <a:ext cx="289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6642" y="164621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Патогенез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09" y="1268760"/>
            <a:ext cx="12110122" cy="194421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Ослабление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гастроэзофагеально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защитных </a:t>
            </a:r>
            <a:r>
              <a:rPr lang="az-Latn-AZ" sz="2800" b="1" dirty="0" smtClean="0">
                <a:cs typeface="Times New Roman" panose="02020603050405020304" pitchFamily="18" charset="0"/>
              </a:rPr>
              <a:t>(</a:t>
            </a:r>
            <a:r>
              <a:rPr lang="ru-RU" sz="2800" b="1" dirty="0" smtClean="0">
                <a:cs typeface="Times New Roman" panose="02020603050405020304" pitchFamily="18" charset="0"/>
              </a:rPr>
              <a:t>барьерных</a:t>
            </a:r>
            <a:r>
              <a:rPr lang="az-Latn-AZ" sz="2800" b="1" dirty="0" smtClean="0">
                <a:cs typeface="Times New Roman" panose="02020603050405020304" pitchFamily="18" charset="0"/>
              </a:rPr>
              <a:t>) </a:t>
            </a:r>
            <a:r>
              <a:rPr lang="ru-RU" sz="2800" b="1" dirty="0" smtClean="0">
                <a:cs typeface="Times New Roman" panose="02020603050405020304" pitchFamily="18" charset="0"/>
              </a:rPr>
              <a:t>механизмов</a:t>
            </a:r>
            <a:r>
              <a:rPr lang="az-Latn-AZ" sz="2800" b="1" dirty="0" smtClean="0">
                <a:cs typeface="Times New Roman" panose="02020603050405020304" pitchFamily="18" charset="0"/>
              </a:rPr>
              <a:t>:</a:t>
            </a:r>
            <a:endParaRPr lang="en-US" sz="2800" dirty="0">
              <a:cs typeface="Times New Roman" panose="02020603050405020304" pitchFamily="18" charset="0"/>
            </a:endParaRPr>
          </a:p>
          <a:p>
            <a:pPr lvl="1" algn="just"/>
            <a:r>
              <a:rPr lang="ru-RU" sz="2800" dirty="0" smtClean="0">
                <a:cs typeface="Times New Roman" panose="02020603050405020304" pitchFamily="18" charset="0"/>
              </a:rPr>
              <a:t>Ослабление НЭС (основной патологический механизм)</a:t>
            </a:r>
            <a:endParaRPr lang="en-US" sz="2800" dirty="0">
              <a:cs typeface="Times New Roman" panose="02020603050405020304" pitchFamily="18" charset="0"/>
            </a:endParaRPr>
          </a:p>
          <a:p>
            <a:pPr lvl="1" algn="just"/>
            <a:r>
              <a:rPr lang="ru-RU" sz="2800" dirty="0" smtClean="0">
                <a:cs typeface="Times New Roman" panose="02020603050405020304" pitchFamily="18" charset="0"/>
              </a:rPr>
              <a:t>Расслабление диафрагмальных ножек </a:t>
            </a:r>
            <a:r>
              <a:rPr lang="az-Latn-AZ" sz="2800" dirty="0" smtClean="0">
                <a:cs typeface="Times New Roman" panose="02020603050405020304" pitchFamily="18" charset="0"/>
              </a:rPr>
              <a:t>(</a:t>
            </a:r>
            <a:r>
              <a:rPr lang="ru-RU" sz="2800" dirty="0" smtClean="0">
                <a:cs typeface="Times New Roman" panose="02020603050405020304" pitchFamily="18" charset="0"/>
              </a:rPr>
              <a:t>расширение </a:t>
            </a:r>
            <a:r>
              <a:rPr lang="ru-RU" sz="2800" dirty="0" err="1" smtClean="0">
                <a:cs typeface="Times New Roman" panose="02020603050405020304" pitchFamily="18" charset="0"/>
              </a:rPr>
              <a:t>хиатального</a:t>
            </a:r>
            <a:r>
              <a:rPr lang="ru-RU" sz="2800" dirty="0" smtClean="0"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cs typeface="Times New Roman" panose="02020603050405020304" pitchFamily="18" charset="0"/>
              </a:rPr>
              <a:t>отверствия</a:t>
            </a:r>
            <a:r>
              <a:rPr lang="az-Latn-AZ" sz="2800" dirty="0" smtClean="0">
                <a:cs typeface="Times New Roman" panose="02020603050405020304" pitchFamily="18" charset="0"/>
              </a:rPr>
              <a:t>)</a:t>
            </a:r>
            <a:endParaRPr lang="en-US" sz="2800" dirty="0">
              <a:cs typeface="Times New Roman" panose="02020603050405020304" pitchFamily="18" charset="0"/>
            </a:endParaRPr>
          </a:p>
          <a:p>
            <a:pPr lvl="1" algn="just"/>
            <a:r>
              <a:rPr lang="ru-RU" sz="2800" dirty="0" smtClean="0">
                <a:cs typeface="Times New Roman" panose="02020603050405020304" pitchFamily="18" charset="0"/>
              </a:rPr>
              <a:t>Раскрытие угла </a:t>
            </a:r>
            <a:r>
              <a:rPr lang="az-Latn-AZ" sz="2800" dirty="0" smtClean="0">
                <a:cs typeface="Times New Roman" panose="02020603050405020304" pitchFamily="18" charset="0"/>
              </a:rPr>
              <a:t>Hiss </a:t>
            </a:r>
            <a:r>
              <a:rPr lang="ru-RU" sz="2800" dirty="0" smtClean="0">
                <a:cs typeface="Times New Roman" panose="02020603050405020304" pitchFamily="18" charset="0"/>
              </a:rPr>
              <a:t>(</a:t>
            </a:r>
            <a:r>
              <a:rPr lang="ru-RU" sz="2800" dirty="0" err="1" smtClean="0">
                <a:cs typeface="Times New Roman" panose="02020603050405020304" pitchFamily="18" charset="0"/>
              </a:rPr>
              <a:t>Гисса</a:t>
            </a:r>
            <a:r>
              <a:rPr lang="ru-RU" sz="2800" dirty="0" smtClean="0"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3874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607" y="3429000"/>
            <a:ext cx="12110123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b="1" dirty="0" smtClean="0">
                <a:cs typeface="Times New Roman" panose="02020603050405020304" pitchFamily="18" charset="0"/>
              </a:rPr>
              <a:t>Ослабление физиологической </a:t>
            </a:r>
            <a:r>
              <a:rPr lang="ru-RU" sz="2800" b="1" dirty="0" err="1" smtClean="0">
                <a:cs typeface="Times New Roman" panose="02020603050405020304" pitchFamily="18" charset="0"/>
              </a:rPr>
              <a:t>самоочистки</a:t>
            </a:r>
            <a:r>
              <a:rPr lang="ru-RU" sz="2800" b="1" dirty="0" smtClean="0">
                <a:cs typeface="Times New Roman" panose="02020603050405020304" pitchFamily="18" charset="0"/>
              </a:rPr>
              <a:t> пищевода: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cs typeface="Times New Roman" panose="02020603050405020304" pitchFamily="18" charset="0"/>
              </a:rPr>
              <a:t>Ослабление перистальтики пищевода</a:t>
            </a:r>
            <a:r>
              <a:rPr lang="en-US" sz="2800" dirty="0" smtClean="0">
                <a:cs typeface="Times New Roman" panose="02020603050405020304" pitchFamily="18" charset="0"/>
              </a:rPr>
              <a:t> </a:t>
            </a:r>
            <a:endParaRPr lang="ru-RU" sz="2800" dirty="0" smtClean="0"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cs typeface="Times New Roman" panose="02020603050405020304" pitchFamily="18" charset="0"/>
              </a:rPr>
              <a:t>Внутрижелудочное давление </a:t>
            </a:r>
            <a:r>
              <a:rPr lang="az-Latn-AZ" sz="2800" dirty="0" smtClean="0">
                <a:cs typeface="Times New Roman" panose="02020603050405020304" pitchFamily="18" charset="0"/>
              </a:rPr>
              <a:t>(</a:t>
            </a:r>
            <a:r>
              <a:rPr lang="ru-RU" sz="2800" dirty="0" smtClean="0">
                <a:cs typeface="Times New Roman" panose="02020603050405020304" pitchFamily="18" charset="0"/>
              </a:rPr>
              <a:t>атония, повышение внутрибрюшного давления и др.)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555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2855" y="214290"/>
            <a:ext cx="6076051" cy="50006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Эндоскопическая картина</a:t>
            </a:r>
            <a:endParaRPr lang="az-Latn-AZ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59496" y="1340768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33799923"/>
              </p:ext>
            </p:extLst>
          </p:nvPr>
        </p:nvGraphicFramePr>
        <p:xfrm>
          <a:off x="2366962" y="3749834"/>
          <a:ext cx="7458075" cy="50292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366962" y="3749834"/>
          <a:ext cx="7458075" cy="50292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Picture 9" descr="GIC0502-06-052A">
            <a:extLst>
              <a:ext uri="{FF2B5EF4-FFF2-40B4-BE49-F238E27FC236}">
                <a16:creationId xmlns="" xmlns:a16="http://schemas.microsoft.com/office/drawing/2014/main" id="{F705F2FA-E931-F14A-8965-6ACADA65CE29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102" b="9356"/>
          <a:stretch/>
        </p:blipFill>
        <p:spPr bwMode="auto">
          <a:xfrm>
            <a:off x="1710379" y="1360940"/>
            <a:ext cx="4385620" cy="4248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1" name="Picture 10" descr="GIC0502-06-052B">
            <a:extLst>
              <a:ext uri="{FF2B5EF4-FFF2-40B4-BE49-F238E27FC236}">
                <a16:creationId xmlns="" xmlns:a16="http://schemas.microsoft.com/office/drawing/2014/main" id="{0EA259BA-57E1-7A47-9B5B-4E1FD150C8EE}"/>
              </a:ext>
            </a:extLst>
          </p:cNvPr>
          <p:cNvPicPr/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312024" y="1378819"/>
            <a:ext cx="4752528" cy="4248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C0787017-8E30-FC42-99D4-7F6A43AEEE40}"/>
              </a:ext>
            </a:extLst>
          </p:cNvPr>
          <p:cNvSpPr/>
          <p:nvPr/>
        </p:nvSpPr>
        <p:spPr>
          <a:xfrm>
            <a:off x="1054276" y="5714495"/>
            <a:ext cx="95228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                A                                                                                       </a:t>
            </a:r>
            <a:r>
              <a:rPr lang="ru-RU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Б</a:t>
            </a:r>
            <a:endParaRPr lang="az-Latn-AZ" b="1" i="1" dirty="0">
              <a:latin typeface="Calibri" panose="020F0502020204030204" pitchFamily="34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           </a:t>
            </a:r>
            <a:r>
              <a:rPr lang="az-Latn-AZ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 </a:t>
            </a:r>
            <a:r>
              <a:rPr lang="ru-RU" b="1" i="1" dirty="0" err="1" smtClean="0">
                <a:latin typeface="Calibri" panose="020F0502020204030204" pitchFamily="34" charset="0"/>
                <a:ea typeface="MS Mincho" panose="02020609040205080304" pitchFamily="49" charset="-128"/>
              </a:rPr>
              <a:t>Гастроэзофагеальное</a:t>
            </a:r>
            <a:r>
              <a:rPr lang="ru-RU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 соединение (переход)</a:t>
            </a:r>
            <a:r>
              <a:rPr lang="az-Latn-AZ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: </a:t>
            </a: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A – </a:t>
            </a:r>
            <a:r>
              <a:rPr lang="ru-RU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нормальное</a:t>
            </a:r>
            <a:r>
              <a:rPr lang="az-Latn-AZ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; </a:t>
            </a:r>
            <a:r>
              <a:rPr lang="ru-RU" b="1" i="1" dirty="0">
                <a:latin typeface="Calibri" panose="020F0502020204030204" pitchFamily="34" charset="0"/>
                <a:ea typeface="MS Mincho" panose="02020609040205080304" pitchFamily="49" charset="-128"/>
              </a:rPr>
              <a:t>Б</a:t>
            </a:r>
            <a:r>
              <a:rPr lang="az-Latn-AZ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 </a:t>
            </a: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– </a:t>
            </a:r>
            <a:r>
              <a:rPr lang="ru-RU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рефлюкс-эзофагит</a:t>
            </a:r>
            <a:endParaRPr lang="en-US" sz="16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310842" y="285728"/>
            <a:ext cx="7825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4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2645" y="402113"/>
            <a:ext cx="6076051" cy="611546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cs typeface="Times New Roman" pitchFamily="18" charset="0"/>
              </a:rPr>
              <a:t>Эндоскопическая картина</a:t>
            </a:r>
            <a:endParaRPr lang="az-Latn-AZ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81092" y="0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67240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2208902"/>
              </p:ext>
            </p:extLst>
          </p:nvPr>
        </p:nvGraphicFramePr>
        <p:xfrm>
          <a:off x="2366962" y="3749834"/>
          <a:ext cx="7458075" cy="50292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366962" y="3749834"/>
          <a:ext cx="7458075" cy="50292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C0787017-8E30-FC42-99D4-7F6A43AEEE40}"/>
              </a:ext>
            </a:extLst>
          </p:cNvPr>
          <p:cNvSpPr/>
          <p:nvPr/>
        </p:nvSpPr>
        <p:spPr>
          <a:xfrm>
            <a:off x="997520" y="5301208"/>
            <a:ext cx="10283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                      </a:t>
            </a:r>
            <a:r>
              <a:rPr lang="en-US" b="1" i="1" dirty="0" smtClean="0"/>
              <a:t>                                                                                                                                            </a:t>
            </a:r>
            <a:endParaRPr lang="en-US" b="1" i="1" dirty="0"/>
          </a:p>
          <a:p>
            <a:pPr algn="ctr"/>
            <a:r>
              <a:rPr lang="ru-RU" b="1" i="1" dirty="0" smtClean="0"/>
              <a:t>Степени тяжести (по классификации ЛА</a:t>
            </a:r>
            <a:r>
              <a:rPr lang="az-Latn-AZ" b="1" i="1" dirty="0" smtClean="0"/>
              <a:t>)</a:t>
            </a:r>
            <a:r>
              <a:rPr lang="az-Latn-AZ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           </a:t>
            </a:r>
            <a:r>
              <a:rPr lang="en-US" b="1" i="1" dirty="0" smtClean="0">
                <a:latin typeface="Calibri" panose="020F0502020204030204" pitchFamily="34" charset="0"/>
                <a:ea typeface="MS Mincho" panose="02020609040205080304" pitchFamily="49" charset="-128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1028" name="Picture 30" descr="Описание: Slide10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520" y="2204864"/>
            <a:ext cx="235021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55" descr="Описание: Slide1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5720" y="2210713"/>
            <a:ext cx="2175338" cy="280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77" descr="Описание: Slide10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0671" y="2232949"/>
            <a:ext cx="2445022" cy="278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01" descr="Описание: Slide10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88288" y="2232949"/>
            <a:ext cx="2592288" cy="283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95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9786" y="214290"/>
            <a:ext cx="7056784" cy="611546"/>
          </a:xfrm>
        </p:spPr>
        <p:txBody>
          <a:bodyPr/>
          <a:lstStyle/>
          <a:p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Клиническое течение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137804979"/>
              </p:ext>
            </p:extLst>
          </p:nvPr>
        </p:nvGraphicFramePr>
        <p:xfrm>
          <a:off x="695400" y="1542679"/>
          <a:ext cx="8128000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52436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660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894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6976" y="0"/>
            <a:ext cx="6076051" cy="691562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Осложнения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2436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680834643"/>
              </p:ext>
            </p:extLst>
          </p:nvPr>
        </p:nvGraphicFramePr>
        <p:xfrm>
          <a:off x="2032000" y="1340768"/>
          <a:ext cx="7952432" cy="4797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716180" y="1576335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Железодефи-цитная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анемия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743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600" y="233608"/>
            <a:ext cx="7272808" cy="785794"/>
          </a:xfrm>
        </p:spPr>
        <p:txBody>
          <a:bodyPr/>
          <a:lstStyle/>
          <a:p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cs typeface="Times New Roman" pitchFamily="18" charset="0"/>
              </a:rPr>
              <a:t>Клиника</a:t>
            </a:r>
            <a:r>
              <a:rPr lang="en-US" sz="3600" dirty="0">
                <a:solidFill>
                  <a:schemeClr val="tx1"/>
                </a:solidFill>
              </a:rPr>
              <a:t/>
            </a:r>
            <a:br>
              <a:rPr lang="en-US" sz="3600" dirty="0">
                <a:solidFill>
                  <a:schemeClr val="tx1"/>
                </a:solidFill>
              </a:rPr>
            </a:b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44" y="1332719"/>
            <a:ext cx="118813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cs typeface="Times New Roman" panose="02020603050405020304" pitchFamily="18" charset="0"/>
              </a:rPr>
              <a:t>ГЭРБ проявляется типичными и атипичными признаками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b="1" dirty="0" smtClean="0">
                <a:cs typeface="Times New Roman" panose="02020603050405020304" pitchFamily="18" charset="0"/>
              </a:rPr>
              <a:t>Типичные </a:t>
            </a:r>
            <a:r>
              <a:rPr lang="ru-RU" sz="2400" dirty="0" smtClean="0">
                <a:cs typeface="Times New Roman" panose="02020603050405020304" pitchFamily="18" charset="0"/>
              </a:rPr>
              <a:t>симптомы</a:t>
            </a:r>
            <a:r>
              <a:rPr lang="az-Latn-AZ" sz="2400" dirty="0" smtClean="0"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cs typeface="Times New Roman" panose="02020603050405020304" pitchFamily="18" charset="0"/>
              </a:rPr>
              <a:t>всречаються</a:t>
            </a:r>
            <a:r>
              <a:rPr lang="ru-RU" sz="2400" dirty="0" smtClean="0">
                <a:cs typeface="Times New Roman" panose="02020603050405020304" pitchFamily="18" charset="0"/>
              </a:rPr>
              <a:t> чаще</a:t>
            </a:r>
            <a:r>
              <a:rPr lang="az-Latn-AZ" sz="2400" dirty="0" smtClean="0">
                <a:cs typeface="Times New Roman" panose="02020603050405020304" pitchFamily="18" charset="0"/>
              </a:rPr>
              <a:t>: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i="1" dirty="0" smtClean="0">
                <a:cs typeface="Times New Roman" panose="02020603050405020304" pitchFamily="18" charset="0"/>
              </a:rPr>
              <a:t>изжога</a:t>
            </a:r>
            <a:endParaRPr lang="az-Latn-AZ" sz="2400" i="1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i="1" dirty="0" err="1" smtClean="0">
                <a:cs typeface="Times New Roman" panose="02020603050405020304" pitchFamily="18" charset="0"/>
              </a:rPr>
              <a:t>Регургитация</a:t>
            </a:r>
            <a:endParaRPr lang="ru-RU" sz="2400" i="1" dirty="0" smtClean="0">
              <a:cs typeface="Times New Roman" panose="02020603050405020304" pitchFamily="18" charset="0"/>
            </a:endParaRPr>
          </a:p>
          <a:p>
            <a:pPr lvl="0"/>
            <a:endParaRPr lang="en-US" sz="2400" dirty="0"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b="1" dirty="0" smtClean="0">
                <a:cs typeface="Times New Roman" panose="02020603050405020304" pitchFamily="18" charset="0"/>
              </a:rPr>
              <a:t>Атипичные </a:t>
            </a:r>
            <a:r>
              <a:rPr lang="ru-RU" sz="2400" dirty="0" smtClean="0">
                <a:cs typeface="Times New Roman" panose="02020603050405020304" pitchFamily="18" charset="0"/>
              </a:rPr>
              <a:t>симптомы – чаще </a:t>
            </a:r>
            <a:r>
              <a:rPr lang="ru-RU" sz="2400" dirty="0" err="1" smtClean="0">
                <a:cs typeface="Times New Roman" panose="02020603050405020304" pitchFamily="18" charset="0"/>
              </a:rPr>
              <a:t>встречвються</a:t>
            </a:r>
            <a:r>
              <a:rPr lang="ru-RU" sz="2400" dirty="0" smtClean="0">
                <a:cs typeface="Times New Roman" panose="02020603050405020304" pitchFamily="18" charset="0"/>
              </a:rPr>
              <a:t> при </a:t>
            </a:r>
          </a:p>
          <a:p>
            <a:r>
              <a:rPr lang="ru-RU" sz="2400" dirty="0" smtClean="0">
                <a:cs typeface="Times New Roman" panose="02020603050405020304" pitchFamily="18" charset="0"/>
              </a:rPr>
              <a:t>      осложнениях: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dirty="0" err="1" smtClean="0">
                <a:cs typeface="Times New Roman" panose="02020603050405020304" pitchFamily="18" charset="0"/>
              </a:rPr>
              <a:t>некардиальные</a:t>
            </a:r>
            <a:r>
              <a:rPr lang="ru-RU" sz="2400" dirty="0" smtClean="0">
                <a:cs typeface="Times New Roman" panose="02020603050405020304" pitchFamily="18" charset="0"/>
              </a:rPr>
              <a:t> ретростернальные боли</a:t>
            </a:r>
            <a:r>
              <a:rPr lang="az-Latn-AZ" sz="2400" dirty="0" smtClean="0">
                <a:cs typeface="Times New Roman" panose="02020603050405020304" pitchFamily="18" charset="0"/>
              </a:rPr>
              <a:t>;</a:t>
            </a:r>
            <a:endParaRPr lang="az-Latn-AZ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dirty="0" smtClean="0">
                <a:cs typeface="Times New Roman" panose="02020603050405020304" pitchFamily="18" charset="0"/>
              </a:rPr>
              <a:t>одышка, удушье, астма,</a:t>
            </a:r>
            <a:r>
              <a:rPr lang="az-Latn-AZ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хронические кашли</a:t>
            </a:r>
            <a:r>
              <a:rPr lang="az-Latn-AZ" sz="2400" dirty="0" smtClean="0">
                <a:cs typeface="Times New Roman" panose="02020603050405020304" pitchFamily="18" charset="0"/>
              </a:rPr>
              <a:t>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dirty="0" smtClean="0">
                <a:cs typeface="Times New Roman" panose="02020603050405020304" pitchFamily="18" charset="0"/>
              </a:rPr>
              <a:t>изменения фонации</a:t>
            </a:r>
            <a:r>
              <a:rPr lang="az-Latn-AZ" sz="2400" dirty="0" smtClean="0">
                <a:cs typeface="Times New Roman" panose="02020603050405020304" pitchFamily="18" charset="0"/>
              </a:rPr>
              <a:t>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dirty="0" smtClean="0">
                <a:cs typeface="Times New Roman" panose="02020603050405020304" pitchFamily="18" charset="0"/>
              </a:rPr>
              <a:t>рвота с кровью, анемия</a:t>
            </a:r>
            <a:r>
              <a:rPr lang="az-Latn-AZ" sz="2400" dirty="0" smtClean="0">
                <a:cs typeface="Times New Roman" panose="02020603050405020304" pitchFamily="18" charset="0"/>
              </a:rPr>
              <a:t>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dirty="0" err="1" smtClean="0">
                <a:cs typeface="Times New Roman" panose="02020603050405020304" pitchFamily="18" charset="0"/>
              </a:rPr>
              <a:t>одинофагия</a:t>
            </a:r>
            <a:r>
              <a:rPr lang="az-Latn-AZ" sz="2400" dirty="0" smtClean="0">
                <a:cs typeface="Times New Roman" panose="02020603050405020304" pitchFamily="18" charset="0"/>
              </a:rPr>
              <a:t>; 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2400" dirty="0" smtClean="0">
                <a:cs typeface="Times New Roman" panose="02020603050405020304" pitchFamily="18" charset="0"/>
              </a:rPr>
              <a:t>дисфагия</a:t>
            </a:r>
            <a:endParaRPr lang="en-US" sz="3200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61932" y="2420888"/>
            <a:ext cx="4030068" cy="268182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238612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16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8480" y="349287"/>
            <a:ext cx="6709524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1344" y="927302"/>
            <a:ext cx="11737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i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Любой из этих признаков дает подозрение на наличие рефлюкса</a:t>
            </a:r>
            <a:r>
              <a:rPr lang="az-Latn-AZ" sz="32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2381934136"/>
              </p:ext>
            </p:extLst>
          </p:nvPr>
        </p:nvGraphicFramePr>
        <p:xfrm>
          <a:off x="911424" y="960687"/>
          <a:ext cx="921257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381488" y="6488668"/>
            <a:ext cx="29835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925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067033079"/>
              </p:ext>
            </p:extLst>
          </p:nvPr>
        </p:nvGraphicFramePr>
        <p:xfrm>
          <a:off x="1631504" y="61387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847208" y="5282520"/>
            <a:ext cx="93213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эндоскопическое исследование!!!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52926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979824" y="285728"/>
            <a:ext cx="6076051" cy="611546"/>
          </a:xfrm>
        </p:spPr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5376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470394"/>
            <a:ext cx="6076051" cy="611546"/>
          </a:xfrm>
        </p:spPr>
        <p:txBody>
          <a:bodyPr/>
          <a:lstStyle/>
          <a:p>
            <a:r>
              <a:rPr lang="ru-RU" sz="4000" dirty="0"/>
              <a:t>Диагностика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79576" y="1628800"/>
            <a:ext cx="661302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 err="1" smtClean="0">
                <a:cs typeface="Times New Roman" panose="02020603050405020304" pitchFamily="18" charset="0"/>
              </a:rPr>
              <a:t>Эзофагография</a:t>
            </a:r>
            <a:r>
              <a:rPr lang="ru-RU" sz="2800" dirty="0" smtClean="0"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 err="1" smtClean="0">
                <a:cs typeface="Times New Roman" panose="02020603050405020304" pitchFamily="18" charset="0"/>
              </a:rPr>
              <a:t>Эзофагогастроскопия</a:t>
            </a:r>
            <a:r>
              <a:rPr lang="ru-RU" sz="2800" dirty="0" smtClean="0"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sz="2800" dirty="0" smtClean="0">
                <a:cs typeface="Times New Roman" panose="02020603050405020304" pitchFamily="18" charset="0"/>
              </a:rPr>
              <a:t>24</a:t>
            </a:r>
            <a:r>
              <a:rPr lang="ru-RU" sz="2800" dirty="0" smtClean="0">
                <a:cs typeface="Times New Roman" panose="02020603050405020304" pitchFamily="18" charset="0"/>
              </a:rPr>
              <a:t>-часовая </a:t>
            </a:r>
            <a:r>
              <a:rPr lang="az-Latn-AZ" sz="2800" dirty="0" smtClean="0">
                <a:cs typeface="Times New Roman" panose="02020603050405020304" pitchFamily="18" charset="0"/>
              </a:rPr>
              <a:t>pH-</a:t>
            </a:r>
            <a:r>
              <a:rPr lang="ru-RU" sz="2800" dirty="0" smtClean="0">
                <a:cs typeface="Times New Roman" panose="02020603050405020304" pitchFamily="18" charset="0"/>
              </a:rPr>
              <a:t>метрия</a:t>
            </a:r>
            <a:endParaRPr lang="az-Latn-AZ" sz="2800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 err="1" smtClean="0">
                <a:cs typeface="Times New Roman" panose="02020603050405020304" pitchFamily="18" charset="0"/>
              </a:rPr>
              <a:t>Манометрия</a:t>
            </a:r>
            <a:endParaRPr lang="az-Latn-AZ" sz="2800" dirty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 smtClean="0">
                <a:cs typeface="Times New Roman" panose="02020603050405020304" pitchFamily="18" charset="0"/>
              </a:rPr>
              <a:t>Тест на ингибиторов протонной помпы</a:t>
            </a:r>
            <a:endParaRPr lang="ru-RU" sz="2800" dirty="0"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2436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7368" y="1412776"/>
            <a:ext cx="113772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Ежедневные </a:t>
            </a:r>
            <a:r>
              <a:rPr lang="ru-RU" sz="3200" dirty="0" err="1" smtClean="0">
                <a:cs typeface="Times New Roman" panose="02020603050405020304" pitchFamily="18" charset="0"/>
              </a:rPr>
              <a:t>симтомы</a:t>
            </a:r>
            <a:r>
              <a:rPr lang="ru-RU" sz="3200" dirty="0" smtClean="0">
                <a:cs typeface="Times New Roman" panose="02020603050405020304" pitchFamily="18" charset="0"/>
              </a:rPr>
              <a:t> рефлюкса или появление их не менее 2-3 раза в недели и продолжение в последние 2-3 </a:t>
            </a:r>
            <a:r>
              <a:rPr lang="ru-RU" sz="3200" dirty="0" err="1" smtClean="0">
                <a:cs typeface="Times New Roman" panose="02020603050405020304" pitchFamily="18" charset="0"/>
              </a:rPr>
              <a:t>месяча</a:t>
            </a:r>
            <a:r>
              <a:rPr lang="ru-RU" sz="3200" dirty="0" smtClean="0">
                <a:cs typeface="Times New Roman" panose="02020603050405020304" pitchFamily="18" charset="0"/>
              </a:rPr>
              <a:t>;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Выявление эзофагита при эндоскопии; </a:t>
            </a:r>
            <a:endParaRPr lang="en-US" sz="3200" dirty="0" smtClean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Исключение других заболеваний, способствующие образованию эрозии в пищеводе </a:t>
            </a:r>
            <a:r>
              <a:rPr lang="az-Latn-AZ" sz="3200" dirty="0" smtClean="0">
                <a:cs typeface="Times New Roman" panose="02020603050405020304" pitchFamily="18" charset="0"/>
              </a:rPr>
              <a:t>(</a:t>
            </a:r>
            <a:r>
              <a:rPr lang="ru-RU" sz="3200" dirty="0" smtClean="0">
                <a:cs typeface="Times New Roman" panose="02020603050405020304" pitchFamily="18" charset="0"/>
              </a:rPr>
              <a:t>следующий слайд)</a:t>
            </a:r>
            <a:endParaRPr lang="en-US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2436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95600" y="908720"/>
            <a:ext cx="6912768" cy="611546"/>
          </a:xfrm>
        </p:spPr>
        <p:txBody>
          <a:bodyPr/>
          <a:lstStyle/>
          <a:p>
            <a:r>
              <a:rPr lang="ru-RU" dirty="0" smtClean="0"/>
              <a:t>Диагностические критерии эрозивной ГЭРБ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10116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692AE581-8AD3-764A-A3A0-C054B8AFD1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92424708"/>
              </p:ext>
            </p:extLst>
          </p:nvPr>
        </p:nvGraphicFramePr>
        <p:xfrm>
          <a:off x="839416" y="908720"/>
          <a:ext cx="10657184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>
                  <a:extLst>
                    <a:ext uri="{9D8B030D-6E8A-4147-A177-3AD203B41FA5}">
                      <a16:colId xmlns="" xmlns:a16="http://schemas.microsoft.com/office/drawing/2014/main" val="1446614327"/>
                    </a:ext>
                  </a:extLst>
                </a:gridCol>
                <a:gridCol w="5328592">
                  <a:extLst>
                    <a:ext uri="{9D8B030D-6E8A-4147-A177-3AD203B41FA5}">
                      <a16:colId xmlns="" xmlns:a16="http://schemas.microsoft.com/office/drawing/2014/main" val="225561818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39977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ГЭРБ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Инфекции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Кандиды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Вирусы (ЦМВ, герпес,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AIDS)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Бактерии (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Nocardia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az-Latn-A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ifilis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az-Latn-A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M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ikobakterium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Тбз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тип A)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Паразиты (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chaqus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en-US" sz="18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Системные заболевания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Кожи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эпидермолизис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пемфигус)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Болезнь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Behсet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Отторжение трансплантата </a:t>
                      </a: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Воспалительные заболевания кишечника</a:t>
                      </a: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Саркаидоз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Sarkoidoz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Метастатический рак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Metastatik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xərçəng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Клооагеновые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болезни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Йатрогенные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Таблетки, капсулы (тетрациклин,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KCl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ПВНС)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Химиотерапия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Склеротерапия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Длительное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назогастральное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зондирование</a:t>
                      </a: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Синдром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Zollinger-Ellison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1372998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7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ru-RU" sz="2800" dirty="0" smtClean="0">
                <a:cs typeface="Times New Roman" panose="02020603050405020304" pitchFamily="18" charset="0"/>
              </a:rPr>
              <a:t>Заболевания, </a:t>
            </a:r>
            <a:r>
              <a:rPr lang="ru-RU" sz="2800" dirty="0">
                <a:cs typeface="Times New Roman" panose="02020603050405020304" pitchFamily="18" charset="0"/>
              </a:rPr>
              <a:t>способствующие </a:t>
            </a:r>
            <a:r>
              <a:rPr lang="ru-RU" sz="2800" dirty="0" smtClean="0">
                <a:cs typeface="Times New Roman" panose="02020603050405020304" pitchFamily="18" charset="0"/>
              </a:rPr>
              <a:t>развитию эрозивного эзофагита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5838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2436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360" y="1376250"/>
            <a:ext cx="1152128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 </a:t>
            </a:r>
          </a:p>
          <a:p>
            <a:endParaRPr lang="az-Latn-AZ" b="1" dirty="0"/>
          </a:p>
          <a:p>
            <a:endParaRPr lang="en-US" dirty="0"/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Устранение причины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Снижение </a:t>
            </a:r>
            <a:r>
              <a:rPr lang="ru-RU" sz="2800" dirty="0" err="1" smtClean="0">
                <a:cs typeface="Times New Roman" panose="02020603050405020304" pitchFamily="18" charset="0"/>
              </a:rPr>
              <a:t>фгрессивности</a:t>
            </a:r>
            <a:r>
              <a:rPr lang="ru-RU" sz="2800" dirty="0" smtClean="0">
                <a:cs typeface="Times New Roman" panose="02020603050405020304" pitchFamily="18" charset="0"/>
              </a:rPr>
              <a:t> рефлюкса или </a:t>
            </a:r>
            <a:r>
              <a:rPr lang="ru-RU" sz="2800" dirty="0" err="1" smtClean="0">
                <a:cs typeface="Times New Roman" panose="02020603050405020304" pitchFamily="18" charset="0"/>
              </a:rPr>
              <a:t>рефлюктата</a:t>
            </a:r>
            <a:endParaRPr lang="en-US" sz="5400" dirty="0"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57974" y="504655"/>
            <a:ext cx="6076051" cy="611546"/>
          </a:xfrm>
        </p:spPr>
        <p:txBody>
          <a:bodyPr/>
          <a:lstStyle/>
          <a:p>
            <a:r>
              <a:rPr lang="ru-RU" dirty="0" smtClean="0"/>
              <a:t>Принципы лечения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1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360" y="1376250"/>
            <a:ext cx="11521280" cy="1466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 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endParaRPr lang="en-US" sz="5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7F059A3A-33CB-3947-A02E-66A777386B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82153841"/>
              </p:ext>
            </p:extLst>
          </p:nvPr>
        </p:nvGraphicFramePr>
        <p:xfrm>
          <a:off x="459886" y="1742307"/>
          <a:ext cx="11272227" cy="31348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1778">
                  <a:extLst>
                    <a:ext uri="{9D8B030D-6E8A-4147-A177-3AD203B41FA5}">
                      <a16:colId xmlns="" xmlns:a16="http://schemas.microsoft.com/office/drawing/2014/main" val="1280549004"/>
                    </a:ext>
                  </a:extLst>
                </a:gridCol>
                <a:gridCol w="8660449">
                  <a:extLst>
                    <a:ext uri="{9D8B030D-6E8A-4147-A177-3AD203B41FA5}">
                      <a16:colId xmlns="" xmlns:a16="http://schemas.microsoft.com/office/drawing/2014/main" val="2951970516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pPr marL="180340" indent="-13843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Лечебный образ жизни</a:t>
                      </a:r>
                      <a:endParaRPr lang="en-US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Предупреждение факторов, влияющие на механизмы рефлюкса, диета, отказ от вредных привычек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98360733"/>
                  </a:ext>
                </a:extLst>
              </a:tr>
              <a:tr h="1068287">
                <a:tc>
                  <a:txBody>
                    <a:bodyPr/>
                    <a:lstStyle/>
                    <a:p>
                      <a:pPr marL="180340" indent="-13843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Фармакологическое лечение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Препараты,</a:t>
                      </a:r>
                      <a:r>
                        <a:rPr lang="ru-RU" sz="240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снижающие кислотность желудочного сока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Препараты,</a:t>
                      </a:r>
                      <a:r>
                        <a:rPr lang="ru-RU" sz="240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повышающие тонус НЭС</a:t>
                      </a:r>
                      <a:endParaRPr lang="en-US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695081033"/>
                  </a:ext>
                </a:extLst>
              </a:tr>
              <a:tr h="763762">
                <a:tc>
                  <a:txBody>
                    <a:bodyPr/>
                    <a:lstStyle/>
                    <a:p>
                      <a:pPr marL="180340" indent="-13843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Этндскопическое</a:t>
                      </a:r>
                      <a:r>
                        <a:rPr lang="ru-RU" sz="2000" baseline="0" dirty="0" smtClean="0"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лечение</a:t>
                      </a:r>
                      <a:endParaRPr lang="en-US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8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Эндоскопическая 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пликация</a:t>
                      </a:r>
                      <a:endParaRPr lang="en-US" sz="2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48314498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810116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7"/>
          <p:cNvSpPr>
            <a:spLocks noGrp="1"/>
          </p:cNvSpPr>
          <p:nvPr>
            <p:ph type="title"/>
          </p:nvPr>
        </p:nvSpPr>
        <p:spPr>
          <a:xfrm>
            <a:off x="3057974" y="316735"/>
            <a:ext cx="6076051" cy="611546"/>
          </a:xfrm>
        </p:spPr>
        <p:txBody>
          <a:bodyPr/>
          <a:lstStyle/>
          <a:p>
            <a:r>
              <a:rPr lang="ru-RU" dirty="0"/>
              <a:t>Принципы лечения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29726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95802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1384" y="1232760"/>
            <a:ext cx="1101722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Назначение консервативного лечения </a:t>
            </a:r>
            <a:r>
              <a:rPr lang="en-US" sz="2800" dirty="0" smtClean="0">
                <a:cs typeface="Times New Roman" panose="02020603050405020304" pitchFamily="18" charset="0"/>
              </a:rPr>
              <a:t>(</a:t>
            </a:r>
            <a:r>
              <a:rPr lang="en-US" sz="2800" dirty="0">
                <a:cs typeface="Times New Roman" panose="02020603050405020304" pitchFamily="18" charset="0"/>
              </a:rPr>
              <a:t>2 </a:t>
            </a:r>
            <a:r>
              <a:rPr lang="ru-RU" sz="2800" dirty="0" smtClean="0">
                <a:cs typeface="Times New Roman" panose="02020603050405020304" pitchFamily="18" charset="0"/>
              </a:rPr>
              <a:t>мес.)</a:t>
            </a:r>
            <a:r>
              <a:rPr lang="en-US" sz="2800" dirty="0" smtClean="0">
                <a:cs typeface="Times New Roman" panose="02020603050405020304" pitchFamily="18" charset="0"/>
              </a:rPr>
              <a:t>;</a:t>
            </a:r>
            <a:endParaRPr lang="en-US" sz="10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При получении положительного ответа рекомендуется регулярное консервативное лечение – </a:t>
            </a:r>
            <a:r>
              <a:rPr lang="ru-RU" sz="2800" dirty="0" err="1" smtClean="0">
                <a:cs typeface="Times New Roman" panose="02020603050405020304" pitchFamily="18" charset="0"/>
              </a:rPr>
              <a:t>медикальное</a:t>
            </a:r>
            <a:r>
              <a:rPr lang="ru-RU" sz="2800" dirty="0" smtClean="0">
                <a:cs typeface="Times New Roman" panose="02020603050405020304" pitchFamily="18" charset="0"/>
              </a:rPr>
              <a:t> или хирургическое лечение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>
                <a:cs typeface="Times New Roman" panose="02020603050405020304" pitchFamily="18" charset="0"/>
              </a:rPr>
              <a:t>При </a:t>
            </a:r>
            <a:r>
              <a:rPr lang="ru-RU" sz="2800" dirty="0" smtClean="0">
                <a:cs typeface="Times New Roman" panose="02020603050405020304" pitchFamily="18" charset="0"/>
              </a:rPr>
              <a:t>отсутствии положительного ответа на </a:t>
            </a:r>
            <a:r>
              <a:rPr lang="ru-RU" sz="2800" dirty="0">
                <a:cs typeface="Times New Roman" panose="02020603050405020304" pitchFamily="18" charset="0"/>
              </a:rPr>
              <a:t>консервативное лечение </a:t>
            </a:r>
            <a:r>
              <a:rPr lang="ru-RU" sz="2800" dirty="0" smtClean="0">
                <a:cs typeface="Times New Roman" panose="02020603050405020304" pitchFamily="18" charset="0"/>
              </a:rPr>
              <a:t>– состояние рефлюкса </a:t>
            </a:r>
            <a:r>
              <a:rPr lang="ru-RU" sz="2800" dirty="0" err="1" smtClean="0">
                <a:cs typeface="Times New Roman" panose="02020603050405020304" pitchFamily="18" charset="0"/>
              </a:rPr>
              <a:t>оцениваеться</a:t>
            </a:r>
            <a:r>
              <a:rPr lang="ru-RU" sz="2800" dirty="0" smtClean="0">
                <a:cs typeface="Times New Roman" panose="02020603050405020304" pitchFamily="18" charset="0"/>
              </a:rPr>
              <a:t> заново и назначается высокая доза ИПП; рекомендуется </a:t>
            </a:r>
            <a:r>
              <a:rPr lang="ru-RU" sz="2800" dirty="0">
                <a:cs typeface="Times New Roman" panose="02020603050405020304" pitchFamily="18" charset="0"/>
              </a:rPr>
              <a:t>регулярное консервативное лечение – </a:t>
            </a:r>
            <a:r>
              <a:rPr lang="ru-RU" sz="2800" dirty="0" err="1">
                <a:cs typeface="Times New Roman" panose="02020603050405020304" pitchFamily="18" charset="0"/>
              </a:rPr>
              <a:t>медикальное</a:t>
            </a:r>
            <a:r>
              <a:rPr lang="ru-RU" sz="2800" dirty="0">
                <a:cs typeface="Times New Roman" panose="02020603050405020304" pitchFamily="18" charset="0"/>
              </a:rPr>
              <a:t> или хирургическое лечение </a:t>
            </a:r>
            <a:endParaRPr lang="ru-RU" sz="2800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При </a:t>
            </a:r>
            <a:r>
              <a:rPr lang="ru-RU" sz="2800" dirty="0">
                <a:cs typeface="Times New Roman" panose="02020603050405020304" pitchFamily="18" charset="0"/>
              </a:rPr>
              <a:t>получении положительного ответа </a:t>
            </a:r>
            <a:r>
              <a:rPr lang="ru-RU" sz="2800" dirty="0" smtClean="0">
                <a:cs typeface="Times New Roman" panose="02020603050405020304" pitchFamily="18" charset="0"/>
              </a:rPr>
              <a:t>рекомендуется </a:t>
            </a:r>
            <a:r>
              <a:rPr lang="ru-RU" sz="2800" dirty="0" err="1" smtClean="0">
                <a:cs typeface="Times New Roman" panose="02020603050405020304" pitchFamily="18" charset="0"/>
              </a:rPr>
              <a:t>альтерна-тивное</a:t>
            </a:r>
            <a:r>
              <a:rPr lang="ru-RU" sz="2800" dirty="0" smtClean="0">
                <a:cs typeface="Times New Roman" panose="02020603050405020304" pitchFamily="18" charset="0"/>
              </a:rPr>
              <a:t> лечение</a:t>
            </a:r>
            <a:r>
              <a:rPr lang="en-US" sz="2800" dirty="0" smtClean="0">
                <a:cs typeface="Times New Roman" panose="02020603050405020304" pitchFamily="18" charset="0"/>
              </a:rPr>
              <a:t>;</a:t>
            </a:r>
            <a:endParaRPr lang="en-US" sz="10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При осложнениях препараты ИПП и </a:t>
            </a:r>
            <a:r>
              <a:rPr lang="ru-RU" sz="2800" dirty="0" err="1" smtClean="0">
                <a:cs typeface="Times New Roman" panose="02020603050405020304" pitchFamily="18" charset="0"/>
              </a:rPr>
              <a:t>соответствющее</a:t>
            </a:r>
            <a:r>
              <a:rPr lang="ru-RU" sz="2800" dirty="0" smtClean="0">
                <a:cs typeface="Times New Roman" panose="02020603050405020304" pitchFamily="18" charset="0"/>
              </a:rPr>
              <a:t> лечение – контрольное исследование и хирургическое лечение.</a:t>
            </a:r>
            <a:endParaRPr lang="en-US" sz="4000" dirty="0">
              <a:cs typeface="Times New Roman" pitchFamily="18" charset="0"/>
            </a:endParaRPr>
          </a:p>
        </p:txBody>
      </p:sp>
      <p:sp>
        <p:nvSpPr>
          <p:cNvPr id="10" name="Заголовок 7"/>
          <p:cNvSpPr>
            <a:spLocks noGrp="1"/>
          </p:cNvSpPr>
          <p:nvPr>
            <p:ph type="title"/>
          </p:nvPr>
        </p:nvSpPr>
        <p:spPr>
          <a:xfrm>
            <a:off x="3021970" y="285728"/>
            <a:ext cx="6076051" cy="611546"/>
          </a:xfrm>
        </p:spPr>
        <p:txBody>
          <a:bodyPr/>
          <a:lstStyle/>
          <a:p>
            <a:r>
              <a:rPr lang="ru-RU" dirty="0" smtClean="0"/>
              <a:t>Лечебная тактика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16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881554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1384" y="1376250"/>
            <a:ext cx="1101722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Неэффективности консервативного лечения и молодые пациенты</a:t>
            </a:r>
            <a:r>
              <a:rPr lang="az-Latn-AZ" sz="2800" dirty="0" smtClean="0">
                <a:cs typeface="Times New Roman" panose="02020603050405020304" pitchFamily="18" charset="0"/>
              </a:rPr>
              <a:t>;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cs typeface="Times New Roman" panose="02020603050405020304" pitchFamily="18" charset="0"/>
              </a:rPr>
              <a:t>Хиатальная</a:t>
            </a:r>
            <a:r>
              <a:rPr lang="ru-RU" sz="2800" dirty="0" smtClean="0">
                <a:cs typeface="Times New Roman" panose="02020603050405020304" pitchFamily="18" charset="0"/>
              </a:rPr>
              <a:t> грыжа</a:t>
            </a:r>
            <a:r>
              <a:rPr lang="az-Latn-AZ" sz="2800" dirty="0" smtClean="0">
                <a:cs typeface="Times New Roman" panose="02020603050405020304" pitchFamily="18" charset="0"/>
              </a:rPr>
              <a:t>;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Пищевод </a:t>
            </a:r>
            <a:r>
              <a:rPr lang="az-Latn-AZ" sz="2800" dirty="0" smtClean="0">
                <a:cs typeface="Times New Roman" panose="02020603050405020304" pitchFamily="18" charset="0"/>
              </a:rPr>
              <a:t>Barret;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Осложнения</a:t>
            </a:r>
            <a:r>
              <a:rPr lang="az-Latn-AZ" sz="2800" dirty="0" smtClean="0"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cs typeface="Times New Roman" panose="02020603050405020304" pitchFamily="18" charset="0"/>
              </a:rPr>
              <a:t>стриктура(ы), кровотечение, перфорация</a:t>
            </a:r>
            <a:endParaRPr lang="en-US" sz="2800" dirty="0"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7"/>
          <p:cNvSpPr>
            <a:spLocks noGrp="1"/>
          </p:cNvSpPr>
          <p:nvPr>
            <p:ph type="title"/>
          </p:nvPr>
        </p:nvSpPr>
        <p:spPr>
          <a:xfrm>
            <a:off x="3021970" y="285728"/>
            <a:ext cx="6076051" cy="611546"/>
          </a:xfrm>
        </p:spPr>
        <p:txBody>
          <a:bodyPr/>
          <a:lstStyle/>
          <a:p>
            <a:r>
              <a:rPr lang="ru-RU" dirty="0" smtClean="0"/>
              <a:t>Показания к хирургическому лечению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9506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9416" y="1484784"/>
            <a:ext cx="10657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Фундопликации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</a:t>
            </a:r>
            <a:r>
              <a:rPr lang="az-Latn-AZ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Nissen </a:t>
            </a:r>
            <a:r>
              <a:rPr lang="az-Latn-AZ" sz="3200" dirty="0" smtClean="0">
                <a:cs typeface="Times New Roman" panose="02020603050405020304" pitchFamily="18" charset="0"/>
              </a:rPr>
              <a:t>(</a:t>
            </a:r>
            <a:r>
              <a:rPr lang="az-Latn-AZ" sz="3200" dirty="0">
                <a:cs typeface="Times New Roman" panose="02020603050405020304" pitchFamily="18" charset="0"/>
              </a:rPr>
              <a:t>360°), </a:t>
            </a:r>
            <a:r>
              <a:rPr lang="ru-RU" sz="3200" dirty="0" smtClean="0">
                <a:cs typeface="Times New Roman" panose="02020603050405020304" pitchFamily="18" charset="0"/>
              </a:rPr>
              <a:t>по </a:t>
            </a:r>
            <a:r>
              <a:rPr lang="az-Latn-AZ" sz="3200" dirty="0" smtClean="0">
                <a:cs typeface="Times New Roman" panose="02020603050405020304" pitchFamily="18" charset="0"/>
              </a:rPr>
              <a:t>Toupet (</a:t>
            </a:r>
            <a:r>
              <a:rPr lang="az-Latn-AZ" sz="3200" dirty="0">
                <a:cs typeface="Times New Roman" panose="02020603050405020304" pitchFamily="18" charset="0"/>
              </a:rPr>
              <a:t>180-270°);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dirty="0" smtClean="0">
                <a:cs typeface="Times New Roman" panose="02020603050405020304" pitchFamily="18" charset="0"/>
              </a:rPr>
              <a:t>Резекция пищевода</a:t>
            </a:r>
            <a:r>
              <a:rPr lang="az-Latn-AZ" sz="3200" dirty="0" smtClean="0">
                <a:cs typeface="Times New Roman" panose="02020603050405020304" pitchFamily="18" charset="0"/>
              </a:rPr>
              <a:t>: </a:t>
            </a:r>
            <a:r>
              <a:rPr lang="ru-RU" sz="3200" dirty="0" smtClean="0">
                <a:cs typeface="Times New Roman" panose="02020603050405020304" pitchFamily="18" charset="0"/>
              </a:rPr>
              <a:t>интенсивные дисплазии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38612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071664" y="418274"/>
            <a:ext cx="6076051" cy="611546"/>
          </a:xfrm>
        </p:spPr>
        <p:txBody>
          <a:bodyPr/>
          <a:lstStyle/>
          <a:p>
            <a:r>
              <a:rPr lang="ru-RU" dirty="0"/>
              <a:t>Методы оперативных </a:t>
            </a:r>
            <a:r>
              <a:rPr lang="ru-RU" dirty="0" err="1"/>
              <a:t>вмещательств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6060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81488" y="6488668"/>
            <a:ext cx="2645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Проф.Др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376250"/>
            <a:ext cx="12072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4000" dirty="0">
              <a:latin typeface="Times New Roman" pitchFamily="18" charset="0"/>
              <a:cs typeface="Times New Roman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Şəkil 1">
            <a:extLst>
              <a:ext uri="{FF2B5EF4-FFF2-40B4-BE49-F238E27FC236}">
                <a16:creationId xmlns="" xmlns:a16="http://schemas.microsoft.com/office/drawing/2014/main" id="{FB2589DD-E83A-154B-A42A-A3102562D49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544" b="14054"/>
          <a:stretch/>
        </p:blipFill>
        <p:spPr bwMode="auto">
          <a:xfrm>
            <a:off x="695400" y="1484784"/>
            <a:ext cx="5760640" cy="25991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2" name="Şəkil 1">
            <a:extLst>
              <a:ext uri="{FF2B5EF4-FFF2-40B4-BE49-F238E27FC236}">
                <a16:creationId xmlns="" xmlns:a16="http://schemas.microsoft.com/office/drawing/2014/main" id="{C5C04F48-2FD9-C54A-9A7F-00D5F4628E1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9052" y="1484784"/>
            <a:ext cx="2664296" cy="25773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22D2FCE0-06F4-4148-BD1C-5490FC24B454}"/>
              </a:ext>
            </a:extLst>
          </p:cNvPr>
          <p:cNvSpPr/>
          <p:nvPr/>
        </p:nvSpPr>
        <p:spPr>
          <a:xfrm>
            <a:off x="1199456" y="4268201"/>
            <a:ext cx="10081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Фундопликация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</a:t>
            </a:r>
            <a:r>
              <a:rPr lang="az-Latn-A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Nissen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Фундопликация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az-Latn-A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Toupet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3E664FF-73F2-F343-BB0A-2D914761295D}"/>
              </a:ext>
            </a:extLst>
          </p:cNvPr>
          <p:cNvSpPr/>
          <p:nvPr/>
        </p:nvSpPr>
        <p:spPr>
          <a:xfrm>
            <a:off x="3904634" y="5276217"/>
            <a:ext cx="3814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az-Latn-AZ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Способы </a:t>
            </a:r>
            <a:r>
              <a:rPr lang="ru-RU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фундопликации</a:t>
            </a:r>
            <a:endParaRPr lang="en-US" sz="2000" b="1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310842" y="285728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ГЭРБ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6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ru-RU" dirty="0" smtClean="0"/>
              <a:t>Методы оперативных </a:t>
            </a:r>
            <a:r>
              <a:rPr lang="ru-RU" dirty="0" err="1" smtClean="0"/>
              <a:t>вмещательств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4845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5888</TotalTime>
  <Words>900</Words>
  <Application>Microsoft Office PowerPoint</Application>
  <PresentationFormat>Произвольный</PresentationFormat>
  <Paragraphs>225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Praktiki dərs şablonu 1</vt:lpstr>
      <vt:lpstr>Слайд 1</vt:lpstr>
      <vt:lpstr>Слайд 2</vt:lpstr>
      <vt:lpstr>Понятие</vt:lpstr>
      <vt:lpstr>Частота встречаемости</vt:lpstr>
      <vt:lpstr>Классификация</vt:lpstr>
      <vt:lpstr>Классификация (по степени тяжести) </vt:lpstr>
      <vt:lpstr> Этиология (факторы риска) </vt:lpstr>
      <vt:lpstr>Патогенез</vt:lpstr>
      <vt:lpstr>Эндоскопическая картина</vt:lpstr>
      <vt:lpstr>Эндоскопическая картина</vt:lpstr>
      <vt:lpstr>Клиническое течение</vt:lpstr>
      <vt:lpstr>Осложнения</vt:lpstr>
      <vt:lpstr> Клиника </vt:lpstr>
      <vt:lpstr>Диагностика</vt:lpstr>
      <vt:lpstr>Диагностика</vt:lpstr>
      <vt:lpstr>Диагностика</vt:lpstr>
      <vt:lpstr>Диагностические критерии эрозивной ГЭРБ</vt:lpstr>
      <vt:lpstr>Заболевания, способствующие развитию эрозивного эзофагита</vt:lpstr>
      <vt:lpstr>Принципы лечения</vt:lpstr>
      <vt:lpstr>Принципы лечения</vt:lpstr>
      <vt:lpstr>Лечебная тактика </vt:lpstr>
      <vt:lpstr>Показания к хирургическому лечению</vt:lpstr>
      <vt:lpstr>Методы оперативных вмещательств</vt:lpstr>
      <vt:lpstr>Методы оперативных вмещательств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276</cp:revision>
  <dcterms:created xsi:type="dcterms:W3CDTF">2001-04-16T20:54:45Z</dcterms:created>
  <dcterms:modified xsi:type="dcterms:W3CDTF">2020-02-11T19:58:34Z</dcterms:modified>
</cp:coreProperties>
</file>