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7"/>
  </p:notesMasterIdLst>
  <p:handoutMasterIdLst>
    <p:handoutMasterId r:id="rId28"/>
  </p:handoutMasterIdLst>
  <p:sldIdLst>
    <p:sldId id="284" r:id="rId2"/>
    <p:sldId id="344" r:id="rId3"/>
    <p:sldId id="313" r:id="rId4"/>
    <p:sldId id="316" r:id="rId5"/>
    <p:sldId id="317" r:id="rId6"/>
    <p:sldId id="318" r:id="rId7"/>
    <p:sldId id="349" r:id="rId8"/>
    <p:sldId id="320" r:id="rId9"/>
    <p:sldId id="321" r:id="rId10"/>
    <p:sldId id="333" r:id="rId11"/>
    <p:sldId id="322" r:id="rId12"/>
    <p:sldId id="326" r:id="rId13"/>
    <p:sldId id="336" r:id="rId14"/>
    <p:sldId id="337" r:id="rId15"/>
    <p:sldId id="350" r:id="rId16"/>
    <p:sldId id="332" r:id="rId17"/>
    <p:sldId id="335" r:id="rId18"/>
    <p:sldId id="325" r:id="rId19"/>
    <p:sldId id="339" r:id="rId20"/>
    <p:sldId id="340" r:id="rId21"/>
    <p:sldId id="345" r:id="rId22"/>
    <p:sldId id="341" r:id="rId23"/>
    <p:sldId id="342" r:id="rId24"/>
    <p:sldId id="351" r:id="rId25"/>
    <p:sldId id="346" r:id="rId2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3308"/>
    <a:srgbClr val="CC0066"/>
    <a:srgbClr val="990033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55" autoAdjust="0"/>
    <p:restoredTop sz="91441" autoAdjust="0"/>
  </p:normalViewPr>
  <p:slideViewPr>
    <p:cSldViewPr>
      <p:cViewPr>
        <p:scale>
          <a:sx n="70" d="100"/>
          <a:sy n="70" d="100"/>
        </p:scale>
        <p:origin x="152" y="5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az-Latn-AZ" sz="1200" dirty="0">
                <a:solidFill>
                  <a:srgbClr val="FF0000"/>
                </a:solidFill>
              </a:rPr>
              <a:t>Dalaqdan 1 dəqiqədə təxminən 300 ml qan keçir</a:t>
            </a:r>
          </a:p>
          <a:p>
            <a:pPr algn="just"/>
            <a:r>
              <a:rPr lang="az-Latn-AZ" sz="1200" b="1" dirty="0">
                <a:solidFill>
                  <a:srgbClr val="FF0000"/>
                </a:solidFill>
              </a:rPr>
              <a:t>Dalağın arterial təchizatı dalaq arteriyasından və kiçik mədə arteriyasından alınır.</a:t>
            </a:r>
          </a:p>
          <a:p>
            <a:pPr algn="just"/>
            <a:r>
              <a:rPr lang="az-Latn-AZ" b="1" dirty="0">
                <a:solidFill>
                  <a:srgbClr val="FF0000"/>
                </a:solidFill>
              </a:rPr>
              <a:t>Dalaq arteriyası günəş kötüyünün şaxəsidir</a:t>
            </a:r>
          </a:p>
          <a:p>
            <a:pPr algn="just"/>
            <a:r>
              <a:rPr lang="az-Latn-AZ" sz="2400" b="1" dirty="0">
                <a:solidFill>
                  <a:schemeClr val="accent1"/>
                </a:solidFill>
              </a:rPr>
              <a:t>Venoz qan axını dalaq venası ilə həyata keçirilir. </a:t>
            </a:r>
          </a:p>
          <a:p>
            <a:pPr algn="just"/>
            <a:r>
              <a:rPr lang="az-Latn-AZ" b="1" dirty="0">
                <a:solidFill>
                  <a:schemeClr val="accent1"/>
                </a:solidFill>
              </a:rPr>
              <a:t>Dalaq venası yuxarı çöz venası ilə birləşərək qapı venasını əmələ gətirir.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546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859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/>
          <a:lstStyle/>
          <a:p>
            <a:r>
              <a:rPr lang="ru-RU" sz="8000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23592" y="3356992"/>
            <a:ext cx="7592888" cy="244827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800" dirty="0"/>
              <a:t>Доцент</a:t>
            </a:r>
          </a:p>
          <a:p>
            <a:pPr>
              <a:lnSpc>
                <a:spcPct val="80000"/>
              </a:lnSpc>
            </a:pPr>
            <a:r>
              <a:rPr lang="ru-RU" altLang="en-US" sz="2800" b="1" dirty="0" err="1"/>
              <a:t>Тарверди</a:t>
            </a:r>
            <a:r>
              <a:rPr lang="ru-RU" altLang="en-US" sz="2800" b="1" dirty="0"/>
              <a:t> </a:t>
            </a:r>
            <a:r>
              <a:rPr lang="ru-RU" altLang="en-US" sz="2800" b="1" dirty="0" err="1"/>
              <a:t>Мирзали</a:t>
            </a:r>
            <a:r>
              <a:rPr lang="ru-RU" altLang="en-US" sz="2800" b="1" dirty="0"/>
              <a:t> </a:t>
            </a:r>
            <a:r>
              <a:rPr lang="ru-RU" altLang="en-US" sz="2800" b="1" dirty="0" err="1"/>
              <a:t>оглы</a:t>
            </a:r>
            <a:r>
              <a:rPr lang="ru-RU" altLang="en-US" sz="2800" b="1" dirty="0"/>
              <a:t> РЗАЕВ</a:t>
            </a:r>
            <a:r>
              <a:rPr lang="az-Latn-AZ" altLang="en-US" sz="2800" b="1" dirty="0"/>
              <a:t>,</a:t>
            </a:r>
            <a:endParaRPr lang="ru-RU" altLang="en-US" sz="2800" b="1" dirty="0"/>
          </a:p>
          <a:p>
            <a:pPr>
              <a:lnSpc>
                <a:spcPct val="80000"/>
              </a:lnSpc>
            </a:pPr>
            <a:r>
              <a:rPr lang="ru-RU" altLang="en-US" sz="2800" dirty="0">
                <a:solidFill>
                  <a:schemeClr val="accent1"/>
                </a:solidFill>
              </a:rPr>
              <a:t>АМУ</a:t>
            </a:r>
            <a:r>
              <a:rPr lang="az-Latn-AZ" altLang="en-US" sz="2800" dirty="0">
                <a:solidFill>
                  <a:schemeClr val="accent1"/>
                </a:solidFill>
              </a:rPr>
              <a:t>, </a:t>
            </a:r>
            <a:r>
              <a:rPr lang="ru-RU" sz="2800" dirty="0">
                <a:solidFill>
                  <a:schemeClr val="accent1"/>
                </a:solidFill>
              </a:rPr>
              <a:t>Кафедра </a:t>
            </a:r>
            <a:r>
              <a:rPr lang="en-US" sz="2800" dirty="0">
                <a:solidFill>
                  <a:schemeClr val="accent1"/>
                </a:solidFill>
              </a:rPr>
              <a:t>I </a:t>
            </a:r>
            <a:r>
              <a:rPr lang="ru-RU" sz="2800" dirty="0">
                <a:solidFill>
                  <a:schemeClr val="accent1"/>
                </a:solidFill>
              </a:rPr>
              <a:t>Хирургических заболеваний</a:t>
            </a:r>
            <a:endParaRPr lang="az-Latn-AZ" altLang="en-US" sz="2800" dirty="0">
              <a:solidFill>
                <a:schemeClr val="accent1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15693" y="-53174"/>
            <a:ext cx="4259039" cy="685800"/>
          </a:xfrm>
        </p:spPr>
        <p:txBody>
          <a:bodyPr/>
          <a:lstStyle/>
          <a:p>
            <a:r>
              <a:rPr lang="ru-RU" altLang="en-US" sz="3200" dirty="0">
                <a:solidFill>
                  <a:schemeClr val="accent1"/>
                </a:solidFill>
              </a:rPr>
              <a:t>Анатомия</a:t>
            </a:r>
            <a:endParaRPr lang="en-US" altLang="en-US" sz="3200" dirty="0">
              <a:solidFill>
                <a:schemeClr val="accent1"/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7" name="Picture 2" descr="C:\Users\Tarverdi\Desktop\Dalaq shekil\Splenic anatomi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880697"/>
            <a:ext cx="7632848" cy="550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t.rzayev\Pictures\2018-12-27\Dalaq anatomiya 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256" y="1887489"/>
            <a:ext cx="363708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160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7757" y="357592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chemeClr val="accent1"/>
                </a:solidFill>
              </a:rPr>
              <a:t>Физиология</a:t>
            </a:r>
            <a:endParaRPr lang="az-Latn-AZ" dirty="0">
              <a:solidFill>
                <a:schemeClr val="accent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11049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76354" y="2852936"/>
            <a:ext cx="86721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4400" b="1" dirty="0">
                <a:solidFill>
                  <a:srgbClr val="4472C4">
                    <a:lumMod val="75000"/>
                  </a:srgbClr>
                </a:solidFill>
              </a:rPr>
              <a:t> </a:t>
            </a:r>
            <a:endParaRPr lang="az-Latn-AZ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4204" y="1251427"/>
            <a:ext cx="4547554" cy="14401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err="1">
                <a:solidFill>
                  <a:srgbClr val="0070C0"/>
                </a:solidFill>
              </a:rPr>
              <a:t>Очистительно</a:t>
            </a:r>
            <a:r>
              <a:rPr lang="ru-RU" sz="2400" dirty="0">
                <a:solidFill>
                  <a:srgbClr val="0070C0"/>
                </a:solidFill>
              </a:rPr>
              <a:t>- Фильтрационная функция </a:t>
            </a:r>
            <a:endParaRPr lang="en-AZ" sz="2400" dirty="0">
              <a:solidFill>
                <a:srgbClr val="0070C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4204" y="5087404"/>
            <a:ext cx="4520914" cy="12219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>
                <a:solidFill>
                  <a:schemeClr val="accent1"/>
                </a:solidFill>
              </a:rPr>
              <a:t>Функция хранения.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4204" y="3011214"/>
            <a:ext cx="4547554" cy="18582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>
                <a:solidFill>
                  <a:srgbClr val="0070C0"/>
                </a:solidFill>
              </a:rPr>
              <a:t>Иммунная функция :</a:t>
            </a:r>
          </a:p>
          <a:p>
            <a:r>
              <a:rPr lang="ru-RU" sz="2400" dirty="0">
                <a:solidFill>
                  <a:srgbClr val="0070C0"/>
                </a:solidFill>
              </a:rPr>
              <a:t>- Синтез опсонинов</a:t>
            </a:r>
          </a:p>
          <a:p>
            <a:r>
              <a:rPr lang="ru-RU" sz="2400" dirty="0">
                <a:solidFill>
                  <a:srgbClr val="0070C0"/>
                </a:solidFill>
              </a:rPr>
              <a:t>- Синтез антител</a:t>
            </a:r>
          </a:p>
          <a:p>
            <a:r>
              <a:rPr lang="ru-RU" sz="2400" dirty="0">
                <a:solidFill>
                  <a:srgbClr val="0070C0"/>
                </a:solidFill>
              </a:rPr>
              <a:t>- Фагоцитоз</a:t>
            </a:r>
            <a:endParaRPr lang="az-Latn-AZ" sz="2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Tarverdi\Desktop\Dalaq shekil\Splen phisiolo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130" y="1806600"/>
            <a:ext cx="6435711" cy="396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313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9765" y="191519"/>
            <a:ext cx="6076051" cy="611546"/>
          </a:xfrm>
        </p:spPr>
        <p:txBody>
          <a:bodyPr/>
          <a:lstStyle/>
          <a:p>
            <a:r>
              <a:rPr lang="ru-RU" sz="2000" dirty="0">
                <a:solidFill>
                  <a:schemeClr val="accent1"/>
                </a:solidFill>
              </a:rPr>
              <a:t>Диагностика заболеваний селезенки.</a:t>
            </a:r>
            <a:endParaRPr lang="az-Latn-AZ" sz="2000" dirty="0">
              <a:solidFill>
                <a:schemeClr val="accent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764704"/>
            <a:ext cx="784887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67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172926"/>
            <a:ext cx="6076051" cy="611546"/>
          </a:xfrm>
        </p:spPr>
        <p:txBody>
          <a:bodyPr/>
          <a:lstStyle/>
          <a:p>
            <a:r>
              <a:rPr lang="ru-RU" dirty="0" err="1">
                <a:solidFill>
                  <a:srgbClr val="C00000"/>
                </a:solidFill>
              </a:rPr>
              <a:t>Спленомегалия</a:t>
            </a:r>
            <a:r>
              <a:rPr lang="az-Latn-AZ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63752" y="4293096"/>
            <a:ext cx="3783257" cy="1938992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indent="355600" algn="just">
              <a:buFont typeface="Arial" pitchFamily="34" charset="0"/>
              <a:buChar char="•"/>
            </a:pPr>
            <a:r>
              <a:rPr lang="ru-RU" sz="2400" dirty="0" err="1"/>
              <a:t>спленомегалия</a:t>
            </a:r>
            <a:endParaRPr lang="ru-RU" sz="2400" dirty="0"/>
          </a:p>
          <a:p>
            <a:pPr indent="355600" algn="just">
              <a:buFont typeface="Arial" pitchFamily="34" charset="0"/>
              <a:buChar char="•"/>
            </a:pPr>
            <a:r>
              <a:rPr lang="ru-RU" sz="2400" dirty="0" err="1"/>
              <a:t>Цитопения</a:t>
            </a:r>
            <a:r>
              <a:rPr lang="ru-RU" sz="2400" dirty="0"/>
              <a:t> (моно-, </a:t>
            </a:r>
            <a:r>
              <a:rPr lang="ru-RU" sz="2400" dirty="0" err="1"/>
              <a:t>ди</a:t>
            </a:r>
            <a:r>
              <a:rPr lang="ru-RU" sz="2400" dirty="0"/>
              <a:t>-, </a:t>
            </a:r>
            <a:r>
              <a:rPr lang="ru-RU" sz="2400" dirty="0" err="1"/>
              <a:t>Трицитопени</a:t>
            </a:r>
            <a:r>
              <a:rPr lang="en-AZ" sz="2400" dirty="0"/>
              <a:t> </a:t>
            </a:r>
            <a:r>
              <a:rPr lang="ru-RU" sz="2400" dirty="0"/>
              <a:t>)</a:t>
            </a:r>
          </a:p>
          <a:p>
            <a:pPr indent="355600" algn="just">
              <a:buFont typeface="Arial" pitchFamily="34" charset="0"/>
              <a:buChar char="•"/>
            </a:pPr>
            <a:r>
              <a:rPr lang="ru-RU" sz="2400" dirty="0"/>
              <a:t>Реактивная</a:t>
            </a:r>
            <a:r>
              <a:rPr lang="az-Latn-AZ" sz="2400" dirty="0"/>
              <a:t> </a:t>
            </a:r>
            <a:r>
              <a:rPr lang="ru-RU" sz="2400" dirty="0"/>
              <a:t>гиперплазия в костном мозге</a:t>
            </a:r>
            <a:endParaRPr lang="az-Latn-AZ" sz="2400" dirty="0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7" name="Picture 2" descr="C:\Users\Tarverdi\Desktop\Splenomeqal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8" y="1844824"/>
            <a:ext cx="3960440" cy="411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8739" y="2186861"/>
            <a:ext cx="3597699" cy="1200329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err="1"/>
              <a:t>Спленомегалия</a:t>
            </a:r>
            <a:r>
              <a:rPr lang="en-AZ" sz="2400" dirty="0"/>
              <a:t> -</a:t>
            </a:r>
            <a:r>
              <a:rPr lang="ru-RU" sz="2400" dirty="0"/>
              <a:t>Увеличение объема селезенки</a:t>
            </a:r>
            <a:endParaRPr lang="az-Latn-AZ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23794" y="2188021"/>
            <a:ext cx="3423216" cy="1200329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2400" dirty="0" err="1">
                <a:solidFill>
                  <a:prstClr val="black"/>
                </a:solidFill>
              </a:rPr>
              <a:t>Гиперспленизм</a:t>
            </a:r>
            <a:r>
              <a:rPr lang="az-Latn-AZ" sz="2400" dirty="0">
                <a:solidFill>
                  <a:prstClr val="black"/>
                </a:solidFill>
              </a:rPr>
              <a:t> -</a:t>
            </a:r>
          </a:p>
          <a:p>
            <a:pPr lvl="0" algn="just"/>
            <a:r>
              <a:rPr lang="ru-RU" sz="2400" dirty="0">
                <a:solidFill>
                  <a:prstClr val="black"/>
                </a:solidFill>
              </a:rPr>
              <a:t>Увеличение размера и функции селезенки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663952" y="3464397"/>
            <a:ext cx="288032" cy="7566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dirty="0"/>
          </a:p>
        </p:txBody>
      </p:sp>
      <p:sp>
        <p:nvSpPr>
          <p:cNvPr id="13" name="Стрелка углом вверх 12"/>
          <p:cNvSpPr/>
          <p:nvPr/>
        </p:nvSpPr>
        <p:spPr>
          <a:xfrm rot="10800000">
            <a:off x="1199457" y="1030519"/>
            <a:ext cx="1224135" cy="1102336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5" name="Стрелка углом вверх 14"/>
          <p:cNvSpPr/>
          <p:nvPr/>
        </p:nvSpPr>
        <p:spPr>
          <a:xfrm flipV="1">
            <a:off x="4943871" y="1030520"/>
            <a:ext cx="1485167" cy="1102336"/>
          </a:xfrm>
          <a:prstGeom prst="bentUpArrow">
            <a:avLst>
              <a:gd name="adj1" fmla="val 25000"/>
              <a:gd name="adj2" fmla="val 30307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/>
          </a:p>
        </p:txBody>
      </p:sp>
      <p:sp>
        <p:nvSpPr>
          <p:cNvPr id="16" name="Овал 15"/>
          <p:cNvSpPr/>
          <p:nvPr/>
        </p:nvSpPr>
        <p:spPr>
          <a:xfrm>
            <a:off x="2135560" y="542258"/>
            <a:ext cx="3339371" cy="1086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определение</a:t>
            </a:r>
            <a:endParaRPr lang="az-Latn-AZ" sz="2800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1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172926"/>
            <a:ext cx="6076051" cy="611546"/>
          </a:xfrm>
        </p:spPr>
        <p:txBody>
          <a:bodyPr/>
          <a:lstStyle/>
          <a:p>
            <a:r>
              <a:rPr lang="ru-RU" cap="all" dirty="0">
                <a:solidFill>
                  <a:schemeClr val="accent2">
                    <a:lumMod val="75000"/>
                  </a:schemeClr>
                </a:solidFill>
              </a:rPr>
              <a:t>Этиология</a:t>
            </a:r>
            <a:endParaRPr lang="az-Latn-AZ" cap="all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5208" y="3255646"/>
            <a:ext cx="3347170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Гематологические</a:t>
            </a:r>
            <a:endParaRPr lang="az-Latn-AZ" sz="2400" dirty="0">
              <a:solidFill>
                <a:schemeClr val="tx1"/>
              </a:solidFill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(40%)</a:t>
            </a:r>
            <a:endParaRPr lang="en-AZ" sz="24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35366" y="4566902"/>
            <a:ext cx="3933242" cy="10667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Другие причины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  (10%)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91429" y="4768664"/>
            <a:ext cx="3347170" cy="9361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Болезни</a:t>
            </a:r>
            <a:r>
              <a:rPr lang="az-Latn-AZ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печени</a:t>
            </a:r>
            <a:r>
              <a:rPr lang="en-AZ" sz="2800" dirty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(35%)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44883" y="3160104"/>
            <a:ext cx="4024279" cy="90060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Инфекционные болезни</a:t>
            </a:r>
            <a:endParaRPr lang="az-Latn-AZ" sz="2800" dirty="0">
              <a:solidFill>
                <a:schemeClr val="tx1"/>
              </a:solidFill>
            </a:endParaRP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(15%)</a:t>
            </a:r>
            <a:r>
              <a:rPr lang="en-AZ" sz="2800" dirty="0">
                <a:solidFill>
                  <a:schemeClr val="tx1"/>
                </a:solidFill>
              </a:rPr>
              <a:t> 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071664" y="1218456"/>
            <a:ext cx="5760640" cy="12744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err="1">
                <a:solidFill>
                  <a:schemeClr val="tx1"/>
                </a:solidFill>
              </a:rPr>
              <a:t>Спленомегалия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в 95% случаев вторичная</a:t>
            </a:r>
            <a:endParaRPr lang="en-AZ" dirty="0">
              <a:solidFill>
                <a:schemeClr val="tx1"/>
              </a:solidFill>
            </a:endParaRPr>
          </a:p>
          <a:p>
            <a:pPr algn="ctr"/>
            <a:endParaRPr lang="az-Latn-AZ" sz="3200" dirty="0">
              <a:solidFill>
                <a:schemeClr val="tx1"/>
              </a:solidFill>
            </a:endParaRPr>
          </a:p>
        </p:txBody>
      </p:sp>
      <p:cxnSp>
        <p:nvCxnSpPr>
          <p:cNvPr id="4" name="Прямая со стрелкой 3"/>
          <p:cNvCxnSpPr>
            <a:cxnSpLocks/>
          </p:cNvCxnSpPr>
          <p:nvPr/>
        </p:nvCxnSpPr>
        <p:spPr>
          <a:xfrm flipH="1">
            <a:off x="4038598" y="3576963"/>
            <a:ext cx="1985395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</p:cNvCxnSpPr>
          <p:nvPr/>
        </p:nvCxnSpPr>
        <p:spPr>
          <a:xfrm flipH="1">
            <a:off x="4038600" y="5238948"/>
            <a:ext cx="2029565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cxnSpLocks/>
          </p:cNvCxnSpPr>
          <p:nvPr/>
        </p:nvCxnSpPr>
        <p:spPr>
          <a:xfrm>
            <a:off x="6068165" y="3576963"/>
            <a:ext cx="1468765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cxnSpLocks/>
          </p:cNvCxnSpPr>
          <p:nvPr/>
        </p:nvCxnSpPr>
        <p:spPr>
          <a:xfrm>
            <a:off x="6023992" y="2496964"/>
            <a:ext cx="7954" cy="275493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cxnSpLocks/>
          </p:cNvCxnSpPr>
          <p:nvPr/>
        </p:nvCxnSpPr>
        <p:spPr>
          <a:xfrm flipV="1">
            <a:off x="6055953" y="5230441"/>
            <a:ext cx="1624223" cy="2145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57023" y="188640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265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363200"/>
            <a:ext cx="6076051" cy="611546"/>
          </a:xfrm>
        </p:spPr>
        <p:txBody>
          <a:bodyPr/>
          <a:lstStyle/>
          <a:p>
            <a:r>
              <a:rPr lang="ru-RU" sz="3200" dirty="0">
                <a:solidFill>
                  <a:srgbClr val="C00000"/>
                </a:solidFill>
              </a:rPr>
              <a:t>Классификация </a:t>
            </a:r>
            <a:r>
              <a:rPr lang="ru-RU" sz="3200" dirty="0" err="1">
                <a:solidFill>
                  <a:srgbClr val="C00000"/>
                </a:solidFill>
              </a:rPr>
              <a:t>спленомегалии</a:t>
            </a:r>
            <a:endParaRPr lang="en-AZ" sz="3200" dirty="0">
              <a:solidFill>
                <a:srgbClr val="C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5203" y="2515325"/>
            <a:ext cx="3785908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az-Latn-AZ" sz="2800" b="1" dirty="0"/>
              <a:t>E</a:t>
            </a:r>
            <a:r>
              <a:rPr lang="ru-RU" sz="2800" b="1" dirty="0"/>
              <a:t>тио</a:t>
            </a:r>
            <a:r>
              <a:rPr lang="az-Latn-AZ" sz="2800" b="1" dirty="0"/>
              <a:t>-</a:t>
            </a:r>
            <a:r>
              <a:rPr lang="ru-RU" sz="2800" b="1" dirty="0"/>
              <a:t>патогенетические</a:t>
            </a:r>
            <a:endParaRPr lang="az-Latn-AZ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87888" y="2499730"/>
            <a:ext cx="3168352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Функциональная</a:t>
            </a:r>
            <a:r>
              <a:rPr lang="az-Latn-AZ" sz="2800" b="1" dirty="0"/>
              <a:t> </a:t>
            </a:r>
            <a:endParaRPr lang="az-Latn-AZ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301300" y="2438175"/>
            <a:ext cx="2005229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2800" b="1" dirty="0"/>
              <a:t>По размеру</a:t>
            </a:r>
            <a:endParaRPr lang="az-Latn-AZ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707908" y="3592227"/>
            <a:ext cx="3192016" cy="1938992"/>
          </a:xfrm>
          <a:prstGeom prst="rect">
            <a:avLst/>
          </a:prstGeom>
          <a:ln w="28575"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az-Latn-AZ" sz="2000" dirty="0"/>
              <a:t>• </a:t>
            </a:r>
            <a:r>
              <a:rPr lang="ru-RU" sz="2000" dirty="0"/>
              <a:t>Нормальная селезенка - 7-12 см</a:t>
            </a:r>
          </a:p>
          <a:p>
            <a:r>
              <a:rPr lang="ru-RU" sz="2000" dirty="0"/>
              <a:t>• средний - 14-20 см</a:t>
            </a:r>
          </a:p>
          <a:p>
            <a:r>
              <a:rPr lang="ru-RU" sz="2000" dirty="0"/>
              <a:t>• большой - 21-30 см</a:t>
            </a:r>
          </a:p>
          <a:p>
            <a:r>
              <a:rPr lang="ru-RU" sz="2000" dirty="0"/>
              <a:t>• Гигантский - больше 30 см</a:t>
            </a:r>
            <a:endParaRPr lang="az-Latn-AZ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83832" y="3592227"/>
            <a:ext cx="3816423" cy="1631216"/>
          </a:xfrm>
          <a:prstGeom prst="rect">
            <a:avLst/>
          </a:prstGeom>
          <a:ln w="28575">
            <a:solidFill>
              <a:schemeClr val="accent1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az-Latn-AZ" sz="2000" dirty="0"/>
              <a:t>• </a:t>
            </a:r>
            <a:r>
              <a:rPr lang="ru-RU" sz="2000" dirty="0" err="1"/>
              <a:t>Гиперспленизм</a:t>
            </a:r>
            <a:r>
              <a:rPr lang="ru-RU" sz="2000" dirty="0"/>
              <a:t> (с </a:t>
            </a:r>
            <a:r>
              <a:rPr lang="ru-RU" sz="2000" dirty="0" err="1"/>
              <a:t>цитопенией</a:t>
            </a:r>
            <a:r>
              <a:rPr lang="ru-RU" sz="2000" dirty="0"/>
              <a:t>)</a:t>
            </a:r>
          </a:p>
          <a:p>
            <a:r>
              <a:rPr lang="ru-RU" sz="2000" dirty="0"/>
              <a:t>• </a:t>
            </a:r>
            <a:r>
              <a:rPr lang="ru-RU" sz="2000" dirty="0" err="1"/>
              <a:t>Нормоспленизм</a:t>
            </a:r>
            <a:r>
              <a:rPr lang="ru-RU" sz="2000" dirty="0"/>
              <a:t> (без </a:t>
            </a:r>
            <a:r>
              <a:rPr lang="ru-RU" sz="2000" dirty="0" err="1"/>
              <a:t>цитопении</a:t>
            </a:r>
            <a:r>
              <a:rPr lang="ru-RU" sz="2000" dirty="0"/>
              <a:t>)</a:t>
            </a:r>
          </a:p>
          <a:p>
            <a:r>
              <a:rPr lang="ru-RU" sz="2000" dirty="0"/>
              <a:t>• </a:t>
            </a:r>
            <a:r>
              <a:rPr lang="ru-RU" sz="2000" dirty="0" err="1"/>
              <a:t>Гипоспленизм</a:t>
            </a:r>
            <a:r>
              <a:rPr lang="ru-RU" sz="2000" dirty="0"/>
              <a:t> (тромбоцитоз, эритроцитоз, лейкоз и др.)</a:t>
            </a:r>
            <a:r>
              <a:rPr lang="az-Latn-AZ" sz="2000" dirty="0"/>
              <a:t>)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0322" y="3284287"/>
            <a:ext cx="3989494" cy="2554545"/>
          </a:xfrm>
          <a:prstGeom prst="rect">
            <a:avLst/>
          </a:prstGeom>
          <a:ln w="28575"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az-Latn-AZ" sz="2000" dirty="0"/>
              <a:t>• </a:t>
            </a:r>
            <a:r>
              <a:rPr lang="ru-RU" sz="2000" dirty="0"/>
              <a:t>Застой (портальная гипертензия)</a:t>
            </a:r>
          </a:p>
          <a:p>
            <a:r>
              <a:rPr lang="ru-RU" sz="2000" dirty="0"/>
              <a:t>• Гипертрофия, гиперплазия (гематологическая)</a:t>
            </a:r>
          </a:p>
          <a:p>
            <a:r>
              <a:rPr lang="ru-RU" sz="2000" dirty="0"/>
              <a:t>• Реактивные (инфекции)</a:t>
            </a:r>
          </a:p>
          <a:p>
            <a:r>
              <a:rPr lang="ru-RU" sz="2000" dirty="0"/>
              <a:t>• </a:t>
            </a:r>
            <a:r>
              <a:rPr lang="ru-RU" dirty="0"/>
              <a:t>Неопластическая (гематологические и метастатические неоплазии)</a:t>
            </a:r>
            <a:r>
              <a:rPr lang="en-AZ" sz="2000" dirty="0"/>
              <a:t> </a:t>
            </a:r>
            <a:r>
              <a:rPr lang="ru-RU" sz="2000" dirty="0"/>
              <a:t>новообразования)</a:t>
            </a:r>
          </a:p>
          <a:p>
            <a:r>
              <a:rPr lang="ru-RU" sz="2000" dirty="0"/>
              <a:t>• Накопление (метаболическое)</a:t>
            </a:r>
            <a:r>
              <a:rPr lang="az-Latn-AZ" sz="2000" dirty="0"/>
              <a:t>) </a:t>
            </a:r>
          </a:p>
        </p:txBody>
      </p:sp>
      <p:cxnSp>
        <p:nvCxnSpPr>
          <p:cNvPr id="11" name="Прямая со стрелкой 10"/>
          <p:cNvCxnSpPr>
            <a:stCxn id="4" idx="2"/>
          </p:cNvCxnSpPr>
          <p:nvPr/>
        </p:nvCxnSpPr>
        <p:spPr>
          <a:xfrm>
            <a:off x="2208157" y="3038545"/>
            <a:ext cx="11522" cy="29754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305276" y="3038545"/>
            <a:ext cx="0" cy="53542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0344472" y="3068960"/>
            <a:ext cx="0" cy="53425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95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solidFill>
                  <a:srgbClr val="CC0066"/>
                </a:solidFill>
              </a:rPr>
              <a:t>Этиопатогенеза</a:t>
            </a:r>
            <a:endParaRPr lang="az-Latn-AZ" dirty="0">
              <a:solidFill>
                <a:srgbClr val="CC0066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6" y="1124744"/>
            <a:ext cx="6961956" cy="5221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val="429230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47596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CC0066"/>
                </a:solidFill>
              </a:rPr>
              <a:t>Диагностика при </a:t>
            </a:r>
            <a:r>
              <a:rPr lang="ru-RU" dirty="0" err="1">
                <a:solidFill>
                  <a:srgbClr val="CC0066"/>
                </a:solidFill>
              </a:rPr>
              <a:t>Спленомегалии</a:t>
            </a:r>
            <a:r>
              <a:rPr lang="ru-RU" dirty="0">
                <a:solidFill>
                  <a:srgbClr val="CC0066"/>
                </a:solidFill>
              </a:rPr>
              <a:t>.</a:t>
            </a:r>
            <a:endParaRPr lang="az-Latn-AZ" dirty="0">
              <a:solidFill>
                <a:srgbClr val="CC0066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92" y="1052736"/>
            <a:ext cx="7549132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1412776"/>
            <a:ext cx="4402291" cy="4741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105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3" name="Овальная выноска 12"/>
          <p:cNvSpPr/>
          <p:nvPr/>
        </p:nvSpPr>
        <p:spPr>
          <a:xfrm>
            <a:off x="8840783" y="2996952"/>
            <a:ext cx="3024336" cy="1689968"/>
          </a:xfrm>
          <a:prstGeom prst="wedgeEllipseCallout">
            <a:avLst>
              <a:gd name="adj1" fmla="val -65636"/>
              <a:gd name="adj2" fmla="val -17063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prstClr val="black"/>
                </a:solidFill>
              </a:rPr>
              <a:t>лейкопения и инфекции</a:t>
            </a:r>
            <a:endParaRPr lang="az-Latn-AZ" sz="2000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8040216" y="764704"/>
            <a:ext cx="2538908" cy="1865706"/>
          </a:xfrm>
          <a:prstGeom prst="wedgeEllipseCallout">
            <a:avLst>
              <a:gd name="adj1" fmla="val -61102"/>
              <a:gd name="adj2" fmla="val 53887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prstClr val="black"/>
                </a:solidFill>
              </a:rPr>
              <a:t>анемия</a:t>
            </a:r>
            <a:endParaRPr lang="az-Latn-AZ" sz="2800" dirty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6528048" y="4866940"/>
            <a:ext cx="3312368" cy="1656184"/>
          </a:xfrm>
          <a:prstGeom prst="wedgeEllipseCallout">
            <a:avLst>
              <a:gd name="adj1" fmla="val -31496"/>
              <a:gd name="adj2" fmla="val -75742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При обширных </a:t>
            </a:r>
            <a:r>
              <a:rPr lang="ru-RU" b="1" dirty="0" err="1">
                <a:solidFill>
                  <a:schemeClr val="tx1"/>
                </a:solidFill>
              </a:rPr>
              <a:t>спленомегалиях</a:t>
            </a:r>
            <a:r>
              <a:rPr lang="ru-RU" b="1" dirty="0">
                <a:solidFill>
                  <a:schemeClr val="tx1"/>
                </a:solidFill>
              </a:rPr>
              <a:t> -поражение печени (синдром </a:t>
            </a:r>
            <a:r>
              <a:rPr lang="ru-RU" b="1" dirty="0" err="1">
                <a:solidFill>
                  <a:schemeClr val="tx1"/>
                </a:solidFill>
              </a:rPr>
              <a:t>Банти</a:t>
            </a:r>
            <a:r>
              <a:rPr lang="ru-RU" b="1" dirty="0">
                <a:solidFill>
                  <a:schemeClr val="tx1"/>
                </a:solidFill>
              </a:rPr>
              <a:t>), сердечная </a:t>
            </a:r>
            <a:endParaRPr lang="az-Latn-AZ" b="1" dirty="0">
              <a:solidFill>
                <a:schemeClr val="tx1"/>
              </a:solidFill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3402732" y="542258"/>
            <a:ext cx="3589077" cy="1662606"/>
          </a:xfrm>
          <a:prstGeom prst="wedgeEllipseCallout">
            <a:avLst>
              <a:gd name="adj1" fmla="val 11544"/>
              <a:gd name="adj2" fmla="val 67314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Тромбоцитопения или кровотечения</a:t>
            </a:r>
            <a:r>
              <a:rPr lang="en-AZ" sz="2400" b="1" dirty="0">
                <a:solidFill>
                  <a:schemeClr val="tx1"/>
                </a:solidFill>
              </a:rPr>
              <a:t> </a:t>
            </a:r>
            <a:endParaRPr lang="az-Latn-AZ" sz="2400" b="1" dirty="0">
              <a:solidFill>
                <a:schemeClr val="tx1"/>
              </a:solidFill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119336" y="1992412"/>
            <a:ext cx="3258988" cy="1512168"/>
          </a:xfrm>
          <a:prstGeom prst="wedgeEllipseCallout">
            <a:avLst>
              <a:gd name="adj1" fmla="val 68407"/>
              <a:gd name="adj2" fmla="val 29209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</a:rPr>
              <a:t>портальная гипертензия и варикозное кровотечение</a:t>
            </a:r>
            <a:endParaRPr lang="az-Latn-AZ" b="1" dirty="0">
              <a:solidFill>
                <a:prstClr val="black"/>
              </a:solidFill>
            </a:endParaRPr>
          </a:p>
        </p:txBody>
      </p:sp>
      <p:sp>
        <p:nvSpPr>
          <p:cNvPr id="12" name="Овальная выноска 11"/>
          <p:cNvSpPr/>
          <p:nvPr/>
        </p:nvSpPr>
        <p:spPr>
          <a:xfrm>
            <a:off x="1271464" y="4866940"/>
            <a:ext cx="3600400" cy="1656184"/>
          </a:xfrm>
          <a:prstGeom prst="wedgeEllipseCallout">
            <a:avLst>
              <a:gd name="adj1" fmla="val 44823"/>
              <a:gd name="adj2" fmla="val -78766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prstClr val="black"/>
                </a:solidFill>
              </a:rPr>
              <a:t>сдавление органов брюшной полости</a:t>
            </a:r>
            <a:endParaRPr lang="az-Latn-AZ" sz="2400" b="1" dirty="0">
              <a:solidFill>
                <a:prstClr val="black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007767" y="2564904"/>
            <a:ext cx="4269349" cy="194421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>
                <a:solidFill>
                  <a:srgbClr val="C00000"/>
                </a:solidFill>
              </a:rPr>
              <a:t>Осложнения </a:t>
            </a:r>
            <a:r>
              <a:rPr lang="ru-RU" sz="3200" b="1" dirty="0" err="1">
                <a:solidFill>
                  <a:srgbClr val="C00000"/>
                </a:solidFill>
              </a:rPr>
              <a:t>спленомегалии</a:t>
            </a:r>
            <a:endParaRPr lang="en-A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788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799856" y="5006888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67808" y="2086273"/>
            <a:ext cx="3600400" cy="2062460"/>
          </a:xfrm>
          <a:prstGeom prst="roundRect">
            <a:avLst/>
          </a:prstGeom>
          <a:solidFill>
            <a:srgbClr val="FFFF00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Паллиативные лечение при осложнениях </a:t>
            </a:r>
            <a:r>
              <a:rPr lang="ru-RU" sz="2400" b="1" dirty="0" err="1">
                <a:solidFill>
                  <a:schemeClr val="tx1"/>
                </a:solidFill>
              </a:rPr>
              <a:t>спленомегалии</a:t>
            </a:r>
            <a:endParaRPr lang="en-AZ" sz="2400" b="1" dirty="0">
              <a:solidFill>
                <a:schemeClr val="tx1"/>
              </a:solidFill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379426" y="836712"/>
            <a:ext cx="3960440" cy="2208014"/>
          </a:xfrm>
          <a:prstGeom prst="cloudCallout">
            <a:avLst>
              <a:gd name="adj1" fmla="val 47901"/>
              <a:gd name="adj2" fmla="val 55599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Закрытие артерии </a:t>
            </a:r>
            <a:r>
              <a:rPr lang="ru-RU" sz="2400" b="1" dirty="0">
                <a:solidFill>
                  <a:schemeClr val="tx1"/>
                </a:solidFill>
              </a:rPr>
              <a:t>селезенки</a:t>
            </a:r>
            <a:endParaRPr lang="en-US" sz="2400" b="1" dirty="0">
              <a:solidFill>
                <a:schemeClr val="tx1"/>
              </a:solidFill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 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7932204" y="836712"/>
            <a:ext cx="3960440" cy="1800200"/>
          </a:xfrm>
          <a:prstGeom prst="cloudCallout">
            <a:avLst>
              <a:gd name="adj1" fmla="val -48300"/>
              <a:gd name="adj2" fmla="val 69401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chemeClr val="tx1"/>
                </a:solidFill>
              </a:rPr>
              <a:t>спленэктомия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420924" y="4148733"/>
            <a:ext cx="4608512" cy="2593404"/>
          </a:xfrm>
          <a:prstGeom prst="cloudCallout">
            <a:avLst>
              <a:gd name="adj1" fmla="val 33661"/>
              <a:gd name="adj2" fmla="val -76916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Использование фактора роста</a:t>
            </a:r>
            <a:r>
              <a:rPr lang="az-Latn-AZ" sz="2000" dirty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(</a:t>
            </a:r>
            <a:r>
              <a:rPr lang="ru-RU" sz="2000" dirty="0" err="1">
                <a:solidFill>
                  <a:schemeClr val="tx1"/>
                </a:solidFill>
              </a:rPr>
              <a:t>тромбопоэтин</a:t>
            </a:r>
            <a:r>
              <a:rPr lang="ru-RU" sz="2000" dirty="0">
                <a:solidFill>
                  <a:schemeClr val="tx1"/>
                </a:solidFill>
              </a:rPr>
              <a:t>, фактор стимуляции гранулоцит -моноцита</a:t>
            </a:r>
            <a:r>
              <a:rPr lang="az-Latn-AZ" sz="2000" dirty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и т. д.)</a:t>
            </a:r>
            <a:endParaRPr lang="az-Latn-AZ" sz="2000" dirty="0">
              <a:solidFill>
                <a:schemeClr val="tx1"/>
              </a:solidFill>
            </a:endParaRPr>
          </a:p>
        </p:txBody>
      </p:sp>
      <p:sp>
        <p:nvSpPr>
          <p:cNvPr id="15" name="Выноска-облако 14"/>
          <p:cNvSpPr/>
          <p:nvPr/>
        </p:nvSpPr>
        <p:spPr>
          <a:xfrm>
            <a:off x="7780370" y="4365104"/>
            <a:ext cx="3960440" cy="1872208"/>
          </a:xfrm>
          <a:prstGeom prst="cloudCallout">
            <a:avLst>
              <a:gd name="adj1" fmla="val -43811"/>
              <a:gd name="adj2" fmla="val -115196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Частичная </a:t>
            </a:r>
            <a:r>
              <a:rPr lang="ru-RU" sz="2400" dirty="0" err="1">
                <a:solidFill>
                  <a:schemeClr val="tx1"/>
                </a:solidFill>
              </a:rPr>
              <a:t>эмболизация</a:t>
            </a:r>
            <a:r>
              <a:rPr lang="ru-RU" sz="2400" dirty="0">
                <a:solidFill>
                  <a:schemeClr val="tx1"/>
                </a:solidFill>
              </a:rPr>
              <a:t> селезенки</a:t>
            </a:r>
            <a:r>
              <a:rPr lang="en-AZ" sz="2400" dirty="0">
                <a:solidFill>
                  <a:schemeClr val="tx1"/>
                </a:solidFill>
              </a:rPr>
              <a:t> </a:t>
            </a:r>
            <a:endParaRPr lang="az-Latn-A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965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Диагностика при кисте селезенки</a:t>
            </a:r>
            <a:endParaRPr lang="az-Latn-A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714276"/>
            <a:ext cx="8352928" cy="5811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8929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val="2990208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116059"/>
            <a:ext cx="6076051" cy="611546"/>
          </a:xfrm>
        </p:spPr>
        <p:txBody>
          <a:bodyPr/>
          <a:lstStyle/>
          <a:p>
            <a:r>
              <a:rPr lang="ru-RU" sz="3200" dirty="0">
                <a:solidFill>
                  <a:srgbClr val="FF0000"/>
                </a:solidFill>
              </a:rPr>
              <a:t>Абсцесс селезенки</a:t>
            </a:r>
            <a:r>
              <a:rPr lang="en-AZ" sz="3200" dirty="0">
                <a:solidFill>
                  <a:srgbClr val="FF0000"/>
                </a:solidFill>
              </a:rPr>
              <a:t> </a:t>
            </a:r>
            <a:endParaRPr lang="az-Latn-AZ" sz="32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75554" y="172431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31504" y="1040686"/>
            <a:ext cx="2776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z-Latn-AZ" sz="3200" b="1" i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63352" y="1995487"/>
            <a:ext cx="3261184" cy="147309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dirty="0">
                <a:solidFill>
                  <a:prstClr val="black"/>
                </a:solidFill>
              </a:rPr>
              <a:t>Гематогенное распространение из отдаленного инфекционного очага</a:t>
            </a:r>
            <a:endParaRPr lang="az-Latn-AZ" sz="2000" dirty="0">
              <a:solidFill>
                <a:prstClr val="black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26160" y="5077544"/>
            <a:ext cx="4361852" cy="13757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solidFill>
                  <a:schemeClr val="tx1"/>
                </a:solidFill>
              </a:rPr>
              <a:t>Инфекция кисты, селезеночного инфаркта и гематомы</a:t>
            </a:r>
            <a:r>
              <a:rPr lang="en-AZ" sz="2400" dirty="0">
                <a:solidFill>
                  <a:schemeClr val="tx1"/>
                </a:solidFill>
              </a:rPr>
              <a:t> 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4576" y="3677450"/>
            <a:ext cx="3765240" cy="119171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dirty="0">
                <a:solidFill>
                  <a:schemeClr val="tx1"/>
                </a:solidFill>
              </a:rPr>
              <a:t>Непосредственное распространение из окружающих инфекционных очагов</a:t>
            </a:r>
            <a:r>
              <a:rPr lang="en-AZ" sz="2000" dirty="0">
                <a:solidFill>
                  <a:schemeClr val="tx1"/>
                </a:solidFill>
              </a:rPr>
              <a:t> </a:t>
            </a:r>
            <a:endParaRPr lang="az-Latn-AZ" sz="2000" dirty="0">
              <a:solidFill>
                <a:schemeClr val="tx1"/>
              </a:solidFill>
            </a:endParaRP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1271464" y="908720"/>
            <a:ext cx="2776140" cy="827269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B050"/>
                </a:solidFill>
              </a:rPr>
              <a:t>Этиология</a:t>
            </a:r>
            <a:endParaRPr lang="az-Latn-AZ" sz="3200" dirty="0">
              <a:solidFill>
                <a:srgbClr val="00B050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5303912" y="1333073"/>
            <a:ext cx="0" cy="4544199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4688012" y="5877272"/>
            <a:ext cx="615900" cy="530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3523124" y="2759420"/>
            <a:ext cx="178078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4413518" y="4168871"/>
            <a:ext cx="89039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6" name="Прямая соединительная линия 4095"/>
          <p:cNvCxnSpPr/>
          <p:nvPr/>
        </p:nvCxnSpPr>
        <p:spPr>
          <a:xfrm>
            <a:off x="4049552" y="1333073"/>
            <a:ext cx="1254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1" name="Прямоугольник 4100"/>
          <p:cNvSpPr/>
          <p:nvPr/>
        </p:nvSpPr>
        <p:spPr>
          <a:xfrm>
            <a:off x="7750440" y="1764655"/>
            <a:ext cx="253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z-Latn-AZ" sz="24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4106" name="Скругленный прямоугольник 4105"/>
          <p:cNvSpPr/>
          <p:nvPr/>
        </p:nvSpPr>
        <p:spPr>
          <a:xfrm>
            <a:off x="8256240" y="2996952"/>
            <a:ext cx="2784140" cy="65524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Боли в области живота</a:t>
            </a:r>
            <a:endParaRPr lang="en-AZ" sz="2400" dirty="0">
              <a:solidFill>
                <a:schemeClr val="tx1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8256240" y="764704"/>
            <a:ext cx="3384376" cy="9034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Клиника</a:t>
            </a:r>
            <a:r>
              <a:rPr lang="en-AZ" sz="3200" dirty="0">
                <a:solidFill>
                  <a:srgbClr val="FF0000"/>
                </a:solidFill>
              </a:rPr>
              <a:t> </a:t>
            </a:r>
            <a:endParaRPr lang="az-Latn-AZ" sz="3200" dirty="0">
              <a:solidFill>
                <a:srgbClr val="FF0000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7750442" y="1867066"/>
            <a:ext cx="4240972" cy="9034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Боли в области левого подреберья 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8184232" y="4653136"/>
            <a:ext cx="3240360" cy="6133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solidFill>
                  <a:prstClr val="black"/>
                </a:solidFill>
              </a:rPr>
              <a:t>Пальпируемая </a:t>
            </a:r>
            <a:r>
              <a:rPr lang="ru-RU" sz="2400" dirty="0">
                <a:solidFill>
                  <a:schemeClr val="tx1"/>
                </a:solidFill>
              </a:rPr>
              <a:t>селезенка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7822448" y="5517231"/>
            <a:ext cx="3818168" cy="71297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solidFill>
                  <a:prstClr val="black"/>
                </a:solidFill>
              </a:rPr>
              <a:t>Мышечное напряжение связанное с перитонитом</a:t>
            </a:r>
            <a:endParaRPr lang="az-Latn-AZ" sz="2400" dirty="0">
              <a:solidFill>
                <a:prstClr val="black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8596324" y="3836526"/>
            <a:ext cx="2471936" cy="67259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Температура</a:t>
            </a:r>
            <a:endParaRPr lang="en-AZ" sz="2400" dirty="0">
              <a:solidFill>
                <a:schemeClr val="tx1"/>
              </a:solidFill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7372732" y="1288425"/>
            <a:ext cx="0" cy="458529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7382438" y="5882580"/>
            <a:ext cx="441754" cy="26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endCxn id="4106" idx="1"/>
          </p:cNvCxnSpPr>
          <p:nvPr/>
        </p:nvCxnSpPr>
        <p:spPr>
          <a:xfrm>
            <a:off x="7372732" y="3324575"/>
            <a:ext cx="88350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7372732" y="4149080"/>
            <a:ext cx="122359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H="1">
            <a:off x="7372732" y="1288425"/>
            <a:ext cx="883508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7382438" y="4959786"/>
            <a:ext cx="81428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endCxn id="44" idx="1"/>
          </p:cNvCxnSpPr>
          <p:nvPr/>
        </p:nvCxnSpPr>
        <p:spPr>
          <a:xfrm>
            <a:off x="7382438" y="2318779"/>
            <a:ext cx="36800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7856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951" y="187208"/>
            <a:ext cx="2567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9" name="Овал 8"/>
          <p:cNvSpPr/>
          <p:nvPr/>
        </p:nvSpPr>
        <p:spPr>
          <a:xfrm>
            <a:off x="335359" y="1171848"/>
            <a:ext cx="6031231" cy="272252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>
                <a:solidFill>
                  <a:srgbClr val="C00000"/>
                </a:solidFill>
                <a:ea typeface="+mj-ea"/>
                <a:cs typeface="+mj-cs"/>
              </a:rPr>
              <a:t>Диагностика</a:t>
            </a:r>
          </a:p>
          <a:p>
            <a:r>
              <a:rPr lang="ru-RU" sz="2400" dirty="0">
                <a:solidFill>
                  <a:schemeClr val="accent1"/>
                </a:solidFill>
                <a:ea typeface="+mj-ea"/>
                <a:cs typeface="+mj-cs"/>
              </a:rPr>
              <a:t>• </a:t>
            </a:r>
            <a:r>
              <a:rPr lang="ru-RU" sz="2400" dirty="0">
                <a:solidFill>
                  <a:schemeClr val="accent1"/>
                </a:solidFill>
              </a:rPr>
              <a:t>Лабораторная- лейкоцитоз, повышение СРБ</a:t>
            </a:r>
            <a:endParaRPr lang="en-AZ" sz="2400" dirty="0">
              <a:solidFill>
                <a:schemeClr val="accent1"/>
              </a:solidFill>
            </a:endParaRPr>
          </a:p>
          <a:p>
            <a:r>
              <a:rPr lang="ru-RU" sz="2400" dirty="0">
                <a:solidFill>
                  <a:schemeClr val="accent1"/>
                </a:solidFill>
                <a:ea typeface="+mj-ea"/>
                <a:cs typeface="+mj-cs"/>
              </a:rPr>
              <a:t>• Площадь </a:t>
            </a:r>
            <a:r>
              <a:rPr lang="ru-RU" sz="2400" dirty="0" err="1">
                <a:solidFill>
                  <a:schemeClr val="accent1"/>
                </a:solidFill>
                <a:ea typeface="+mj-ea"/>
                <a:cs typeface="+mj-cs"/>
              </a:rPr>
              <a:t>гипоидности</a:t>
            </a:r>
            <a:r>
              <a:rPr lang="ru-RU" sz="2400" dirty="0">
                <a:solidFill>
                  <a:schemeClr val="accent1"/>
                </a:solidFill>
                <a:ea typeface="+mj-ea"/>
                <a:cs typeface="+mj-cs"/>
              </a:rPr>
              <a:t>, уровень жидкости и газа на КТ</a:t>
            </a:r>
            <a:endParaRPr lang="az-Latn-AZ" sz="2400" dirty="0">
              <a:solidFill>
                <a:schemeClr val="accent1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827865" y="1171848"/>
            <a:ext cx="6120680" cy="272252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i="1" dirty="0">
                <a:solidFill>
                  <a:srgbClr val="FF0000"/>
                </a:solidFill>
              </a:rPr>
              <a:t>Осложнения:</a:t>
            </a:r>
            <a:endParaRPr lang="en-AZ" sz="2800" i="1" dirty="0">
              <a:solidFill>
                <a:srgbClr val="FF0000"/>
              </a:solidFill>
            </a:endParaRPr>
          </a:p>
          <a:p>
            <a:r>
              <a:rPr lang="ru-RU" sz="2800" i="1" dirty="0">
                <a:solidFill>
                  <a:schemeClr val="accent1"/>
                </a:solidFill>
              </a:rPr>
              <a:t>• </a:t>
            </a:r>
            <a:r>
              <a:rPr lang="ru-RU" sz="2800" dirty="0">
                <a:solidFill>
                  <a:schemeClr val="accent1"/>
                </a:solidFill>
              </a:rPr>
              <a:t>Самопроизвольное вскрытие абсцесса и перитонит</a:t>
            </a:r>
          </a:p>
          <a:p>
            <a:r>
              <a:rPr lang="ru-RU" sz="2800" dirty="0">
                <a:solidFill>
                  <a:schemeClr val="accent1"/>
                </a:solidFill>
              </a:rPr>
              <a:t>• Сепсис и </a:t>
            </a:r>
            <a:r>
              <a:rPr lang="ru-RU" sz="2800" dirty="0">
                <a:solidFill>
                  <a:srgbClr val="0070C0"/>
                </a:solidFill>
              </a:rPr>
              <a:t>его</a:t>
            </a:r>
            <a:r>
              <a:rPr lang="en-AZ" sz="2800" dirty="0"/>
              <a:t> </a:t>
            </a:r>
            <a:r>
              <a:rPr lang="ru-RU" sz="2800" dirty="0">
                <a:solidFill>
                  <a:schemeClr val="accent1"/>
                </a:solidFill>
              </a:rPr>
              <a:t>осложнения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035660" y="3573016"/>
            <a:ext cx="6120680" cy="294795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i="1" dirty="0">
                <a:solidFill>
                  <a:schemeClr val="accent1"/>
                </a:solidFill>
              </a:rPr>
              <a:t>Лечение</a:t>
            </a:r>
            <a:r>
              <a:rPr lang="az-Latn-AZ" sz="2400" i="1" dirty="0">
                <a:solidFill>
                  <a:schemeClr val="accent1"/>
                </a:solidFill>
              </a:rPr>
              <a:t> </a:t>
            </a:r>
            <a:endParaRPr lang="az-Latn-AZ" sz="2400" dirty="0">
              <a:solidFill>
                <a:schemeClr val="accent1"/>
              </a:solidFill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000" dirty="0" err="1">
                <a:solidFill>
                  <a:schemeClr val="accent1"/>
                </a:solidFill>
              </a:rPr>
              <a:t>спленэктомия</a:t>
            </a:r>
            <a:r>
              <a:rPr lang="ru-RU" sz="2000" dirty="0">
                <a:solidFill>
                  <a:schemeClr val="accent1"/>
                </a:solidFill>
              </a:rPr>
              <a:t>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000" dirty="0">
                <a:solidFill>
                  <a:schemeClr val="accent1"/>
                </a:solidFill>
              </a:rPr>
              <a:t>Дренаж - </a:t>
            </a:r>
            <a:r>
              <a:rPr lang="ru-RU" sz="2000" dirty="0" err="1">
                <a:solidFill>
                  <a:schemeClr val="accent1"/>
                </a:solidFill>
              </a:rPr>
              <a:t>Чрескожный</a:t>
            </a:r>
            <a:r>
              <a:rPr lang="ru-RU" sz="2000" dirty="0">
                <a:solidFill>
                  <a:schemeClr val="accent1"/>
                </a:solidFill>
              </a:rPr>
              <a:t> или </a:t>
            </a:r>
            <a:r>
              <a:rPr lang="ru-RU" sz="2000" dirty="0" err="1">
                <a:solidFill>
                  <a:schemeClr val="accent1"/>
                </a:solidFill>
              </a:rPr>
              <a:t>лапароскопический</a:t>
            </a:r>
            <a:r>
              <a:rPr lang="ru-RU" sz="2000" dirty="0">
                <a:solidFill>
                  <a:schemeClr val="accent1"/>
                </a:solidFill>
              </a:rPr>
              <a:t>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000" dirty="0">
                <a:solidFill>
                  <a:schemeClr val="accent1"/>
                </a:solidFill>
              </a:rPr>
              <a:t>-Частичная резекция селезенки (открытая или </a:t>
            </a:r>
            <a:r>
              <a:rPr lang="ru-RU" sz="2000" dirty="0" err="1">
                <a:solidFill>
                  <a:schemeClr val="accent1"/>
                </a:solidFill>
              </a:rPr>
              <a:t>лапороскопическая</a:t>
            </a:r>
            <a:r>
              <a:rPr lang="ru-RU" dirty="0">
                <a:solidFill>
                  <a:schemeClr val="accent1"/>
                </a:solidFill>
              </a:rPr>
              <a:t>)</a:t>
            </a:r>
            <a:r>
              <a:rPr lang="en-AZ" sz="2400" dirty="0">
                <a:solidFill>
                  <a:schemeClr val="accent1"/>
                </a:solidFill>
              </a:rPr>
              <a:t> </a:t>
            </a:r>
            <a:endParaRPr lang="az-Latn-AZ" sz="2400" dirty="0">
              <a:solidFill>
                <a:schemeClr val="accent1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287688" y="260648"/>
            <a:ext cx="6120680" cy="76715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Абсцесс в селезенке</a:t>
            </a:r>
            <a:endParaRPr lang="az-Latn-A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458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pic>
        <p:nvPicPr>
          <p:cNvPr id="4" name="Picture 2" descr="C:\Users\Tarverdi\Desktop\splenic abses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3501008"/>
            <a:ext cx="3600400" cy="29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Tarverdi\Desktop\Dalaq shekil\Splen abses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25" y="3655467"/>
            <a:ext cx="3405235" cy="275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Tarverdi\Desktop\Splen abs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296" y="3501008"/>
            <a:ext cx="3256461" cy="29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Tarverdi\Desktop\Dalaq shekil\splenic_abscess us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172926"/>
            <a:ext cx="3672079" cy="287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09352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762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615947" y="-45943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z-Latn-AZ" dirty="0"/>
          </a:p>
          <a:p>
            <a:r>
              <a:rPr lang="az-Latn-AZ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22818" y="208924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92599" y="14814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az-Latn-AZ" dirty="0"/>
          </a:p>
          <a:p>
            <a:r>
              <a:rPr lang="az-Latn-AZ" dirty="0"/>
              <a:t> 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032387" y="2996952"/>
            <a:ext cx="3767180" cy="1398562"/>
          </a:xfrm>
          <a:prstGeom prst="roundRec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Показания к </a:t>
            </a:r>
            <a:r>
              <a:rPr lang="ru-RU" sz="3600" b="1" dirty="0" err="1">
                <a:solidFill>
                  <a:srgbClr val="FF0000"/>
                </a:solidFill>
              </a:rPr>
              <a:t>спленэктомии</a:t>
            </a:r>
            <a:endParaRPr lang="en-AZ" sz="3600" dirty="0">
              <a:solidFill>
                <a:srgbClr val="FF00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0182" y="1124744"/>
            <a:ext cx="5039753" cy="1503965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EC3308"/>
                </a:solidFill>
              </a:rPr>
              <a:t>Устранение осложнений </a:t>
            </a:r>
            <a:r>
              <a:rPr lang="ru-RU" b="1" dirty="0" err="1">
                <a:solidFill>
                  <a:srgbClr val="EC3308"/>
                </a:solidFill>
              </a:rPr>
              <a:t>спленомегалии</a:t>
            </a:r>
            <a:endParaRPr lang="ru-RU" b="1" dirty="0">
              <a:solidFill>
                <a:srgbClr val="EC3308"/>
              </a:solidFill>
            </a:endParaRPr>
          </a:p>
          <a:p>
            <a:pPr algn="ctr"/>
            <a:r>
              <a:rPr lang="ru-RU" b="1" dirty="0">
                <a:solidFill>
                  <a:schemeClr val="accent1"/>
                </a:solidFill>
              </a:rPr>
              <a:t>Коррекция </a:t>
            </a:r>
            <a:r>
              <a:rPr lang="ru-RU" b="1" dirty="0" err="1">
                <a:solidFill>
                  <a:schemeClr val="accent1"/>
                </a:solidFill>
              </a:rPr>
              <a:t>цитопении</a:t>
            </a:r>
            <a:r>
              <a:rPr lang="ru-RU" b="1" dirty="0">
                <a:solidFill>
                  <a:schemeClr val="accent1"/>
                </a:solidFill>
              </a:rPr>
              <a:t>, лечение варикозного кровотечения, устранение механических воздействий</a:t>
            </a:r>
            <a:endParaRPr lang="az-Latn-AZ" dirty="0">
              <a:solidFill>
                <a:schemeClr val="accent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5361" y="3140968"/>
            <a:ext cx="3306998" cy="109666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EC3308"/>
                </a:solidFill>
              </a:rPr>
              <a:t>Остановить кровотечение при травме</a:t>
            </a:r>
            <a:endParaRPr lang="az-Latn-AZ" sz="2400" b="1" dirty="0">
              <a:solidFill>
                <a:srgbClr val="EC3308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35361" y="4869160"/>
            <a:ext cx="4776936" cy="151216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rgbClr val="EC3308"/>
                </a:solidFill>
              </a:rPr>
              <a:t>Продлить жизнь больных клеток крови</a:t>
            </a:r>
          </a:p>
          <a:p>
            <a:pPr lvl="0" algn="ctr"/>
            <a:r>
              <a:rPr lang="ru-RU" b="1" dirty="0" err="1">
                <a:solidFill>
                  <a:schemeClr val="accent1"/>
                </a:solidFill>
              </a:rPr>
              <a:t>Сфероцитоз</a:t>
            </a:r>
            <a:r>
              <a:rPr lang="ru-RU" b="1" dirty="0">
                <a:solidFill>
                  <a:schemeClr val="accent1"/>
                </a:solidFill>
              </a:rPr>
              <a:t>, аутоиммунная гемолитическая анемия, идиопатическая тромбоцитопеническая пурпура</a:t>
            </a:r>
            <a:endParaRPr lang="az-Latn-AZ" dirty="0">
              <a:solidFill>
                <a:schemeClr val="accent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149478" y="1174552"/>
            <a:ext cx="4612180" cy="115212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EC3308"/>
                </a:solidFill>
              </a:rPr>
              <a:t>Для диагностических целей</a:t>
            </a:r>
          </a:p>
          <a:p>
            <a:pPr algn="ctr"/>
            <a:r>
              <a:rPr lang="ru-RU" sz="2000" b="1" dirty="0">
                <a:solidFill>
                  <a:schemeClr val="accent1"/>
                </a:solidFill>
              </a:rPr>
              <a:t>Неизвестная причина </a:t>
            </a:r>
            <a:r>
              <a:rPr lang="ru-RU" sz="2000" b="1" dirty="0" err="1">
                <a:solidFill>
                  <a:schemeClr val="accent1"/>
                </a:solidFill>
              </a:rPr>
              <a:t>спленомегалии</a:t>
            </a:r>
            <a:r>
              <a:rPr lang="ru-RU" sz="2000" b="1" dirty="0">
                <a:solidFill>
                  <a:schemeClr val="accent1"/>
                </a:solidFill>
              </a:rPr>
              <a:t>, </a:t>
            </a:r>
            <a:r>
              <a:rPr lang="ru-RU" sz="2000" b="1" dirty="0" err="1">
                <a:solidFill>
                  <a:schemeClr val="accent1"/>
                </a:solidFill>
              </a:rPr>
              <a:t>лимфомы</a:t>
            </a:r>
            <a:r>
              <a:rPr lang="ru-RU" sz="2000" b="1" dirty="0">
                <a:solidFill>
                  <a:schemeClr val="accent1"/>
                </a:solidFill>
              </a:rPr>
              <a:t>, </a:t>
            </a:r>
            <a:r>
              <a:rPr lang="ru-RU" dirty="0">
                <a:solidFill>
                  <a:srgbClr val="0070C0"/>
                </a:solidFill>
              </a:rPr>
              <a:t>неизвестное образование в селезенке</a:t>
            </a:r>
            <a:r>
              <a:rPr lang="en-AZ" sz="2000" dirty="0">
                <a:solidFill>
                  <a:srgbClr val="0070C0"/>
                </a:solidFill>
              </a:rPr>
              <a:t> </a:t>
            </a:r>
            <a:endParaRPr lang="az-Latn-AZ" sz="2000" dirty="0">
              <a:solidFill>
                <a:srgbClr val="0070C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84232" y="2628709"/>
            <a:ext cx="3744416" cy="2240451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rgbClr val="EC3308"/>
                </a:solidFill>
              </a:rPr>
              <a:t>Хирургические заболевания </a:t>
            </a:r>
            <a:r>
              <a:rPr lang="ru-RU" b="1" dirty="0">
                <a:solidFill>
                  <a:srgbClr val="FF0000"/>
                </a:solidFill>
              </a:rPr>
              <a:t>селезенки</a:t>
            </a:r>
            <a:r>
              <a:rPr lang="en-AZ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 </a:t>
            </a:r>
          </a:p>
          <a:p>
            <a:pPr lvl="0" algn="ctr"/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accent1"/>
                </a:solidFill>
              </a:rPr>
              <a:t>Тромботическая тромбоцитопеническая пурпура, талассемия, </a:t>
            </a:r>
            <a:r>
              <a:rPr lang="ru-RU" b="1" dirty="0" err="1">
                <a:solidFill>
                  <a:schemeClr val="accent1"/>
                </a:solidFill>
              </a:rPr>
              <a:t>серповидноклеточная</a:t>
            </a:r>
            <a:r>
              <a:rPr lang="ru-RU" b="1" dirty="0">
                <a:solidFill>
                  <a:schemeClr val="accent1"/>
                </a:solidFill>
              </a:rPr>
              <a:t> анемия</a:t>
            </a:r>
            <a:endParaRPr lang="az-Latn-AZ" b="1" dirty="0">
              <a:solidFill>
                <a:schemeClr val="accent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39779" y="4941168"/>
            <a:ext cx="4766079" cy="158417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rgbClr val="FF0000"/>
                </a:solidFill>
              </a:rPr>
              <a:t>Удаления источника заболевания и образований в селезенке</a:t>
            </a:r>
          </a:p>
          <a:p>
            <a:pPr algn="ctr"/>
            <a:r>
              <a:rPr lang="en-AZ" sz="2000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</a:rPr>
              <a:t>Лейшмания</a:t>
            </a:r>
            <a:r>
              <a:rPr lang="ru-RU" sz="2000" b="1" dirty="0">
                <a:solidFill>
                  <a:schemeClr val="accent1"/>
                </a:solidFill>
              </a:rPr>
              <a:t>, опухоли, кисты, отек, гематома, малярия</a:t>
            </a:r>
            <a:endParaRPr lang="az-Latn-AZ" sz="2000" dirty="0">
              <a:solidFill>
                <a:schemeClr val="accent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807968" y="4419314"/>
            <a:ext cx="0" cy="12419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672064" y="4409082"/>
            <a:ext cx="0" cy="120593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930446" y="1700808"/>
            <a:ext cx="0" cy="12961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600056" y="1700808"/>
            <a:ext cx="0" cy="12961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5159897" y="5661248"/>
            <a:ext cx="648071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5478240" y="1700808"/>
            <a:ext cx="452206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672064" y="5625244"/>
            <a:ext cx="462359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600056" y="1700808"/>
            <a:ext cx="54942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7799573" y="3645024"/>
            <a:ext cx="384659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endCxn id="16" idx="3"/>
          </p:cNvCxnSpPr>
          <p:nvPr/>
        </p:nvCxnSpPr>
        <p:spPr>
          <a:xfrm flipH="1" flipV="1">
            <a:off x="3642359" y="3689302"/>
            <a:ext cx="437417" cy="693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7350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35360" y="1406557"/>
            <a:ext cx="3517150" cy="5232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ru-RU" sz="2800" dirty="0" err="1">
                <a:solidFill>
                  <a:schemeClr val="accent1"/>
                </a:solidFill>
              </a:rPr>
              <a:t>Гипоспленизм</a:t>
            </a:r>
            <a:endParaRPr lang="ru-RU" sz="2800" dirty="0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951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14100" y="5517232"/>
            <a:ext cx="3796493" cy="95410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800" dirty="0" err="1">
                <a:solidFill>
                  <a:schemeClr val="accent1"/>
                </a:solidFill>
              </a:rPr>
              <a:t>Субдиафрагмальный</a:t>
            </a:r>
            <a:r>
              <a:rPr lang="ru-RU" sz="2800" dirty="0">
                <a:solidFill>
                  <a:schemeClr val="accent1"/>
                </a:solidFill>
              </a:rPr>
              <a:t> абсцесс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3425" y="4001122"/>
            <a:ext cx="2964150" cy="5232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chemeClr val="accent1"/>
                </a:solidFill>
              </a:rPr>
              <a:t>Тромбоцитоз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5060" y="2806814"/>
            <a:ext cx="2079993" cy="5232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800" dirty="0" err="1">
                <a:solidFill>
                  <a:schemeClr val="accent1"/>
                </a:solidFill>
              </a:rPr>
              <a:t>Спленоз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5574" y="1029000"/>
            <a:ext cx="4245821" cy="1384995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solidFill>
                  <a:schemeClr val="accent1"/>
                </a:solidFill>
              </a:rPr>
              <a:t>Левосторонняя плевральная жидкость и ателектаз легких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32154" y="5662989"/>
            <a:ext cx="3517150" cy="52322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chemeClr val="accent1"/>
                </a:solidFill>
              </a:rPr>
              <a:t>Кровотечение</a:t>
            </a:r>
            <a:endParaRPr lang="az-Latn-AZ" sz="2800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077634" y="2900737"/>
            <a:ext cx="3562982" cy="95410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2800" dirty="0">
                <a:solidFill>
                  <a:schemeClr val="accent1"/>
                </a:solidFill>
              </a:rPr>
              <a:t>Повреждение соседнего органа</a:t>
            </a:r>
            <a:endParaRPr lang="az-Latn-AZ" sz="2800" dirty="0">
              <a:solidFill>
                <a:schemeClr val="accent1"/>
              </a:solidFill>
            </a:endParaRPr>
          </a:p>
        </p:txBody>
      </p:sp>
      <p:sp>
        <p:nvSpPr>
          <p:cNvPr id="15" name="12-конечная звезда 14"/>
          <p:cNvSpPr/>
          <p:nvPr/>
        </p:nvSpPr>
        <p:spPr>
          <a:xfrm>
            <a:off x="2855640" y="997078"/>
            <a:ext cx="5142986" cy="4859669"/>
          </a:xfrm>
          <a:prstGeom prst="star12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Осложнения </a:t>
            </a:r>
            <a:r>
              <a:rPr lang="ru-RU" sz="3200" b="1" dirty="0" err="1">
                <a:solidFill>
                  <a:srgbClr val="FF0000"/>
                </a:solidFill>
              </a:rPr>
              <a:t>спленэктомии</a:t>
            </a:r>
            <a:endParaRPr lang="az-Latn-A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EB807A-DFB2-5640-BEC9-24E3357C05D1}"/>
              </a:ext>
            </a:extLst>
          </p:cNvPr>
          <p:cNvSpPr/>
          <p:nvPr/>
        </p:nvSpPr>
        <p:spPr>
          <a:xfrm>
            <a:off x="7967870" y="4201022"/>
            <a:ext cx="4033525" cy="993926"/>
          </a:xfrm>
          <a:prstGeom prst="rect">
            <a:avLst/>
          </a:prstGeom>
          <a:ln w="3492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Тромбоз селезеночной вены</a:t>
            </a:r>
            <a:endParaRPr lang="en-AZ" sz="28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6450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EC3308"/>
                </a:solidFill>
              </a:rPr>
              <a:t>Травма селезенки</a:t>
            </a:r>
            <a:br>
              <a:rPr lang="en-US" dirty="0">
                <a:solidFill>
                  <a:srgbClr val="C00000"/>
                </a:solidFill>
              </a:rPr>
            </a:br>
            <a:endParaRPr lang="az-Latn-AZ" dirty="0">
              <a:solidFill>
                <a:srgbClr val="C00000"/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65583" y="157160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3688" y="836712"/>
            <a:ext cx="11274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Степени тяжести </a:t>
            </a:r>
            <a:r>
              <a:rPr lang="ru-RU" sz="2400" b="1" i="1" dirty="0"/>
              <a:t> травм селезенки (Американская классификация травматической хирургии и AIS-90)</a:t>
            </a:r>
            <a:endParaRPr lang="az-Latn-AZ" sz="20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376112"/>
              </p:ext>
            </p:extLst>
          </p:nvPr>
        </p:nvGraphicFramePr>
        <p:xfrm>
          <a:off x="191341" y="1580897"/>
          <a:ext cx="11737306" cy="5030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54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059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74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60429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solidFill>
                            <a:srgbClr val="C00000"/>
                          </a:solidFill>
                        </a:rPr>
                        <a:t>степень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solidFill>
                            <a:srgbClr val="C00000"/>
                          </a:solidFill>
                        </a:rPr>
                        <a:t>морфология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solidFill>
                            <a:srgbClr val="C00000"/>
                          </a:solidFill>
                        </a:rPr>
                        <a:t>объяснение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летальность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0429">
                <a:tc rowSpan="2">
                  <a:txBody>
                    <a:bodyPr/>
                    <a:lstStyle/>
                    <a:p>
                      <a:pPr algn="ctr"/>
                      <a:endParaRPr lang="az-Latn-AZ" sz="2400" dirty="0"/>
                    </a:p>
                    <a:p>
                      <a:pPr algn="ctr"/>
                      <a:r>
                        <a:rPr lang="az-Latn-AZ" sz="2400" dirty="0"/>
                        <a:t>I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Гематома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субкапсулярный</a:t>
                      </a:r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менее 10% площади поверхности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0429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травма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капсульная рана, без кровотечений, </a:t>
                      </a:r>
                      <a:r>
                        <a:rPr lang="ru-RU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глубина поражения менее1см</a:t>
                      </a:r>
                      <a:r>
                        <a:rPr lang="en-AZ" sz="2400" dirty="0">
                          <a:effectLst/>
                        </a:rPr>
                        <a:t> 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0429">
                <a:tc rowSpan="2">
                  <a:txBody>
                    <a:bodyPr/>
                    <a:lstStyle/>
                    <a:p>
                      <a:pPr algn="ctr"/>
                      <a:endParaRPr lang="az-Latn-AZ" sz="2400" dirty="0"/>
                    </a:p>
                    <a:p>
                      <a:pPr algn="ctr"/>
                      <a:endParaRPr lang="az-Latn-AZ" sz="2400" dirty="0"/>
                    </a:p>
                    <a:p>
                      <a:pPr algn="ctr"/>
                      <a:r>
                        <a:rPr lang="az-Latn-AZ" sz="2400" dirty="0"/>
                        <a:t>II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/>
                        <a:t>Гематома</a:t>
                      </a:r>
                      <a:endParaRPr lang="az-Latn-AZ" sz="2400" dirty="0"/>
                    </a:p>
                    <a:p>
                      <a:pPr algn="ctr"/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субкапсулярный</a:t>
                      </a:r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в области 10-50% поверхности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2731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/>
                        <a:t>травма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капсульная рана, глубина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поражения </a:t>
                      </a:r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паренхимы 1-3 см, </a:t>
                      </a:r>
                      <a:r>
                        <a:rPr lang="ru-RU" sz="24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трабекулярные</a:t>
                      </a:r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сосуды</a:t>
                      </a:r>
                      <a:r>
                        <a:rPr lang="en-AZ" sz="2400" dirty="0">
                          <a:effectLst/>
                        </a:rPr>
                        <a:t> </a:t>
                      </a:r>
                      <a:r>
                        <a:rPr lang="ru-RU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не повреждены</a:t>
                      </a:r>
                      <a:endParaRPr lang="az-Latn-AZ" sz="24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400" dirty="0"/>
                        <a:t>1-2%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149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EC3308"/>
                </a:solidFill>
              </a:rPr>
              <a:t>Травма селезенки</a:t>
            </a:r>
            <a:endParaRPr lang="az-Latn-AZ" dirty="0">
              <a:solidFill>
                <a:srgbClr val="FF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591364"/>
              </p:ext>
            </p:extLst>
          </p:nvPr>
        </p:nvGraphicFramePr>
        <p:xfrm>
          <a:off x="191344" y="1647368"/>
          <a:ext cx="11809312" cy="4877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3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0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241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4652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solidFill>
                            <a:srgbClr val="C00000"/>
                          </a:solidFill>
                        </a:rPr>
                        <a:t>степень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solidFill>
                            <a:srgbClr val="C00000"/>
                          </a:solidFill>
                        </a:rPr>
                        <a:t>морфология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>
                          <a:solidFill>
                            <a:srgbClr val="C00000"/>
                          </a:solidFill>
                        </a:rPr>
                        <a:t>объяснение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0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летальность</a:t>
                      </a:r>
                      <a:endParaRPr lang="az-Latn-AZ" sz="24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5528">
                <a:tc rowSpan="2">
                  <a:txBody>
                    <a:bodyPr/>
                    <a:lstStyle/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III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Гематома</a:t>
                      </a:r>
                      <a:endParaRPr lang="az-Latn-AZ" sz="20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b="0" i="0" kern="12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субкапсулярный</a:t>
                      </a:r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покрывающий более 50% поверхности или расширяющийся или расширяющийся более чем на 5 см с открытым </a:t>
                      </a:r>
                      <a:r>
                        <a:rPr lang="ru-RU" sz="2000" b="0" i="0" kern="12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субкапсулярным</a:t>
                      </a:r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или </a:t>
                      </a:r>
                      <a:r>
                        <a:rPr lang="ru-RU" sz="2000" b="0" i="0" kern="12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внутрипаренхиматозным</a:t>
                      </a:r>
                      <a:r>
                        <a:rPr lang="az-Latn-AZ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8-10%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9215">
                <a:tc vMerge="1">
                  <a:txBody>
                    <a:bodyPr/>
                    <a:lstStyle/>
                    <a:p>
                      <a:endParaRPr lang="az-Latn-A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травма</a:t>
                      </a:r>
                      <a:endParaRPr lang="az-Latn-AZ" sz="20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Повреждение </a:t>
                      </a:r>
                      <a:r>
                        <a:rPr lang="ru-RU" sz="2000" b="0" i="0" kern="12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трабекулярных</a:t>
                      </a:r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сосудов</a:t>
                      </a:r>
                      <a:r>
                        <a:rPr lang="en-AZ" sz="2000" dirty="0">
                          <a:effectLst/>
                        </a:rPr>
                        <a:t> </a:t>
                      </a:r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 глубине более 3 см.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8-10%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9215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IV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травма</a:t>
                      </a:r>
                      <a:endParaRPr lang="az-Latn-AZ" sz="2000" dirty="0"/>
                    </a:p>
                    <a:p>
                      <a:pPr algn="ctr"/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сегментарное или </a:t>
                      </a:r>
                      <a:r>
                        <a:rPr lang="ru-RU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воротных</a:t>
                      </a:r>
                      <a:r>
                        <a:rPr lang="en-AZ" sz="2000" dirty="0">
                          <a:effectLst/>
                        </a:rPr>
                        <a:t> </a:t>
                      </a:r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повреждение, которое вызывает </a:t>
                      </a:r>
                      <a:r>
                        <a:rPr lang="ru-RU" sz="2000" b="0" i="0" kern="12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деваскуляризацию</a:t>
                      </a:r>
                      <a:r>
                        <a:rPr lang="ru-RU" sz="2000" b="0" i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более 25% селезенки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5-50%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9365">
                <a:tc>
                  <a:txBody>
                    <a:bodyPr/>
                    <a:lstStyle/>
                    <a:p>
                      <a:pPr algn="ctr"/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травма</a:t>
                      </a:r>
                      <a:endParaRPr lang="az-Latn-AZ" sz="20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Поражение хилуса , приводящее к полной </a:t>
                      </a:r>
                      <a:r>
                        <a:rPr lang="ru-RU" sz="135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деваскуляризации</a:t>
                      </a:r>
                      <a:r>
                        <a:rPr lang="ru-RU" sz="13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селезенки</a:t>
                      </a:r>
                      <a:r>
                        <a:rPr lang="en-AZ" sz="2000" dirty="0">
                          <a:effectLst/>
                        </a:rPr>
                        <a:t> </a:t>
                      </a:r>
                      <a:endParaRPr lang="az-Latn-AZ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5-50%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35360" y="778729"/>
            <a:ext cx="116934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/>
              <a:t>Тяжесть травм селезенки (Американская классификация травматической хирургии и AIS-90)</a:t>
            </a:r>
            <a:endParaRPr lang="az-Latn-AZ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61793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val="10609671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332656"/>
            <a:ext cx="6076051" cy="611546"/>
          </a:xfrm>
        </p:spPr>
        <p:txBody>
          <a:bodyPr/>
          <a:lstStyle/>
          <a:p>
            <a:r>
              <a:rPr lang="ru-RU" sz="2800" dirty="0">
                <a:solidFill>
                  <a:srgbClr val="FF0000"/>
                </a:solidFill>
              </a:rPr>
              <a:t>Диагностика травмы селезенки</a:t>
            </a:r>
            <a:endParaRPr lang="az-Latn-AZ" sz="2800" dirty="0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67408" y="1419353"/>
            <a:ext cx="3024336" cy="107354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>
                <a:solidFill>
                  <a:prstClr val="black">
                    <a:lumMod val="85000"/>
                    <a:lumOff val="15000"/>
                  </a:prstClr>
                </a:solidFill>
              </a:rPr>
              <a:t>Переломы ребер слева</a:t>
            </a:r>
            <a:endParaRPr lang="az-Latn-AZ" sz="28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5879976" y="2566680"/>
            <a:ext cx="0" cy="718304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287688" y="3284984"/>
            <a:ext cx="4824536" cy="100416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>
                <a:solidFill>
                  <a:srgbClr val="FF0000"/>
                </a:solidFill>
              </a:rPr>
              <a:t>подозрение на повреждение селезенки </a:t>
            </a:r>
            <a:endParaRPr lang="az-Latn-AZ" sz="2800" dirty="0">
              <a:solidFill>
                <a:srgbClr val="FF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71464" y="4855438"/>
            <a:ext cx="9421936" cy="166990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Диагноз открытых поражений обычно ставится во время операции.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 Диагноз тяжелых травм определяется либо КТ, либо во время операции.</a:t>
            </a:r>
            <a:endParaRPr lang="az-Latn-A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951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056112" y="1419354"/>
            <a:ext cx="3552056" cy="117543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>
                <a:solidFill>
                  <a:schemeClr val="tx1"/>
                </a:solidFill>
              </a:rPr>
              <a:t>Внутрибрюшное</a:t>
            </a:r>
            <a:r>
              <a:rPr lang="en-AZ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prstClr val="black">
                    <a:lumMod val="85000"/>
                    <a:lumOff val="15000"/>
                  </a:prstClr>
                </a:solidFill>
              </a:rPr>
              <a:t> кровотечение</a:t>
            </a:r>
            <a:endParaRPr lang="az-Latn-AZ" sz="28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12224" y="1391245"/>
            <a:ext cx="3168352" cy="1175435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Симптомы шока</a:t>
            </a:r>
            <a:endParaRPr lang="az-Latn-AZ" sz="28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grpSp>
        <p:nvGrpSpPr>
          <p:cNvPr id="71" name="Группа 70"/>
          <p:cNvGrpSpPr/>
          <p:nvPr/>
        </p:nvGrpSpPr>
        <p:grpSpPr>
          <a:xfrm>
            <a:off x="2207568" y="2492896"/>
            <a:ext cx="1080120" cy="1315628"/>
            <a:chOff x="2063552" y="2566680"/>
            <a:chExt cx="1080120" cy="1150352"/>
          </a:xfrm>
        </p:grpSpPr>
        <p:cxnSp>
          <p:nvCxnSpPr>
            <p:cNvPr id="55" name="Прямая соединительная линия 54"/>
            <p:cNvCxnSpPr/>
            <p:nvPr/>
          </p:nvCxnSpPr>
          <p:spPr>
            <a:xfrm>
              <a:off x="2063552" y="2566680"/>
              <a:ext cx="0" cy="115035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 стрелкой 58"/>
            <p:cNvCxnSpPr/>
            <p:nvPr/>
          </p:nvCxnSpPr>
          <p:spPr>
            <a:xfrm>
              <a:off x="2063552" y="3717032"/>
              <a:ext cx="1080120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Группа 69"/>
          <p:cNvGrpSpPr/>
          <p:nvPr/>
        </p:nvGrpSpPr>
        <p:grpSpPr>
          <a:xfrm>
            <a:off x="8112224" y="2625864"/>
            <a:ext cx="1224136" cy="1182660"/>
            <a:chOff x="7968208" y="2625864"/>
            <a:chExt cx="1224136" cy="1182660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>
              <a:off x="9185796" y="2625864"/>
              <a:ext cx="0" cy="115035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 стрелкой 65"/>
            <p:cNvCxnSpPr/>
            <p:nvPr/>
          </p:nvCxnSpPr>
          <p:spPr>
            <a:xfrm flipH="1">
              <a:off x="7968208" y="3787068"/>
              <a:ext cx="1224136" cy="214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Прямая со стрелкой 71"/>
          <p:cNvCxnSpPr/>
          <p:nvPr/>
        </p:nvCxnSpPr>
        <p:spPr>
          <a:xfrm>
            <a:off x="5832140" y="4289152"/>
            <a:ext cx="0" cy="56628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896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arverdi\Desktop\Dalaq shekil\Splenic travma K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1124744"/>
            <a:ext cx="518457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arverdi\Desktop\Dalaq shekil\traumatic-shattered-hematoma-clinical-anatomy-origina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744" y="1124744"/>
            <a:ext cx="617668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br>
              <a:rPr lang="ru-RU" dirty="0">
                <a:solidFill>
                  <a:srgbClr val="EC3308"/>
                </a:solidFill>
              </a:rPr>
            </a:br>
            <a:r>
              <a:rPr lang="ru-RU" dirty="0">
                <a:solidFill>
                  <a:srgbClr val="EC3308"/>
                </a:solidFill>
              </a:rPr>
              <a:t>Травма селезенки</a:t>
            </a:r>
            <a:br>
              <a:rPr lang="en-US" dirty="0">
                <a:solidFill>
                  <a:srgbClr val="C00000"/>
                </a:solidFill>
              </a:rPr>
            </a:b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99965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val="2583187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839416" y="3739410"/>
            <a:ext cx="3636404" cy="278593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Оперативные методы</a:t>
            </a:r>
            <a:r>
              <a:rPr lang="en-AZ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- </a:t>
            </a:r>
            <a:r>
              <a:rPr lang="ru-RU" sz="2800" dirty="0" err="1">
                <a:solidFill>
                  <a:schemeClr val="tx1"/>
                </a:solidFill>
              </a:rPr>
              <a:t>спленэктомия</a:t>
            </a:r>
            <a:r>
              <a:rPr lang="ru-RU" sz="2800" dirty="0">
                <a:solidFill>
                  <a:schemeClr val="tx1"/>
                </a:solidFill>
              </a:rPr>
              <a:t>, синтетические пластыри и сетки,</a:t>
            </a:r>
            <a:endParaRPr lang="en-AZ" sz="2800" dirty="0">
              <a:solidFill>
                <a:schemeClr val="tx1"/>
              </a:solidFill>
            </a:endParaRPr>
          </a:p>
          <a:p>
            <a:r>
              <a:rPr lang="ru-RU" sz="2800" dirty="0">
                <a:solidFill>
                  <a:schemeClr val="tx1"/>
                </a:solidFill>
              </a:rPr>
              <a:t>тампонада и др.</a:t>
            </a:r>
            <a:r>
              <a:rPr lang="en-AZ" sz="2800" dirty="0">
                <a:solidFill>
                  <a:schemeClr val="tx1"/>
                </a:solidFill>
              </a:rPr>
              <a:t>  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933826" y="4365104"/>
            <a:ext cx="3106390" cy="151216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tx1"/>
                </a:solidFill>
              </a:rPr>
              <a:t>эмболизация</a:t>
            </a:r>
            <a:r>
              <a:rPr lang="ru-RU" sz="2800" dirty="0">
                <a:solidFill>
                  <a:schemeClr val="tx1"/>
                </a:solidFill>
              </a:rPr>
              <a:t> селезеночной артерии.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400256" y="3739410"/>
            <a:ext cx="3106373" cy="250628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AZ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ожидание спонтанного гемостаза.</a:t>
            </a:r>
            <a:endParaRPr lang="az-Latn-AZ" sz="2800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351584" y="980728"/>
            <a:ext cx="7992888" cy="120820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EC3308"/>
                </a:solidFill>
              </a:rPr>
              <a:t>Основной принцип травмы селезенки-гемостаз</a:t>
            </a:r>
            <a:endParaRPr lang="az-Latn-AZ" sz="3200" b="1" dirty="0">
              <a:solidFill>
                <a:srgbClr val="EC3308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3071664" y="2188934"/>
            <a:ext cx="0" cy="155047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600056" y="2188934"/>
            <a:ext cx="0" cy="217617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cxnSpLocks/>
          </p:cNvCxnSpPr>
          <p:nvPr/>
        </p:nvCxnSpPr>
        <p:spPr>
          <a:xfrm>
            <a:off x="9624392" y="2188934"/>
            <a:ext cx="559" cy="155047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951" y="203962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6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val="633796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999656" y="236485"/>
            <a:ext cx="6076051" cy="611546"/>
          </a:xfrm>
        </p:spPr>
        <p:txBody>
          <a:bodyPr/>
          <a:lstStyle/>
          <a:p>
            <a:r>
              <a:rPr lang="ru-RU" sz="3600" dirty="0">
                <a:solidFill>
                  <a:srgbClr val="FF0000"/>
                </a:solidFill>
              </a:rPr>
              <a:t>Лечение</a:t>
            </a:r>
            <a:endParaRPr lang="az-Latn-AZ" sz="3600" dirty="0">
              <a:solidFill>
                <a:srgbClr val="FF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95400" y="1916832"/>
            <a:ext cx="5400600" cy="331236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>
                <a:solidFill>
                  <a:schemeClr val="tx1"/>
                </a:solidFill>
              </a:rPr>
              <a:t>Открытых травмах, а также при нестабильной гемодинамике показана</a:t>
            </a:r>
            <a:endParaRPr lang="en-AZ" sz="3600" dirty="0">
              <a:solidFill>
                <a:schemeClr val="tx1"/>
              </a:solidFill>
            </a:endParaRPr>
          </a:p>
          <a:p>
            <a:r>
              <a:rPr lang="ru-RU" sz="3600" dirty="0">
                <a:solidFill>
                  <a:srgbClr val="EC3308"/>
                </a:solidFill>
              </a:rPr>
              <a:t>Экстренная операция  </a:t>
            </a:r>
            <a:endParaRPr lang="en-AZ" sz="3600" dirty="0">
              <a:solidFill>
                <a:srgbClr val="EC3308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949" y="188640"/>
            <a:ext cx="2567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pic>
        <p:nvPicPr>
          <p:cNvPr id="1026" name="Picture 2" descr="C:\Users\Tarverdi\Desktop\cartoon_oper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399059"/>
            <a:ext cx="4924730" cy="447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581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39416" y="3638370"/>
            <a:ext cx="4680520" cy="2382918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Наблюдение при отсутствии других поражений, которые стабильны с гемодинамикой и не требуют хирургического вмешательства (гемодинамика, КТ).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12024" y="3606676"/>
            <a:ext cx="5256584" cy="2382918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Кровотечение  во время наблюдения (снижение </a:t>
            </a:r>
            <a:r>
              <a:rPr lang="ru-RU" sz="2400" dirty="0" err="1">
                <a:solidFill>
                  <a:schemeClr val="tx1"/>
                </a:solidFill>
              </a:rPr>
              <a:t>гемоглабина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экстравазация</a:t>
            </a:r>
            <a:r>
              <a:rPr lang="ru-RU" sz="2400" dirty="0">
                <a:solidFill>
                  <a:schemeClr val="tx1"/>
                </a:solidFill>
              </a:rPr>
              <a:t> по КТ-ангиографии) - </a:t>
            </a:r>
            <a:r>
              <a:rPr lang="ru-RU" sz="2400" dirty="0" err="1">
                <a:solidFill>
                  <a:schemeClr val="tx1"/>
                </a:solidFill>
              </a:rPr>
              <a:t>эмболизация</a:t>
            </a:r>
            <a:r>
              <a:rPr lang="ru-RU" sz="2400" dirty="0">
                <a:solidFill>
                  <a:schemeClr val="tx1"/>
                </a:solidFill>
              </a:rPr>
              <a:t>, при нестабильной гемодинамике- оперативное вмешательство</a:t>
            </a:r>
            <a:r>
              <a:rPr lang="en-AZ" sz="2400" dirty="0">
                <a:solidFill>
                  <a:schemeClr val="tx1"/>
                </a:solidFill>
              </a:rPr>
              <a:t> </a:t>
            </a:r>
            <a:endParaRPr lang="az-Latn-AZ" sz="2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647728" y="1124744"/>
            <a:ext cx="5544616" cy="132646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Большая часть закрытой травмы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</a:rPr>
              <a:t>неоперативный (50-80%)</a:t>
            </a:r>
            <a:endParaRPr lang="az-Latn-AZ" sz="2800" dirty="0">
              <a:solidFill>
                <a:schemeClr val="tx1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439816" y="2451212"/>
            <a:ext cx="0" cy="11554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8328248" y="2443188"/>
            <a:ext cx="0" cy="11634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951" y="172926"/>
            <a:ext cx="2567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999656" y="236485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Лечение</a:t>
            </a:r>
            <a:endParaRPr lang="az-Latn-A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4511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arverdi\Desktop\Dalaq shekil\Splenic travma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951054"/>
            <a:ext cx="5472608" cy="550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arverdi\Desktop\Dalaq shekil\splenic travma 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869836"/>
            <a:ext cx="5616624" cy="558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Травма селезенки</a:t>
            </a:r>
            <a:endParaRPr lang="az-Latn-AZ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24392" y="172926"/>
            <a:ext cx="2698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Заболевания селезенки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Doç.Dr. Tarverdi Mirzəlioğlu Rzayev</a:t>
            </a:r>
          </a:p>
        </p:txBody>
      </p:sp>
    </p:spTree>
    <p:extLst>
      <p:ext uri="{BB962C8B-B14F-4D97-AF65-F5344CB8AC3E}">
        <p14:creationId xmlns:p14="http://schemas.microsoft.com/office/powerpoint/2010/main" val="159983312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5480</TotalTime>
  <Words>997</Words>
  <Application>Microsoft Macintosh PowerPoint</Application>
  <PresentationFormat>Widescreen</PresentationFormat>
  <Paragraphs>238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Praktiki dərs şablonu 1</vt:lpstr>
      <vt:lpstr>Заболевания селезенки</vt:lpstr>
      <vt:lpstr>Анатомия</vt:lpstr>
      <vt:lpstr>Физиология</vt:lpstr>
      <vt:lpstr>Диагностика заболеваний селезенки.</vt:lpstr>
      <vt:lpstr>Спленомегалия </vt:lpstr>
      <vt:lpstr>Этиология</vt:lpstr>
      <vt:lpstr>Классификация спленомегалии</vt:lpstr>
      <vt:lpstr>Этиопатогенеза</vt:lpstr>
      <vt:lpstr>Диагностика при Спленомегалии.</vt:lpstr>
      <vt:lpstr>PowerPoint Presentation</vt:lpstr>
      <vt:lpstr>PowerPoint Presentation</vt:lpstr>
      <vt:lpstr>Диагностика при кисте селезенки</vt:lpstr>
      <vt:lpstr>Абсцесс селезенки </vt:lpstr>
      <vt:lpstr>PowerPoint Presentation</vt:lpstr>
      <vt:lpstr>PowerPoint Presentation</vt:lpstr>
      <vt:lpstr>PowerPoint Presentation</vt:lpstr>
      <vt:lpstr>PowerPoint Presentation</vt:lpstr>
      <vt:lpstr> Травма селезенки </vt:lpstr>
      <vt:lpstr>Травма селезенки</vt:lpstr>
      <vt:lpstr>Диагностика травмы селезенки</vt:lpstr>
      <vt:lpstr> Травма селезенки </vt:lpstr>
      <vt:lpstr>PowerPoint Presentation</vt:lpstr>
      <vt:lpstr>Лечение</vt:lpstr>
      <vt:lpstr>Лечение</vt:lpstr>
      <vt:lpstr>Травма селезенки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Rzayev Tarverdi Mirzeli oğlu</cp:lastModifiedBy>
  <cp:revision>322</cp:revision>
  <dcterms:created xsi:type="dcterms:W3CDTF">2001-04-16T20:54:45Z</dcterms:created>
  <dcterms:modified xsi:type="dcterms:W3CDTF">2020-02-09T17:52:05Z</dcterms:modified>
</cp:coreProperties>
</file>