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19"/>
  </p:notesMasterIdLst>
  <p:handoutMasterIdLst>
    <p:handoutMasterId r:id="rId20"/>
  </p:handoutMasterIdLst>
  <p:sldIdLst>
    <p:sldId id="284" r:id="rId2"/>
    <p:sldId id="290" r:id="rId3"/>
    <p:sldId id="312" r:id="rId4"/>
    <p:sldId id="313" r:id="rId5"/>
    <p:sldId id="270" r:id="rId6"/>
    <p:sldId id="321" r:id="rId7"/>
    <p:sldId id="278" r:id="rId8"/>
    <p:sldId id="292" r:id="rId9"/>
    <p:sldId id="319" r:id="rId10"/>
    <p:sldId id="293" r:id="rId11"/>
    <p:sldId id="320" r:id="rId12"/>
    <p:sldId id="315" r:id="rId13"/>
    <p:sldId id="316" r:id="rId14"/>
    <p:sldId id="303" r:id="rId15"/>
    <p:sldId id="306" r:id="rId16"/>
    <p:sldId id="304" r:id="rId17"/>
    <p:sldId id="307" r:id="rId18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150" autoAdjust="0"/>
    <p:restoredTop sz="94660"/>
  </p:normalViewPr>
  <p:slideViewPr>
    <p:cSldViewPr>
      <p:cViewPr varScale="1">
        <p:scale>
          <a:sx n="65" d="100"/>
          <a:sy n="65" d="100"/>
        </p:scale>
        <p:origin x="984" y="4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006787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287904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790547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12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61755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USM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differensiasiyada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istifadə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edilir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genişlənmiş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(&gt;6 mm),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aperistaltik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kompressiya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olunmayan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appendiks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periappendikulyar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maye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appendisit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əlamətləridir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(80%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həssaslıq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spesifiklik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  <a:p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KT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yüksək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həssaslıq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spesifiklik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(95%)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göstərir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diaqnostik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çətinlikdə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istifadə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edilir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.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Genişlənmiş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(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diametri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6 mm-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dən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çox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),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divarı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qalınlaşmış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appendiks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ətrafında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ödem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abses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fleqmona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kimi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əlamətlər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appendisitə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xarakterikdir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(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Şəkil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2).</a:t>
            </a:r>
          </a:p>
          <a:p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MRT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nəticələri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KT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ilə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eynidir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hamilə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qadınlarda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diaqnostik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çətinlik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olarsa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istifadə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edilir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Diaqnostik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laparoskopiya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son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həlledici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diaqnostik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vasitədir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gənc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ovulyator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qadınlarda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 ilk </a:t>
            </a:r>
            <a:r>
              <a:rPr lang="en-US" sz="1200" dirty="0" err="1" smtClean="0">
                <a:solidFill>
                  <a:schemeClr val="accent1">
                    <a:lumMod val="75000"/>
                  </a:schemeClr>
                </a:solidFill>
              </a:rPr>
              <a:t>seçimdir</a:t>
            </a:r>
            <a:r>
              <a:rPr lang="en-US" sz="12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13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801325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200" b="1" dirty="0" err="1" smtClean="0">
                <a:solidFill>
                  <a:schemeClr val="accent1">
                    <a:lumMod val="75000"/>
                  </a:schemeClr>
                </a:solidFill>
              </a:rPr>
              <a:t>Uroloji</a:t>
            </a:r>
            <a:r>
              <a:rPr lang="en-US" sz="22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b="1" dirty="0" err="1" smtClean="0">
                <a:solidFill>
                  <a:schemeClr val="accent1">
                    <a:lumMod val="75000"/>
                  </a:schemeClr>
                </a:solidFill>
              </a:rPr>
              <a:t>xəstəliklər</a:t>
            </a:r>
            <a:endParaRPr lang="en-US" sz="2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Böyək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sancısı</a:t>
            </a:r>
            <a:endParaRPr lang="en-US" sz="2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Kəskin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pielonefrit</a:t>
            </a:r>
            <a:endParaRPr lang="en-US" sz="2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Kəskin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paranefrit</a:t>
            </a:r>
            <a:endParaRPr lang="en-US" sz="22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sz="2200" b="1" dirty="0" err="1" smtClean="0">
                <a:solidFill>
                  <a:schemeClr val="accent1">
                    <a:lumMod val="75000"/>
                  </a:schemeClr>
                </a:solidFill>
              </a:rPr>
              <a:t>Diğər</a:t>
            </a:r>
            <a:endParaRPr lang="en-US" sz="2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Qatroenterit</a:t>
            </a:r>
            <a:endParaRPr lang="en-US" sz="2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Enterokolit</a:t>
            </a:r>
            <a:endParaRPr lang="en-US" sz="2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Dövrü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xəstəlik</a:t>
            </a:r>
            <a:endParaRPr lang="en-US" sz="2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Hepatit</a:t>
            </a:r>
            <a:endParaRPr lang="en-US" sz="2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Plevrit</a:t>
            </a:r>
            <a:endParaRPr lang="en-US" sz="2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Nevrit</a:t>
            </a:r>
            <a:endParaRPr lang="en-US" sz="2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Herpes zoster</a:t>
            </a:r>
          </a:p>
          <a:p>
            <a:r>
              <a:rPr lang="en-US" sz="2200" b="1" dirty="0" err="1" smtClean="0">
                <a:solidFill>
                  <a:schemeClr val="accent1">
                    <a:lumMod val="75000"/>
                  </a:schemeClr>
                </a:solidFill>
              </a:rPr>
              <a:t>Qarın</a:t>
            </a:r>
            <a:r>
              <a:rPr lang="en-US" sz="22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b="1" dirty="0" err="1" smtClean="0">
                <a:solidFill>
                  <a:schemeClr val="accent1">
                    <a:lumMod val="75000"/>
                  </a:schemeClr>
                </a:solidFill>
              </a:rPr>
              <a:t>boşluğunun</a:t>
            </a:r>
            <a:r>
              <a:rPr lang="en-US" sz="22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b="1" dirty="0" err="1" smtClean="0">
                <a:solidFill>
                  <a:schemeClr val="accent1">
                    <a:lumMod val="75000"/>
                  </a:schemeClr>
                </a:solidFill>
              </a:rPr>
              <a:t>kəskin</a:t>
            </a:r>
            <a:r>
              <a:rPr lang="en-US" sz="22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b="1" dirty="0" err="1" smtClean="0">
                <a:solidFill>
                  <a:schemeClr val="accent1">
                    <a:lumMod val="75000"/>
                  </a:schemeClr>
                </a:solidFill>
              </a:rPr>
              <a:t>cərrahi</a:t>
            </a:r>
            <a:r>
              <a:rPr lang="en-US" sz="22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b="1" dirty="0" err="1" smtClean="0">
                <a:solidFill>
                  <a:schemeClr val="accent1">
                    <a:lumMod val="75000"/>
                  </a:schemeClr>
                </a:solidFill>
              </a:rPr>
              <a:t>xəstəlikləri</a:t>
            </a:r>
            <a:endParaRPr lang="en-US" sz="2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Mədə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, 12bb </a:t>
            </a: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perforasiyası</a:t>
            </a:r>
            <a:endParaRPr lang="en-US" sz="2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Kəskin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xolesistit</a:t>
            </a:r>
            <a:endParaRPr lang="en-US" sz="2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Kəskin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pankreati</a:t>
            </a:r>
            <a:endParaRPr lang="en-US" sz="2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Kəskin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bağırsaq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keçməzliyi</a:t>
            </a:r>
            <a:endParaRPr lang="en-US" sz="2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Mekkel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divertikuliti</a:t>
            </a:r>
            <a:endParaRPr lang="en-US" sz="2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Kron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xəstəliyi</a:t>
            </a:r>
            <a:endParaRPr lang="en-US" sz="2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Qeyri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 – </a:t>
            </a: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spesifik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xoralı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kolit</a:t>
            </a:r>
            <a:endParaRPr lang="en-US" sz="2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Epiploik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appaendagit</a:t>
            </a:r>
            <a:endParaRPr lang="en-US" sz="22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sz="2200" b="1" dirty="0" err="1" smtClean="0">
                <a:solidFill>
                  <a:schemeClr val="accent1">
                    <a:lumMod val="75000"/>
                  </a:schemeClr>
                </a:solidFill>
              </a:rPr>
              <a:t>Ginekoloji</a:t>
            </a:r>
            <a:r>
              <a:rPr lang="en-US" sz="22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b="1" dirty="0" err="1" smtClean="0">
                <a:solidFill>
                  <a:schemeClr val="accent1">
                    <a:lumMod val="75000"/>
                  </a:schemeClr>
                </a:solidFill>
              </a:rPr>
              <a:t>xəstəliklər</a:t>
            </a:r>
            <a:endParaRPr lang="en-US" sz="2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Uşaqlıqdankənar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hamiləlik</a:t>
            </a:r>
            <a:endParaRPr lang="en-US" sz="2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Yumurtalıq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sistləri</a:t>
            </a:r>
            <a:endParaRPr lang="en-US" sz="2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Pelvioperitonit</a:t>
            </a:r>
            <a:endParaRPr lang="en-US" sz="2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Adneksit</a:t>
            </a:r>
            <a:endParaRPr lang="en-US" sz="2200" b="0" i="0" dirty="0" smtClean="0">
              <a:solidFill>
                <a:schemeClr val="accent1">
                  <a:lumMod val="75000"/>
                </a:schemeClr>
              </a:solidFill>
              <a:effectLst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16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432818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:a16="http://schemas.microsoft.com/office/drawing/2014/main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:a16="http://schemas.microsoft.com/office/drawing/2014/main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415480" y="1268414"/>
            <a:ext cx="9865096" cy="1470025"/>
          </a:xfrm>
        </p:spPr>
        <p:txBody>
          <a:bodyPr/>
          <a:lstStyle/>
          <a:p>
            <a:r>
              <a:rPr lang="ru-RU" altLang="en-US" sz="8000" dirty="0" smtClean="0">
                <a:solidFill>
                  <a:schemeClr val="accent1">
                    <a:lumMod val="75000"/>
                  </a:schemeClr>
                </a:solidFill>
              </a:rPr>
              <a:t>Острый аппендицит</a:t>
            </a:r>
            <a:endParaRPr lang="az-Latn-AZ" altLang="en-US" sz="8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895600" y="3284538"/>
            <a:ext cx="6400800" cy="17526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altLang="en-US" sz="2400" dirty="0" smtClean="0"/>
              <a:t>Доктор философии по медицине</a:t>
            </a:r>
            <a:r>
              <a:rPr lang="az-Latn-AZ" altLang="en-US" sz="2400" dirty="0" smtClean="0"/>
              <a:t>,</a:t>
            </a:r>
            <a:endParaRPr lang="az-Latn-AZ" altLang="en-US" sz="2400" dirty="0"/>
          </a:p>
          <a:p>
            <a:pPr>
              <a:lnSpc>
                <a:spcPct val="80000"/>
              </a:lnSpc>
            </a:pPr>
            <a:r>
              <a:rPr lang="ru-RU" altLang="en-US" sz="2400" b="1" dirty="0" err="1" smtClean="0"/>
              <a:t>Севиндж</a:t>
            </a:r>
            <a:r>
              <a:rPr lang="ru-RU" altLang="en-US" sz="2400" b="1" dirty="0" smtClean="0"/>
              <a:t> Салахова</a:t>
            </a:r>
            <a:r>
              <a:rPr lang="az-Latn-AZ" altLang="en-US" sz="2400" b="1" dirty="0" smtClean="0"/>
              <a:t>,</a:t>
            </a:r>
            <a:endParaRPr lang="az-Latn-AZ" altLang="en-US" sz="2400" b="1" dirty="0"/>
          </a:p>
          <a:p>
            <a:pPr>
              <a:lnSpc>
                <a:spcPct val="80000"/>
              </a:lnSpc>
            </a:pPr>
            <a:r>
              <a:rPr lang="ru-RU" altLang="en-US" sz="2400" dirty="0" smtClean="0"/>
              <a:t>АМУ, Кафедра Хирургических болезней-1</a:t>
            </a:r>
            <a:endParaRPr lang="az-Latn-AZ" altLang="en-US" sz="2400" dirty="0"/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400" dirty="0" smtClean="0"/>
              <a:t>Tibb ü.f.d., Salahova S.Ş</a:t>
            </a:r>
            <a:r>
              <a:rPr lang="az-Latn-AZ" altLang="en-US" dirty="0" smtClean="0"/>
              <a:t>.</a:t>
            </a:r>
            <a:endParaRPr lang="az-Latn-AZ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912424" y="172926"/>
            <a:ext cx="22092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Острый аппендицит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83632" y="797821"/>
            <a:ext cx="6076051" cy="611546"/>
          </a:xfrm>
        </p:spPr>
        <p:txBody>
          <a:bodyPr>
            <a:normAutofit fontScale="90000"/>
          </a:bodyPr>
          <a:lstStyle/>
          <a:p>
            <a: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  <a:t>Определение 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83432" y="1671624"/>
            <a:ext cx="10225136" cy="362902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altLang="en-US" sz="3200" b="1" dirty="0">
                <a:solidFill>
                  <a:schemeClr val="accent1">
                    <a:lumMod val="75000"/>
                  </a:schemeClr>
                </a:solidFill>
              </a:rPr>
              <a:t>Острый аппендицит - это острое воспалительное заболевание </a:t>
            </a:r>
            <a:r>
              <a:rPr lang="ru-RU" altLang="en-US" sz="3200" b="1" dirty="0" err="1" smtClean="0">
                <a:solidFill>
                  <a:schemeClr val="accent1">
                    <a:lumMod val="75000"/>
                  </a:schemeClr>
                </a:solidFill>
              </a:rPr>
              <a:t>червообразного</a:t>
            </a:r>
            <a:r>
              <a:rPr lang="ru-RU" altLang="en-US" sz="3200" b="1" dirty="0" smtClean="0">
                <a:solidFill>
                  <a:schemeClr val="accent1">
                    <a:lumMod val="75000"/>
                  </a:schemeClr>
                </a:solidFill>
              </a:rPr>
              <a:t> отростка, которое в течение нескольких часов, вследствие </a:t>
            </a:r>
            <a:r>
              <a:rPr lang="ru-RU" altLang="en-US" sz="3200" b="1" dirty="0" err="1" smtClean="0">
                <a:solidFill>
                  <a:schemeClr val="accent1">
                    <a:lumMod val="75000"/>
                  </a:schemeClr>
                </a:solidFill>
              </a:rPr>
              <a:t>дестреукции</a:t>
            </a:r>
            <a:r>
              <a:rPr lang="ru-RU" altLang="en-US" sz="3200" b="1" dirty="0" smtClean="0">
                <a:solidFill>
                  <a:schemeClr val="accent1">
                    <a:lumMod val="75000"/>
                  </a:schemeClr>
                </a:solidFill>
              </a:rPr>
              <a:t> и перфорации стенки может осложниться перитонитом</a:t>
            </a:r>
            <a:r>
              <a:rPr lang="ru-RU" altLang="en-US" sz="3200" b="1" dirty="0">
                <a:solidFill>
                  <a:schemeClr val="accent1">
                    <a:lumMod val="75000"/>
                  </a:schemeClr>
                </a:solidFill>
              </a:rPr>
              <a:t>, абсцессом, сепсисом, </a:t>
            </a:r>
            <a:r>
              <a:rPr lang="ru-RU" altLang="en-US" sz="3200" b="1" dirty="0" smtClean="0">
                <a:solidFill>
                  <a:schemeClr val="accent1">
                    <a:lumMod val="75000"/>
                  </a:schemeClr>
                </a:solidFill>
              </a:rPr>
              <a:t>непроходимостью </a:t>
            </a:r>
            <a:r>
              <a:rPr lang="ru-RU" altLang="en-US" sz="3200" b="1" dirty="0">
                <a:solidFill>
                  <a:schemeClr val="accent1">
                    <a:lumMod val="75000"/>
                  </a:schemeClr>
                </a:solidFill>
              </a:rPr>
              <a:t>и так далее. </a:t>
            </a:r>
            <a:endParaRPr lang="en-GB" altLang="en-US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Tibb ü.f.d., Salahova S.Ş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32D7E84-AB7F-4BA9-BFF1-995DC8D65983}"/>
              </a:ext>
            </a:extLst>
          </p:cNvPr>
          <p:cNvSpPr txBox="1"/>
          <p:nvPr/>
        </p:nvSpPr>
        <p:spPr>
          <a:xfrm>
            <a:off x="9912424" y="172926"/>
            <a:ext cx="18678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Kəskin </a:t>
            </a:r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</a:rPr>
              <a:t>appendisit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4152" y="3933056"/>
            <a:ext cx="4487132" cy="224942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3672" y="836712"/>
            <a:ext cx="6192688" cy="576064"/>
          </a:xfrm>
        </p:spPr>
        <p:txBody>
          <a:bodyPr/>
          <a:lstStyle/>
          <a:p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</a:rPr>
              <a:t>Частота встречаемости</a:t>
            </a:r>
            <a:endParaRPr lang="ru-RU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55440" y="2132856"/>
            <a:ext cx="10515600" cy="1500187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</a:rPr>
              <a:t>7-12%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</a:rPr>
              <a:t>Встречается в возрасте </a:t>
            </a:r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</a:rPr>
              <a:t>20-30</a:t>
            </a:r>
            <a:endParaRPr lang="ru-RU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Tibb ü.f.d., Salahova S.Ş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9912424" y="292007"/>
            <a:ext cx="18678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Kəskin appendisit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63108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392" y="0"/>
            <a:ext cx="10515600" cy="637954"/>
          </a:xfrm>
        </p:spPr>
        <p:txBody>
          <a:bodyPr/>
          <a:lstStyle/>
          <a:p>
            <a:r>
              <a:rPr lang="ru-RU" sz="3600" dirty="0" smtClean="0">
                <a:solidFill>
                  <a:srgbClr val="4472C4">
                    <a:lumMod val="75000"/>
                  </a:srgbClr>
                </a:solidFill>
              </a:rPr>
              <a:t>Классификация</a:t>
            </a:r>
            <a:endParaRPr lang="ru-RU" sz="36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51384" y="996411"/>
            <a:ext cx="2231875" cy="720079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По морфологии </a:t>
            </a:r>
            <a:endParaRPr 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Tibb ü.f.d., Salahova S.Ş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79554" y="1868634"/>
            <a:ext cx="223187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200" dirty="0" smtClean="0">
                <a:solidFill>
                  <a:schemeClr val="accent1">
                    <a:lumMod val="75000"/>
                  </a:schemeClr>
                </a:solidFill>
              </a:rPr>
              <a:t>-</a:t>
            </a:r>
            <a:r>
              <a:rPr lang="ru-RU" sz="2200" dirty="0" smtClean="0">
                <a:solidFill>
                  <a:schemeClr val="accent1">
                    <a:lumMod val="75000"/>
                  </a:schemeClr>
                </a:solidFill>
              </a:rPr>
              <a:t>Катаральный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sz="2200" dirty="0" smtClean="0">
                <a:solidFill>
                  <a:schemeClr val="accent1">
                    <a:lumMod val="75000"/>
                  </a:schemeClr>
                </a:solidFill>
              </a:rPr>
              <a:t>-</a:t>
            </a:r>
            <a:r>
              <a:rPr lang="ru-RU" sz="2200" dirty="0" smtClean="0">
                <a:solidFill>
                  <a:schemeClr val="accent1">
                    <a:lumMod val="75000"/>
                  </a:schemeClr>
                </a:solidFill>
              </a:rPr>
              <a:t>Флегмонозный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sz="2200" dirty="0" smtClean="0">
                <a:solidFill>
                  <a:schemeClr val="accent1">
                    <a:lumMod val="75000"/>
                  </a:schemeClr>
                </a:solidFill>
              </a:rPr>
              <a:t>-</a:t>
            </a:r>
            <a:r>
              <a:rPr lang="ru-RU" sz="2200" dirty="0" smtClean="0">
                <a:solidFill>
                  <a:schemeClr val="accent1">
                    <a:lumMod val="75000"/>
                  </a:schemeClr>
                </a:solidFill>
              </a:rPr>
              <a:t>Гангренозный</a:t>
            </a:r>
            <a:endParaRPr lang="az-Latn-AZ" sz="22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sz="2200" dirty="0" smtClean="0">
                <a:solidFill>
                  <a:schemeClr val="accent1">
                    <a:lumMod val="75000"/>
                  </a:schemeClr>
                </a:solidFill>
              </a:rPr>
              <a:t>-</a:t>
            </a:r>
            <a:r>
              <a:rPr lang="ru-RU" sz="2200" dirty="0" err="1" smtClean="0">
                <a:solidFill>
                  <a:schemeClr val="accent1">
                    <a:lumMod val="75000"/>
                  </a:schemeClr>
                </a:solidFill>
              </a:rPr>
              <a:t>Перфоративный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422344" y="947049"/>
            <a:ext cx="226857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200" b="1" dirty="0" smtClean="0">
                <a:solidFill>
                  <a:schemeClr val="accent1">
                    <a:lumMod val="75000"/>
                  </a:schemeClr>
                </a:solidFill>
                <a:ea typeface="MS Gothic" panose="020B0609070205080204" pitchFamily="49" charset="-128"/>
              </a:rPr>
              <a:t>Клинико-морфо-</a:t>
            </a:r>
          </a:p>
          <a:p>
            <a:r>
              <a:rPr lang="ru-RU" sz="2200" b="1" dirty="0" smtClean="0">
                <a:solidFill>
                  <a:schemeClr val="accent1">
                    <a:lumMod val="75000"/>
                  </a:schemeClr>
                </a:solidFill>
                <a:ea typeface="MS Gothic" panose="020B0609070205080204" pitchFamily="49" charset="-128"/>
              </a:rPr>
              <a:t>логически</a:t>
            </a:r>
            <a:endParaRPr lang="ru-RU" sz="2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263084" y="1867822"/>
            <a:ext cx="4175719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200" dirty="0" smtClean="0">
                <a:solidFill>
                  <a:schemeClr val="accent1">
                    <a:lumMod val="75000"/>
                  </a:schemeClr>
                </a:solidFill>
              </a:rPr>
              <a:t>-</a:t>
            </a:r>
            <a:r>
              <a:rPr lang="ru-RU" sz="2200" dirty="0" smtClean="0">
                <a:solidFill>
                  <a:schemeClr val="accent1">
                    <a:lumMod val="75000"/>
                  </a:schemeClr>
                </a:solidFill>
              </a:rPr>
              <a:t>Простой(поверхностный, неосложненный)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2200" dirty="0">
                <a:solidFill>
                  <a:schemeClr val="accent1">
                    <a:lumMod val="75000"/>
                  </a:schemeClr>
                </a:solidFill>
              </a:rPr>
              <a:t>-</a:t>
            </a:r>
            <a:r>
              <a:rPr lang="ru-RU" sz="2200" dirty="0" smtClean="0">
                <a:solidFill>
                  <a:schemeClr val="accent1">
                    <a:lumMod val="75000"/>
                  </a:schemeClr>
                </a:solidFill>
              </a:rPr>
              <a:t>Деструктивный 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ru-RU" sz="2200" dirty="0" err="1" smtClean="0">
                <a:solidFill>
                  <a:schemeClr val="accent1">
                    <a:lumMod val="75000"/>
                  </a:schemeClr>
                </a:solidFill>
              </a:rPr>
              <a:t>флегмонозный,гангренозный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sz="2200" dirty="0" smtClean="0">
                <a:solidFill>
                  <a:schemeClr val="accent1">
                    <a:lumMod val="75000"/>
                  </a:schemeClr>
                </a:solidFill>
              </a:rPr>
              <a:t>-</a:t>
            </a:r>
            <a:r>
              <a:rPr lang="ru-RU" sz="2200" dirty="0" smtClean="0">
                <a:solidFill>
                  <a:schemeClr val="accent1">
                    <a:lumMod val="75000"/>
                  </a:schemeClr>
                </a:solidFill>
              </a:rPr>
              <a:t>Осложненный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 (</a:t>
            </a:r>
            <a:r>
              <a:rPr lang="ru-RU" sz="2200" dirty="0" smtClean="0">
                <a:solidFill>
                  <a:schemeClr val="accent1">
                    <a:lumMod val="75000"/>
                  </a:schemeClr>
                </a:solidFill>
              </a:rPr>
              <a:t>перитонит, </a:t>
            </a:r>
            <a:r>
              <a:rPr lang="ru-RU" sz="2200" dirty="0" err="1" smtClean="0">
                <a:solidFill>
                  <a:schemeClr val="accent1">
                    <a:lumMod val="75000"/>
                  </a:schemeClr>
                </a:solidFill>
              </a:rPr>
              <a:t>абсцесс,пилефлебит</a:t>
            </a:r>
            <a:r>
              <a:rPr lang="ru-RU" sz="2200" dirty="0" smtClean="0">
                <a:solidFill>
                  <a:schemeClr val="accent1">
                    <a:lumMod val="75000"/>
                  </a:schemeClr>
                </a:solidFill>
              </a:rPr>
              <a:t>, сепсис, непроходимость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  <a:endParaRPr lang="ru-RU" sz="2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56440" y="268622"/>
            <a:ext cx="22092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Острый аппендицит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8710750" y="996592"/>
            <a:ext cx="16562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200" b="1" dirty="0" smtClean="0">
                <a:solidFill>
                  <a:schemeClr val="accent1">
                    <a:lumMod val="75000"/>
                  </a:schemeClr>
                </a:solidFill>
              </a:rPr>
              <a:t>Клинически</a:t>
            </a:r>
          </a:p>
          <a:p>
            <a:r>
              <a:rPr lang="ru-RU" sz="2200" b="1" dirty="0" smtClean="0">
                <a:solidFill>
                  <a:schemeClr val="accent1">
                    <a:lumMod val="75000"/>
                  </a:schemeClr>
                </a:solidFill>
              </a:rPr>
              <a:t>визуально</a:t>
            </a:r>
            <a:endParaRPr lang="ru-RU" sz="2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857943" y="1923762"/>
            <a:ext cx="6096000" cy="212365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-</a:t>
            </a:r>
            <a:r>
              <a:rPr lang="ru-RU" sz="2200" dirty="0" smtClean="0">
                <a:solidFill>
                  <a:schemeClr val="accent1">
                    <a:lumMod val="75000"/>
                  </a:schemeClr>
                </a:solidFill>
              </a:rPr>
              <a:t>Нон-</a:t>
            </a:r>
            <a:r>
              <a:rPr lang="ru-RU" sz="2200" dirty="0" err="1" smtClean="0">
                <a:solidFill>
                  <a:schemeClr val="accent1">
                    <a:lumMod val="75000"/>
                  </a:schemeClr>
                </a:solidFill>
              </a:rPr>
              <a:t>перфоративный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-</a:t>
            </a:r>
            <a:r>
              <a:rPr lang="ru-RU" sz="2200" dirty="0" err="1" smtClean="0">
                <a:solidFill>
                  <a:schemeClr val="accent1">
                    <a:lumMod val="75000"/>
                  </a:schemeClr>
                </a:solidFill>
              </a:rPr>
              <a:t>Перфоративный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ru-RU" sz="2200" dirty="0" smtClean="0">
                <a:solidFill>
                  <a:schemeClr val="accent1">
                    <a:lumMod val="75000"/>
                  </a:schemeClr>
                </a:solidFill>
              </a:rPr>
              <a:t>осложненный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): </a:t>
            </a:r>
          </a:p>
          <a:p>
            <a:r>
              <a:rPr lang="ru-RU" sz="2200" dirty="0" err="1">
                <a:solidFill>
                  <a:schemeClr val="accent1">
                    <a:lumMod val="75000"/>
                  </a:schemeClr>
                </a:solidFill>
              </a:rPr>
              <a:t>п</a:t>
            </a:r>
            <a:r>
              <a:rPr lang="ru-RU" sz="2200" dirty="0" err="1" smtClean="0">
                <a:solidFill>
                  <a:schemeClr val="accent1">
                    <a:lumMod val="75000"/>
                  </a:schemeClr>
                </a:solidFill>
              </a:rPr>
              <a:t>ериаппендикулярная</a:t>
            </a:r>
            <a:r>
              <a:rPr lang="ru-RU" sz="2200" dirty="0" smtClean="0">
                <a:solidFill>
                  <a:schemeClr val="accent1">
                    <a:lumMod val="75000"/>
                  </a:schemeClr>
                </a:solidFill>
              </a:rPr>
              <a:t> масса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ru-RU" sz="2200" dirty="0" err="1" smtClean="0">
                <a:solidFill>
                  <a:schemeClr val="accent1">
                    <a:lumMod val="75000"/>
                  </a:schemeClr>
                </a:solidFill>
              </a:rPr>
              <a:t>инфильтрат,абсцесс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  <a:p>
            <a:r>
              <a:rPr lang="ru-RU" sz="2200" dirty="0">
                <a:solidFill>
                  <a:schemeClr val="accent1">
                    <a:lumMod val="75000"/>
                  </a:schemeClr>
                </a:solidFill>
              </a:rPr>
              <a:t>п</a:t>
            </a:r>
            <a:r>
              <a:rPr lang="ru-RU" sz="2200" dirty="0" smtClean="0">
                <a:solidFill>
                  <a:schemeClr val="accent1">
                    <a:lumMod val="75000"/>
                  </a:schemeClr>
                </a:solidFill>
              </a:rPr>
              <a:t>еритонит, непроходимость, </a:t>
            </a:r>
          </a:p>
          <a:p>
            <a:r>
              <a:rPr lang="ru-RU" sz="2200" dirty="0" err="1" smtClean="0">
                <a:solidFill>
                  <a:schemeClr val="accent1">
                    <a:lumMod val="75000"/>
                  </a:schemeClr>
                </a:solidFill>
              </a:rPr>
              <a:t>пилефлебит</a:t>
            </a:r>
            <a:r>
              <a:rPr lang="ru-RU" sz="2200" dirty="0" smtClean="0">
                <a:solidFill>
                  <a:schemeClr val="accent1">
                    <a:lumMod val="75000"/>
                  </a:schemeClr>
                </a:solidFill>
              </a:rPr>
              <a:t>, сепсис и т.д.</a:t>
            </a:r>
            <a:endParaRPr lang="en-US" sz="2200" b="0" i="0" dirty="0">
              <a:solidFill>
                <a:schemeClr val="accent1">
                  <a:lumMod val="75000"/>
                </a:schemeClr>
              </a:solidFill>
              <a:effectLst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74093" y="3830700"/>
            <a:ext cx="235468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200" b="1" dirty="0" smtClean="0">
                <a:solidFill>
                  <a:schemeClr val="accent1">
                    <a:lumMod val="75000"/>
                  </a:schemeClr>
                </a:solidFill>
              </a:rPr>
              <a:t>По клиническому</a:t>
            </a:r>
          </a:p>
          <a:p>
            <a:pPr algn="ctr"/>
            <a:r>
              <a:rPr lang="ru-RU" sz="2200" b="1" dirty="0" smtClean="0">
                <a:solidFill>
                  <a:schemeClr val="accent1">
                    <a:lumMod val="75000"/>
                  </a:schemeClr>
                </a:solidFill>
              </a:rPr>
              <a:t>течению</a:t>
            </a:r>
            <a:endParaRPr lang="ru-RU" sz="2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53485" y="4716202"/>
            <a:ext cx="361667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-A- </a:t>
            </a:r>
            <a:r>
              <a:rPr lang="ru-RU" sz="2200" dirty="0" smtClean="0">
                <a:solidFill>
                  <a:schemeClr val="accent1">
                    <a:lumMod val="75000"/>
                  </a:schemeClr>
                </a:solidFill>
              </a:rPr>
              <a:t>типичный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-B- </a:t>
            </a:r>
            <a:r>
              <a:rPr lang="ru-RU" sz="2200" dirty="0" smtClean="0">
                <a:solidFill>
                  <a:schemeClr val="accent1">
                    <a:lumMod val="75000"/>
                  </a:schemeClr>
                </a:solidFill>
              </a:rPr>
              <a:t>типичный клинический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-C- </a:t>
            </a:r>
            <a:r>
              <a:rPr lang="ru-RU" sz="2200" dirty="0">
                <a:solidFill>
                  <a:schemeClr val="accent1">
                    <a:lumMod val="75000"/>
                  </a:schemeClr>
                </a:solidFill>
              </a:rPr>
              <a:t>а</a:t>
            </a:r>
            <a:r>
              <a:rPr lang="ru-RU" sz="2200" dirty="0" smtClean="0">
                <a:solidFill>
                  <a:schemeClr val="accent1">
                    <a:lumMod val="75000"/>
                  </a:schemeClr>
                </a:solidFill>
              </a:rPr>
              <a:t>типичный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-D-</a:t>
            </a:r>
            <a:r>
              <a:rPr lang="ru-RU" sz="2200" dirty="0" smtClean="0">
                <a:solidFill>
                  <a:schemeClr val="accent1">
                    <a:lumMod val="75000"/>
                  </a:schemeClr>
                </a:solidFill>
              </a:rPr>
              <a:t>  осложненный</a:t>
            </a:r>
            <a:endParaRPr lang="en-US" sz="2200" b="0" i="0" dirty="0">
              <a:solidFill>
                <a:schemeClr val="accent1">
                  <a:lumMod val="75000"/>
                </a:schemeClr>
              </a:solidFill>
              <a:effectLst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263531" y="1053590"/>
            <a:ext cx="2663923" cy="747778"/>
          </a:xfrm>
          <a:prstGeom prst="ellipse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4187428" y="937240"/>
            <a:ext cx="2561456" cy="830442"/>
          </a:xfrm>
          <a:prstGeom prst="ellipse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8051003" y="916679"/>
            <a:ext cx="2623120" cy="871564"/>
          </a:xfrm>
          <a:prstGeom prst="ellipse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39397" y="3758439"/>
            <a:ext cx="3090113" cy="785289"/>
          </a:xfrm>
          <a:prstGeom prst="ellipse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Вертикальный свиток 17"/>
          <p:cNvSpPr/>
          <p:nvPr/>
        </p:nvSpPr>
        <p:spPr>
          <a:xfrm>
            <a:off x="247080" y="1726312"/>
            <a:ext cx="2581465" cy="1579050"/>
          </a:xfrm>
          <a:prstGeom prst="verticalScroll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>
              <a:noFill/>
            </a:endParaRPr>
          </a:p>
        </p:txBody>
      </p:sp>
      <p:sp>
        <p:nvSpPr>
          <p:cNvPr id="19" name="Вертикальный свиток 18"/>
          <p:cNvSpPr/>
          <p:nvPr/>
        </p:nvSpPr>
        <p:spPr>
          <a:xfrm>
            <a:off x="2978577" y="1760294"/>
            <a:ext cx="4773607" cy="2500107"/>
          </a:xfrm>
          <a:prstGeom prst="verticalScroll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Вертикальный свиток 20"/>
          <p:cNvSpPr/>
          <p:nvPr/>
        </p:nvSpPr>
        <p:spPr>
          <a:xfrm>
            <a:off x="7544562" y="1743788"/>
            <a:ext cx="4647437" cy="2303632"/>
          </a:xfrm>
          <a:prstGeom prst="verticalScroll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22" name="Вертикальный свиток 21"/>
          <p:cNvSpPr/>
          <p:nvPr/>
        </p:nvSpPr>
        <p:spPr>
          <a:xfrm>
            <a:off x="274739" y="4534414"/>
            <a:ext cx="3763861" cy="1628338"/>
          </a:xfrm>
          <a:prstGeom prst="verticalScroll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90516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038600" y="398478"/>
            <a:ext cx="4259039" cy="685800"/>
          </a:xfrm>
        </p:spPr>
        <p:txBody>
          <a:bodyPr/>
          <a:lstStyle/>
          <a:p>
            <a:r>
              <a:rPr lang="ru-RU" altLang="en-US" sz="2800" dirty="0" smtClean="0">
                <a:solidFill>
                  <a:schemeClr val="accent6">
                    <a:lumMod val="50000"/>
                  </a:schemeClr>
                </a:solidFill>
              </a:rPr>
              <a:t>Этиология</a:t>
            </a:r>
            <a:endParaRPr lang="en-US" altLang="en-US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" name="Footer Placeholder 3">
            <a:extLst>
              <a:ext uri="{FF2B5EF4-FFF2-40B4-BE49-F238E27FC236}">
                <a16:creationId xmlns:a16="http://schemas.microsoft.com/office/drawing/2014/main" id="{72125FCC-DF4F-4379-BACB-F9F5EF363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Tibb ü.f.d., Salahova S.Ş</a:t>
            </a:r>
          </a:p>
        </p:txBody>
      </p:sp>
      <p:sp>
        <p:nvSpPr>
          <p:cNvPr id="22549" name="Text Box 21">
            <a:extLst>
              <a:ext uri="{FF2B5EF4-FFF2-40B4-BE49-F238E27FC236}">
                <a16:creationId xmlns:a16="http://schemas.microsoft.com/office/drawing/2014/main" id="{7FE1AE30-3E4A-4E7A-A688-ABBC4D4C35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97696" y="1156917"/>
            <a:ext cx="43529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en-US" sz="2400" b="1" dirty="0" smtClean="0">
                <a:solidFill>
                  <a:schemeClr val="accent1">
                    <a:lumMod val="75000"/>
                  </a:schemeClr>
                </a:solidFill>
              </a:rPr>
              <a:t>Причины острого аппендицита</a:t>
            </a:r>
            <a:endParaRPr lang="en-US" altLang="en-US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2550" name="Text Box 22">
            <a:extLst>
              <a:ext uri="{FF2B5EF4-FFF2-40B4-BE49-F238E27FC236}">
                <a16:creationId xmlns:a16="http://schemas.microsoft.com/office/drawing/2014/main" id="{CC625DBB-4412-4A4D-8722-5AA8317EDD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0166" y="3621797"/>
            <a:ext cx="4050867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altLang="en-US" sz="2400" b="1" dirty="0" smtClean="0">
                <a:solidFill>
                  <a:schemeClr val="accent1">
                    <a:lumMod val="75000"/>
                  </a:schemeClr>
                </a:solidFill>
              </a:rPr>
              <a:t>Лимфоидная гиперплазия в подслизистой</a:t>
            </a:r>
            <a:endParaRPr lang="ru-RU" altLang="en-US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altLang="en-US" sz="2400" b="1" dirty="0" smtClean="0">
                <a:solidFill>
                  <a:schemeClr val="accent1">
                    <a:lumMod val="75000"/>
                  </a:schemeClr>
                </a:solidFill>
              </a:rPr>
              <a:t>Каловые камни</a:t>
            </a:r>
            <a:endParaRPr lang="ru-RU" altLang="en-US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altLang="en-US" sz="2400" b="1" dirty="0" smtClean="0">
                <a:solidFill>
                  <a:schemeClr val="accent1">
                    <a:lumMod val="75000"/>
                  </a:schemeClr>
                </a:solidFill>
              </a:rPr>
              <a:t>Фиброз</a:t>
            </a:r>
            <a:endParaRPr lang="ru-RU" altLang="en-US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altLang="en-US" sz="2400" b="1" dirty="0" smtClean="0">
                <a:solidFill>
                  <a:schemeClr val="accent1">
                    <a:lumMod val="75000"/>
                  </a:schemeClr>
                </a:solidFill>
              </a:rPr>
              <a:t>Паразиты</a:t>
            </a:r>
            <a:endParaRPr lang="ru-RU" altLang="en-US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altLang="en-US" sz="2400" b="1" dirty="0" smtClean="0">
                <a:solidFill>
                  <a:schemeClr val="accent1">
                    <a:lumMod val="75000"/>
                  </a:schemeClr>
                </a:solidFill>
              </a:rPr>
              <a:t>Опухоли</a:t>
            </a:r>
            <a:endParaRPr lang="en-US" altLang="en-US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2551" name="Text Box 23">
            <a:extLst>
              <a:ext uri="{FF2B5EF4-FFF2-40B4-BE49-F238E27FC236}">
                <a16:creationId xmlns:a16="http://schemas.microsoft.com/office/drawing/2014/main" id="{F1D4ABB6-FF7B-40A6-A206-33887A5BC0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31452" y="2595324"/>
            <a:ext cx="263995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en-US" sz="2800" b="1" dirty="0" smtClean="0">
                <a:solidFill>
                  <a:schemeClr val="accent1">
                    <a:lumMod val="75000"/>
                  </a:schemeClr>
                </a:solidFill>
              </a:rPr>
              <a:t>Тромбоз сосуда</a:t>
            </a:r>
            <a:endParaRPr lang="en-US" altLang="en-US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FCACD5D-509B-4076-9DD1-4D714AD544E3}"/>
              </a:ext>
            </a:extLst>
          </p:cNvPr>
          <p:cNvSpPr txBox="1"/>
          <p:nvPr/>
        </p:nvSpPr>
        <p:spPr>
          <a:xfrm>
            <a:off x="9871383" y="238625"/>
            <a:ext cx="22092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Острый аппендицит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EB9468B7-02AB-41E9-AFF1-A7EFDF2CDE73}"/>
              </a:ext>
            </a:extLst>
          </p:cNvPr>
          <p:cNvCxnSpPr/>
          <p:nvPr/>
        </p:nvCxnSpPr>
        <p:spPr>
          <a:xfrm flipH="1">
            <a:off x="2495600" y="1834801"/>
            <a:ext cx="2808312" cy="6632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6C1BE2E9-5FD9-4143-8F1E-A4233D1DA94F}"/>
              </a:ext>
            </a:extLst>
          </p:cNvPr>
          <p:cNvCxnSpPr>
            <a:cxnSpLocks/>
          </p:cNvCxnSpPr>
          <p:nvPr/>
        </p:nvCxnSpPr>
        <p:spPr>
          <a:xfrm>
            <a:off x="7248128" y="1815296"/>
            <a:ext cx="2880320" cy="6044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Овал 1"/>
          <p:cNvSpPr/>
          <p:nvPr/>
        </p:nvSpPr>
        <p:spPr>
          <a:xfrm>
            <a:off x="4038600" y="1081412"/>
            <a:ext cx="4320480" cy="720080"/>
          </a:xfrm>
          <a:prstGeom prst="ellipse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549401" y="2632195"/>
            <a:ext cx="18774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sz="2800" b="1" dirty="0" err="1" smtClean="0">
                <a:solidFill>
                  <a:schemeClr val="accent1">
                    <a:lumMod val="75000"/>
                  </a:schemeClr>
                </a:solidFill>
              </a:rPr>
              <a:t>Обтурация</a:t>
            </a:r>
            <a:endParaRPr lang="az-Latn-AZ" altLang="en-US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Блок-схема: решение 12"/>
          <p:cNvSpPr/>
          <p:nvPr/>
        </p:nvSpPr>
        <p:spPr>
          <a:xfrm>
            <a:off x="1155972" y="2519608"/>
            <a:ext cx="2664296" cy="797602"/>
          </a:xfrm>
          <a:prstGeom prst="flowChartDecision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Блок-схема: решение 14"/>
          <p:cNvSpPr/>
          <p:nvPr/>
        </p:nvSpPr>
        <p:spPr>
          <a:xfrm>
            <a:off x="8580276" y="2470400"/>
            <a:ext cx="3096344" cy="846810"/>
          </a:xfrm>
          <a:prstGeom prst="flowChartDecision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2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2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50" grpId="0"/>
      <p:bldP spid="2255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ПАТОГЕНЕЗ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7290" y="679388"/>
            <a:ext cx="10515600" cy="5773947"/>
          </a:xfrm>
        </p:spPr>
        <p:txBody>
          <a:bodyPr spcCol="180000">
            <a:norm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b="1" dirty="0" smtClean="0"/>
              <a:t>Лимфоидная гиперплазия</a:t>
            </a:r>
            <a:endParaRPr lang="ru-RU" sz="1800" b="1" dirty="0"/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b="1" dirty="0" smtClean="0"/>
              <a:t>Каловые камни и др.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endParaRPr lang="ru-RU" sz="1800" dirty="0" smtClean="0"/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b="1" dirty="0" err="1" smtClean="0">
                <a:solidFill>
                  <a:schemeClr val="accent1"/>
                </a:solidFill>
              </a:rPr>
              <a:t>Обтурация</a:t>
            </a:r>
            <a:r>
              <a:rPr lang="ru-RU" sz="2000" b="1" dirty="0" smtClean="0">
                <a:solidFill>
                  <a:schemeClr val="accent1"/>
                </a:solidFill>
              </a:rPr>
              <a:t> просвета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endParaRPr lang="ru-RU" sz="1800" b="1" dirty="0">
              <a:solidFill>
                <a:schemeClr val="accent1"/>
              </a:solidFill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b="1" dirty="0" smtClean="0"/>
              <a:t>Секреция и увеличение бактерий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endParaRPr lang="ru-RU" sz="1800" b="1" dirty="0"/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b="1" dirty="0" smtClean="0">
                <a:solidFill>
                  <a:schemeClr val="accent1"/>
                </a:solidFill>
              </a:rPr>
              <a:t>Застой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endParaRPr lang="ru-RU" sz="2000" b="1" dirty="0">
              <a:solidFill>
                <a:schemeClr val="accent1"/>
              </a:solidFill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b="1" dirty="0" smtClean="0">
                <a:solidFill>
                  <a:schemeClr val="accent1"/>
                </a:solidFill>
              </a:rPr>
              <a:t>Ишемия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endParaRPr lang="ru-RU" sz="2000" b="1" dirty="0">
              <a:solidFill>
                <a:schemeClr val="accent1"/>
              </a:solidFill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b="1" dirty="0" smtClean="0">
                <a:solidFill>
                  <a:schemeClr val="accent1"/>
                </a:solidFill>
              </a:rPr>
              <a:t>Воспаление</a:t>
            </a:r>
            <a:endParaRPr lang="ru-RU" sz="2000" b="1" dirty="0" smtClean="0"/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b="1" dirty="0" smtClean="0"/>
              <a:t>Катаральный            Флегмонозный          Гангренозный 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endParaRPr lang="ru-RU" sz="1800" b="1" dirty="0">
              <a:solidFill>
                <a:schemeClr val="accent1"/>
              </a:solidFill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endParaRPr lang="ru-RU" sz="1800" b="1" dirty="0">
              <a:solidFill>
                <a:schemeClr val="accent1"/>
              </a:solidFill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b="1" dirty="0" smtClean="0">
                <a:solidFill>
                  <a:schemeClr val="accent1"/>
                </a:solidFill>
              </a:rPr>
              <a:t>Некроз, Перфорация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endParaRPr lang="ru-RU" sz="2000" b="1" dirty="0">
              <a:solidFill>
                <a:schemeClr val="accent1"/>
              </a:solidFill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b="1" dirty="0" smtClean="0">
                <a:solidFill>
                  <a:schemeClr val="accent1"/>
                </a:solidFill>
              </a:rPr>
              <a:t>Инфильтрат     Абсцесс    Перитонит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endParaRPr lang="ru-RU" sz="1800" b="1" dirty="0" smtClean="0">
              <a:solidFill>
                <a:schemeClr val="accent1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mtClean="0"/>
              <a:t>Prof.Dr. Nuru Yusifoğlu Bayramov</a:t>
            </a:r>
            <a:endParaRPr lang="az-Latn-AZ" altLang="en-US"/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6096000" y="1268760"/>
            <a:ext cx="0" cy="2880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6096000" y="1916832"/>
            <a:ext cx="0" cy="2160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6096000" y="2420888"/>
            <a:ext cx="0" cy="2160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6096000" y="2924944"/>
            <a:ext cx="0" cy="2880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6096000" y="3573016"/>
            <a:ext cx="0" cy="2880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5087888" y="4365104"/>
            <a:ext cx="21602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6888088" y="4365104"/>
            <a:ext cx="21602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6096000" y="4509120"/>
            <a:ext cx="0" cy="5040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H="1">
            <a:off x="5087888" y="5373216"/>
            <a:ext cx="648072" cy="2160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6096000" y="5373216"/>
            <a:ext cx="0" cy="2880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6888088" y="5373216"/>
            <a:ext cx="576064" cy="2880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/>
          <p:cNvSpPr/>
          <p:nvPr/>
        </p:nvSpPr>
        <p:spPr>
          <a:xfrm>
            <a:off x="9980702" y="172926"/>
            <a:ext cx="22092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dirty="0">
                <a:solidFill>
                  <a:srgbClr val="4472C4">
                    <a:lumMod val="75000"/>
                  </a:srgbClr>
                </a:solidFill>
              </a:rPr>
              <a:t>Острый аппендицит</a:t>
            </a:r>
            <a:endParaRPr lang="en-US" b="1" dirty="0">
              <a:solidFill>
                <a:srgbClr val="4472C4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0276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ooter Placeholder 3">
            <a:extLst>
              <a:ext uri="{FF2B5EF4-FFF2-40B4-BE49-F238E27FC236}">
                <a16:creationId xmlns:a16="http://schemas.microsoft.com/office/drawing/2014/main" id="{58549A9A-4CED-40F5-A4DD-2B9E8756F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477792" y="6597352"/>
            <a:ext cx="3086100" cy="331470"/>
          </a:xfrm>
        </p:spPr>
        <p:txBody>
          <a:bodyPr/>
          <a:lstStyle/>
          <a:p>
            <a:r>
              <a:rPr lang="az-Latn-AZ" altLang="en-US" sz="1400" dirty="0"/>
              <a:t>Tibb ü.f.d., Salahova S.Ş</a:t>
            </a:r>
          </a:p>
        </p:txBody>
      </p:sp>
      <p:sp>
        <p:nvSpPr>
          <p:cNvPr id="40006" name="Text Box 70">
            <a:extLst>
              <a:ext uri="{FF2B5EF4-FFF2-40B4-BE49-F238E27FC236}">
                <a16:creationId xmlns:a16="http://schemas.microsoft.com/office/drawing/2014/main" id="{F0662005-E84F-4058-BB80-115F51236A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5521" y="908730"/>
            <a:ext cx="192014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en-US" sz="2800" b="1" dirty="0" smtClean="0">
                <a:solidFill>
                  <a:schemeClr val="accent1">
                    <a:lumMod val="75000"/>
                  </a:schemeClr>
                </a:solidFill>
              </a:rPr>
              <a:t>ПАТОГЕНЕЗ</a:t>
            </a:r>
            <a:endParaRPr lang="az-Latn-AZ" altLang="en-US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B171FB3C-2E0D-4526-AF47-75D0BF3468F0}"/>
              </a:ext>
            </a:extLst>
          </p:cNvPr>
          <p:cNvSpPr txBox="1"/>
          <p:nvPr/>
        </p:nvSpPr>
        <p:spPr>
          <a:xfrm>
            <a:off x="9979961" y="301044"/>
            <a:ext cx="22092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Острый аппендицит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424" y="1288061"/>
            <a:ext cx="2071688" cy="207168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3752" y="1988840"/>
            <a:ext cx="2071688" cy="207168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048" y="2880668"/>
            <a:ext cx="2071688" cy="207168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36360" y="3860464"/>
            <a:ext cx="2071688" cy="2071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id="{7EE0B6AE-CDC9-47B4-80E1-2B7F6EEDB9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39616" y="245329"/>
            <a:ext cx="6336704" cy="562074"/>
          </a:xfrm>
        </p:spPr>
        <p:txBody>
          <a:bodyPr/>
          <a:lstStyle/>
          <a:p>
            <a:r>
              <a:rPr lang="ru-RU" altLang="en-US" sz="2400" dirty="0" smtClean="0">
                <a:solidFill>
                  <a:schemeClr val="accent1">
                    <a:lumMod val="75000"/>
                  </a:schemeClr>
                </a:solidFill>
              </a:rPr>
              <a:t>ТЕЧЕНИЕ</a:t>
            </a:r>
            <a:endParaRPr lang="az-Latn-AZ" alt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7AF696-EB79-4950-947D-C07B409359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Tibb ü.f.d., Salahova S.Ş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2B9BA64-741C-4D91-9E45-F7C93414CA85}"/>
              </a:ext>
            </a:extLst>
          </p:cNvPr>
          <p:cNvSpPr txBox="1"/>
          <p:nvPr/>
        </p:nvSpPr>
        <p:spPr>
          <a:xfrm>
            <a:off x="9979950" y="157034"/>
            <a:ext cx="22092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Острый аппендицит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55440" y="2276872"/>
            <a:ext cx="525658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расценивается как прогрессирующее воспалительно-деструктивное заболевание.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050" name="Picture 2" descr="https://s-media-cache-ak0.pinimg.com/736x/84/45/83/844583f4bda8c9915aa41bb431d376d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528" y="1412776"/>
            <a:ext cx="47625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899238" y="192122"/>
            <a:ext cx="22092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Острый аппендицит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Пятно 1 4"/>
          <p:cNvSpPr/>
          <p:nvPr/>
        </p:nvSpPr>
        <p:spPr>
          <a:xfrm>
            <a:off x="4439816" y="1979548"/>
            <a:ext cx="4824536" cy="2592288"/>
          </a:xfrm>
          <a:prstGeom prst="irregularSeal1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ОСЛОЖНЕНИЯ</a:t>
            </a:r>
            <a:endParaRPr lang="ru-RU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Блок-схема: подготовка 6"/>
          <p:cNvSpPr/>
          <p:nvPr/>
        </p:nvSpPr>
        <p:spPr>
          <a:xfrm>
            <a:off x="3071664" y="930786"/>
            <a:ext cx="2736304" cy="864096"/>
          </a:xfrm>
          <a:prstGeom prst="flowChartPreparatio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АБСЦЕСС</a:t>
            </a:r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Блок-схема: подготовка 8"/>
          <p:cNvSpPr/>
          <p:nvPr/>
        </p:nvSpPr>
        <p:spPr>
          <a:xfrm>
            <a:off x="6744072" y="930786"/>
            <a:ext cx="3744416" cy="864096"/>
          </a:xfrm>
          <a:prstGeom prst="flowChartPreparatio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Диффузный Перитонит</a:t>
            </a:r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Блок-схема: подготовка 9"/>
          <p:cNvSpPr/>
          <p:nvPr/>
        </p:nvSpPr>
        <p:spPr>
          <a:xfrm>
            <a:off x="8915636" y="2348880"/>
            <a:ext cx="2088232" cy="864096"/>
          </a:xfrm>
          <a:prstGeom prst="flowChartPreparatio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Тифлит</a:t>
            </a:r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Блок-схема: подготовка 10"/>
          <p:cNvSpPr/>
          <p:nvPr/>
        </p:nvSpPr>
        <p:spPr>
          <a:xfrm>
            <a:off x="119336" y="2411596"/>
            <a:ext cx="5040560" cy="864096"/>
          </a:xfrm>
          <a:prstGeom prst="flowChartPreparatio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Аппендикулярный инфильтрат</a:t>
            </a:r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Блок-схема: подготовка 11"/>
          <p:cNvSpPr/>
          <p:nvPr/>
        </p:nvSpPr>
        <p:spPr>
          <a:xfrm>
            <a:off x="1415481" y="4171998"/>
            <a:ext cx="3744416" cy="925107"/>
          </a:xfrm>
          <a:prstGeom prst="flowChartPreparatio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err="1" smtClean="0">
                <a:solidFill>
                  <a:schemeClr val="accent1">
                    <a:lumMod val="75000"/>
                  </a:schemeClr>
                </a:solidFill>
              </a:rPr>
              <a:t>Пилефлебит</a:t>
            </a:r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Блок-схема: подготовка 12"/>
          <p:cNvSpPr/>
          <p:nvPr/>
        </p:nvSpPr>
        <p:spPr>
          <a:xfrm>
            <a:off x="5159896" y="5249560"/>
            <a:ext cx="4104456" cy="864096"/>
          </a:xfrm>
          <a:prstGeom prst="flowChartPreparatio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Кишечно-кожный свищ</a:t>
            </a:r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Блок-схема: подготовка 13"/>
          <p:cNvSpPr/>
          <p:nvPr/>
        </p:nvSpPr>
        <p:spPr>
          <a:xfrm>
            <a:off x="7104112" y="4171998"/>
            <a:ext cx="4608512" cy="864096"/>
          </a:xfrm>
          <a:prstGeom prst="flowChartPreparatio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Кишечная непроходимость</a:t>
            </a:r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663952" y="6550223"/>
            <a:ext cx="194290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sz="1400" b="1" dirty="0">
                <a:solidFill>
                  <a:prstClr val="white"/>
                </a:solidFill>
              </a:rPr>
              <a:t>Tibb ü.f.d., Salahova S.Ş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785434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id="{47251320-25CC-4845-B00F-DBA8B17A72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56674"/>
            <a:ext cx="8229600" cy="703262"/>
          </a:xfrm>
        </p:spPr>
        <p:txBody>
          <a:bodyPr/>
          <a:lstStyle/>
          <a:p>
            <a:r>
              <a:rPr lang="ru-RU" altLang="en-US" sz="2800" dirty="0" smtClean="0">
                <a:solidFill>
                  <a:schemeClr val="accent1">
                    <a:lumMod val="75000"/>
                  </a:schemeClr>
                </a:solidFill>
              </a:rPr>
              <a:t>КЛИНИКА</a:t>
            </a:r>
            <a:endParaRPr lang="az-Latn-AZ" alt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400" dirty="0">
                <a:solidFill>
                  <a:prstClr val="white"/>
                </a:solidFill>
              </a:rPr>
              <a:t>Tibb ü.f.d., Salahova S.Ş</a:t>
            </a:r>
            <a:endParaRPr lang="az-Latn-AZ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F8367D-FD3F-419D-BB1C-C0404B23318B}"/>
              </a:ext>
            </a:extLst>
          </p:cNvPr>
          <p:cNvSpPr txBox="1"/>
          <p:nvPr/>
        </p:nvSpPr>
        <p:spPr>
          <a:xfrm>
            <a:off x="9979950" y="157034"/>
            <a:ext cx="22092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Острый аппендицит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67408" y="1716121"/>
            <a:ext cx="3744416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</a:rPr>
              <a:t>Жалобы</a:t>
            </a:r>
            <a:endParaRPr lang="en-US" sz="3600" b="1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Боль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(100%)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Анорексия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(90%)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Тошнота, рвота 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(70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%)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Диарея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(10%)</a:t>
            </a:r>
            <a:endParaRPr lang="en-US" sz="2800" b="0" i="0" dirty="0">
              <a:solidFill>
                <a:schemeClr val="accent1">
                  <a:lumMod val="75000"/>
                </a:schemeClr>
              </a:solidFill>
              <a:effectLst/>
            </a:endParaRPr>
          </a:p>
        </p:txBody>
      </p:sp>
      <p:pic>
        <p:nvPicPr>
          <p:cNvPr id="4102" name="Picture 6" descr="https://media.istockphoto.com/vectors/man-with-appendicitis-symptoms-vector-id6968424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1824" y="1124744"/>
            <a:ext cx="6517461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7974" y="357592"/>
            <a:ext cx="6076051" cy="611546"/>
          </a:xfrm>
          <a:noFill/>
        </p:spPr>
        <p:txBody>
          <a:bodyPr/>
          <a:lstStyle/>
          <a:p>
            <a:r>
              <a:rPr lang="ru-RU" altLang="en-US" sz="2800" dirty="0" smtClean="0">
                <a:solidFill>
                  <a:schemeClr val="accent1">
                    <a:lumMod val="75000"/>
                  </a:schemeClr>
                </a:solidFill>
              </a:rPr>
              <a:t>КЛИНИКА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az-Latn-AZ" altLang="en-US" sz="1400" dirty="0">
                <a:solidFill>
                  <a:prstClr val="white"/>
                </a:solidFill>
              </a:rPr>
              <a:t>Tibb ü.f.d., Salahova S.Ş</a:t>
            </a:r>
            <a:endParaRPr lang="az-Latn-AZ" altLang="en-US" dirty="0"/>
          </a:p>
        </p:txBody>
      </p:sp>
      <p:sp>
        <p:nvSpPr>
          <p:cNvPr id="5" name="Блок-схема: перфолента 4"/>
          <p:cNvSpPr/>
          <p:nvPr/>
        </p:nvSpPr>
        <p:spPr>
          <a:xfrm>
            <a:off x="1091444" y="1366783"/>
            <a:ext cx="2664296" cy="1368152"/>
          </a:xfrm>
          <a:prstGeom prst="flowChartPunchedTap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Усиление боли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при вздутии живота, кашле или движении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Блок-схема: перфолента 5"/>
          <p:cNvSpPr/>
          <p:nvPr/>
        </p:nvSpPr>
        <p:spPr>
          <a:xfrm>
            <a:off x="4239831" y="1344354"/>
            <a:ext cx="2520280" cy="1531367"/>
          </a:xfrm>
          <a:prstGeom prst="flowChartPunchedTap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Болезненность или усиление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боли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при пальпации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Блок-схема: перфолента 6"/>
          <p:cNvSpPr/>
          <p:nvPr/>
        </p:nvSpPr>
        <p:spPr>
          <a:xfrm>
            <a:off x="4306648" y="3114977"/>
            <a:ext cx="2737520" cy="1399535"/>
          </a:xfrm>
          <a:prstGeom prst="flowChartPunchedTap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Усиление боли при повороте налево (симптом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Ситковского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)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Блок-схема: перфолента 7"/>
          <p:cNvSpPr/>
          <p:nvPr/>
        </p:nvSpPr>
        <p:spPr>
          <a:xfrm>
            <a:off x="1144319" y="2930369"/>
            <a:ext cx="2520280" cy="1584143"/>
          </a:xfrm>
          <a:prstGeom prst="flowChartPunchedTap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Болезненность при пальпации на левом боку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Bartomye-Mixelson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</p:txBody>
      </p:sp>
      <p:sp>
        <p:nvSpPr>
          <p:cNvPr id="9" name="Блок-схема: перфолента 8"/>
          <p:cNvSpPr/>
          <p:nvPr/>
        </p:nvSpPr>
        <p:spPr>
          <a:xfrm>
            <a:off x="983432" y="4707839"/>
            <a:ext cx="2880320" cy="1653876"/>
          </a:xfrm>
          <a:prstGeom prst="flowChartPunchedTap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Боль в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правой подвздошной области при перкуссии в левой (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симптом 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Ровсинга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Блок-схема: перфолента 9"/>
          <p:cNvSpPr/>
          <p:nvPr/>
        </p:nvSpPr>
        <p:spPr>
          <a:xfrm>
            <a:off x="4871864" y="4705531"/>
            <a:ext cx="3132264" cy="1656184"/>
          </a:xfrm>
          <a:prstGeom prst="flowChartPunchedTap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Пальпаторно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болезненность в правом нижнем квадранте 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(psoas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симптом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Блок-схема: перфолента 10"/>
          <p:cNvSpPr/>
          <p:nvPr/>
        </p:nvSpPr>
        <p:spPr>
          <a:xfrm>
            <a:off x="8616280" y="4590189"/>
            <a:ext cx="3096344" cy="1008112"/>
          </a:xfrm>
          <a:prstGeom prst="flowChartPunchedTap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Боль при ректальном исследовании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058634" y="172926"/>
            <a:ext cx="22092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Острый аппендицит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3" name="Picture 2" descr="APPENDICITIS Symptoms and Treatments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8128" y="1594956"/>
            <a:ext cx="4108514" cy="2302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45647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7974" y="491037"/>
            <a:ext cx="6076051" cy="611546"/>
          </a:xfrm>
        </p:spPr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Лабораторные исследования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7408" y="1787383"/>
            <a:ext cx="7776864" cy="2078607"/>
          </a:xfrm>
        </p:spPr>
        <p:txBody>
          <a:bodyPr/>
          <a:lstStyle/>
          <a:p>
            <a:r>
              <a:rPr lang="ru-RU" sz="2200" dirty="0" smtClean="0">
                <a:solidFill>
                  <a:schemeClr val="accent1">
                    <a:lumMod val="75000"/>
                  </a:schemeClr>
                </a:solidFill>
              </a:rPr>
              <a:t>Лейкоцитоз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(&gt; 12x10</a:t>
            </a:r>
            <a:r>
              <a:rPr lang="en-US" sz="2200" baseline="30000" dirty="0">
                <a:solidFill>
                  <a:schemeClr val="accent1">
                    <a:lumMod val="75000"/>
                  </a:schemeClr>
                </a:solidFill>
              </a:rPr>
              <a:t>9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/L) </a:t>
            </a:r>
            <a:endParaRPr lang="az-Latn-AZ" sz="22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2200" dirty="0" err="1" smtClean="0">
                <a:solidFill>
                  <a:schemeClr val="accent1">
                    <a:lumMod val="75000"/>
                  </a:schemeClr>
                </a:solidFill>
              </a:rPr>
              <a:t>Гранулоцитоз</a:t>
            </a:r>
            <a:r>
              <a:rPr lang="ru-RU" sz="2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(77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% </a:t>
            </a:r>
            <a:r>
              <a:rPr lang="ru-RU" sz="2200" dirty="0" smtClean="0">
                <a:solidFill>
                  <a:schemeClr val="accent1">
                    <a:lumMod val="75000"/>
                  </a:schemeClr>
                </a:solidFill>
              </a:rPr>
              <a:t>чувствительность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63% </a:t>
            </a:r>
            <a:r>
              <a:rPr lang="ru-RU" sz="2200" dirty="0" smtClean="0">
                <a:solidFill>
                  <a:schemeClr val="accent1">
                    <a:lumMod val="75000"/>
                  </a:schemeClr>
                </a:solidFill>
              </a:rPr>
              <a:t>специфичность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2200" dirty="0" smtClean="0">
                <a:solidFill>
                  <a:schemeClr val="accent1">
                    <a:lumMod val="75000"/>
                  </a:schemeClr>
                </a:solidFill>
              </a:rPr>
              <a:t>Повышение 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CRP (&gt; 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3 </a:t>
            </a:r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mq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/dl</a:t>
            </a:r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400" dirty="0">
                <a:solidFill>
                  <a:prstClr val="white"/>
                </a:solidFill>
              </a:rPr>
              <a:t>Tibb ü.f.d., Salahova S.Ş</a:t>
            </a:r>
            <a:endParaRPr lang="az-Latn-AZ" altLang="en-US" dirty="0"/>
          </a:p>
        </p:txBody>
      </p:sp>
      <p:pic>
        <p:nvPicPr>
          <p:cNvPr id="6146" name="Picture 2" descr="https://tse1.mm.bing.net/th?id=OIP.A-KqOdRhgh6w0S6lS87DAgHaEj&amp;pid=Api&amp;P=0&amp;w=276&amp;h=17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1729" y="2996952"/>
            <a:ext cx="3838194" cy="2364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9840416" y="188640"/>
            <a:ext cx="22092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Острый аппендицит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79828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7974" y="450394"/>
            <a:ext cx="6076051" cy="611546"/>
          </a:xfrm>
        </p:spPr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Инструментальные Исследования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n-US" dirty="0">
                <a:solidFill>
                  <a:schemeClr val="accent1">
                    <a:lumMod val="75000"/>
                  </a:schemeClr>
                </a:solidFill>
              </a:rPr>
            </a:b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400" dirty="0">
                <a:solidFill>
                  <a:prstClr val="white"/>
                </a:solidFill>
              </a:rPr>
              <a:t>Tibb ü.f.d., Salahova S.Ş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995486" y="265728"/>
            <a:ext cx="22092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Острый аппендицит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170" name="Picture 2" descr="https://tse2.mm.bing.net/th?id=OIP.dd2E2OC68WqRfW-WhkxH8wHaFN&amp;pid=Api&amp;P=0&amp;w=221&amp;h=156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448" y="1230517"/>
            <a:ext cx="2592288" cy="2520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tse2.mm.bing.net/th?id=OIP.r_9qrdzG6lna5PCDIuwPDgHaHa&amp;pid=Api&amp;P=0&amp;w=300&amp;h=3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896" y="1988840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s://tse2.mm.bing.net/th?id=OIP.sYD9Z69-9QivOFawm_jlJAHaFj&amp;pid=Api&amp;P=0&amp;w=239&amp;h=18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0783" y="3284984"/>
            <a:ext cx="2663476" cy="2354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106037" y="4005064"/>
            <a:ext cx="562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УЗИ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6380095" y="5085184"/>
            <a:ext cx="4171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dirty="0" smtClean="0"/>
              <a:t>KT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8832304" y="5666921"/>
            <a:ext cx="32862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Диагностическая лапароскопия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96835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9656" y="341700"/>
            <a:ext cx="6076051" cy="611546"/>
          </a:xfrm>
        </p:spPr>
        <p:txBody>
          <a:bodyPr/>
          <a:lstStyle/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ПОДОЗРЕНИЕ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7290" y="1268760"/>
            <a:ext cx="9723206" cy="4855394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Острый аппендицит следует 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подозревать 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у всех пациентов с острыми абдоминальными симптомами. Симптомами острого аппендицита считаются следующие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Боль в правой 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подвздошной области, 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которая началась несколько часов назад и продолжается</a:t>
            </a:r>
          </a:p>
          <a:p>
            <a:pPr>
              <a:lnSpc>
                <a:spcPct val="150000"/>
              </a:lnSpc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Боль 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при пальпации и 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напряжение 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в нижней правой части 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живота</a:t>
            </a:r>
            <a:endParaRPr lang="en-US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93DEFD-E87E-48C9-8DBC-3ADAB1F69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400" dirty="0">
                <a:solidFill>
                  <a:prstClr val="white"/>
                </a:solidFill>
              </a:rPr>
              <a:t>Tibb ü.f.d., Salahova S.Ş</a:t>
            </a:r>
            <a:endParaRPr lang="az-Latn-AZ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C87BB33-4061-4E51-A690-3E41AC3AA425}"/>
              </a:ext>
            </a:extLst>
          </p:cNvPr>
          <p:cNvSpPr txBox="1"/>
          <p:nvPr/>
        </p:nvSpPr>
        <p:spPr>
          <a:xfrm>
            <a:off x="9979950" y="157034"/>
            <a:ext cx="22092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Острый аппендицит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2355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93DEFD-E87E-48C9-8DBC-3ADAB1F69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400" dirty="0">
                <a:solidFill>
                  <a:prstClr val="white"/>
                </a:solidFill>
              </a:rPr>
              <a:t>Tibb ü.f.d., Salahova S.Ş</a:t>
            </a:r>
            <a:endParaRPr lang="az-Latn-AZ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C87BB33-4061-4E51-A690-3E41AC3AA425}"/>
              </a:ext>
            </a:extLst>
          </p:cNvPr>
          <p:cNvSpPr txBox="1"/>
          <p:nvPr/>
        </p:nvSpPr>
        <p:spPr>
          <a:xfrm>
            <a:off x="9979950" y="157034"/>
            <a:ext cx="22092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Острый аппендицит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999656" y="478699"/>
            <a:ext cx="66895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Подозрение на острый аппендицит (признаки острого живота)</a:t>
            </a:r>
            <a:endParaRPr lang="ru-RU" b="1" dirty="0"/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6023992" y="848031"/>
            <a:ext cx="0" cy="2047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3044472" y="98895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Первичные исследования (Клиника, Лаборатория, УЗИ)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19336" y="1772816"/>
            <a:ext cx="2657009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 smtClean="0"/>
              <a:t>А-типичный вариант</a:t>
            </a:r>
          </a:p>
          <a:p>
            <a:r>
              <a:rPr lang="ru-RU" sz="1600" dirty="0" err="1" smtClean="0"/>
              <a:t>Признаки,подтверждающие</a:t>
            </a:r>
            <a:endParaRPr lang="ru-RU" sz="1600" dirty="0"/>
          </a:p>
          <a:p>
            <a:r>
              <a:rPr lang="ru-RU" sz="1600" dirty="0" smtClean="0"/>
              <a:t>ОА клинически,</a:t>
            </a:r>
          </a:p>
          <a:p>
            <a:r>
              <a:rPr lang="ru-RU" sz="1600" dirty="0" smtClean="0"/>
              <a:t>лабораторно, УЗИ</a:t>
            </a:r>
            <a:endParaRPr lang="ru-RU" sz="16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239447" y="1772816"/>
            <a:ext cx="2853025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 smtClean="0"/>
              <a:t>В-клинический вариант</a:t>
            </a:r>
          </a:p>
          <a:p>
            <a:r>
              <a:rPr lang="ru-RU" sz="1600" dirty="0" smtClean="0"/>
              <a:t>Клинически</a:t>
            </a:r>
            <a:r>
              <a:rPr lang="en-US" sz="1600" dirty="0" smtClean="0"/>
              <a:t> </a:t>
            </a:r>
            <a:r>
              <a:rPr lang="ru-RU" sz="1600" dirty="0" smtClean="0"/>
              <a:t>есть признаки ОА,</a:t>
            </a:r>
          </a:p>
          <a:p>
            <a:r>
              <a:rPr lang="ru-RU" sz="1600" dirty="0" smtClean="0"/>
              <a:t>Лабораторно и на УЗИ нет.</a:t>
            </a:r>
          </a:p>
          <a:p>
            <a:r>
              <a:rPr lang="ru-RU" sz="1600" dirty="0" smtClean="0"/>
              <a:t>Перитонита и сепсиса нет</a:t>
            </a:r>
            <a:endParaRPr lang="ru-RU" sz="16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092472" y="1785658"/>
            <a:ext cx="277005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 smtClean="0"/>
              <a:t>С-атипичный вариант</a:t>
            </a:r>
          </a:p>
          <a:p>
            <a:r>
              <a:rPr lang="ru-RU" sz="1600" dirty="0" smtClean="0"/>
              <a:t>Клинически есть признаки</a:t>
            </a:r>
          </a:p>
          <a:p>
            <a:r>
              <a:rPr lang="ru-RU" sz="1600" dirty="0" smtClean="0"/>
              <a:t>острого живота, лабораторно</a:t>
            </a:r>
          </a:p>
          <a:p>
            <a:r>
              <a:rPr lang="ru-RU" sz="1600" dirty="0" smtClean="0"/>
              <a:t>и на УЗИ нет</a:t>
            </a:r>
            <a:endParaRPr lang="ru-RU" sz="16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8775512" y="1785658"/>
            <a:ext cx="29400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 smtClean="0"/>
              <a:t>D-</a:t>
            </a:r>
            <a:r>
              <a:rPr lang="ru-RU" sz="1600" b="1" dirty="0" smtClean="0"/>
              <a:t>осложненный вариант</a:t>
            </a:r>
            <a:endParaRPr lang="ru-RU" sz="1600" b="1" dirty="0"/>
          </a:p>
          <a:p>
            <a:r>
              <a:rPr lang="ru-RU" sz="1600" dirty="0" smtClean="0"/>
              <a:t>Есть </a:t>
            </a:r>
            <a:r>
              <a:rPr lang="ru-RU" sz="1600" dirty="0"/>
              <a:t>признаки</a:t>
            </a:r>
          </a:p>
          <a:p>
            <a:r>
              <a:rPr lang="ru-RU" sz="1600" dirty="0" smtClean="0"/>
              <a:t>Острого перитонита</a:t>
            </a:r>
            <a:endParaRPr lang="ru-RU" sz="1600" dirty="0"/>
          </a:p>
        </p:txBody>
      </p:sp>
      <p:cxnSp>
        <p:nvCxnSpPr>
          <p:cNvPr id="15" name="Прямая со стрелкой 14"/>
          <p:cNvCxnSpPr/>
          <p:nvPr/>
        </p:nvCxnSpPr>
        <p:spPr>
          <a:xfrm flipH="1">
            <a:off x="1631504" y="1496466"/>
            <a:ext cx="3034455" cy="2763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5015880" y="1533563"/>
            <a:ext cx="0" cy="2984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7248128" y="1496466"/>
            <a:ext cx="0" cy="2891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7680176" y="1496466"/>
            <a:ext cx="2009054" cy="2147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916595" y="2850034"/>
            <a:ext cx="0" cy="23071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Прямоугольник 25"/>
          <p:cNvSpPr/>
          <p:nvPr/>
        </p:nvSpPr>
        <p:spPr>
          <a:xfrm>
            <a:off x="126990" y="5183907"/>
            <a:ext cx="2227077" cy="10081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-160683" y="5087798"/>
            <a:ext cx="280242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err="1" smtClean="0"/>
              <a:t>Аппендэктомия</a:t>
            </a:r>
            <a:endParaRPr lang="ru-RU" dirty="0" smtClean="0"/>
          </a:p>
          <a:p>
            <a:pPr algn="ctr"/>
            <a:r>
              <a:rPr lang="ru-RU" dirty="0" err="1" smtClean="0"/>
              <a:t>Лапароскопически</a:t>
            </a:r>
            <a:endParaRPr lang="ru-RU" dirty="0" smtClean="0"/>
          </a:p>
          <a:p>
            <a:pPr algn="ctr"/>
            <a:r>
              <a:rPr lang="ru-RU" dirty="0" smtClean="0"/>
              <a:t>или</a:t>
            </a:r>
          </a:p>
          <a:p>
            <a:pPr algn="ctr"/>
            <a:r>
              <a:rPr lang="ru-RU" dirty="0" smtClean="0"/>
              <a:t>Открытым способом</a:t>
            </a:r>
          </a:p>
        </p:txBody>
      </p:sp>
      <p:cxnSp>
        <p:nvCxnSpPr>
          <p:cNvPr id="29" name="Прямая соединительная линия 28"/>
          <p:cNvCxnSpPr/>
          <p:nvPr/>
        </p:nvCxnSpPr>
        <p:spPr>
          <a:xfrm>
            <a:off x="4305963" y="2850034"/>
            <a:ext cx="0" cy="8669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4305963" y="3717032"/>
            <a:ext cx="86409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7266589" y="2850034"/>
            <a:ext cx="0" cy="4206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>
            <a:stCxn id="13" idx="2"/>
          </p:cNvCxnSpPr>
          <p:nvPr/>
        </p:nvCxnSpPr>
        <p:spPr>
          <a:xfrm flipH="1">
            <a:off x="10245531" y="2616655"/>
            <a:ext cx="1" cy="11003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flipH="1">
            <a:off x="9345345" y="3717032"/>
            <a:ext cx="90018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Прямоугольник 40"/>
          <p:cNvSpPr/>
          <p:nvPr/>
        </p:nvSpPr>
        <p:spPr>
          <a:xfrm>
            <a:off x="6092472" y="3481862"/>
            <a:ext cx="2590902" cy="36933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ru-RU" dirty="0" smtClean="0"/>
              <a:t>Контрастная КТ или МРТ</a:t>
            </a:r>
            <a:endParaRPr lang="ru-RU" dirty="0"/>
          </a:p>
        </p:txBody>
      </p:sp>
      <p:cxnSp>
        <p:nvCxnSpPr>
          <p:cNvPr id="43" name="Прямая со стрелкой 42"/>
          <p:cNvCxnSpPr/>
          <p:nvPr/>
        </p:nvCxnSpPr>
        <p:spPr>
          <a:xfrm>
            <a:off x="7266589" y="4003613"/>
            <a:ext cx="0" cy="9375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Прямоугольник 43"/>
          <p:cNvSpPr/>
          <p:nvPr/>
        </p:nvSpPr>
        <p:spPr>
          <a:xfrm>
            <a:off x="5943402" y="5231285"/>
            <a:ext cx="2669385" cy="64633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ru-RU" dirty="0" smtClean="0"/>
              <a:t>Увеличенный аппендикс,</a:t>
            </a:r>
          </a:p>
          <a:p>
            <a:r>
              <a:rPr lang="ru-RU" dirty="0" smtClean="0"/>
              <a:t>вокруг отек или выпот </a:t>
            </a:r>
            <a:endParaRPr lang="ru-RU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H="1">
            <a:off x="2423592" y="5554450"/>
            <a:ext cx="338437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33100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3632" y="868321"/>
            <a:ext cx="6076051" cy="611546"/>
          </a:xfrm>
        </p:spPr>
        <p:txBody>
          <a:bodyPr/>
          <a:lstStyle/>
          <a:p>
            <a:r>
              <a:rPr lang="ru-RU" dirty="0" smtClean="0"/>
              <a:t>Дифференциальная диагностика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93DEFD-E87E-48C9-8DBC-3ADAB1F69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400" dirty="0">
                <a:solidFill>
                  <a:prstClr val="white"/>
                </a:solidFill>
              </a:rPr>
              <a:t>Tibb ü.f.d., Salahova S.Ş</a:t>
            </a:r>
            <a:endParaRPr lang="az-Latn-AZ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C87BB33-4061-4E51-A690-3E41AC3AA425}"/>
              </a:ext>
            </a:extLst>
          </p:cNvPr>
          <p:cNvSpPr txBox="1"/>
          <p:nvPr/>
        </p:nvSpPr>
        <p:spPr>
          <a:xfrm>
            <a:off x="9979950" y="157034"/>
            <a:ext cx="18678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Kəskin appendisit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90600" y="2210157"/>
            <a:ext cx="6905600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200" b="1" dirty="0" smtClean="0">
                <a:solidFill>
                  <a:schemeClr val="accent1">
                    <a:lumMod val="75000"/>
                  </a:schemeClr>
                </a:solidFill>
              </a:rPr>
              <a:t>Острые хирургические болезни брюшной полости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200" b="1" dirty="0" smtClean="0">
                <a:solidFill>
                  <a:schemeClr val="accent1">
                    <a:lumMod val="75000"/>
                  </a:schemeClr>
                </a:solidFill>
              </a:rPr>
              <a:t>Гинекологические болезни</a:t>
            </a:r>
            <a:endParaRPr lang="en-US" sz="22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200" b="1" dirty="0" smtClean="0">
                <a:solidFill>
                  <a:schemeClr val="accent1">
                    <a:lumMod val="75000"/>
                  </a:schemeClr>
                </a:solidFill>
              </a:rPr>
              <a:t>Урологические болезни</a:t>
            </a:r>
            <a:endParaRPr lang="en-US" sz="2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200" b="1" dirty="0" smtClean="0">
                <a:solidFill>
                  <a:schemeClr val="accent1">
                    <a:lumMod val="75000"/>
                  </a:schemeClr>
                </a:solidFill>
              </a:rPr>
              <a:t>Другие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81537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ЛЕЧЕНИЕ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93DEFD-E87E-48C9-8DBC-3ADAB1F69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400" dirty="0">
                <a:solidFill>
                  <a:prstClr val="white"/>
                </a:solidFill>
              </a:rPr>
              <a:t>Tibb ü.f.d., Salahova S.Ş</a:t>
            </a:r>
            <a:endParaRPr lang="az-Latn-AZ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C87BB33-4061-4E51-A690-3E41AC3AA425}"/>
              </a:ext>
            </a:extLst>
          </p:cNvPr>
          <p:cNvSpPr txBox="1"/>
          <p:nvPr/>
        </p:nvSpPr>
        <p:spPr>
          <a:xfrm>
            <a:off x="9979950" y="157034"/>
            <a:ext cx="18678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Kəskin appendisit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95400" y="3350888"/>
            <a:ext cx="1596912" cy="646331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ru-RU" b="1" dirty="0" smtClean="0"/>
              <a:t>ОСТРЫЙ</a:t>
            </a:r>
          </a:p>
          <a:p>
            <a:pPr algn="ctr"/>
            <a:r>
              <a:rPr lang="ru-RU" b="1" dirty="0" smtClean="0"/>
              <a:t>АППЕНДИЦИТ</a:t>
            </a:r>
            <a:endParaRPr lang="ru-RU" b="1" dirty="0"/>
          </a:p>
        </p:txBody>
      </p:sp>
      <p:cxnSp>
        <p:nvCxnSpPr>
          <p:cNvPr id="6" name="Прямая со стрелкой 5"/>
          <p:cNvCxnSpPr>
            <a:stCxn id="3" idx="3"/>
          </p:cNvCxnSpPr>
          <p:nvPr/>
        </p:nvCxnSpPr>
        <p:spPr>
          <a:xfrm flipV="1">
            <a:off x="2292312" y="980728"/>
            <a:ext cx="1435200" cy="26933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>
            <a:stCxn id="3" idx="3"/>
          </p:cNvCxnSpPr>
          <p:nvPr/>
        </p:nvCxnSpPr>
        <p:spPr>
          <a:xfrm flipV="1">
            <a:off x="2292312" y="1844824"/>
            <a:ext cx="1211400" cy="18292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stCxn id="3" idx="3"/>
          </p:cNvCxnSpPr>
          <p:nvPr/>
        </p:nvCxnSpPr>
        <p:spPr>
          <a:xfrm flipV="1">
            <a:off x="2292312" y="3674053"/>
            <a:ext cx="1116124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3" idx="3"/>
          </p:cNvCxnSpPr>
          <p:nvPr/>
        </p:nvCxnSpPr>
        <p:spPr>
          <a:xfrm>
            <a:off x="2292312" y="3674054"/>
            <a:ext cx="1067384" cy="11230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stCxn id="3" idx="3"/>
          </p:cNvCxnSpPr>
          <p:nvPr/>
        </p:nvCxnSpPr>
        <p:spPr>
          <a:xfrm>
            <a:off x="2292312" y="3674054"/>
            <a:ext cx="1116124" cy="22752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3727512" y="613997"/>
            <a:ext cx="18664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Неосложненный</a:t>
            </a:r>
          </a:p>
          <a:p>
            <a:r>
              <a:rPr lang="ru-RU" b="1" dirty="0" smtClean="0"/>
              <a:t>Аппендицит</a:t>
            </a:r>
            <a:endParaRPr lang="ru-RU" b="1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3527147" y="1685562"/>
            <a:ext cx="207544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Сепсис, перитонит,</a:t>
            </a:r>
          </a:p>
          <a:p>
            <a:r>
              <a:rPr lang="ru-RU" b="1" dirty="0" smtClean="0"/>
              <a:t>Непроходимость,</a:t>
            </a:r>
          </a:p>
          <a:p>
            <a:r>
              <a:rPr lang="ru-RU" b="1" dirty="0" err="1" smtClean="0"/>
              <a:t>пилефлебит</a:t>
            </a:r>
            <a:endParaRPr lang="ru-RU" b="1" dirty="0"/>
          </a:p>
        </p:txBody>
      </p:sp>
      <p:cxnSp>
        <p:nvCxnSpPr>
          <p:cNvPr id="22" name="Прямая со стрелкой 21"/>
          <p:cNvCxnSpPr/>
          <p:nvPr/>
        </p:nvCxnSpPr>
        <p:spPr>
          <a:xfrm>
            <a:off x="5735960" y="980728"/>
            <a:ext cx="1368152" cy="4278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5593920" y="1685562"/>
            <a:ext cx="1510192" cy="6418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Прямоугольник 24"/>
          <p:cNvSpPr/>
          <p:nvPr/>
        </p:nvSpPr>
        <p:spPr>
          <a:xfrm>
            <a:off x="7118433" y="1362774"/>
            <a:ext cx="3035575" cy="369332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СРОЧНАЯ АППЕНДЭКТОМИЯ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441602" y="2935389"/>
            <a:ext cx="2830455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Неосложненный</a:t>
            </a:r>
          </a:p>
          <a:p>
            <a:r>
              <a:rPr lang="ru-RU" b="1" dirty="0" smtClean="0"/>
              <a:t>аппендицит,</a:t>
            </a:r>
          </a:p>
          <a:p>
            <a:r>
              <a:rPr lang="ru-RU" b="1" dirty="0"/>
              <a:t>р</a:t>
            </a:r>
            <a:r>
              <a:rPr lang="ru-RU" b="1" dirty="0" smtClean="0"/>
              <a:t>иск операции высок или</a:t>
            </a:r>
          </a:p>
          <a:p>
            <a:r>
              <a:rPr lang="ru-RU" b="1" dirty="0" smtClean="0"/>
              <a:t>больной</a:t>
            </a:r>
          </a:p>
          <a:p>
            <a:r>
              <a:rPr lang="ru-RU" b="1" dirty="0"/>
              <a:t>о</a:t>
            </a:r>
            <a:r>
              <a:rPr lang="ru-RU" b="1" dirty="0" smtClean="0"/>
              <a:t>тказывается от операции</a:t>
            </a:r>
            <a:endParaRPr lang="ru-RU" b="1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3462948" y="4559051"/>
            <a:ext cx="9746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Абсцесс</a:t>
            </a:r>
            <a:endParaRPr lang="ru-RU" b="1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3485853" y="5832423"/>
            <a:ext cx="13899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Инфильтрат</a:t>
            </a:r>
            <a:endParaRPr lang="ru-RU" b="1" dirty="0"/>
          </a:p>
        </p:txBody>
      </p:sp>
      <p:cxnSp>
        <p:nvCxnSpPr>
          <p:cNvPr id="30" name="Прямая со стрелкой 29"/>
          <p:cNvCxnSpPr>
            <a:stCxn id="26" idx="3"/>
          </p:cNvCxnSpPr>
          <p:nvPr/>
        </p:nvCxnSpPr>
        <p:spPr>
          <a:xfrm>
            <a:off x="6272057" y="3674053"/>
            <a:ext cx="83205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>
            <a:off x="6095090" y="4797152"/>
            <a:ext cx="102334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>
            <a:off x="6095090" y="6017089"/>
            <a:ext cx="108103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/>
          <p:cNvSpPr/>
          <p:nvPr/>
        </p:nvSpPr>
        <p:spPr>
          <a:xfrm>
            <a:off x="7104112" y="3349588"/>
            <a:ext cx="40332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Если антибиотикотерапия не поможет</a:t>
            </a:r>
          </a:p>
          <a:p>
            <a:r>
              <a:rPr lang="ru-RU" b="1" dirty="0" smtClean="0"/>
              <a:t>Срочная операция</a:t>
            </a:r>
            <a:endParaRPr lang="ru-RU" b="1" dirty="0"/>
          </a:p>
        </p:txBody>
      </p:sp>
      <p:sp>
        <p:nvSpPr>
          <p:cNvPr id="36" name="Прямоугольник 35"/>
          <p:cNvSpPr/>
          <p:nvPr/>
        </p:nvSpPr>
        <p:spPr>
          <a:xfrm>
            <a:off x="7104112" y="4335487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Если </a:t>
            </a:r>
            <a:r>
              <a:rPr lang="ru-RU" b="1" dirty="0" smtClean="0"/>
              <a:t>антибиотикотерапия, </a:t>
            </a:r>
            <a:r>
              <a:rPr lang="ru-RU" b="1" dirty="0" err="1" smtClean="0"/>
              <a:t>чрезкожный</a:t>
            </a:r>
            <a:endParaRPr lang="ru-RU" b="1" dirty="0" smtClean="0"/>
          </a:p>
          <a:p>
            <a:r>
              <a:rPr lang="ru-RU" b="1" dirty="0"/>
              <a:t>д</a:t>
            </a:r>
            <a:r>
              <a:rPr lang="ru-RU" b="1" dirty="0" smtClean="0"/>
              <a:t>ренаж не поможет или не возможен</a:t>
            </a:r>
            <a:endParaRPr lang="ru-RU" b="1" dirty="0"/>
          </a:p>
          <a:p>
            <a:r>
              <a:rPr lang="ru-RU" b="1" dirty="0"/>
              <a:t>Срочная операция</a:t>
            </a:r>
            <a:endParaRPr lang="ru-RU" b="1" dirty="0"/>
          </a:p>
        </p:txBody>
      </p:sp>
      <p:sp>
        <p:nvSpPr>
          <p:cNvPr id="37" name="Прямоугольник 36"/>
          <p:cNvSpPr/>
          <p:nvPr/>
        </p:nvSpPr>
        <p:spPr>
          <a:xfrm>
            <a:off x="7160534" y="5555424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Если антибиотикотерапия не поможет</a:t>
            </a:r>
          </a:p>
          <a:p>
            <a:r>
              <a:rPr lang="ru-RU" b="1" dirty="0"/>
              <a:t>Срочная </a:t>
            </a:r>
            <a:r>
              <a:rPr lang="ru-RU" b="1" dirty="0" smtClean="0"/>
              <a:t>операция, если поможет</a:t>
            </a:r>
          </a:p>
          <a:p>
            <a:r>
              <a:rPr lang="ru-RU" b="1" dirty="0" smtClean="0"/>
              <a:t>Операция через 6-8 недель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936907216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2581</TotalTime>
  <Words>770</Words>
  <Application>Microsoft Office PowerPoint</Application>
  <PresentationFormat>Широкоэкранный</PresentationFormat>
  <Paragraphs>224</Paragraphs>
  <Slides>17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MS Gothic</vt:lpstr>
      <vt:lpstr>Arial</vt:lpstr>
      <vt:lpstr>Calibri</vt:lpstr>
      <vt:lpstr>Times New Roman</vt:lpstr>
      <vt:lpstr>Praktiki dərs şablonu 1</vt:lpstr>
      <vt:lpstr>Острый аппендицит</vt:lpstr>
      <vt:lpstr>Определение </vt:lpstr>
      <vt:lpstr>Частота встречаемости</vt:lpstr>
      <vt:lpstr>Классификация</vt:lpstr>
      <vt:lpstr>Этиология</vt:lpstr>
      <vt:lpstr>ПАТОГЕНЕЗ</vt:lpstr>
      <vt:lpstr>Презентация PowerPoint</vt:lpstr>
      <vt:lpstr>ТЕЧЕНИЕ</vt:lpstr>
      <vt:lpstr>Презентация PowerPoint</vt:lpstr>
      <vt:lpstr>КЛИНИКА</vt:lpstr>
      <vt:lpstr>КЛИНИКА</vt:lpstr>
      <vt:lpstr>Лабораторные исследования</vt:lpstr>
      <vt:lpstr>Инструментальные Исследования </vt:lpstr>
      <vt:lpstr>ПОДОЗРЕНИЕ</vt:lpstr>
      <vt:lpstr>Презентация PowerPoint</vt:lpstr>
      <vt:lpstr>Дифференциальная диагностика</vt:lpstr>
      <vt:lpstr>ЛЕЧЕНИЕ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salahovaseva@yahoo.com</cp:lastModifiedBy>
  <cp:revision>228</cp:revision>
  <dcterms:created xsi:type="dcterms:W3CDTF">2001-04-16T20:54:45Z</dcterms:created>
  <dcterms:modified xsi:type="dcterms:W3CDTF">2019-12-13T14:51:17Z</dcterms:modified>
</cp:coreProperties>
</file>