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5" r:id="rId1"/>
  </p:sldMasterIdLst>
  <p:notesMasterIdLst>
    <p:notesMasterId r:id="rId11"/>
  </p:notesMasterIdLst>
  <p:sldIdLst>
    <p:sldId id="290" r:id="rId2"/>
    <p:sldId id="256" r:id="rId3"/>
    <p:sldId id="292" r:id="rId4"/>
    <p:sldId id="257" r:id="rId5"/>
    <p:sldId id="258" r:id="rId6"/>
    <p:sldId id="259" r:id="rId7"/>
    <p:sldId id="260" r:id="rId8"/>
    <p:sldId id="262" r:id="rId9"/>
    <p:sldId id="263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756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0CB99B5-C7DB-45B9-8EAC-7DC2E3C96A9C}" type="doc">
      <dgm:prSet loTypeId="urn:microsoft.com/office/officeart/2005/8/layout/target3" loCatId="relationship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9EBFD930-F531-4E9B-AA86-5630636DD0BE}">
      <dgm:prSet custT="1"/>
      <dgm:spPr/>
      <dgm:t>
        <a:bodyPr/>
        <a:lstStyle/>
        <a:p>
          <a:pPr rtl="0"/>
          <a:r>
            <a:rPr lang="en-US" sz="2000" smtClean="0">
              <a:solidFill>
                <a:schemeClr val="accent1">
                  <a:lumMod val="50000"/>
                </a:schemeClr>
              </a:solidFill>
            </a:rPr>
            <a:t>Böyrəküstü vəz</a:t>
          </a:r>
          <a:r>
            <a:rPr lang="az-Latn-AZ" sz="2000" smtClean="0">
              <a:solidFill>
                <a:schemeClr val="accent1">
                  <a:lumMod val="50000"/>
                </a:schemeClr>
              </a:solidFill>
            </a:rPr>
            <a:t>i</a:t>
          </a:r>
          <a:r>
            <a:rPr lang="en-US" sz="2000" smtClean="0">
              <a:solidFill>
                <a:schemeClr val="accent1">
                  <a:lumMod val="50000"/>
                </a:schemeClr>
              </a:solidFill>
            </a:rPr>
            <a:t> cüt üzvlər olaraq retroperitoneal sahədə böyrəklərin yuxarı və medial kənarında yerləşir.</a:t>
          </a:r>
          <a:endParaRPr lang="en-US" sz="2000">
            <a:solidFill>
              <a:schemeClr val="accent1">
                <a:lumMod val="50000"/>
              </a:schemeClr>
            </a:solidFill>
          </a:endParaRPr>
        </a:p>
      </dgm:t>
    </dgm:pt>
    <dgm:pt modelId="{190B51AE-0A4C-4139-97DB-AD528769964E}" type="parTrans" cxnId="{6D0C2FA2-87BA-4A0A-92F5-992681A284ED}">
      <dgm:prSet/>
      <dgm:spPr/>
      <dgm:t>
        <a:bodyPr/>
        <a:lstStyle/>
        <a:p>
          <a:endParaRPr lang="en-US" sz="2000">
            <a:solidFill>
              <a:schemeClr val="accent1">
                <a:lumMod val="50000"/>
              </a:schemeClr>
            </a:solidFill>
          </a:endParaRPr>
        </a:p>
      </dgm:t>
    </dgm:pt>
    <dgm:pt modelId="{83391404-EBD9-453A-AB84-760E5433FB6C}" type="sibTrans" cxnId="{6D0C2FA2-87BA-4A0A-92F5-992681A284ED}">
      <dgm:prSet/>
      <dgm:spPr/>
      <dgm:t>
        <a:bodyPr/>
        <a:lstStyle/>
        <a:p>
          <a:endParaRPr lang="en-US" sz="2000">
            <a:solidFill>
              <a:schemeClr val="accent1">
                <a:lumMod val="50000"/>
              </a:schemeClr>
            </a:solidFill>
          </a:endParaRPr>
        </a:p>
      </dgm:t>
    </dgm:pt>
    <dgm:pt modelId="{908A93FB-E21A-44DD-88CF-90D23AA547BD}">
      <dgm:prSet custT="1"/>
      <dgm:spPr/>
      <dgm:t>
        <a:bodyPr/>
        <a:lstStyle/>
        <a:p>
          <a:pPr rtl="0"/>
          <a:r>
            <a:rPr lang="en-US" sz="2000" smtClean="0">
              <a:solidFill>
                <a:schemeClr val="accent1">
                  <a:lumMod val="50000"/>
                </a:schemeClr>
              </a:solidFill>
            </a:rPr>
            <a:t>Sağ piramidal, sol isə oraqvari formadadır, çəkisi 4 qram təşkil edir. </a:t>
          </a:r>
          <a:endParaRPr lang="en-US" sz="2000">
            <a:solidFill>
              <a:schemeClr val="accent1">
                <a:lumMod val="50000"/>
              </a:schemeClr>
            </a:solidFill>
          </a:endParaRPr>
        </a:p>
      </dgm:t>
    </dgm:pt>
    <dgm:pt modelId="{BFA397A7-76D0-46CF-B38B-CF76E25C335C}" type="parTrans" cxnId="{93DA4480-7DBB-4B3F-B89A-6D773A2231EE}">
      <dgm:prSet/>
      <dgm:spPr/>
      <dgm:t>
        <a:bodyPr/>
        <a:lstStyle/>
        <a:p>
          <a:endParaRPr lang="en-US" sz="2000">
            <a:solidFill>
              <a:schemeClr val="accent1">
                <a:lumMod val="50000"/>
              </a:schemeClr>
            </a:solidFill>
          </a:endParaRPr>
        </a:p>
      </dgm:t>
    </dgm:pt>
    <dgm:pt modelId="{63A0A619-563A-46A8-BFBE-05F0CBAABFE4}" type="sibTrans" cxnId="{93DA4480-7DBB-4B3F-B89A-6D773A2231EE}">
      <dgm:prSet/>
      <dgm:spPr/>
      <dgm:t>
        <a:bodyPr/>
        <a:lstStyle/>
        <a:p>
          <a:endParaRPr lang="en-US" sz="2000">
            <a:solidFill>
              <a:schemeClr val="accent1">
                <a:lumMod val="50000"/>
              </a:schemeClr>
            </a:solidFill>
          </a:endParaRPr>
        </a:p>
      </dgm:t>
    </dgm:pt>
    <dgm:pt modelId="{C330802E-D9EB-4504-8F7E-0DB2354304D8}">
      <dgm:prSet custT="1"/>
      <dgm:spPr/>
      <dgm:t>
        <a:bodyPr/>
        <a:lstStyle/>
        <a:p>
          <a:pPr rtl="0"/>
          <a:r>
            <a:rPr lang="en-US" sz="2000" smtClean="0">
              <a:solidFill>
                <a:schemeClr val="accent1">
                  <a:lumMod val="50000"/>
                </a:schemeClr>
              </a:solidFill>
            </a:rPr>
            <a:t>Vəz</a:t>
          </a:r>
          <a:r>
            <a:rPr lang="az-Latn-AZ" sz="2000" smtClean="0">
              <a:solidFill>
                <a:schemeClr val="accent1">
                  <a:lumMod val="50000"/>
                </a:schemeClr>
              </a:solidFill>
            </a:rPr>
            <a:t>i</a:t>
          </a:r>
          <a:r>
            <a:rPr lang="en-US" sz="2000" smtClean="0">
              <a:solidFill>
                <a:schemeClr val="accent1">
                  <a:lumMod val="50000"/>
                </a:schemeClr>
              </a:solidFill>
            </a:rPr>
            <a:t>lər xüsusi kapsul ilə örtülür. </a:t>
          </a:r>
          <a:endParaRPr lang="en-US" sz="2000">
            <a:solidFill>
              <a:schemeClr val="accent1">
                <a:lumMod val="50000"/>
              </a:schemeClr>
            </a:solidFill>
          </a:endParaRPr>
        </a:p>
      </dgm:t>
    </dgm:pt>
    <dgm:pt modelId="{1DC44F96-0C02-4FC9-B337-C98C07C1A31A}" type="parTrans" cxnId="{2FF42C6C-20D7-469B-8A27-EAB7FF0F5A6D}">
      <dgm:prSet/>
      <dgm:spPr/>
      <dgm:t>
        <a:bodyPr/>
        <a:lstStyle/>
        <a:p>
          <a:endParaRPr lang="en-US" sz="2000">
            <a:solidFill>
              <a:schemeClr val="accent1">
                <a:lumMod val="50000"/>
              </a:schemeClr>
            </a:solidFill>
          </a:endParaRPr>
        </a:p>
      </dgm:t>
    </dgm:pt>
    <dgm:pt modelId="{52C2A876-3187-4951-9108-BD83C371FB7F}" type="sibTrans" cxnId="{2FF42C6C-20D7-469B-8A27-EAB7FF0F5A6D}">
      <dgm:prSet/>
      <dgm:spPr/>
      <dgm:t>
        <a:bodyPr/>
        <a:lstStyle/>
        <a:p>
          <a:endParaRPr lang="en-US" sz="2000">
            <a:solidFill>
              <a:schemeClr val="accent1">
                <a:lumMod val="50000"/>
              </a:schemeClr>
            </a:solidFill>
          </a:endParaRPr>
        </a:p>
      </dgm:t>
    </dgm:pt>
    <dgm:pt modelId="{2EFCE9C5-9DD6-478D-809B-F526B6DA0B46}">
      <dgm:prSet custT="1"/>
      <dgm:spPr/>
      <dgm:t>
        <a:bodyPr/>
        <a:lstStyle/>
        <a:p>
          <a:pPr rtl="0"/>
          <a:r>
            <a:rPr lang="en-US" sz="2000" smtClean="0">
              <a:solidFill>
                <a:schemeClr val="accent1">
                  <a:lumMod val="50000"/>
                </a:schemeClr>
              </a:solidFill>
            </a:rPr>
            <a:t>Sağ adrenal vəz</a:t>
          </a:r>
          <a:r>
            <a:rPr lang="az-Latn-AZ" sz="2000" smtClean="0">
              <a:solidFill>
                <a:schemeClr val="accent1">
                  <a:lumMod val="50000"/>
                </a:schemeClr>
              </a:solidFill>
            </a:rPr>
            <a:t>i</a:t>
          </a:r>
          <a:r>
            <a:rPr lang="en-US" sz="2000" smtClean="0">
              <a:solidFill>
                <a:schemeClr val="accent1">
                  <a:lumMod val="50000"/>
                </a:schemeClr>
              </a:solidFill>
            </a:rPr>
            <a:t> aşağı boş venanın retrohepatik seqmentinin posteriolateral səthinə söykənir, aşağıdan sağ böyrəklə, yuxarı və öndən qaraciyər, arxadan diafraqma ilə əhatə olunur. </a:t>
          </a:r>
          <a:endParaRPr lang="en-US" sz="2000">
            <a:solidFill>
              <a:schemeClr val="accent1">
                <a:lumMod val="50000"/>
              </a:schemeClr>
            </a:solidFill>
          </a:endParaRPr>
        </a:p>
      </dgm:t>
    </dgm:pt>
    <dgm:pt modelId="{4C2BB7FE-A18B-497C-BBDB-A65FDCA55950}" type="parTrans" cxnId="{C103032F-E428-45EB-9BE7-0F1BEF484CCF}">
      <dgm:prSet/>
      <dgm:spPr/>
      <dgm:t>
        <a:bodyPr/>
        <a:lstStyle/>
        <a:p>
          <a:endParaRPr lang="en-US" sz="2000">
            <a:solidFill>
              <a:schemeClr val="accent1">
                <a:lumMod val="50000"/>
              </a:schemeClr>
            </a:solidFill>
          </a:endParaRPr>
        </a:p>
      </dgm:t>
    </dgm:pt>
    <dgm:pt modelId="{26F12127-818A-47F1-A441-1B9C90FE400C}" type="sibTrans" cxnId="{C103032F-E428-45EB-9BE7-0F1BEF484CCF}">
      <dgm:prSet/>
      <dgm:spPr/>
      <dgm:t>
        <a:bodyPr/>
        <a:lstStyle/>
        <a:p>
          <a:endParaRPr lang="en-US" sz="2000">
            <a:solidFill>
              <a:schemeClr val="accent1">
                <a:lumMod val="50000"/>
              </a:schemeClr>
            </a:solidFill>
          </a:endParaRPr>
        </a:p>
      </dgm:t>
    </dgm:pt>
    <dgm:pt modelId="{0379D72D-F10D-4BD4-BF5E-BEA7064D730F}">
      <dgm:prSet custT="1"/>
      <dgm:spPr/>
      <dgm:t>
        <a:bodyPr/>
        <a:lstStyle/>
        <a:p>
          <a:pPr rtl="0"/>
          <a:r>
            <a:rPr lang="en-US" sz="2000" smtClean="0">
              <a:solidFill>
                <a:schemeClr val="accent1">
                  <a:lumMod val="50000"/>
                </a:schemeClr>
              </a:solidFill>
            </a:rPr>
            <a:t>Sol adrenal vəz</a:t>
          </a:r>
          <a:r>
            <a:rPr lang="az-Latn-AZ" sz="2000" smtClean="0">
              <a:solidFill>
                <a:schemeClr val="accent1">
                  <a:lumMod val="50000"/>
                </a:schemeClr>
              </a:solidFill>
            </a:rPr>
            <a:t>i</a:t>
          </a:r>
          <a:r>
            <a:rPr lang="en-US" sz="2000" smtClean="0">
              <a:solidFill>
                <a:schemeClr val="accent1">
                  <a:lumMod val="50000"/>
                </a:schemeClr>
              </a:solidFill>
            </a:rPr>
            <a:t> sol böyrəklə aorta arasında yerləşir. </a:t>
          </a:r>
          <a:endParaRPr lang="en-US" sz="2000">
            <a:solidFill>
              <a:schemeClr val="accent1">
                <a:lumMod val="50000"/>
              </a:schemeClr>
            </a:solidFill>
          </a:endParaRPr>
        </a:p>
      </dgm:t>
    </dgm:pt>
    <dgm:pt modelId="{CFE80D0B-8837-4304-AA6F-DC0DAB9BBE5E}" type="parTrans" cxnId="{8239E0E1-51BD-4808-ADF8-F51789C4621E}">
      <dgm:prSet/>
      <dgm:spPr/>
      <dgm:t>
        <a:bodyPr/>
        <a:lstStyle/>
        <a:p>
          <a:endParaRPr lang="en-US" sz="2000">
            <a:solidFill>
              <a:schemeClr val="accent1">
                <a:lumMod val="50000"/>
              </a:schemeClr>
            </a:solidFill>
          </a:endParaRPr>
        </a:p>
      </dgm:t>
    </dgm:pt>
    <dgm:pt modelId="{22404548-68F8-480E-893B-C384ACDFF6BB}" type="sibTrans" cxnId="{8239E0E1-51BD-4808-ADF8-F51789C4621E}">
      <dgm:prSet/>
      <dgm:spPr/>
      <dgm:t>
        <a:bodyPr/>
        <a:lstStyle/>
        <a:p>
          <a:endParaRPr lang="en-US" sz="2000">
            <a:solidFill>
              <a:schemeClr val="accent1">
                <a:lumMod val="50000"/>
              </a:schemeClr>
            </a:solidFill>
          </a:endParaRPr>
        </a:p>
      </dgm:t>
    </dgm:pt>
    <dgm:pt modelId="{370EB6BE-8825-4EA0-B77B-F541B5E44279}" type="pres">
      <dgm:prSet presAssocID="{70CB99B5-C7DB-45B9-8EAC-7DC2E3C96A9C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7FD5FE9-F415-4005-A4DC-23234F9A029F}" type="pres">
      <dgm:prSet presAssocID="{9EBFD930-F531-4E9B-AA86-5630636DD0BE}" presName="circle1" presStyleLbl="node1" presStyleIdx="0" presStyleCnt="5"/>
      <dgm:spPr/>
    </dgm:pt>
    <dgm:pt modelId="{F21BFF05-9D85-49C5-A49F-924C536EC212}" type="pres">
      <dgm:prSet presAssocID="{9EBFD930-F531-4E9B-AA86-5630636DD0BE}" presName="space" presStyleCnt="0"/>
      <dgm:spPr/>
    </dgm:pt>
    <dgm:pt modelId="{D6CD4429-50DB-4F93-A2F4-AE37D77BEEAD}" type="pres">
      <dgm:prSet presAssocID="{9EBFD930-F531-4E9B-AA86-5630636DD0BE}" presName="rect1" presStyleLbl="alignAcc1" presStyleIdx="0" presStyleCnt="5"/>
      <dgm:spPr/>
      <dgm:t>
        <a:bodyPr/>
        <a:lstStyle/>
        <a:p>
          <a:endParaRPr lang="en-US"/>
        </a:p>
      </dgm:t>
    </dgm:pt>
    <dgm:pt modelId="{AC2DB40E-D051-4FA8-9AF6-BBE73D614427}" type="pres">
      <dgm:prSet presAssocID="{908A93FB-E21A-44DD-88CF-90D23AA547BD}" presName="vertSpace2" presStyleLbl="node1" presStyleIdx="0" presStyleCnt="5"/>
      <dgm:spPr/>
    </dgm:pt>
    <dgm:pt modelId="{5012C43A-71EB-4495-B330-A1F4B6B35AAC}" type="pres">
      <dgm:prSet presAssocID="{908A93FB-E21A-44DD-88CF-90D23AA547BD}" presName="circle2" presStyleLbl="node1" presStyleIdx="1" presStyleCnt="5"/>
      <dgm:spPr/>
    </dgm:pt>
    <dgm:pt modelId="{BCF5F696-CEE5-4591-A959-1CEFBF579B4C}" type="pres">
      <dgm:prSet presAssocID="{908A93FB-E21A-44DD-88CF-90D23AA547BD}" presName="rect2" presStyleLbl="alignAcc1" presStyleIdx="1" presStyleCnt="5"/>
      <dgm:spPr/>
      <dgm:t>
        <a:bodyPr/>
        <a:lstStyle/>
        <a:p>
          <a:endParaRPr lang="en-US"/>
        </a:p>
      </dgm:t>
    </dgm:pt>
    <dgm:pt modelId="{1F9E889C-8F78-4847-A165-53ECAFE68EF3}" type="pres">
      <dgm:prSet presAssocID="{C330802E-D9EB-4504-8F7E-0DB2354304D8}" presName="vertSpace3" presStyleLbl="node1" presStyleIdx="1" presStyleCnt="5"/>
      <dgm:spPr/>
    </dgm:pt>
    <dgm:pt modelId="{7A66A957-8AB3-4FD4-BC2F-4E0A1726D391}" type="pres">
      <dgm:prSet presAssocID="{C330802E-D9EB-4504-8F7E-0DB2354304D8}" presName="circle3" presStyleLbl="node1" presStyleIdx="2" presStyleCnt="5"/>
      <dgm:spPr/>
    </dgm:pt>
    <dgm:pt modelId="{CD0B0173-8F12-4A8B-B6EC-18962973FC78}" type="pres">
      <dgm:prSet presAssocID="{C330802E-D9EB-4504-8F7E-0DB2354304D8}" presName="rect3" presStyleLbl="alignAcc1" presStyleIdx="2" presStyleCnt="5"/>
      <dgm:spPr/>
      <dgm:t>
        <a:bodyPr/>
        <a:lstStyle/>
        <a:p>
          <a:endParaRPr lang="en-US"/>
        </a:p>
      </dgm:t>
    </dgm:pt>
    <dgm:pt modelId="{34752CBB-5F86-4BE2-947E-230F26AC155D}" type="pres">
      <dgm:prSet presAssocID="{2EFCE9C5-9DD6-478D-809B-F526B6DA0B46}" presName="vertSpace4" presStyleLbl="node1" presStyleIdx="2" presStyleCnt="5"/>
      <dgm:spPr/>
    </dgm:pt>
    <dgm:pt modelId="{0F96AAE8-004F-435B-844E-809B34E90A9D}" type="pres">
      <dgm:prSet presAssocID="{2EFCE9C5-9DD6-478D-809B-F526B6DA0B46}" presName="circle4" presStyleLbl="node1" presStyleIdx="3" presStyleCnt="5"/>
      <dgm:spPr/>
    </dgm:pt>
    <dgm:pt modelId="{BCB68A0E-1026-4DDF-A79D-BA1DD88CCC98}" type="pres">
      <dgm:prSet presAssocID="{2EFCE9C5-9DD6-478D-809B-F526B6DA0B46}" presName="rect4" presStyleLbl="alignAcc1" presStyleIdx="3" presStyleCnt="5"/>
      <dgm:spPr/>
      <dgm:t>
        <a:bodyPr/>
        <a:lstStyle/>
        <a:p>
          <a:endParaRPr lang="en-US"/>
        </a:p>
      </dgm:t>
    </dgm:pt>
    <dgm:pt modelId="{317DCC0B-3986-4C33-9131-3BDCC4A7986E}" type="pres">
      <dgm:prSet presAssocID="{0379D72D-F10D-4BD4-BF5E-BEA7064D730F}" presName="vertSpace5" presStyleLbl="node1" presStyleIdx="3" presStyleCnt="5"/>
      <dgm:spPr/>
    </dgm:pt>
    <dgm:pt modelId="{2EAA2D5E-7E59-4A25-AF6E-1EF52629D60E}" type="pres">
      <dgm:prSet presAssocID="{0379D72D-F10D-4BD4-BF5E-BEA7064D730F}" presName="circle5" presStyleLbl="node1" presStyleIdx="4" presStyleCnt="5"/>
      <dgm:spPr/>
    </dgm:pt>
    <dgm:pt modelId="{0E424360-6982-4443-8BC3-BE27353ED091}" type="pres">
      <dgm:prSet presAssocID="{0379D72D-F10D-4BD4-BF5E-BEA7064D730F}" presName="rect5" presStyleLbl="alignAcc1" presStyleIdx="4" presStyleCnt="5"/>
      <dgm:spPr/>
      <dgm:t>
        <a:bodyPr/>
        <a:lstStyle/>
        <a:p>
          <a:endParaRPr lang="en-US"/>
        </a:p>
      </dgm:t>
    </dgm:pt>
    <dgm:pt modelId="{59E52106-8A03-4D4D-B260-6CDA4874FF23}" type="pres">
      <dgm:prSet presAssocID="{9EBFD930-F531-4E9B-AA86-5630636DD0BE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DD8B695-6111-46FC-89C3-C1915589A1E3}" type="pres">
      <dgm:prSet presAssocID="{908A93FB-E21A-44DD-88CF-90D23AA547BD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E898C3F-91B8-4CD0-98D5-6EDAB0A46026}" type="pres">
      <dgm:prSet presAssocID="{C330802E-D9EB-4504-8F7E-0DB2354304D8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F4CB654-8A05-4CE1-ABC0-C2412A69B6D4}" type="pres">
      <dgm:prSet presAssocID="{2EFCE9C5-9DD6-478D-809B-F526B6DA0B46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553BA81-E9D3-4688-99B0-A253B6C78EAD}" type="pres">
      <dgm:prSet presAssocID="{0379D72D-F10D-4BD4-BF5E-BEA7064D730F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180C616-F5D3-42C4-84A3-FE8AD6C18357}" type="presOf" srcId="{70CB99B5-C7DB-45B9-8EAC-7DC2E3C96A9C}" destId="{370EB6BE-8825-4EA0-B77B-F541B5E44279}" srcOrd="0" destOrd="0" presId="urn:microsoft.com/office/officeart/2005/8/layout/target3"/>
    <dgm:cxn modelId="{8504EDC7-BC3C-4E2B-999A-6D29BBA53093}" type="presOf" srcId="{C330802E-D9EB-4504-8F7E-0DB2354304D8}" destId="{CD0B0173-8F12-4A8B-B6EC-18962973FC78}" srcOrd="0" destOrd="0" presId="urn:microsoft.com/office/officeart/2005/8/layout/target3"/>
    <dgm:cxn modelId="{5ECF52BA-7B94-40CB-BD7C-F9DABBB998E9}" type="presOf" srcId="{C330802E-D9EB-4504-8F7E-0DB2354304D8}" destId="{2E898C3F-91B8-4CD0-98D5-6EDAB0A46026}" srcOrd="1" destOrd="0" presId="urn:microsoft.com/office/officeart/2005/8/layout/target3"/>
    <dgm:cxn modelId="{81132287-9FE8-493B-96AB-402F93CA120F}" type="presOf" srcId="{0379D72D-F10D-4BD4-BF5E-BEA7064D730F}" destId="{0E424360-6982-4443-8BC3-BE27353ED091}" srcOrd="0" destOrd="0" presId="urn:microsoft.com/office/officeart/2005/8/layout/target3"/>
    <dgm:cxn modelId="{C103032F-E428-45EB-9BE7-0F1BEF484CCF}" srcId="{70CB99B5-C7DB-45B9-8EAC-7DC2E3C96A9C}" destId="{2EFCE9C5-9DD6-478D-809B-F526B6DA0B46}" srcOrd="3" destOrd="0" parTransId="{4C2BB7FE-A18B-497C-BBDB-A65FDCA55950}" sibTransId="{26F12127-818A-47F1-A441-1B9C90FE400C}"/>
    <dgm:cxn modelId="{315E0352-D855-4315-9644-9C927C7C8B77}" type="presOf" srcId="{2EFCE9C5-9DD6-478D-809B-F526B6DA0B46}" destId="{BCB68A0E-1026-4DDF-A79D-BA1DD88CCC98}" srcOrd="0" destOrd="0" presId="urn:microsoft.com/office/officeart/2005/8/layout/target3"/>
    <dgm:cxn modelId="{6D0C2FA2-87BA-4A0A-92F5-992681A284ED}" srcId="{70CB99B5-C7DB-45B9-8EAC-7DC2E3C96A9C}" destId="{9EBFD930-F531-4E9B-AA86-5630636DD0BE}" srcOrd="0" destOrd="0" parTransId="{190B51AE-0A4C-4139-97DB-AD528769964E}" sibTransId="{83391404-EBD9-453A-AB84-760E5433FB6C}"/>
    <dgm:cxn modelId="{2FF42C6C-20D7-469B-8A27-EAB7FF0F5A6D}" srcId="{70CB99B5-C7DB-45B9-8EAC-7DC2E3C96A9C}" destId="{C330802E-D9EB-4504-8F7E-0DB2354304D8}" srcOrd="2" destOrd="0" parTransId="{1DC44F96-0C02-4FC9-B337-C98C07C1A31A}" sibTransId="{52C2A876-3187-4951-9108-BD83C371FB7F}"/>
    <dgm:cxn modelId="{122C23E5-6284-450C-80EF-2CEB7319CF01}" type="presOf" srcId="{908A93FB-E21A-44DD-88CF-90D23AA547BD}" destId="{BCF5F696-CEE5-4591-A959-1CEFBF579B4C}" srcOrd="0" destOrd="0" presId="urn:microsoft.com/office/officeart/2005/8/layout/target3"/>
    <dgm:cxn modelId="{D32374A7-90AF-4040-886E-2E8CC28992BA}" type="presOf" srcId="{9EBFD930-F531-4E9B-AA86-5630636DD0BE}" destId="{D6CD4429-50DB-4F93-A2F4-AE37D77BEEAD}" srcOrd="0" destOrd="0" presId="urn:microsoft.com/office/officeart/2005/8/layout/target3"/>
    <dgm:cxn modelId="{A88E2C9B-4122-41C4-8F24-1DA8363CB3B4}" type="presOf" srcId="{0379D72D-F10D-4BD4-BF5E-BEA7064D730F}" destId="{3553BA81-E9D3-4688-99B0-A253B6C78EAD}" srcOrd="1" destOrd="0" presId="urn:microsoft.com/office/officeart/2005/8/layout/target3"/>
    <dgm:cxn modelId="{8549CB7F-144A-4E33-8095-4CF3053625D4}" type="presOf" srcId="{9EBFD930-F531-4E9B-AA86-5630636DD0BE}" destId="{59E52106-8A03-4D4D-B260-6CDA4874FF23}" srcOrd="1" destOrd="0" presId="urn:microsoft.com/office/officeart/2005/8/layout/target3"/>
    <dgm:cxn modelId="{3ADF3862-1883-4D71-8B6E-DA1D3BAA6F8D}" type="presOf" srcId="{908A93FB-E21A-44DD-88CF-90D23AA547BD}" destId="{3DD8B695-6111-46FC-89C3-C1915589A1E3}" srcOrd="1" destOrd="0" presId="urn:microsoft.com/office/officeart/2005/8/layout/target3"/>
    <dgm:cxn modelId="{93DA4480-7DBB-4B3F-B89A-6D773A2231EE}" srcId="{70CB99B5-C7DB-45B9-8EAC-7DC2E3C96A9C}" destId="{908A93FB-E21A-44DD-88CF-90D23AA547BD}" srcOrd="1" destOrd="0" parTransId="{BFA397A7-76D0-46CF-B38B-CF76E25C335C}" sibTransId="{63A0A619-563A-46A8-BFBE-05F0CBAABFE4}"/>
    <dgm:cxn modelId="{FDCB807D-AE71-4CD0-ADD1-E29FD636CF4E}" type="presOf" srcId="{2EFCE9C5-9DD6-478D-809B-F526B6DA0B46}" destId="{6F4CB654-8A05-4CE1-ABC0-C2412A69B6D4}" srcOrd="1" destOrd="0" presId="urn:microsoft.com/office/officeart/2005/8/layout/target3"/>
    <dgm:cxn modelId="{8239E0E1-51BD-4808-ADF8-F51789C4621E}" srcId="{70CB99B5-C7DB-45B9-8EAC-7DC2E3C96A9C}" destId="{0379D72D-F10D-4BD4-BF5E-BEA7064D730F}" srcOrd="4" destOrd="0" parTransId="{CFE80D0B-8837-4304-AA6F-DC0DAB9BBE5E}" sibTransId="{22404548-68F8-480E-893B-C384ACDFF6BB}"/>
    <dgm:cxn modelId="{9ACA51AD-1233-4A68-A7EC-C90C81DAA573}" type="presParOf" srcId="{370EB6BE-8825-4EA0-B77B-F541B5E44279}" destId="{D7FD5FE9-F415-4005-A4DC-23234F9A029F}" srcOrd="0" destOrd="0" presId="urn:microsoft.com/office/officeart/2005/8/layout/target3"/>
    <dgm:cxn modelId="{B4854A1A-FF3A-4993-AA8D-B65FBE4AF21D}" type="presParOf" srcId="{370EB6BE-8825-4EA0-B77B-F541B5E44279}" destId="{F21BFF05-9D85-49C5-A49F-924C536EC212}" srcOrd="1" destOrd="0" presId="urn:microsoft.com/office/officeart/2005/8/layout/target3"/>
    <dgm:cxn modelId="{806F6D45-D516-4D39-BACE-4214A2768C04}" type="presParOf" srcId="{370EB6BE-8825-4EA0-B77B-F541B5E44279}" destId="{D6CD4429-50DB-4F93-A2F4-AE37D77BEEAD}" srcOrd="2" destOrd="0" presId="urn:microsoft.com/office/officeart/2005/8/layout/target3"/>
    <dgm:cxn modelId="{BB1A5C33-3EC7-4474-BDC7-76A8AF56DBBE}" type="presParOf" srcId="{370EB6BE-8825-4EA0-B77B-F541B5E44279}" destId="{AC2DB40E-D051-4FA8-9AF6-BBE73D614427}" srcOrd="3" destOrd="0" presId="urn:microsoft.com/office/officeart/2005/8/layout/target3"/>
    <dgm:cxn modelId="{4122E012-FF7C-4D59-8531-1136C430D6B5}" type="presParOf" srcId="{370EB6BE-8825-4EA0-B77B-F541B5E44279}" destId="{5012C43A-71EB-4495-B330-A1F4B6B35AAC}" srcOrd="4" destOrd="0" presId="urn:microsoft.com/office/officeart/2005/8/layout/target3"/>
    <dgm:cxn modelId="{E4B3D6C3-04F3-40F1-A806-3C5BEE1D49F8}" type="presParOf" srcId="{370EB6BE-8825-4EA0-B77B-F541B5E44279}" destId="{BCF5F696-CEE5-4591-A959-1CEFBF579B4C}" srcOrd="5" destOrd="0" presId="urn:microsoft.com/office/officeart/2005/8/layout/target3"/>
    <dgm:cxn modelId="{13EB02F1-E256-4D20-B7EF-2E181AE2F492}" type="presParOf" srcId="{370EB6BE-8825-4EA0-B77B-F541B5E44279}" destId="{1F9E889C-8F78-4847-A165-53ECAFE68EF3}" srcOrd="6" destOrd="0" presId="urn:microsoft.com/office/officeart/2005/8/layout/target3"/>
    <dgm:cxn modelId="{70CA60AD-8029-4783-9736-6CAAC35B36EA}" type="presParOf" srcId="{370EB6BE-8825-4EA0-B77B-F541B5E44279}" destId="{7A66A957-8AB3-4FD4-BC2F-4E0A1726D391}" srcOrd="7" destOrd="0" presId="urn:microsoft.com/office/officeart/2005/8/layout/target3"/>
    <dgm:cxn modelId="{65CE8FD1-7C2D-4465-91FE-A8D975878D6B}" type="presParOf" srcId="{370EB6BE-8825-4EA0-B77B-F541B5E44279}" destId="{CD0B0173-8F12-4A8B-B6EC-18962973FC78}" srcOrd="8" destOrd="0" presId="urn:microsoft.com/office/officeart/2005/8/layout/target3"/>
    <dgm:cxn modelId="{A98BB376-7AFD-4FB3-A908-59B82395D313}" type="presParOf" srcId="{370EB6BE-8825-4EA0-B77B-F541B5E44279}" destId="{34752CBB-5F86-4BE2-947E-230F26AC155D}" srcOrd="9" destOrd="0" presId="urn:microsoft.com/office/officeart/2005/8/layout/target3"/>
    <dgm:cxn modelId="{C69F6D9E-1F5A-4730-A7E5-FFDA623384C9}" type="presParOf" srcId="{370EB6BE-8825-4EA0-B77B-F541B5E44279}" destId="{0F96AAE8-004F-435B-844E-809B34E90A9D}" srcOrd="10" destOrd="0" presId="urn:microsoft.com/office/officeart/2005/8/layout/target3"/>
    <dgm:cxn modelId="{05615069-2FDE-40DB-8DF4-2F798DDE70FE}" type="presParOf" srcId="{370EB6BE-8825-4EA0-B77B-F541B5E44279}" destId="{BCB68A0E-1026-4DDF-A79D-BA1DD88CCC98}" srcOrd="11" destOrd="0" presId="urn:microsoft.com/office/officeart/2005/8/layout/target3"/>
    <dgm:cxn modelId="{BDD1341E-5EBA-434C-A18C-BB3C0CBD1040}" type="presParOf" srcId="{370EB6BE-8825-4EA0-B77B-F541B5E44279}" destId="{317DCC0B-3986-4C33-9131-3BDCC4A7986E}" srcOrd="12" destOrd="0" presId="urn:microsoft.com/office/officeart/2005/8/layout/target3"/>
    <dgm:cxn modelId="{3CC40B21-A273-4CE1-9703-A5F4F4032DB2}" type="presParOf" srcId="{370EB6BE-8825-4EA0-B77B-F541B5E44279}" destId="{2EAA2D5E-7E59-4A25-AF6E-1EF52629D60E}" srcOrd="13" destOrd="0" presId="urn:microsoft.com/office/officeart/2005/8/layout/target3"/>
    <dgm:cxn modelId="{3191F8A2-277A-41E4-9AAA-7CC186231341}" type="presParOf" srcId="{370EB6BE-8825-4EA0-B77B-F541B5E44279}" destId="{0E424360-6982-4443-8BC3-BE27353ED091}" srcOrd="14" destOrd="0" presId="urn:microsoft.com/office/officeart/2005/8/layout/target3"/>
    <dgm:cxn modelId="{1BDAD3D3-80A7-4F7B-B966-8623509A1F0E}" type="presParOf" srcId="{370EB6BE-8825-4EA0-B77B-F541B5E44279}" destId="{59E52106-8A03-4D4D-B260-6CDA4874FF23}" srcOrd="15" destOrd="0" presId="urn:microsoft.com/office/officeart/2005/8/layout/target3"/>
    <dgm:cxn modelId="{D88E2DF8-023E-49BB-968D-23C4C8E8CCEF}" type="presParOf" srcId="{370EB6BE-8825-4EA0-B77B-F541B5E44279}" destId="{3DD8B695-6111-46FC-89C3-C1915589A1E3}" srcOrd="16" destOrd="0" presId="urn:microsoft.com/office/officeart/2005/8/layout/target3"/>
    <dgm:cxn modelId="{58900DB4-755B-412A-A8EE-5A1A464BAC94}" type="presParOf" srcId="{370EB6BE-8825-4EA0-B77B-F541B5E44279}" destId="{2E898C3F-91B8-4CD0-98D5-6EDAB0A46026}" srcOrd="17" destOrd="0" presId="urn:microsoft.com/office/officeart/2005/8/layout/target3"/>
    <dgm:cxn modelId="{7271EE14-0B76-4242-A679-05CED66086E9}" type="presParOf" srcId="{370EB6BE-8825-4EA0-B77B-F541B5E44279}" destId="{6F4CB654-8A05-4CE1-ABC0-C2412A69B6D4}" srcOrd="18" destOrd="0" presId="urn:microsoft.com/office/officeart/2005/8/layout/target3"/>
    <dgm:cxn modelId="{FDF50CB1-048D-4BA7-A977-9C09CBDBB868}" type="presParOf" srcId="{370EB6BE-8825-4EA0-B77B-F541B5E44279}" destId="{3553BA81-E9D3-4688-99B0-A253B6C78EAD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7FD5FE9-F415-4005-A4DC-23234F9A029F}">
      <dsp:nvSpPr>
        <dsp:cNvPr id="0" name=""/>
        <dsp:cNvSpPr/>
      </dsp:nvSpPr>
      <dsp:spPr>
        <a:xfrm>
          <a:off x="0" y="0"/>
          <a:ext cx="5257799" cy="5257799"/>
        </a:xfrm>
        <a:prstGeom prst="pie">
          <a:avLst>
            <a:gd name="adj1" fmla="val 5400000"/>
            <a:gd name="adj2" fmla="val 1620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6CD4429-50DB-4F93-A2F4-AE37D77BEEAD}">
      <dsp:nvSpPr>
        <dsp:cNvPr id="0" name=""/>
        <dsp:cNvSpPr/>
      </dsp:nvSpPr>
      <dsp:spPr>
        <a:xfrm>
          <a:off x="2628899" y="0"/>
          <a:ext cx="9258300" cy="525779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smtClean="0">
              <a:solidFill>
                <a:schemeClr val="accent1">
                  <a:lumMod val="50000"/>
                </a:schemeClr>
              </a:solidFill>
            </a:rPr>
            <a:t>Böyrəküstü vəz</a:t>
          </a:r>
          <a:r>
            <a:rPr lang="az-Latn-AZ" sz="2000" kern="1200" smtClean="0">
              <a:solidFill>
                <a:schemeClr val="accent1">
                  <a:lumMod val="50000"/>
                </a:schemeClr>
              </a:solidFill>
            </a:rPr>
            <a:t>i</a:t>
          </a:r>
          <a:r>
            <a:rPr lang="en-US" sz="2000" kern="1200" smtClean="0">
              <a:solidFill>
                <a:schemeClr val="accent1">
                  <a:lumMod val="50000"/>
                </a:schemeClr>
              </a:solidFill>
            </a:rPr>
            <a:t> cüt üzvlər olaraq retroperitoneal sahədə böyrəklərin yuxarı və medial kənarında yerləşir.</a:t>
          </a:r>
          <a:endParaRPr lang="en-US" sz="2000" kern="1200">
            <a:solidFill>
              <a:schemeClr val="accent1">
                <a:lumMod val="50000"/>
              </a:schemeClr>
            </a:solidFill>
          </a:endParaRPr>
        </a:p>
      </dsp:txBody>
      <dsp:txXfrm>
        <a:off x="2628899" y="0"/>
        <a:ext cx="9258300" cy="841247"/>
      </dsp:txXfrm>
    </dsp:sp>
    <dsp:sp modelId="{5012C43A-71EB-4495-B330-A1F4B6B35AAC}">
      <dsp:nvSpPr>
        <dsp:cNvPr id="0" name=""/>
        <dsp:cNvSpPr/>
      </dsp:nvSpPr>
      <dsp:spPr>
        <a:xfrm>
          <a:off x="552068" y="841247"/>
          <a:ext cx="4153662" cy="4153662"/>
        </a:xfrm>
        <a:prstGeom prst="pie">
          <a:avLst>
            <a:gd name="adj1" fmla="val 5400000"/>
            <a:gd name="adj2" fmla="val 16200000"/>
          </a:avLst>
        </a:prstGeom>
        <a:solidFill>
          <a:schemeClr val="accent2">
            <a:hueOff val="-363841"/>
            <a:satOff val="-20982"/>
            <a:lumOff val="215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F5F696-CEE5-4591-A959-1CEFBF579B4C}">
      <dsp:nvSpPr>
        <dsp:cNvPr id="0" name=""/>
        <dsp:cNvSpPr/>
      </dsp:nvSpPr>
      <dsp:spPr>
        <a:xfrm>
          <a:off x="2628899" y="841247"/>
          <a:ext cx="9258300" cy="41536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-363841"/>
              <a:satOff val="-20982"/>
              <a:lumOff val="215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smtClean="0">
              <a:solidFill>
                <a:schemeClr val="accent1">
                  <a:lumMod val="50000"/>
                </a:schemeClr>
              </a:solidFill>
            </a:rPr>
            <a:t>Sağ piramidal, sol isə oraqvari formadadır, çəkisi 4 qram təşkil edir. </a:t>
          </a:r>
          <a:endParaRPr lang="en-US" sz="2000" kern="1200">
            <a:solidFill>
              <a:schemeClr val="accent1">
                <a:lumMod val="50000"/>
              </a:schemeClr>
            </a:solidFill>
          </a:endParaRPr>
        </a:p>
      </dsp:txBody>
      <dsp:txXfrm>
        <a:off x="2628899" y="841247"/>
        <a:ext cx="9258300" cy="841248"/>
      </dsp:txXfrm>
    </dsp:sp>
    <dsp:sp modelId="{7A66A957-8AB3-4FD4-BC2F-4E0A1726D391}">
      <dsp:nvSpPr>
        <dsp:cNvPr id="0" name=""/>
        <dsp:cNvSpPr/>
      </dsp:nvSpPr>
      <dsp:spPr>
        <a:xfrm>
          <a:off x="1104137" y="1682495"/>
          <a:ext cx="3049524" cy="3049524"/>
        </a:xfrm>
        <a:prstGeom prst="pie">
          <a:avLst>
            <a:gd name="adj1" fmla="val 5400000"/>
            <a:gd name="adj2" fmla="val 16200000"/>
          </a:avLst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0B0173-8F12-4A8B-B6EC-18962973FC78}">
      <dsp:nvSpPr>
        <dsp:cNvPr id="0" name=""/>
        <dsp:cNvSpPr/>
      </dsp:nvSpPr>
      <dsp:spPr>
        <a:xfrm>
          <a:off x="2628899" y="1682495"/>
          <a:ext cx="9258300" cy="304952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-727682"/>
              <a:satOff val="-41964"/>
              <a:lumOff val="431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smtClean="0">
              <a:solidFill>
                <a:schemeClr val="accent1">
                  <a:lumMod val="50000"/>
                </a:schemeClr>
              </a:solidFill>
            </a:rPr>
            <a:t>Vəz</a:t>
          </a:r>
          <a:r>
            <a:rPr lang="az-Latn-AZ" sz="2000" kern="1200" smtClean="0">
              <a:solidFill>
                <a:schemeClr val="accent1">
                  <a:lumMod val="50000"/>
                </a:schemeClr>
              </a:solidFill>
            </a:rPr>
            <a:t>i</a:t>
          </a:r>
          <a:r>
            <a:rPr lang="en-US" sz="2000" kern="1200" smtClean="0">
              <a:solidFill>
                <a:schemeClr val="accent1">
                  <a:lumMod val="50000"/>
                </a:schemeClr>
              </a:solidFill>
            </a:rPr>
            <a:t>lər xüsusi kapsul ilə örtülür. </a:t>
          </a:r>
          <a:endParaRPr lang="en-US" sz="2000" kern="1200">
            <a:solidFill>
              <a:schemeClr val="accent1">
                <a:lumMod val="50000"/>
              </a:schemeClr>
            </a:solidFill>
          </a:endParaRPr>
        </a:p>
      </dsp:txBody>
      <dsp:txXfrm>
        <a:off x="2628899" y="1682495"/>
        <a:ext cx="9258300" cy="841248"/>
      </dsp:txXfrm>
    </dsp:sp>
    <dsp:sp modelId="{0F96AAE8-004F-435B-844E-809B34E90A9D}">
      <dsp:nvSpPr>
        <dsp:cNvPr id="0" name=""/>
        <dsp:cNvSpPr/>
      </dsp:nvSpPr>
      <dsp:spPr>
        <a:xfrm>
          <a:off x="1656206" y="2523744"/>
          <a:ext cx="1945386" cy="1945386"/>
        </a:xfrm>
        <a:prstGeom prst="pie">
          <a:avLst>
            <a:gd name="adj1" fmla="val 5400000"/>
            <a:gd name="adj2" fmla="val 16200000"/>
          </a:avLst>
        </a:prstGeom>
        <a:solidFill>
          <a:schemeClr val="accent2">
            <a:hueOff val="-1091522"/>
            <a:satOff val="-62946"/>
            <a:lumOff val="647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B68A0E-1026-4DDF-A79D-BA1DD88CCC98}">
      <dsp:nvSpPr>
        <dsp:cNvPr id="0" name=""/>
        <dsp:cNvSpPr/>
      </dsp:nvSpPr>
      <dsp:spPr>
        <a:xfrm>
          <a:off x="2628899" y="2523744"/>
          <a:ext cx="9258300" cy="194538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-1091522"/>
              <a:satOff val="-62946"/>
              <a:lumOff val="647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smtClean="0">
              <a:solidFill>
                <a:schemeClr val="accent1">
                  <a:lumMod val="50000"/>
                </a:schemeClr>
              </a:solidFill>
            </a:rPr>
            <a:t>Sağ adrenal vəz</a:t>
          </a:r>
          <a:r>
            <a:rPr lang="az-Latn-AZ" sz="2000" kern="1200" smtClean="0">
              <a:solidFill>
                <a:schemeClr val="accent1">
                  <a:lumMod val="50000"/>
                </a:schemeClr>
              </a:solidFill>
            </a:rPr>
            <a:t>i</a:t>
          </a:r>
          <a:r>
            <a:rPr lang="en-US" sz="2000" kern="1200" smtClean="0">
              <a:solidFill>
                <a:schemeClr val="accent1">
                  <a:lumMod val="50000"/>
                </a:schemeClr>
              </a:solidFill>
            </a:rPr>
            <a:t> aşağı boş venanın retrohepatik seqmentinin posteriolateral səthinə söykənir, aşağıdan sağ böyrəklə, yuxarı və öndən qaraciyər, arxadan diafraqma ilə əhatə olunur. </a:t>
          </a:r>
          <a:endParaRPr lang="en-US" sz="2000" kern="1200">
            <a:solidFill>
              <a:schemeClr val="accent1">
                <a:lumMod val="50000"/>
              </a:schemeClr>
            </a:solidFill>
          </a:endParaRPr>
        </a:p>
      </dsp:txBody>
      <dsp:txXfrm>
        <a:off x="2628899" y="2523744"/>
        <a:ext cx="9258300" cy="841247"/>
      </dsp:txXfrm>
    </dsp:sp>
    <dsp:sp modelId="{2EAA2D5E-7E59-4A25-AF6E-1EF52629D60E}">
      <dsp:nvSpPr>
        <dsp:cNvPr id="0" name=""/>
        <dsp:cNvSpPr/>
      </dsp:nvSpPr>
      <dsp:spPr>
        <a:xfrm>
          <a:off x="2208275" y="3364992"/>
          <a:ext cx="841248" cy="841248"/>
        </a:xfrm>
        <a:prstGeom prst="pie">
          <a:avLst>
            <a:gd name="adj1" fmla="val 5400000"/>
            <a:gd name="adj2" fmla="val 16200000"/>
          </a:avLst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E424360-6982-4443-8BC3-BE27353ED091}">
      <dsp:nvSpPr>
        <dsp:cNvPr id="0" name=""/>
        <dsp:cNvSpPr/>
      </dsp:nvSpPr>
      <dsp:spPr>
        <a:xfrm>
          <a:off x="2628899" y="3364992"/>
          <a:ext cx="9258300" cy="84124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-1455363"/>
              <a:satOff val="-83928"/>
              <a:lumOff val="862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smtClean="0">
              <a:solidFill>
                <a:schemeClr val="accent1">
                  <a:lumMod val="50000"/>
                </a:schemeClr>
              </a:solidFill>
            </a:rPr>
            <a:t>Sol adrenal vəz</a:t>
          </a:r>
          <a:r>
            <a:rPr lang="az-Latn-AZ" sz="2000" kern="1200" smtClean="0">
              <a:solidFill>
                <a:schemeClr val="accent1">
                  <a:lumMod val="50000"/>
                </a:schemeClr>
              </a:solidFill>
            </a:rPr>
            <a:t>i</a:t>
          </a:r>
          <a:r>
            <a:rPr lang="en-US" sz="2000" kern="1200" smtClean="0">
              <a:solidFill>
                <a:schemeClr val="accent1">
                  <a:lumMod val="50000"/>
                </a:schemeClr>
              </a:solidFill>
            </a:rPr>
            <a:t> sol böyrəklə aorta arasında yerləşir. </a:t>
          </a:r>
          <a:endParaRPr lang="en-US" sz="2000" kern="1200">
            <a:solidFill>
              <a:schemeClr val="accent1">
                <a:lumMod val="50000"/>
              </a:schemeClr>
            </a:solidFill>
          </a:endParaRPr>
        </a:p>
      </dsp:txBody>
      <dsp:txXfrm>
        <a:off x="2628899" y="3364992"/>
        <a:ext cx="9258300" cy="84124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1E8A7F-E1E9-493B-BF01-B98FA9DBFFE9}" type="datetimeFigureOut">
              <a:rPr lang="en-US" smtClean="0"/>
              <a:t>12/15/2019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ECFEFA-8B8F-4710-AB3B-90747F19D3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90044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ECFEFA-8B8F-4710-AB3B-90747F19D318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92975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ECFEFA-8B8F-4710-AB3B-90747F19D318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50131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ECFEFA-8B8F-4710-AB3B-90747F19D318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51957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Prof.Dr. NYBay</a:t>
            </a:r>
          </a:p>
        </p:txBody>
      </p:sp>
    </p:spTree>
    <p:extLst>
      <p:ext uri="{BB962C8B-B14F-4D97-AF65-F5344CB8AC3E}">
        <p14:creationId xmlns:p14="http://schemas.microsoft.com/office/powerpoint/2010/main" val="12809873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Prof.Dr. NYBay</a:t>
            </a:r>
          </a:p>
        </p:txBody>
      </p:sp>
    </p:spTree>
    <p:extLst>
      <p:ext uri="{BB962C8B-B14F-4D97-AF65-F5344CB8AC3E}">
        <p14:creationId xmlns:p14="http://schemas.microsoft.com/office/powerpoint/2010/main" val="9663708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Prof.Dr. NYBay</a:t>
            </a:r>
          </a:p>
        </p:txBody>
      </p:sp>
    </p:spTree>
    <p:extLst>
      <p:ext uri="{BB962C8B-B14F-4D97-AF65-F5344CB8AC3E}">
        <p14:creationId xmlns:p14="http://schemas.microsoft.com/office/powerpoint/2010/main" val="27279000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35293" y="47782"/>
            <a:ext cx="6130480" cy="69598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" y="6607630"/>
            <a:ext cx="12191999" cy="250370"/>
          </a:xfrm>
        </p:spPr>
        <p:txBody>
          <a:bodyPr/>
          <a:lstStyle/>
          <a:p>
            <a:r>
              <a:rPr lang="en-US"/>
              <a:t>Prof.Dr. NYBay</a:t>
            </a:r>
          </a:p>
        </p:txBody>
      </p:sp>
    </p:spTree>
    <p:extLst>
      <p:ext uri="{BB962C8B-B14F-4D97-AF65-F5344CB8AC3E}">
        <p14:creationId xmlns:p14="http://schemas.microsoft.com/office/powerpoint/2010/main" val="30003779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Prof.Dr. NYBay</a:t>
            </a:r>
          </a:p>
        </p:txBody>
      </p:sp>
    </p:spTree>
    <p:extLst>
      <p:ext uri="{BB962C8B-B14F-4D97-AF65-F5344CB8AC3E}">
        <p14:creationId xmlns:p14="http://schemas.microsoft.com/office/powerpoint/2010/main" val="25653716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Prof.Dr. NYBay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5B822C8-6406-42E1-B6EC-A2FC517C4C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40837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Prof.Dr. NYBay</a:t>
            </a:r>
          </a:p>
        </p:txBody>
      </p:sp>
    </p:spTree>
    <p:extLst>
      <p:ext uri="{BB962C8B-B14F-4D97-AF65-F5344CB8AC3E}">
        <p14:creationId xmlns:p14="http://schemas.microsoft.com/office/powerpoint/2010/main" val="35296896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Prof.Dr. NYBay</a:t>
            </a:r>
          </a:p>
        </p:txBody>
      </p:sp>
    </p:spTree>
    <p:extLst>
      <p:ext uri="{BB962C8B-B14F-4D97-AF65-F5344CB8AC3E}">
        <p14:creationId xmlns:p14="http://schemas.microsoft.com/office/powerpoint/2010/main" val="15935473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Prof.Dr. NYBay</a:t>
            </a:r>
          </a:p>
        </p:txBody>
      </p:sp>
    </p:spTree>
    <p:extLst>
      <p:ext uri="{BB962C8B-B14F-4D97-AF65-F5344CB8AC3E}">
        <p14:creationId xmlns:p14="http://schemas.microsoft.com/office/powerpoint/2010/main" val="37610715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57064" y="47782"/>
            <a:ext cx="6192531" cy="6959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" y="6538434"/>
            <a:ext cx="12191999" cy="319565"/>
          </a:xfrm>
          <a:prstGeom prst="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bg1"/>
                </a:solidFill>
              </a:defRPr>
            </a:lvl1pPr>
          </a:lstStyle>
          <a:p>
            <a:r>
              <a:rPr lang="en-US"/>
              <a:t>Prof.Dr. NYBay</a:t>
            </a:r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:a16="http://schemas.microsoft.com/office/drawing/2014/main" id="{969E38AF-291F-4339-900B-5C929DD14B9F}"/>
              </a:ext>
            </a:extLst>
          </p:cNvPr>
          <p:cNvSpPr/>
          <p:nvPr/>
        </p:nvSpPr>
        <p:spPr>
          <a:xfrm flipH="1" flipV="1">
            <a:off x="9249595" y="-6194"/>
            <a:ext cx="2948366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: Single Corner Snipped 3">
            <a:extLst>
              <a:ext uri="{FF2B5EF4-FFF2-40B4-BE49-F238E27FC236}">
                <a16:creationId xmlns:a16="http://schemas.microsoft.com/office/drawing/2014/main" id="{560E05C1-69F9-4044-B263-4E0302496109}"/>
              </a:ext>
            </a:extLst>
          </p:cNvPr>
          <p:cNvSpPr/>
          <p:nvPr/>
        </p:nvSpPr>
        <p:spPr>
          <a:xfrm flipV="1">
            <a:off x="3538" y="-3406"/>
            <a:ext cx="2948366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3DEEB3C-5770-4373-89A7-73C7E73B1C8F}"/>
              </a:ext>
            </a:extLst>
          </p:cNvPr>
          <p:cNvSpPr txBox="1"/>
          <p:nvPr/>
        </p:nvSpPr>
        <p:spPr>
          <a:xfrm>
            <a:off x="840709" y="319565"/>
            <a:ext cx="144943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1050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1050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1050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1050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0C96B6E-AD68-4B1D-8E45-3341F93D5B88}"/>
              </a:ext>
            </a:extLst>
          </p:cNvPr>
          <p:cNvPicPr/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0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89DFEF07-5073-4CE5-AF7F-5E2722E18213}"/>
              </a:ext>
            </a:extLst>
          </p:cNvPr>
          <p:cNvSpPr/>
          <p:nvPr/>
        </p:nvSpPr>
        <p:spPr>
          <a:xfrm>
            <a:off x="840709" y="22655"/>
            <a:ext cx="849543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az-Latn-AZ" sz="20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20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115945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6" r:id="rId1"/>
    <p:sldLayoutId id="2147483807" r:id="rId2"/>
    <p:sldLayoutId id="2147483808" r:id="rId3"/>
    <p:sldLayoutId id="2147483809" r:id="rId4"/>
    <p:sldLayoutId id="2147483810" r:id="rId5"/>
    <p:sldLayoutId id="2147483811" r:id="rId6"/>
    <p:sldLayoutId id="2147483812" r:id="rId7"/>
    <p:sldLayoutId id="2147483813" r:id="rId8"/>
    <p:sldLayoutId id="2147483814" r:id="rId9"/>
  </p:sldLayoutIdLst>
  <p:hf sldNum="0"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4504152-151A-42FA-B840-2517AD17ED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Müəlliflər</a:t>
            </a:r>
          </a:p>
        </p:txBody>
      </p:sp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4D702279-ACE9-4FC9-8ADE-DFF4DF6D6794}"/>
              </a:ext>
            </a:extLst>
          </p:cNvPr>
          <p:cNvSpPr txBox="1">
            <a:spLocks/>
          </p:cNvSpPr>
          <p:nvPr/>
        </p:nvSpPr>
        <p:spPr>
          <a:xfrm>
            <a:off x="8156743" y="3142882"/>
            <a:ext cx="3686914" cy="1373070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kern="120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      </a:t>
            </a:r>
            <a:r>
              <a:rPr lang="en-US" sz="4800" dirty="0">
                <a:solidFill>
                  <a:schemeClr val="accent6">
                    <a:lumMod val="50000"/>
                  </a:schemeClr>
                </a:solidFill>
              </a:rPr>
              <a:t>www.bck.</a:t>
            </a:r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az</a:t>
            </a:r>
            <a:endParaRPr lang="ru-RU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6" name="Подзаголовок 2">
            <a:extLst>
              <a:ext uri="{FF2B5EF4-FFF2-40B4-BE49-F238E27FC236}">
                <a16:creationId xmlns:a16="http://schemas.microsoft.com/office/drawing/2014/main" id="{B1DF8DD9-CAEC-4A68-907F-834C4D75D13C}"/>
              </a:ext>
            </a:extLst>
          </p:cNvPr>
          <p:cNvSpPr txBox="1">
            <a:spLocks/>
          </p:cNvSpPr>
          <p:nvPr/>
        </p:nvSpPr>
        <p:spPr>
          <a:xfrm>
            <a:off x="1428057" y="5098469"/>
            <a:ext cx="9606678" cy="7057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b="1">
                <a:solidFill>
                  <a:schemeClr val="accent2">
                    <a:lumMod val="50000"/>
                  </a:schemeClr>
                </a:solidFill>
              </a:rPr>
              <a:t>Az</a:t>
            </a:r>
            <a:r>
              <a:rPr lang="az-Latn-AZ" sz="2800" b="1">
                <a:solidFill>
                  <a:schemeClr val="accent2">
                    <a:lumMod val="50000"/>
                  </a:schemeClr>
                </a:solidFill>
              </a:rPr>
              <a:t>ərbaycan Tibb Universitetinin </a:t>
            </a:r>
            <a:r>
              <a:rPr lang="en-US" sz="2800" b="1">
                <a:solidFill>
                  <a:schemeClr val="accent2">
                    <a:lumMod val="50000"/>
                  </a:schemeClr>
                </a:solidFill>
              </a:rPr>
              <a:t>I</a:t>
            </a:r>
            <a:r>
              <a:rPr lang="az-Latn-AZ" sz="2800" b="1">
                <a:solidFill>
                  <a:schemeClr val="accent2">
                    <a:lumMod val="50000"/>
                  </a:schemeClr>
                </a:solidFill>
              </a:rPr>
              <a:t>-Cərrahi Xəstəliklər kafedrası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7" name="Рисунок 5">
            <a:extLst>
              <a:ext uri="{FF2B5EF4-FFF2-40B4-BE49-F238E27FC236}">
                <a16:creationId xmlns:a16="http://schemas.microsoft.com/office/drawing/2014/main" id="{DDC89D77-0A3E-4808-ABCC-14D02F7CC8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835" y="1302494"/>
            <a:ext cx="2816993" cy="337564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B921A35-DD63-4792-A2AE-B091092676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1478" y="1302494"/>
            <a:ext cx="5032582" cy="3375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18746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0" y="1143000"/>
            <a:ext cx="7772400" cy="2057400"/>
          </a:xfrm>
        </p:spPr>
        <p:txBody>
          <a:bodyPr>
            <a:noAutofit/>
          </a:bodyPr>
          <a:lstStyle/>
          <a:p>
            <a:r>
              <a:rPr lang="az-Latn-AZ" sz="4800" b="1" dirty="0" smtClean="0">
                <a:solidFill>
                  <a:schemeClr val="accent2">
                    <a:lumMod val="50000"/>
                  </a:schemeClr>
                </a:solidFill>
              </a:rPr>
              <a:t>BÖYRƏKÜSTÜ VƏZİNİN CƏRRAHİ </a:t>
            </a:r>
            <a:r>
              <a:rPr lang="az-Latn-AZ" sz="4800" b="1" dirty="0">
                <a:solidFill>
                  <a:schemeClr val="accent2">
                    <a:lumMod val="50000"/>
                  </a:schemeClr>
                </a:solidFill>
              </a:rPr>
              <a:t>XƏSTƏLİKLƏRİNƏ DİAQNOSTİK YANAŞMA</a:t>
            </a:r>
            <a:endParaRPr lang="en-US" sz="4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800" y="4038600"/>
            <a:ext cx="7772400" cy="1199704"/>
          </a:xfrm>
        </p:spPr>
        <p:txBody>
          <a:bodyPr>
            <a:normAutofit/>
          </a:bodyPr>
          <a:lstStyle/>
          <a:p>
            <a:pPr marR="0"/>
            <a:r>
              <a:rPr lang="en-US" b="1" dirty="0" smtClean="0"/>
              <a:t>Dr. </a:t>
            </a:r>
            <a:r>
              <a:rPr lang="az-Latn-AZ" b="1" dirty="0" smtClean="0"/>
              <a:t>Xatirə Şirinova</a:t>
            </a:r>
            <a:endParaRPr lang="az-Latn-AZ" b="1" dirty="0"/>
          </a:p>
          <a:p>
            <a:pPr marR="0"/>
            <a:r>
              <a:rPr lang="az-Latn-AZ" b="1" dirty="0"/>
              <a:t>ATU, I cərrahi xəstəlikləri kafedrası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7C1756E-B567-468B-8418-30306F833E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" y="6629400"/>
            <a:ext cx="12191999" cy="228600"/>
          </a:xfrm>
        </p:spPr>
        <p:txBody>
          <a:bodyPr/>
          <a:lstStyle/>
          <a:p>
            <a:r>
              <a:rPr lang="en-US" dirty="0" smtClean="0"/>
              <a:t>Dr</a:t>
            </a:r>
            <a:r>
              <a:rPr lang="en-US" dirty="0"/>
              <a:t>. </a:t>
            </a:r>
            <a:r>
              <a:rPr lang="az-Latn-AZ" dirty="0" smtClean="0"/>
              <a:t>Xatirə Şirinova 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EE4CEAD-F29A-43DF-A3B4-06A48A8FA94D}"/>
              </a:ext>
            </a:extLst>
          </p:cNvPr>
          <p:cNvSpPr/>
          <p:nvPr/>
        </p:nvSpPr>
        <p:spPr>
          <a:xfrm>
            <a:off x="9525000" y="-14764"/>
            <a:ext cx="24384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z-Latn-AZ" sz="1400" b="1" dirty="0" smtClean="0">
                <a:solidFill>
                  <a:schemeClr val="accent1">
                    <a:lumMod val="75000"/>
                  </a:schemeClr>
                </a:solidFill>
              </a:rPr>
              <a:t>Böyrəküstü vəzinin cərrahi xəstəliklərinə </a:t>
            </a:r>
            <a:r>
              <a:rPr lang="az-Latn-AZ" sz="1400" b="1" dirty="0">
                <a:solidFill>
                  <a:schemeClr val="accent1">
                    <a:lumMod val="75000"/>
                  </a:schemeClr>
                </a:solidFill>
              </a:rPr>
              <a:t>diaqnostik yanaşma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74979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124200" y="146678"/>
            <a:ext cx="5867400" cy="619944"/>
          </a:xfrm>
        </p:spPr>
        <p:txBody>
          <a:bodyPr>
            <a:normAutofit/>
          </a:bodyPr>
          <a:lstStyle/>
          <a:p>
            <a:r>
              <a:rPr lang="az-Latn-AZ" sz="3200" dirty="0" smtClean="0">
                <a:solidFill>
                  <a:schemeClr val="accent2">
                    <a:lumMod val="50000"/>
                  </a:schemeClr>
                </a:solidFill>
              </a:rPr>
              <a:t>Böyrəküstü vəzinin </a:t>
            </a:r>
            <a:r>
              <a:rPr lang="az-Latn-AZ" sz="3200" dirty="0">
                <a:solidFill>
                  <a:schemeClr val="accent2">
                    <a:lumMod val="50000"/>
                  </a:schemeClr>
                </a:solidFill>
              </a:rPr>
              <a:t>anatomiyası</a:t>
            </a:r>
            <a:endParaRPr lang="en-US" sz="32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800" y="1333356"/>
            <a:ext cx="7164387" cy="4606452"/>
          </a:xfrm>
        </p:spPr>
      </p:pic>
      <p:sp>
        <p:nvSpPr>
          <p:cNvPr id="43" name="Rectangle 42">
            <a:extLst>
              <a:ext uri="{FF2B5EF4-FFF2-40B4-BE49-F238E27FC236}">
                <a16:creationId xmlns:a16="http://schemas.microsoft.com/office/drawing/2014/main" id="{5EE4CEAD-F29A-43DF-A3B4-06A48A8FA94D}"/>
              </a:ext>
            </a:extLst>
          </p:cNvPr>
          <p:cNvSpPr/>
          <p:nvPr/>
        </p:nvSpPr>
        <p:spPr>
          <a:xfrm>
            <a:off x="9525000" y="-14764"/>
            <a:ext cx="24384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z-Latn-AZ" sz="1400" b="1" dirty="0" smtClean="0">
                <a:solidFill>
                  <a:schemeClr val="accent1">
                    <a:lumMod val="75000"/>
                  </a:schemeClr>
                </a:solidFill>
              </a:rPr>
              <a:t>Böyrəküstü vəzinin cərrahi xəstəliklərinə </a:t>
            </a:r>
            <a:r>
              <a:rPr lang="az-Latn-AZ" sz="1400" b="1" dirty="0">
                <a:solidFill>
                  <a:schemeClr val="accent1">
                    <a:lumMod val="75000"/>
                  </a:schemeClr>
                </a:solidFill>
              </a:rPr>
              <a:t>diaqnostik yanaşma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Footer Placeholder 3">
            <a:extLst>
              <a:ext uri="{FF2B5EF4-FFF2-40B4-BE49-F238E27FC236}">
                <a16:creationId xmlns:a16="http://schemas.microsoft.com/office/drawing/2014/main" id="{37C1756E-B567-468B-8418-30306F833E77}"/>
              </a:ext>
            </a:extLst>
          </p:cNvPr>
          <p:cNvSpPr txBox="1">
            <a:spLocks/>
          </p:cNvSpPr>
          <p:nvPr/>
        </p:nvSpPr>
        <p:spPr>
          <a:xfrm>
            <a:off x="1" y="6629400"/>
            <a:ext cx="12191999" cy="259507"/>
          </a:xfrm>
          <a:prstGeom prst="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05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Dr. </a:t>
            </a:r>
            <a:r>
              <a:rPr lang="az-Latn-AZ" dirty="0" smtClean="0"/>
              <a:t>Xatirə Şirinova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35295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124200" y="146678"/>
            <a:ext cx="5867400" cy="619944"/>
          </a:xfrm>
        </p:spPr>
        <p:txBody>
          <a:bodyPr>
            <a:normAutofit/>
          </a:bodyPr>
          <a:lstStyle/>
          <a:p>
            <a:r>
              <a:rPr lang="az-Latn-AZ" sz="3200" dirty="0" smtClean="0">
                <a:solidFill>
                  <a:schemeClr val="accent2">
                    <a:lumMod val="50000"/>
                  </a:schemeClr>
                </a:solidFill>
              </a:rPr>
              <a:t>Böyrəküstü vəzinin </a:t>
            </a:r>
            <a:r>
              <a:rPr lang="az-Latn-AZ" sz="3200" dirty="0">
                <a:solidFill>
                  <a:schemeClr val="accent2">
                    <a:lumMod val="50000"/>
                  </a:schemeClr>
                </a:solidFill>
              </a:rPr>
              <a:t>anatomiyası</a:t>
            </a:r>
            <a:endParaRPr lang="en-US" sz="3200" dirty="0">
              <a:solidFill>
                <a:schemeClr val="accent2">
                  <a:lumMod val="50000"/>
                </a:schemeClr>
              </a:solidFill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856752276"/>
              </p:ext>
            </p:extLst>
          </p:nvPr>
        </p:nvGraphicFramePr>
        <p:xfrm>
          <a:off x="152400" y="1307108"/>
          <a:ext cx="11887200" cy="5257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3" name="Rectangle 42">
            <a:extLst>
              <a:ext uri="{FF2B5EF4-FFF2-40B4-BE49-F238E27FC236}">
                <a16:creationId xmlns:a16="http://schemas.microsoft.com/office/drawing/2014/main" id="{5EE4CEAD-F29A-43DF-A3B4-06A48A8FA94D}"/>
              </a:ext>
            </a:extLst>
          </p:cNvPr>
          <p:cNvSpPr/>
          <p:nvPr/>
        </p:nvSpPr>
        <p:spPr>
          <a:xfrm>
            <a:off x="9525000" y="-14764"/>
            <a:ext cx="24384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z-Latn-AZ" sz="1400" b="1" dirty="0" smtClean="0">
                <a:solidFill>
                  <a:schemeClr val="accent1">
                    <a:lumMod val="75000"/>
                  </a:schemeClr>
                </a:solidFill>
              </a:rPr>
              <a:t>Böyrəküstü vəzinin cərrahi xəstəliklərinə </a:t>
            </a:r>
            <a:r>
              <a:rPr lang="az-Latn-AZ" sz="1400" b="1" dirty="0">
                <a:solidFill>
                  <a:schemeClr val="accent1">
                    <a:lumMod val="75000"/>
                  </a:schemeClr>
                </a:solidFill>
              </a:rPr>
              <a:t>diaqnostik yanaşma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37C1756E-B567-468B-8418-30306F833E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Dr</a:t>
            </a:r>
            <a:r>
              <a:rPr lang="en-US" dirty="0"/>
              <a:t>. </a:t>
            </a:r>
            <a:r>
              <a:rPr lang="az-Latn-AZ" dirty="0" smtClean="0"/>
              <a:t>Xatirə Şirinova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39486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228600" y="1219200"/>
            <a:ext cx="6172200" cy="5345709"/>
          </a:xfrm>
        </p:spPr>
        <p:txBody>
          <a:bodyPr>
            <a:normAutofit/>
          </a:bodyPr>
          <a:lstStyle/>
          <a:p>
            <a:pPr marL="0" lvl="0" indent="0" algn="just">
              <a:buNone/>
            </a:pPr>
            <a:r>
              <a:rPr lang="az-Latn-AZ" sz="3200" dirty="0">
                <a:solidFill>
                  <a:schemeClr val="accent1">
                    <a:lumMod val="75000"/>
                  </a:schemeClr>
                </a:solidFill>
              </a:rPr>
              <a:t>Böyrəküstü </a:t>
            </a:r>
            <a:r>
              <a:rPr lang="az-Latn-AZ" sz="3200" dirty="0" smtClean="0">
                <a:solidFill>
                  <a:schemeClr val="accent1">
                    <a:lumMod val="75000"/>
                  </a:schemeClr>
                </a:solidFill>
              </a:rPr>
              <a:t>vəzi </a:t>
            </a:r>
            <a:r>
              <a:rPr lang="az-Latn-AZ" sz="3200" dirty="0">
                <a:solidFill>
                  <a:schemeClr val="accent1">
                    <a:lumMod val="75000"/>
                  </a:schemeClr>
                </a:solidFill>
              </a:rPr>
              <a:t>qabıq (korteks) və beyin (medula) qatlarından ibarətdir. </a:t>
            </a:r>
            <a:endParaRPr lang="az-Latn-AZ" sz="32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0" algn="just">
              <a:buFont typeface="Wingdings" panose="05000000000000000000" pitchFamily="2" charset="2"/>
              <a:buChar char="§"/>
            </a:pPr>
            <a:r>
              <a:rPr lang="az-Latn-AZ" sz="3200" dirty="0" smtClean="0">
                <a:solidFill>
                  <a:schemeClr val="accent1">
                    <a:lumMod val="75000"/>
                  </a:schemeClr>
                </a:solidFill>
              </a:rPr>
              <a:t>Kortikal hüceyrələr – mezodermal qat</a:t>
            </a:r>
          </a:p>
          <a:p>
            <a:pPr lvl="0" algn="just">
              <a:buFont typeface="Wingdings" panose="05000000000000000000" pitchFamily="2" charset="2"/>
              <a:buChar char="§"/>
            </a:pPr>
            <a:r>
              <a:rPr lang="az-Latn-AZ" sz="3200" dirty="0" smtClean="0">
                <a:solidFill>
                  <a:schemeClr val="accent1">
                    <a:lumMod val="75000"/>
                  </a:schemeClr>
                </a:solidFill>
              </a:rPr>
              <a:t>Medulyar </a:t>
            </a:r>
            <a:r>
              <a:rPr lang="az-Latn-AZ" sz="3200" dirty="0">
                <a:solidFill>
                  <a:schemeClr val="accent1">
                    <a:lumMod val="75000"/>
                  </a:schemeClr>
                </a:solidFill>
              </a:rPr>
              <a:t>qat </a:t>
            </a:r>
            <a:r>
              <a:rPr lang="az-Latn-AZ" sz="3200" dirty="0" smtClean="0">
                <a:solidFill>
                  <a:schemeClr val="accent1">
                    <a:lumMod val="75000"/>
                  </a:schemeClr>
                </a:solidFill>
              </a:rPr>
              <a:t>– ektodermal toxuma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EE4CEAD-F29A-43DF-A3B4-06A48A8FA94D}"/>
              </a:ext>
            </a:extLst>
          </p:cNvPr>
          <p:cNvSpPr/>
          <p:nvPr/>
        </p:nvSpPr>
        <p:spPr>
          <a:xfrm>
            <a:off x="9525000" y="-14764"/>
            <a:ext cx="24384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z-Latn-AZ" sz="1400" b="1" dirty="0" smtClean="0">
                <a:solidFill>
                  <a:schemeClr val="accent1">
                    <a:lumMod val="75000"/>
                  </a:schemeClr>
                </a:solidFill>
              </a:rPr>
              <a:t>Böyrəküstü vəzinin cərrahi xəstəliklərinə </a:t>
            </a:r>
            <a:r>
              <a:rPr lang="az-Latn-AZ" sz="1400" b="1" dirty="0">
                <a:solidFill>
                  <a:schemeClr val="accent1">
                    <a:lumMod val="75000"/>
                  </a:schemeClr>
                </a:solidFill>
              </a:rPr>
              <a:t>diaqnostik yanaşma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Title 3"/>
          <p:cNvSpPr txBox="1">
            <a:spLocks/>
          </p:cNvSpPr>
          <p:nvPr/>
        </p:nvSpPr>
        <p:spPr>
          <a:xfrm>
            <a:off x="3124200" y="146678"/>
            <a:ext cx="5867400" cy="6199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az-Latn-AZ" sz="3200" dirty="0" smtClean="0">
                <a:solidFill>
                  <a:schemeClr val="accent2">
                    <a:lumMod val="50000"/>
                  </a:schemeClr>
                </a:solidFill>
              </a:rPr>
              <a:t>Böyrəküstü vəzinin embriogenezi</a:t>
            </a:r>
            <a:endParaRPr lang="en-US" sz="32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0800" y="809342"/>
            <a:ext cx="5562600" cy="5591457"/>
          </a:xfrm>
          <a:prstGeom prst="rect">
            <a:avLst/>
          </a:prstGeom>
        </p:spPr>
      </p:pic>
      <p:sp>
        <p:nvSpPr>
          <p:cNvPr id="7" name="Footer Placeholder 3">
            <a:extLst>
              <a:ext uri="{FF2B5EF4-FFF2-40B4-BE49-F238E27FC236}">
                <a16:creationId xmlns:a16="http://schemas.microsoft.com/office/drawing/2014/main" id="{37C1756E-B567-468B-8418-30306F833E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Dr</a:t>
            </a:r>
            <a:r>
              <a:rPr lang="en-US" dirty="0"/>
              <a:t>. </a:t>
            </a:r>
            <a:r>
              <a:rPr lang="az-Latn-AZ" dirty="0" smtClean="0"/>
              <a:t>Xatirə Şirinova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87254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itle 3"/>
          <p:cNvSpPr txBox="1">
            <a:spLocks/>
          </p:cNvSpPr>
          <p:nvPr/>
        </p:nvSpPr>
        <p:spPr>
          <a:xfrm>
            <a:off x="2908402" y="52900"/>
            <a:ext cx="6235597" cy="502170"/>
          </a:xfrm>
          <a:prstGeom prst="rect">
            <a:avLst/>
          </a:prstGeom>
        </p:spPr>
        <p:txBody>
          <a:bodyPr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az-Latn-AZ" sz="3200" dirty="0">
                <a:solidFill>
                  <a:schemeClr val="accent2">
                    <a:lumMod val="50000"/>
                  </a:schemeClr>
                </a:solidFill>
                <a:latin typeface="+mn-lt"/>
              </a:rPr>
              <a:t>Böyrəküstü </a:t>
            </a:r>
            <a:r>
              <a:rPr lang="az-Latn-AZ" sz="3200" dirty="0" smtClean="0">
                <a:solidFill>
                  <a:schemeClr val="accent2">
                    <a:lumMod val="50000"/>
                  </a:schemeClr>
                </a:solidFill>
                <a:latin typeface="+mn-lt"/>
              </a:rPr>
              <a:t>vəzinin qan təchizatı</a:t>
            </a:r>
            <a:endParaRPr lang="en-US" sz="3200" dirty="0">
              <a:solidFill>
                <a:schemeClr val="accent2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5EE4CEAD-F29A-43DF-A3B4-06A48A8FA94D}"/>
              </a:ext>
            </a:extLst>
          </p:cNvPr>
          <p:cNvSpPr/>
          <p:nvPr/>
        </p:nvSpPr>
        <p:spPr>
          <a:xfrm>
            <a:off x="9525000" y="-14764"/>
            <a:ext cx="24384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z-Latn-AZ" sz="1400" b="1" dirty="0" smtClean="0">
                <a:solidFill>
                  <a:schemeClr val="accent1">
                    <a:lumMod val="75000"/>
                  </a:schemeClr>
                </a:solidFill>
              </a:rPr>
              <a:t>Böyrəküstü vəzinin cərrahi xəstəliklərinə </a:t>
            </a:r>
            <a:r>
              <a:rPr lang="az-Latn-AZ" sz="1400" b="1" dirty="0">
                <a:solidFill>
                  <a:schemeClr val="accent1">
                    <a:lumMod val="75000"/>
                  </a:schemeClr>
                </a:solidFill>
              </a:rPr>
              <a:t>diaqnostik yanaşma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 rot="10800000" flipV="1">
            <a:off x="152398" y="1885978"/>
            <a:ext cx="624840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Arterial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</a:rPr>
              <a:t>qan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</a:rPr>
              <a:t>axını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az-Latn-AZ" sz="2800" dirty="0" smtClean="0">
                <a:solidFill>
                  <a:schemeClr val="accent1">
                    <a:lumMod val="75000"/>
                  </a:schemeClr>
                </a:solidFill>
              </a:rPr>
              <a:t>– </a:t>
            </a: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</a:rPr>
              <a:t>2000 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ml/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</a:rPr>
              <a:t>kq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/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</a:rPr>
              <a:t>dəq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az-Latn-AZ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just"/>
            <a:endParaRPr lang="az-Latn-AZ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800" dirty="0" err="1" smtClean="0">
                <a:solidFill>
                  <a:schemeClr val="accent1">
                    <a:lumMod val="75000"/>
                  </a:schemeClr>
                </a:solidFill>
              </a:rPr>
              <a:t>Yuxarı</a:t>
            </a: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adrenal </a:t>
            </a:r>
            <a:r>
              <a:rPr lang="en-US" sz="2800" dirty="0" err="1" smtClean="0">
                <a:solidFill>
                  <a:schemeClr val="accent1">
                    <a:lumMod val="75000"/>
                  </a:schemeClr>
                </a:solidFill>
              </a:rPr>
              <a:t>arteriya</a:t>
            </a:r>
            <a:endParaRPr lang="az-Latn-AZ" sz="2800" dirty="0">
              <a:solidFill>
                <a:schemeClr val="accent1">
                  <a:lumMod val="75000"/>
                </a:schemeClr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800" dirty="0" err="1" smtClean="0">
                <a:solidFill>
                  <a:schemeClr val="accent1">
                    <a:lumMod val="75000"/>
                  </a:schemeClr>
                </a:solidFill>
              </a:rPr>
              <a:t>Orta</a:t>
            </a: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adrenal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</a:rPr>
              <a:t>arteriya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az-Latn-AZ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800" dirty="0" err="1" smtClean="0">
                <a:solidFill>
                  <a:schemeClr val="accent1">
                    <a:lumMod val="75000"/>
                  </a:schemeClr>
                </a:solidFill>
              </a:rPr>
              <a:t>Aşağı</a:t>
            </a: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adrenal </a:t>
            </a:r>
            <a:r>
              <a:rPr lang="en-US" sz="2800" dirty="0" err="1" smtClean="0">
                <a:solidFill>
                  <a:schemeClr val="accent1">
                    <a:lumMod val="75000"/>
                  </a:schemeClr>
                </a:solidFill>
              </a:rPr>
              <a:t>arteriya</a:t>
            </a:r>
            <a:endParaRPr lang="az-Latn-AZ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just"/>
            <a:endParaRPr lang="en-US" sz="2800" dirty="0">
              <a:solidFill>
                <a:schemeClr val="accent1">
                  <a:lumMod val="75000"/>
                </a:schemeClr>
              </a:solidFill>
            </a:endParaRPr>
          </a:p>
          <a:p>
            <a:pPr algn="just"/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</a:rPr>
              <a:t>Venoz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</a:rPr>
              <a:t>qan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accent1">
                    <a:lumMod val="75000"/>
                  </a:schemeClr>
                </a:solidFill>
              </a:rPr>
              <a:t>axını</a:t>
            </a: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</a:rPr>
              <a:t>: </a:t>
            </a:r>
            <a:endParaRPr lang="az-Latn-AZ" sz="2800" dirty="0">
              <a:solidFill>
                <a:schemeClr val="accent1">
                  <a:lumMod val="75000"/>
                </a:schemeClr>
              </a:solidFill>
            </a:endParaRPr>
          </a:p>
          <a:p>
            <a:pPr algn="just"/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</a:rPr>
              <a:t>Sol adrenal</a:t>
            </a:r>
            <a:r>
              <a:rPr lang="az-Latn-AZ" sz="2800" dirty="0" smtClean="0">
                <a:solidFill>
                  <a:schemeClr val="accent1">
                    <a:lumMod val="75000"/>
                  </a:schemeClr>
                </a:solidFill>
              </a:rPr>
              <a:t>        </a:t>
            </a: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az-Latn-AZ" sz="2800" dirty="0" smtClean="0">
                <a:solidFill>
                  <a:schemeClr val="accent1">
                    <a:lumMod val="75000"/>
                  </a:schemeClr>
                </a:solidFill>
              </a:rPr>
              <a:t>   </a:t>
            </a: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</a:rPr>
              <a:t>vena sol </a:t>
            </a:r>
            <a:r>
              <a:rPr lang="en-US" sz="2800" dirty="0" err="1" smtClean="0">
                <a:solidFill>
                  <a:schemeClr val="accent1">
                    <a:lumMod val="75000"/>
                  </a:schemeClr>
                </a:solidFill>
              </a:rPr>
              <a:t>böyrək</a:t>
            </a: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accent1">
                    <a:lumMod val="75000"/>
                  </a:schemeClr>
                </a:solidFill>
              </a:rPr>
              <a:t>venas</a:t>
            </a:r>
            <a:r>
              <a:rPr lang="az-Latn-AZ" sz="2800" dirty="0" smtClean="0">
                <a:solidFill>
                  <a:schemeClr val="accent1">
                    <a:lumMod val="75000"/>
                  </a:schemeClr>
                </a:solidFill>
              </a:rPr>
              <a:t>ı</a:t>
            </a: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az-Latn-AZ" sz="2800" dirty="0">
              <a:solidFill>
                <a:schemeClr val="accent1">
                  <a:lumMod val="75000"/>
                </a:schemeClr>
              </a:solidFill>
            </a:endParaRPr>
          </a:p>
          <a:p>
            <a:pPr algn="just"/>
            <a:r>
              <a:rPr lang="en-US" sz="2800" dirty="0" err="1" smtClean="0">
                <a:solidFill>
                  <a:schemeClr val="accent1">
                    <a:lumMod val="75000"/>
                  </a:schemeClr>
                </a:solidFill>
              </a:rPr>
              <a:t>Sağ</a:t>
            </a: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adrenal vena </a:t>
            </a:r>
            <a:r>
              <a:rPr lang="az-Latn-AZ" sz="2800" dirty="0" smtClean="0">
                <a:solidFill>
                  <a:schemeClr val="accent1">
                    <a:lumMod val="75000"/>
                  </a:schemeClr>
                </a:solidFill>
              </a:rPr>
              <a:t>          </a:t>
            </a:r>
            <a:r>
              <a:rPr lang="en-US" sz="2800" dirty="0" err="1" smtClean="0">
                <a:solidFill>
                  <a:schemeClr val="accent1">
                    <a:lumMod val="75000"/>
                  </a:schemeClr>
                </a:solidFill>
              </a:rPr>
              <a:t>aşağı</a:t>
            </a: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</a:rPr>
              <a:t>boş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</a:rPr>
              <a:t>vena</a:t>
            </a:r>
            <a:endParaRPr lang="en-US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" name="Right Arrow 1"/>
          <p:cNvSpPr/>
          <p:nvPr/>
        </p:nvSpPr>
        <p:spPr>
          <a:xfrm>
            <a:off x="2756066" y="5351823"/>
            <a:ext cx="774802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Arrow 6"/>
          <p:cNvSpPr/>
          <p:nvPr/>
        </p:nvSpPr>
        <p:spPr>
          <a:xfrm>
            <a:off x="1919676" y="4898037"/>
            <a:ext cx="774802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8400" y="878476"/>
            <a:ext cx="5791200" cy="5453051"/>
          </a:xfrm>
          <a:prstGeom prst="rect">
            <a:avLst/>
          </a:prstGeom>
        </p:spPr>
      </p:pic>
      <p:sp>
        <p:nvSpPr>
          <p:cNvPr id="9" name="Footer Placeholder 3">
            <a:extLst>
              <a:ext uri="{FF2B5EF4-FFF2-40B4-BE49-F238E27FC236}">
                <a16:creationId xmlns:a16="http://schemas.microsoft.com/office/drawing/2014/main" id="{37C1756E-B567-468B-8418-30306F833E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" y="6654933"/>
            <a:ext cx="12191999" cy="203066"/>
          </a:xfrm>
        </p:spPr>
        <p:txBody>
          <a:bodyPr/>
          <a:lstStyle/>
          <a:p>
            <a:r>
              <a:rPr lang="en-US" dirty="0" smtClean="0"/>
              <a:t>Dr</a:t>
            </a:r>
            <a:r>
              <a:rPr lang="en-US" dirty="0"/>
              <a:t>. </a:t>
            </a:r>
            <a:r>
              <a:rPr lang="az-Latn-AZ" dirty="0" smtClean="0"/>
              <a:t>Xatirə Şirinova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44791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971800" y="86380"/>
            <a:ext cx="6172200" cy="751820"/>
          </a:xfrm>
        </p:spPr>
        <p:txBody>
          <a:bodyPr>
            <a:normAutofit/>
          </a:bodyPr>
          <a:lstStyle/>
          <a:p>
            <a:r>
              <a:rPr lang="az-Latn-AZ" sz="3200" dirty="0">
                <a:solidFill>
                  <a:schemeClr val="accent2">
                    <a:lumMod val="50000"/>
                  </a:schemeClr>
                </a:solidFill>
              </a:rPr>
              <a:t>Böyrəküstü vəzinin </a:t>
            </a:r>
            <a:r>
              <a:rPr lang="az-Latn-AZ" sz="3200" dirty="0" smtClean="0">
                <a:solidFill>
                  <a:schemeClr val="accent2">
                    <a:lumMod val="50000"/>
                  </a:schemeClr>
                </a:solidFill>
              </a:rPr>
              <a:t>quruluşu</a:t>
            </a:r>
            <a:endParaRPr lang="en-US" sz="32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342900" y="990600"/>
            <a:ext cx="5753100" cy="5494624"/>
          </a:xfrm>
        </p:spPr>
        <p:txBody>
          <a:bodyPr>
            <a:normAutofit/>
          </a:bodyPr>
          <a:lstStyle/>
          <a:p>
            <a:pPr marL="0" lvl="0" indent="0" algn="just">
              <a:buNone/>
            </a:pPr>
            <a:r>
              <a:rPr lang="az-Latn-AZ" sz="3000" dirty="0" smtClean="0">
                <a:solidFill>
                  <a:schemeClr val="accent1">
                    <a:lumMod val="75000"/>
                  </a:schemeClr>
                </a:solidFill>
              </a:rPr>
              <a:t>Qabıq </a:t>
            </a:r>
            <a:r>
              <a:rPr lang="az-Latn-AZ" sz="3000" dirty="0">
                <a:solidFill>
                  <a:schemeClr val="accent1">
                    <a:lumMod val="75000"/>
                  </a:schemeClr>
                </a:solidFill>
              </a:rPr>
              <a:t>maddə </a:t>
            </a:r>
            <a:r>
              <a:rPr lang="az-Latn-AZ" sz="3000" dirty="0" smtClean="0">
                <a:solidFill>
                  <a:schemeClr val="accent1">
                    <a:lumMod val="75000"/>
                  </a:schemeClr>
                </a:solidFill>
              </a:rPr>
              <a:t>:  </a:t>
            </a:r>
          </a:p>
          <a:p>
            <a:pPr algn="just"/>
            <a:r>
              <a:rPr lang="az-Latn-AZ" sz="3000" b="1" dirty="0" smtClean="0">
                <a:solidFill>
                  <a:schemeClr val="accent1">
                    <a:lumMod val="75000"/>
                  </a:schemeClr>
                </a:solidFill>
              </a:rPr>
              <a:t>Xarici qlomerulyar </a:t>
            </a:r>
            <a:r>
              <a:rPr lang="az-Latn-AZ" sz="3000" dirty="0" smtClean="0">
                <a:solidFill>
                  <a:schemeClr val="accent1">
                    <a:lumMod val="75000"/>
                  </a:schemeClr>
                </a:solidFill>
              </a:rPr>
              <a:t>(yumaqcıq) </a:t>
            </a:r>
            <a:r>
              <a:rPr lang="az-Latn-AZ" sz="3000" b="1" dirty="0" smtClean="0">
                <a:solidFill>
                  <a:schemeClr val="accent1">
                    <a:lumMod val="75000"/>
                  </a:schemeClr>
                </a:solidFill>
              </a:rPr>
              <a:t>qat</a:t>
            </a:r>
            <a:r>
              <a:rPr lang="az-Latn-AZ" sz="3000" dirty="0" smtClean="0">
                <a:solidFill>
                  <a:schemeClr val="accent1">
                    <a:lumMod val="75000"/>
                  </a:schemeClr>
                </a:solidFill>
              </a:rPr>
              <a:t> – mineralokortikoid (əsasən aldesteron) </a:t>
            </a:r>
          </a:p>
          <a:p>
            <a:pPr algn="just"/>
            <a:r>
              <a:rPr lang="az-Latn-AZ" sz="3000" b="1" dirty="0" smtClean="0">
                <a:solidFill>
                  <a:schemeClr val="accent1">
                    <a:lumMod val="75000"/>
                  </a:schemeClr>
                </a:solidFill>
              </a:rPr>
              <a:t>Orta lifli qat </a:t>
            </a:r>
            <a:r>
              <a:rPr lang="az-Latn-AZ" sz="3000" dirty="0" smtClean="0">
                <a:solidFill>
                  <a:schemeClr val="accent1">
                    <a:lumMod val="75000"/>
                  </a:schemeClr>
                </a:solidFill>
              </a:rPr>
              <a:t>– qlükokortikoid (əsasən kortizol) </a:t>
            </a:r>
          </a:p>
          <a:p>
            <a:pPr lvl="0" algn="just"/>
            <a:r>
              <a:rPr lang="az-Latn-AZ" sz="3000" b="1" dirty="0" smtClean="0">
                <a:solidFill>
                  <a:schemeClr val="accent1">
                    <a:lumMod val="75000"/>
                  </a:schemeClr>
                </a:solidFill>
              </a:rPr>
              <a:t>Daxili </a:t>
            </a:r>
            <a:r>
              <a:rPr lang="az-Latn-AZ" sz="3000" b="1" dirty="0">
                <a:solidFill>
                  <a:schemeClr val="accent1">
                    <a:lumMod val="75000"/>
                  </a:schemeClr>
                </a:solidFill>
              </a:rPr>
              <a:t>torlu qat </a:t>
            </a:r>
            <a:r>
              <a:rPr lang="az-Latn-AZ" sz="3000" dirty="0">
                <a:solidFill>
                  <a:schemeClr val="accent1">
                    <a:lumMod val="75000"/>
                  </a:schemeClr>
                </a:solidFill>
              </a:rPr>
              <a:t>– cinsiyyət </a:t>
            </a:r>
            <a:r>
              <a:rPr lang="az-Latn-AZ" sz="3000" dirty="0" smtClean="0">
                <a:solidFill>
                  <a:schemeClr val="accent1">
                    <a:lumMod val="75000"/>
                  </a:schemeClr>
                </a:solidFill>
              </a:rPr>
              <a:t>hormonları</a:t>
            </a:r>
          </a:p>
          <a:p>
            <a:pPr marL="0" lvl="0" indent="0" algn="just">
              <a:buNone/>
            </a:pPr>
            <a:r>
              <a:rPr lang="az-Latn-AZ" sz="3000" dirty="0" smtClean="0">
                <a:solidFill>
                  <a:schemeClr val="accent1">
                    <a:lumMod val="75000"/>
                  </a:schemeClr>
                </a:solidFill>
              </a:rPr>
              <a:t>Beyin maddə: </a:t>
            </a:r>
          </a:p>
          <a:p>
            <a:pPr algn="just"/>
            <a:r>
              <a:rPr lang="az-Latn-AZ" sz="3000" dirty="0">
                <a:solidFill>
                  <a:schemeClr val="accent1">
                    <a:lumMod val="75000"/>
                  </a:schemeClr>
                </a:solidFill>
              </a:rPr>
              <a:t>X</a:t>
            </a:r>
            <a:r>
              <a:rPr lang="az-Latn-AZ" sz="3000" dirty="0" smtClean="0">
                <a:solidFill>
                  <a:schemeClr val="accent1">
                    <a:lumMod val="75000"/>
                  </a:schemeClr>
                </a:solidFill>
              </a:rPr>
              <a:t>romaffin hüceyrələri) – katexolaminlər</a:t>
            </a:r>
            <a:endParaRPr lang="en-US" b="1" dirty="0">
              <a:solidFill>
                <a:schemeClr val="tx2">
                  <a:lumMod val="10000"/>
                </a:schemeClr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EE4CEAD-F29A-43DF-A3B4-06A48A8FA94D}"/>
              </a:ext>
            </a:extLst>
          </p:cNvPr>
          <p:cNvSpPr/>
          <p:nvPr/>
        </p:nvSpPr>
        <p:spPr>
          <a:xfrm>
            <a:off x="9525000" y="-14764"/>
            <a:ext cx="24384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z-Latn-AZ" sz="1400" b="1" dirty="0" smtClean="0">
                <a:solidFill>
                  <a:schemeClr val="accent1">
                    <a:lumMod val="75000"/>
                  </a:schemeClr>
                </a:solidFill>
              </a:rPr>
              <a:t>Böyrəküstü vəzinin cərrahi xəstəliklərinə </a:t>
            </a:r>
            <a:r>
              <a:rPr lang="az-Latn-AZ" sz="1400" b="1" dirty="0">
                <a:solidFill>
                  <a:schemeClr val="accent1">
                    <a:lumMod val="75000"/>
                  </a:schemeClr>
                </a:solidFill>
              </a:rPr>
              <a:t>diaqnostik yanaşma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000"/>
          <a:stretch/>
        </p:blipFill>
        <p:spPr>
          <a:xfrm>
            <a:off x="6392333" y="1676400"/>
            <a:ext cx="5503333" cy="43434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6553200" y="4114800"/>
            <a:ext cx="2209800" cy="1905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ooter Placeholder 3">
            <a:extLst>
              <a:ext uri="{FF2B5EF4-FFF2-40B4-BE49-F238E27FC236}">
                <a16:creationId xmlns:a16="http://schemas.microsoft.com/office/drawing/2014/main" id="{37C1756E-B567-468B-8418-30306F833E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" y="6654942"/>
            <a:ext cx="12191999" cy="220376"/>
          </a:xfrm>
        </p:spPr>
        <p:txBody>
          <a:bodyPr/>
          <a:lstStyle/>
          <a:p>
            <a:r>
              <a:rPr lang="en-US" dirty="0" smtClean="0"/>
              <a:t>Dr</a:t>
            </a:r>
            <a:r>
              <a:rPr lang="en-US" dirty="0"/>
              <a:t>. </a:t>
            </a:r>
            <a:r>
              <a:rPr lang="az-Latn-AZ" dirty="0" smtClean="0"/>
              <a:t>Xatirə Şirinova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43130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048000" y="86380"/>
            <a:ext cx="6096000" cy="751820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chemeClr val="accent2">
                    <a:lumMod val="50000"/>
                  </a:schemeClr>
                </a:solidFill>
              </a:rPr>
              <a:t>Böyrəküstü vəzinin </a:t>
            </a:r>
            <a:r>
              <a:rPr lang="az-Latn-AZ" sz="2800" dirty="0" smtClean="0">
                <a:solidFill>
                  <a:schemeClr val="accent2">
                    <a:lumMod val="50000"/>
                  </a:schemeClr>
                </a:solidFill>
              </a:rPr>
              <a:t>xəstəlikləri</a:t>
            </a:r>
            <a:endParaRPr lang="en-US" sz="2800" dirty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EE4CEAD-F29A-43DF-A3B4-06A48A8FA94D}"/>
              </a:ext>
            </a:extLst>
          </p:cNvPr>
          <p:cNvSpPr/>
          <p:nvPr/>
        </p:nvSpPr>
        <p:spPr>
          <a:xfrm>
            <a:off x="9525000" y="-14764"/>
            <a:ext cx="24384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z-Latn-AZ" sz="1400" b="1" dirty="0" smtClean="0">
                <a:solidFill>
                  <a:schemeClr val="accent1">
                    <a:lumMod val="75000"/>
                  </a:schemeClr>
                </a:solidFill>
              </a:rPr>
              <a:t>Böyrəküstü vəzinin cərrahi xəstəliklərinə </a:t>
            </a:r>
            <a:r>
              <a:rPr lang="az-Latn-AZ" sz="1400" b="1" dirty="0">
                <a:solidFill>
                  <a:schemeClr val="accent1">
                    <a:lumMod val="75000"/>
                  </a:schemeClr>
                </a:solidFill>
              </a:rPr>
              <a:t>diaqnostik yanaşma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10" name="Content Placeholder 9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133321806"/>
              </p:ext>
            </p:extLst>
          </p:nvPr>
        </p:nvGraphicFramePr>
        <p:xfrm>
          <a:off x="800100" y="1155716"/>
          <a:ext cx="10591800" cy="52298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62300">
                  <a:extLst>
                    <a:ext uri="{9D8B030D-6E8A-4147-A177-3AD203B41FA5}">
                      <a16:colId xmlns:a16="http://schemas.microsoft.com/office/drawing/2014/main" val="2202352383"/>
                    </a:ext>
                  </a:extLst>
                </a:gridCol>
                <a:gridCol w="4038600">
                  <a:extLst>
                    <a:ext uri="{9D8B030D-6E8A-4147-A177-3AD203B41FA5}">
                      <a16:colId xmlns:a16="http://schemas.microsoft.com/office/drawing/2014/main" val="835848707"/>
                    </a:ext>
                  </a:extLst>
                </a:gridCol>
                <a:gridCol w="3390900">
                  <a:extLst>
                    <a:ext uri="{9D8B030D-6E8A-4147-A177-3AD203B41FA5}">
                      <a16:colId xmlns:a16="http://schemas.microsoft.com/office/drawing/2014/main" val="3428208793"/>
                    </a:ext>
                  </a:extLst>
                </a:gridCol>
              </a:tblGrid>
              <a:tr h="749284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err="1" smtClean="0"/>
                        <a:t>Sindromlar</a:t>
                      </a:r>
                      <a:r>
                        <a:rPr lang="en-US" sz="2400" dirty="0" smtClean="0"/>
                        <a:t> 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err="1" smtClean="0"/>
                        <a:t>Qabıq</a:t>
                      </a:r>
                      <a:r>
                        <a:rPr lang="en-US" sz="2400" dirty="0" smtClean="0"/>
                        <a:t> </a:t>
                      </a:r>
                      <a:r>
                        <a:rPr lang="en-US" sz="2400" dirty="0" err="1" smtClean="0"/>
                        <a:t>maddə</a:t>
                      </a:r>
                      <a:r>
                        <a:rPr lang="en-US" sz="2400" dirty="0" smtClean="0"/>
                        <a:t> </a:t>
                      </a:r>
                      <a:r>
                        <a:rPr lang="en-US" sz="2400" dirty="0" err="1" smtClean="0"/>
                        <a:t>xəstəlikləri</a:t>
                      </a:r>
                      <a:r>
                        <a:rPr lang="en-US" sz="2400" dirty="0" smtClean="0"/>
                        <a:t> 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err="1" smtClean="0"/>
                        <a:t>Beyin</a:t>
                      </a:r>
                      <a:r>
                        <a:rPr lang="en-US" sz="2400" dirty="0" smtClean="0"/>
                        <a:t> </a:t>
                      </a:r>
                      <a:r>
                        <a:rPr lang="en-US" sz="2400" dirty="0" err="1" smtClean="0"/>
                        <a:t>maddə</a:t>
                      </a:r>
                      <a:r>
                        <a:rPr lang="en-US" sz="2400" dirty="0" smtClean="0"/>
                        <a:t> </a:t>
                      </a:r>
                      <a:r>
                        <a:rPr lang="en-US" sz="2400" dirty="0" err="1" smtClean="0"/>
                        <a:t>xəstəlikləri</a:t>
                      </a:r>
                      <a:r>
                        <a:rPr lang="en-US" sz="2400" dirty="0" smtClean="0"/>
                        <a:t> </a:t>
                      </a:r>
                      <a:endParaRPr 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3703922"/>
                  </a:ext>
                </a:extLst>
              </a:tr>
              <a:tr h="1271058">
                <a:tc>
                  <a:txBody>
                    <a:bodyPr/>
                    <a:lstStyle/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4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Adrenal </a:t>
                      </a:r>
                      <a:r>
                        <a:rPr lang="en-US" sz="2400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yetməzlik</a:t>
                      </a:r>
                      <a:r>
                        <a:rPr lang="en-US" sz="24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 </a:t>
                      </a:r>
                      <a:r>
                        <a:rPr lang="en-US" sz="2400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və</a:t>
                      </a:r>
                      <a:r>
                        <a:rPr lang="en-US" sz="24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 adrenal </a:t>
                      </a:r>
                      <a:r>
                        <a:rPr lang="en-US" sz="2400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kriz</a:t>
                      </a:r>
                      <a:r>
                        <a:rPr lang="en-US" sz="24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 </a:t>
                      </a:r>
                      <a:endParaRPr lang="az-Latn-AZ" sz="2400" dirty="0" smtClean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4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Adrenal </a:t>
                      </a:r>
                      <a:r>
                        <a:rPr lang="en-US" sz="2400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törəm</a:t>
                      </a:r>
                      <a:endParaRPr lang="en-US" sz="2400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400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Hiperkortizolizm</a:t>
                      </a:r>
                      <a:r>
                        <a:rPr lang="en-US" sz="24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 (Cushing </a:t>
                      </a:r>
                      <a:r>
                        <a:rPr lang="en-US" sz="2400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sindromu</a:t>
                      </a:r>
                      <a:r>
                        <a:rPr lang="en-US" sz="24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, Cushing </a:t>
                      </a:r>
                      <a:r>
                        <a:rPr lang="en-US" sz="2400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xəstəliyi</a:t>
                      </a:r>
                      <a:r>
                        <a:rPr lang="en-US" sz="24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, </a:t>
                      </a:r>
                      <a:r>
                        <a:rPr lang="en-US" sz="2400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adrenokortisizm</a:t>
                      </a:r>
                      <a:r>
                        <a:rPr lang="en-US" sz="24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) </a:t>
                      </a:r>
                      <a:endParaRPr lang="az-Latn-AZ" sz="2400" dirty="0" smtClean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4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Addison </a:t>
                      </a:r>
                      <a:r>
                        <a:rPr lang="en-US" sz="2400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xəstəliyi</a:t>
                      </a:r>
                      <a:r>
                        <a:rPr lang="en-US" sz="24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 </a:t>
                      </a:r>
                      <a:endParaRPr lang="az-Latn-AZ" sz="2400" dirty="0" smtClean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400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Hiperaldesteroma</a:t>
                      </a:r>
                      <a:r>
                        <a:rPr lang="en-US" sz="24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 </a:t>
                      </a:r>
                      <a:endParaRPr lang="az-Latn-AZ" sz="2400" dirty="0" smtClean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4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Adrenal </a:t>
                      </a:r>
                      <a:r>
                        <a:rPr lang="en-US" sz="2400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virilizə</a:t>
                      </a:r>
                      <a:r>
                        <a:rPr lang="en-US" sz="24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 </a:t>
                      </a:r>
                      <a:r>
                        <a:rPr lang="en-US" sz="2400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edən</a:t>
                      </a:r>
                      <a:r>
                        <a:rPr lang="en-US" sz="24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 </a:t>
                      </a:r>
                      <a:r>
                        <a:rPr lang="en-US" sz="2400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törəmələr</a:t>
                      </a:r>
                      <a:r>
                        <a:rPr lang="en-US" sz="24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 </a:t>
                      </a:r>
                      <a:endParaRPr lang="az-Latn-AZ" sz="2400" dirty="0" smtClean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4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Adrenal </a:t>
                      </a:r>
                      <a:r>
                        <a:rPr lang="en-US" sz="2400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feminizləşdirən</a:t>
                      </a:r>
                      <a:r>
                        <a:rPr lang="en-US" sz="24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 </a:t>
                      </a:r>
                      <a:r>
                        <a:rPr lang="en-US" sz="2400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törəmələr</a:t>
                      </a:r>
                      <a:endParaRPr lang="az-Latn-AZ" sz="2400" dirty="0" smtClean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400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Adrenokortikal</a:t>
                      </a:r>
                      <a:r>
                        <a:rPr lang="en-US" sz="24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 </a:t>
                      </a:r>
                      <a:r>
                        <a:rPr lang="en-US" sz="2400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xərçəng</a:t>
                      </a:r>
                      <a:endParaRPr lang="az-Latn-AZ" sz="2400" dirty="0" smtClean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400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İnsidentaloma</a:t>
                      </a:r>
                      <a:r>
                        <a:rPr lang="en-US" sz="24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 </a:t>
                      </a:r>
                      <a:endParaRPr lang="az-Latn-AZ" sz="2400" dirty="0" smtClean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US" sz="2400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400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Feoxromasitoma</a:t>
                      </a:r>
                      <a:endParaRPr lang="az-Latn-AZ" sz="2400" dirty="0" smtClean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400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Karsinoid</a:t>
                      </a:r>
                      <a:r>
                        <a:rPr lang="en-US" sz="24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 </a:t>
                      </a:r>
                      <a:r>
                        <a:rPr lang="en-US" sz="2400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törəmələr</a:t>
                      </a:r>
                      <a:r>
                        <a:rPr lang="en-US" sz="24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 </a:t>
                      </a:r>
                      <a:endParaRPr lang="en-US" sz="2400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4647880"/>
                  </a:ext>
                </a:extLst>
              </a:tr>
            </a:tbl>
          </a:graphicData>
        </a:graphic>
      </p:graphicFrame>
      <p:sp>
        <p:nvSpPr>
          <p:cNvPr id="7" name="Footer Placeholder 3">
            <a:extLst>
              <a:ext uri="{FF2B5EF4-FFF2-40B4-BE49-F238E27FC236}">
                <a16:creationId xmlns:a16="http://schemas.microsoft.com/office/drawing/2014/main" id="{37C1756E-B567-468B-8418-30306F833E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" y="6703076"/>
            <a:ext cx="12191999" cy="154924"/>
          </a:xfrm>
        </p:spPr>
        <p:txBody>
          <a:bodyPr/>
          <a:lstStyle/>
          <a:p>
            <a:r>
              <a:rPr lang="en-US" dirty="0" smtClean="0"/>
              <a:t>Dr</a:t>
            </a:r>
            <a:r>
              <a:rPr lang="en-US" dirty="0"/>
              <a:t>. </a:t>
            </a:r>
            <a:r>
              <a:rPr lang="az-Latn-AZ" dirty="0" smtClean="0"/>
              <a:t>Xatirə Şirinova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95706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200400" y="86380"/>
            <a:ext cx="5943600" cy="751820"/>
          </a:xfrm>
        </p:spPr>
        <p:txBody>
          <a:bodyPr>
            <a:normAutofit/>
          </a:bodyPr>
          <a:lstStyle/>
          <a:p>
            <a:r>
              <a:rPr lang="az-Latn-AZ" sz="3200" dirty="0" smtClean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</a:rPr>
              <a:t>Müayinələr</a:t>
            </a:r>
            <a:endParaRPr lang="en-US" sz="3200" dirty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</a:endParaRP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691628890"/>
              </p:ext>
            </p:extLst>
          </p:nvPr>
        </p:nvGraphicFramePr>
        <p:xfrm>
          <a:off x="609599" y="1075425"/>
          <a:ext cx="11049001" cy="53150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51694">
                  <a:extLst>
                    <a:ext uri="{9D8B030D-6E8A-4147-A177-3AD203B41FA5}">
                      <a16:colId xmlns:a16="http://schemas.microsoft.com/office/drawing/2014/main" val="1986071204"/>
                    </a:ext>
                  </a:extLst>
                </a:gridCol>
                <a:gridCol w="7056843">
                  <a:extLst>
                    <a:ext uri="{9D8B030D-6E8A-4147-A177-3AD203B41FA5}">
                      <a16:colId xmlns:a16="http://schemas.microsoft.com/office/drawing/2014/main" val="3796431658"/>
                    </a:ext>
                  </a:extLst>
                </a:gridCol>
                <a:gridCol w="2540464">
                  <a:extLst>
                    <a:ext uri="{9D8B030D-6E8A-4147-A177-3AD203B41FA5}">
                      <a16:colId xmlns:a16="http://schemas.microsoft.com/office/drawing/2014/main" val="1868658827"/>
                    </a:ext>
                  </a:extLst>
                </a:gridCol>
              </a:tblGrid>
              <a:tr h="1200219">
                <a:tc>
                  <a:txBody>
                    <a:bodyPr/>
                    <a:lstStyle/>
                    <a:p>
                      <a:pPr algn="ctr"/>
                      <a:r>
                        <a:rPr lang="az-Latn-AZ" sz="2400" dirty="0" smtClean="0"/>
                        <a:t>Klinik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z-Latn-AZ" sz="2400" dirty="0" smtClean="0"/>
                        <a:t>Laborator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z-Latn-AZ" sz="2400" dirty="0" smtClean="0"/>
                        <a:t>Görüntüləmə</a:t>
                      </a:r>
                      <a:endParaRPr 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453035"/>
                  </a:ext>
                </a:extLst>
              </a:tr>
              <a:tr h="4047225">
                <a:tc>
                  <a:txBody>
                    <a:bodyPr/>
                    <a:lstStyle/>
                    <a:p>
                      <a:endParaRPr lang="en-US" sz="2400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400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Kortizol</a:t>
                      </a:r>
                      <a:r>
                        <a:rPr lang="en-US" sz="24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 </a:t>
                      </a:r>
                      <a:endParaRPr lang="az-Latn-AZ" sz="2400" dirty="0" smtClean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4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AKTH </a:t>
                      </a:r>
                      <a:endParaRPr lang="az-Latn-AZ" sz="2400" dirty="0" smtClean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400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Deksametazon</a:t>
                      </a:r>
                      <a:r>
                        <a:rPr lang="en-US" sz="24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 </a:t>
                      </a:r>
                      <a:r>
                        <a:rPr lang="en-US" sz="2400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testi</a:t>
                      </a:r>
                      <a:r>
                        <a:rPr lang="en-US" sz="24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 </a:t>
                      </a:r>
                      <a:endParaRPr lang="az-Latn-AZ" sz="2400" dirty="0" smtClean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400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Aldosteron</a:t>
                      </a:r>
                      <a:r>
                        <a:rPr lang="en-US" sz="24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 </a:t>
                      </a:r>
                      <a:endParaRPr lang="az-Latn-AZ" sz="2400" dirty="0" smtClean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4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Renin </a:t>
                      </a:r>
                      <a:endParaRPr lang="az-Latn-AZ" sz="2400" dirty="0" smtClean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400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Dehidroepiandrosteron</a:t>
                      </a:r>
                      <a:r>
                        <a:rPr lang="en-US" sz="24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 </a:t>
                      </a:r>
                      <a:r>
                        <a:rPr lang="en-US" sz="2400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sulfat</a:t>
                      </a:r>
                      <a:r>
                        <a:rPr lang="en-US" sz="24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 (DHEAS)</a:t>
                      </a:r>
                      <a:endParaRPr lang="az-Latn-AZ" sz="2400" dirty="0" smtClean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400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Androstenedion</a:t>
                      </a:r>
                      <a:r>
                        <a:rPr lang="en-US" sz="24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 </a:t>
                      </a:r>
                      <a:endParaRPr lang="az-Latn-AZ" sz="2400" dirty="0" smtClean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400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Testosteron</a:t>
                      </a:r>
                      <a:r>
                        <a:rPr lang="en-US" sz="24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 </a:t>
                      </a:r>
                      <a:endParaRPr lang="az-Latn-AZ" sz="2400" dirty="0" smtClean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4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17-hidroksiprogesteron </a:t>
                      </a:r>
                      <a:endParaRPr lang="az-Latn-AZ" sz="2400" dirty="0" smtClean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4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Estradiol</a:t>
                      </a:r>
                      <a:endParaRPr lang="az-Latn-AZ" sz="2400" dirty="0" smtClean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400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Sidikdə</a:t>
                      </a:r>
                      <a:r>
                        <a:rPr lang="en-US" sz="24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 </a:t>
                      </a:r>
                      <a:r>
                        <a:rPr lang="en-US" sz="2400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metanefrin</a:t>
                      </a:r>
                      <a:r>
                        <a:rPr lang="en-US" sz="24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, </a:t>
                      </a:r>
                      <a:r>
                        <a:rPr lang="en-US" sz="2400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vanilmandel</a:t>
                      </a:r>
                      <a:r>
                        <a:rPr lang="en-US" sz="24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 </a:t>
                      </a:r>
                      <a:r>
                        <a:rPr lang="en-US" sz="2400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turşusu</a:t>
                      </a:r>
                      <a:r>
                        <a:rPr lang="en-US" sz="24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 </a:t>
                      </a:r>
                      <a:endParaRPr lang="en-US" sz="2400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4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USM</a:t>
                      </a:r>
                      <a:endParaRPr lang="az-Latn-AZ" sz="2400" dirty="0" smtClean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4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KT</a:t>
                      </a:r>
                      <a:endParaRPr lang="az-Latn-AZ" sz="2400" dirty="0" smtClean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4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MRT </a:t>
                      </a:r>
                      <a:endParaRPr lang="az-Latn-AZ" sz="2400" dirty="0" smtClean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4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PET-KT</a:t>
                      </a:r>
                      <a:endParaRPr lang="az-Latn-AZ" sz="2400" dirty="0" smtClean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400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Ssint</a:t>
                      </a:r>
                      <a:r>
                        <a:rPr lang="az-Latn-AZ" sz="24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i</a:t>
                      </a:r>
                      <a:r>
                        <a:rPr lang="en-US" sz="2400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qrafiya</a:t>
                      </a:r>
                      <a:r>
                        <a:rPr lang="en-US" sz="24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 </a:t>
                      </a:r>
                      <a:endParaRPr lang="en-US" sz="2400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76874049"/>
                  </a:ext>
                </a:extLst>
              </a:tr>
            </a:tbl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5EE4CEAD-F29A-43DF-A3B4-06A48A8FA94D}"/>
              </a:ext>
            </a:extLst>
          </p:cNvPr>
          <p:cNvSpPr/>
          <p:nvPr/>
        </p:nvSpPr>
        <p:spPr>
          <a:xfrm>
            <a:off x="9525000" y="-14764"/>
            <a:ext cx="24384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z-Latn-AZ" sz="1400" b="1" dirty="0" smtClean="0">
                <a:solidFill>
                  <a:schemeClr val="accent1">
                    <a:lumMod val="75000"/>
                  </a:schemeClr>
                </a:solidFill>
              </a:rPr>
              <a:t>Böyrəküstü vəzinin cərrahi xəstəliklərinə </a:t>
            </a:r>
            <a:r>
              <a:rPr lang="az-Latn-AZ" sz="1400" b="1" dirty="0">
                <a:solidFill>
                  <a:schemeClr val="accent1">
                    <a:lumMod val="75000"/>
                  </a:schemeClr>
                </a:solidFill>
              </a:rPr>
              <a:t>diaqnostik yanaşma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Footer Placeholder 3">
            <a:extLst>
              <a:ext uri="{FF2B5EF4-FFF2-40B4-BE49-F238E27FC236}">
                <a16:creationId xmlns:a16="http://schemas.microsoft.com/office/drawing/2014/main" id="{37C1756E-B567-468B-8418-30306F833E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" y="6627668"/>
            <a:ext cx="12191999" cy="230331"/>
          </a:xfrm>
        </p:spPr>
        <p:txBody>
          <a:bodyPr/>
          <a:lstStyle/>
          <a:p>
            <a:r>
              <a:rPr lang="en-US" dirty="0" smtClean="0"/>
              <a:t>Dr</a:t>
            </a:r>
            <a:r>
              <a:rPr lang="en-US" dirty="0"/>
              <a:t>. </a:t>
            </a:r>
            <a:r>
              <a:rPr lang="az-Latn-AZ" dirty="0" smtClean="0"/>
              <a:t>Xatirə Şirinova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6198040"/>
      </p:ext>
    </p:extLst>
  </p:cSld>
  <p:clrMapOvr>
    <a:masterClrMapping/>
  </p:clrMapOvr>
</p:sld>
</file>

<file path=ppt/theme/theme1.xml><?xml version="1.0" encoding="utf-8"?>
<a:theme xmlns:a="http://schemas.openxmlformats.org/drawingml/2006/main" name="Muhazire slayd sablonu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uhazire slayd sablonu" id="{3573A774-25F9-427A-AFB7-A3F84426F6BA}" vid="{57ABD8A5-AECA-47E4-8FEA-4F4D1F3F979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Muhazire slayd sablonu</Template>
  <TotalTime>581</TotalTime>
  <Words>370</Words>
  <Application>Microsoft Office PowerPoint</Application>
  <PresentationFormat>Widescreen</PresentationFormat>
  <Paragraphs>88</Paragraphs>
  <Slides>9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Wingdings</vt:lpstr>
      <vt:lpstr>Muhazire slayd sablonu</vt:lpstr>
      <vt:lpstr>PowerPoint Presentation</vt:lpstr>
      <vt:lpstr>BÖYRƏKÜSTÜ VƏZİNİN CƏRRAHİ XƏSTƏLİKLƏRİNƏ DİAQNOSTİK YANAŞMA</vt:lpstr>
      <vt:lpstr>Böyrəküstü vəzinin anatomiyası</vt:lpstr>
      <vt:lpstr>Böyrəküstü vəzinin anatomiyası</vt:lpstr>
      <vt:lpstr>PowerPoint Presentation</vt:lpstr>
      <vt:lpstr>PowerPoint Presentation</vt:lpstr>
      <vt:lpstr>Böyrəküstü vəzinin quruluşu</vt:lpstr>
      <vt:lpstr>Böyrəküstü vəzinin xəstəlikləri</vt:lpstr>
      <vt:lpstr>Müayinələr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ÖD YOLLARININ CƏRRAHİ XƏSTƏLİKLƏRİ</dc:title>
  <dc:creator>Nuru Bayramov</dc:creator>
  <cp:lastModifiedBy>ACER</cp:lastModifiedBy>
  <cp:revision>91</cp:revision>
  <dcterms:created xsi:type="dcterms:W3CDTF">2013-12-27T17:21:26Z</dcterms:created>
  <dcterms:modified xsi:type="dcterms:W3CDTF">2019-12-15T14:31:52Z</dcterms:modified>
</cp:coreProperties>
</file>