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 id="2147483739" r:id="rId2"/>
  </p:sldMasterIdLst>
  <p:notesMasterIdLst>
    <p:notesMasterId r:id="rId30"/>
  </p:notesMasterIdLst>
  <p:sldIdLst>
    <p:sldId id="327" r:id="rId3"/>
    <p:sldId id="256" r:id="rId4"/>
    <p:sldId id="257" r:id="rId5"/>
    <p:sldId id="259" r:id="rId6"/>
    <p:sldId id="260" r:id="rId7"/>
    <p:sldId id="261" r:id="rId8"/>
    <p:sldId id="262" r:id="rId9"/>
    <p:sldId id="284" r:id="rId10"/>
    <p:sldId id="263" r:id="rId11"/>
    <p:sldId id="264" r:id="rId12"/>
    <p:sldId id="266" r:id="rId13"/>
    <p:sldId id="267" r:id="rId14"/>
    <p:sldId id="269" r:id="rId15"/>
    <p:sldId id="268" r:id="rId16"/>
    <p:sldId id="270" r:id="rId17"/>
    <p:sldId id="285" r:id="rId18"/>
    <p:sldId id="286" r:id="rId19"/>
    <p:sldId id="287" r:id="rId20"/>
    <p:sldId id="288" r:id="rId21"/>
    <p:sldId id="271" r:id="rId22"/>
    <p:sldId id="289" r:id="rId23"/>
    <p:sldId id="272" r:id="rId24"/>
    <p:sldId id="290" r:id="rId25"/>
    <p:sldId id="276" r:id="rId26"/>
    <p:sldId id="278" r:id="rId27"/>
    <p:sldId id="291" r:id="rId28"/>
    <p:sldId id="29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25" autoAdjust="0"/>
  </p:normalViewPr>
  <p:slideViewPr>
    <p:cSldViewPr>
      <p:cViewPr varScale="1">
        <p:scale>
          <a:sx n="68" d="100"/>
          <a:sy n="68" d="100"/>
        </p:scale>
        <p:origin x="79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0F15D8-7375-49E7-AE9B-C257C747FE74}" type="datetimeFigureOut">
              <a:rPr lang="en-US" smtClean="0"/>
              <a:t>9/24/2019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06A871-3E85-454A-9EF3-4E7FEE4893A4}" type="slidenum">
              <a:rPr lang="en-US" smtClean="0"/>
              <a:t>‹#›</a:t>
            </a:fld>
            <a:endParaRPr lang="en-US"/>
          </a:p>
        </p:txBody>
      </p:sp>
    </p:spTree>
    <p:extLst>
      <p:ext uri="{BB962C8B-B14F-4D97-AF65-F5344CB8AC3E}">
        <p14:creationId xmlns:p14="http://schemas.microsoft.com/office/powerpoint/2010/main" val="2450913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Birinci pillə müayinələrdə məqsəd plevrada təcili cərrahi xəstəliyin olub-olmamasını, maye, kütlə və fistula kimi üzvi dəyişiklikləin  olub olmamasını müəyyənləşdirməkdir. Bunun üçün hərtərəfli klinik müayinə, hemoqram, Rentgen və USM edilir. Birinci pillə müayinələrdən bir neçə nəticə ortaya çıxa bilər: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Təcili xəstəliklər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Plevral maye</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Plevrada törəmə</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Döş divarında fistula</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0606A871-3E85-454A-9EF3-4E7FEE4893A4}" type="slidenum">
              <a:rPr lang="en-US" smtClean="0"/>
              <a:t>15</a:t>
            </a:fld>
            <a:endParaRPr lang="en-US"/>
          </a:p>
        </p:txBody>
      </p:sp>
    </p:spTree>
    <p:extLst>
      <p:ext uri="{BB962C8B-B14F-4D97-AF65-F5344CB8AC3E}">
        <p14:creationId xmlns:p14="http://schemas.microsoft.com/office/powerpoint/2010/main" val="401075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İlkin klinik</a:t>
            </a:r>
            <a:r>
              <a:rPr lang="az-Latn-AZ" baseline="0" dirty="0"/>
              <a:t>-görüntüləmə müayinələrində təcili xəstəliklər olarsa (pnevmotoraks, hemotoraks, massiv hidrotoraks) əvvəlcə xəstəni stabilləşdirmək, sonra səbəbi araşdırmaq lazımdır. Stabilləşdirmək üçün (tənəffüsü və qan dıvranını bərpa etmək)   oksigenoterapiya və plevral drenaj gərəkir. Səbəibin müəyyənləşdirilməsi üçün isə klink məlumatlar, KT və plevral mayenin müayinəsi nəzərə alınır. </a:t>
            </a:r>
            <a:endParaRPr lang="en-US" dirty="0"/>
          </a:p>
        </p:txBody>
      </p:sp>
      <p:sp>
        <p:nvSpPr>
          <p:cNvPr id="4" name="Slide Number Placeholder 3"/>
          <p:cNvSpPr>
            <a:spLocks noGrp="1"/>
          </p:cNvSpPr>
          <p:nvPr>
            <p:ph type="sldNum" sz="quarter" idx="10"/>
          </p:nvPr>
        </p:nvSpPr>
        <p:spPr/>
        <p:txBody>
          <a:bodyPr/>
          <a:lstStyle/>
          <a:p>
            <a:fld id="{0606A871-3E85-454A-9EF3-4E7FEE4893A4}" type="slidenum">
              <a:rPr lang="en-US" smtClean="0"/>
              <a:t>16</a:t>
            </a:fld>
            <a:endParaRPr lang="en-US"/>
          </a:p>
        </p:txBody>
      </p:sp>
    </p:spTree>
    <p:extLst>
      <p:ext uri="{BB962C8B-B14F-4D97-AF65-F5344CB8AC3E}">
        <p14:creationId xmlns:p14="http://schemas.microsoft.com/office/powerpoint/2010/main" val="35639557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Plevrada mayeni</a:t>
            </a:r>
            <a:r>
              <a:rPr lang="az-Latn-AZ" baseline="0" dirty="0"/>
              <a:t> rentgen göstərə bilər. Qabırğa-diafraqma cibinin düzləşməsi, plevrada homogen kölgəlik, Demauze xətti mayenin rentgenoloji əlamətləridir. Qabırğa-diafraqma xəttinin düzləşməsi plevrada ən azı 250 mlmayenin olduğunu göstərir. Lakin, mayeni görmək üçün ən həssas müayinə USM-dir. Plevral mayenin əksər hallrda klinik olraq səbəbini </a:t>
            </a:r>
            <a:r>
              <a:rPr lang="az-Latn-AZ" baseline="0"/>
              <a:t>təyin etmək </a:t>
            </a:r>
            <a:r>
              <a:rPr lang="az-Latn-AZ" baseline="0" dirty="0"/>
              <a:t>mümkün olur. Səbəbi bəlli olmayan hallrda kinici pillə müəyinələr aparmaq laım gəlir ki, bunlara plevral mayenin analızı və KT aiddir. Plevral mayenin biokimyəvi (protein, albumin, qlükoza, LDH, pH), mikrobioloji (qram boyama, kültür) və sitoloji müayinələri əksər hallarda mənşəyi və xarakteri barədə yetərli məlümat verə bilir. Klassik olaraq plevral mayeni transudat və eksudat olaraq iki yerə bölünür. Ürək, qaraciyər və böyrək yetməzliklərində adətən transudativ xarakterlı mayelər olur. Eksudativ maye isə adətən iltihabi və bəd xassəli xəstəliklərdə daha çox rast gəlir. Bu xəstəlikləin müəyyənləşdirilməsində isə KT faydalıdır.  Eksudativ plevral mayelərdə önəmli məsələrdən biri irinli iltiabən olub-olmamasıdır. Mayedə irntörədici mikrobların tapılması və ya pH-ın 7,2-dən aşağı olması irinli iltihaba xarakterikdir. Belə hallrda iltinabın əsas səbəbini də axtarmaq  lazımdır. Aparılan ikinci pillə müayinələrə baxmayaraq səbəb tapılmırsa üçüncü pillə müayinələrinə üz tutmaq lazım gəlir. </a:t>
            </a:r>
            <a:endParaRPr lang="en-US" dirty="0"/>
          </a:p>
        </p:txBody>
      </p:sp>
      <p:sp>
        <p:nvSpPr>
          <p:cNvPr id="4" name="Slide Number Placeholder 3"/>
          <p:cNvSpPr>
            <a:spLocks noGrp="1"/>
          </p:cNvSpPr>
          <p:nvPr>
            <p:ph type="sldNum" sz="quarter" idx="10"/>
          </p:nvPr>
        </p:nvSpPr>
        <p:spPr/>
        <p:txBody>
          <a:bodyPr/>
          <a:lstStyle/>
          <a:p>
            <a:fld id="{0606A871-3E85-454A-9EF3-4E7FEE4893A4}" type="slidenum">
              <a:rPr lang="en-US" smtClean="0"/>
              <a:t>20</a:t>
            </a:fld>
            <a:endParaRPr lang="en-US"/>
          </a:p>
        </p:txBody>
      </p:sp>
    </p:spTree>
    <p:extLst>
      <p:ext uri="{BB962C8B-B14F-4D97-AF65-F5344CB8AC3E}">
        <p14:creationId xmlns:p14="http://schemas.microsoft.com/office/powerpoint/2010/main" val="4070682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Ağciyərin periferik törəmələri, döş qəfəsi divarının, divar aralığının, diafraqmanın, diafraqmaaltı orqanların</a:t>
            </a:r>
            <a:r>
              <a:rPr lang="az-Latn-AZ" baseline="0" dirty="0"/>
              <a:t> törəmələri rentgendə və USM-də plevra proeksiyasında görünə bilər. USM periferik kütlələrin xarakterini, plevral dəyişiklikləri göstərə bilir, lakin bunun hansı orqan mənsub olduğunu dəqiqləşdirmək üçün adətən KT lazım gəlir. Plevranın özünün birincili törəməsi kimi mezoteliomanı göstərmək olar ki, bu da nadir rast gəlinir. Ona görə də plevra proeksiyasında törəmə tapıldıqda ilk növbədə digər orqanları axtarmaq gərəkir. </a:t>
            </a:r>
            <a:endParaRPr lang="en-US" dirty="0"/>
          </a:p>
        </p:txBody>
      </p:sp>
      <p:sp>
        <p:nvSpPr>
          <p:cNvPr id="4" name="Slide Number Placeholder 3"/>
          <p:cNvSpPr>
            <a:spLocks noGrp="1"/>
          </p:cNvSpPr>
          <p:nvPr>
            <p:ph type="sldNum" sz="quarter" idx="10"/>
          </p:nvPr>
        </p:nvSpPr>
        <p:spPr/>
        <p:txBody>
          <a:bodyPr/>
          <a:lstStyle/>
          <a:p>
            <a:fld id="{0606A871-3E85-454A-9EF3-4E7FEE4893A4}" type="slidenum">
              <a:rPr lang="en-US" smtClean="0"/>
              <a:t>22</a:t>
            </a:fld>
            <a:endParaRPr lang="en-US"/>
          </a:p>
        </p:txBody>
      </p:sp>
    </p:spTree>
    <p:extLst>
      <p:ext uri="{BB962C8B-B14F-4D97-AF65-F5344CB8AC3E}">
        <p14:creationId xmlns:p14="http://schemas.microsoft.com/office/powerpoint/2010/main" val="379311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Döş qəfəsi divarında fistula </a:t>
            </a:r>
            <a:r>
              <a:rPr lang="az-Latn-AZ" baseline="0" dirty="0"/>
              <a:t>olarsa əksər hallrda anamnez və kilink müayinə ilə səbəbi məlum olur, məlum olmayan hallrda isə KT və fistuloqrafiya ilə dəqiqləşdirmək mümükündür. Döş qəfəsi divarında bronxial, xroniki empiema fonunda meydana gələn plevro-kutanoz, və qida borusu fistulları daha çox rast gəlir. </a:t>
            </a:r>
            <a:endParaRPr lang="en-US" dirty="0"/>
          </a:p>
        </p:txBody>
      </p:sp>
      <p:sp>
        <p:nvSpPr>
          <p:cNvPr id="4" name="Slide Number Placeholder 3"/>
          <p:cNvSpPr>
            <a:spLocks noGrp="1"/>
          </p:cNvSpPr>
          <p:nvPr>
            <p:ph type="sldNum" sz="quarter" idx="10"/>
          </p:nvPr>
        </p:nvSpPr>
        <p:spPr/>
        <p:txBody>
          <a:bodyPr/>
          <a:lstStyle/>
          <a:p>
            <a:fld id="{0606A871-3E85-454A-9EF3-4E7FEE4893A4}" type="slidenum">
              <a:rPr lang="en-US" smtClean="0"/>
              <a:t>24</a:t>
            </a:fld>
            <a:endParaRPr lang="en-US"/>
          </a:p>
        </p:txBody>
      </p:sp>
    </p:spTree>
    <p:extLst>
      <p:ext uri="{BB962C8B-B14F-4D97-AF65-F5344CB8AC3E}">
        <p14:creationId xmlns:p14="http://schemas.microsoft.com/office/powerpoint/2010/main" val="25609253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6" name="Rectangle: Single Corner Snipped 3">
            <a:extLst>
              <a:ext uri="{FF2B5EF4-FFF2-40B4-BE49-F238E27FC236}">
                <a16:creationId xmlns:a16="http://schemas.microsoft.com/office/drawing/2014/main" id="{8F147794-6460-4ABA-B3E3-32F97CDABFC3}"/>
              </a:ext>
            </a:extLst>
          </p:cNvPr>
          <p:cNvSpPr/>
          <p:nvPr/>
        </p:nvSpPr>
        <p:spPr>
          <a:xfrm flipH="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Single Corner Snipped 3">
            <a:extLst>
              <a:ext uri="{FF2B5EF4-FFF2-40B4-BE49-F238E27FC236}">
                <a16:creationId xmlns:a16="http://schemas.microsoft.com/office/drawing/2014/main" id="{6932D73B-6C8B-4CA7-AF13-257C2CF3BF36}"/>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38AFF2B-1A47-44FC-9598-F4EAC810394C}"/>
              </a:ext>
            </a:extLst>
          </p:cNvPr>
          <p:cNvSpPr txBox="1"/>
          <p:nvPr/>
        </p:nvSpPr>
        <p:spPr>
          <a:xfrm>
            <a:off x="840709" y="319565"/>
            <a:ext cx="1513556" cy="430887"/>
          </a:xfrm>
          <a:prstGeom prst="rect">
            <a:avLst/>
          </a:prstGeom>
          <a:noFill/>
        </p:spPr>
        <p:txBody>
          <a:bodyPr wrap="none" rtlCol="0">
            <a:spAutoFit/>
          </a:bodyPr>
          <a:lstStyle/>
          <a:p>
            <a:r>
              <a:rPr lang="en-US" sz="1100" b="1" dirty="0">
                <a:solidFill>
                  <a:schemeClr val="accent1">
                    <a:lumMod val="75000"/>
                  </a:schemeClr>
                </a:solidFill>
              </a:rPr>
              <a:t>I </a:t>
            </a:r>
            <a:r>
              <a:rPr lang="az-Latn-AZ" sz="1100" b="1" dirty="0">
                <a:solidFill>
                  <a:schemeClr val="accent1">
                    <a:lumMod val="75000"/>
                  </a:schemeClr>
                </a:solidFill>
              </a:rPr>
              <a:t>cərrrahi xəstəliklər </a:t>
            </a:r>
          </a:p>
          <a:p>
            <a:r>
              <a:rPr lang="az-Latn-AZ" sz="1100" b="1" dirty="0">
                <a:solidFill>
                  <a:schemeClr val="accent1">
                    <a:lumMod val="75000"/>
                  </a:schemeClr>
                </a:solidFill>
              </a:rPr>
              <a:t>kafedrası. </a:t>
            </a:r>
            <a:r>
              <a:rPr lang="en-US" sz="1100" b="1" dirty="0">
                <a:solidFill>
                  <a:schemeClr val="accent1">
                    <a:lumMod val="75000"/>
                  </a:schemeClr>
                </a:solidFill>
              </a:rPr>
              <a:t>www.</a:t>
            </a:r>
            <a:r>
              <a:rPr lang="az-Latn-AZ" sz="1100" b="1" dirty="0">
                <a:solidFill>
                  <a:schemeClr val="accent1">
                    <a:lumMod val="75000"/>
                  </a:schemeClr>
                </a:solidFill>
              </a:rPr>
              <a:t>bck.az</a:t>
            </a:r>
          </a:p>
        </p:txBody>
      </p:sp>
      <p:pic>
        <p:nvPicPr>
          <p:cNvPr id="9" name="Picture 8">
            <a:extLst>
              <a:ext uri="{FF2B5EF4-FFF2-40B4-BE49-F238E27FC236}">
                <a16:creationId xmlns:a16="http://schemas.microsoft.com/office/drawing/2014/main" id="{89B9FD57-C38E-4048-89D0-2EC52C2CFB9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0" name="Rectangle 9">
            <a:extLst>
              <a:ext uri="{FF2B5EF4-FFF2-40B4-BE49-F238E27FC236}">
                <a16:creationId xmlns:a16="http://schemas.microsoft.com/office/drawing/2014/main" id="{0AAD829B-7062-4C88-9AF9-E015D4379F08}"/>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a:extLst>
              <a:ext uri="{FF2B5EF4-FFF2-40B4-BE49-F238E27FC236}">
                <a16:creationId xmlns:a16="http://schemas.microsoft.com/office/drawing/2014/main" id="{7C54A41E-FA89-4669-AA11-6A901FCBABC5}"/>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3193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6F6ED-3253-4049-8659-19B93322C6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9FCCADA-A752-4D38-88F8-4D462915AF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4078A87F-3489-4B4D-BBA9-11CBDB2CA48C}"/>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808872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327F4-C23D-4B4E-967F-393EBB466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1728C5-79E1-44C3-8924-3A141004D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CA38A8-1CE6-49D5-943C-93EAA9F2750A}"/>
              </a:ext>
            </a:extLst>
          </p:cNvPr>
          <p:cNvSpPr>
            <a:spLocks noGrp="1"/>
          </p:cNvSpPr>
          <p:nvPr>
            <p:ph type="dt" sz="half" idx="10"/>
          </p:nvPr>
        </p:nvSpPr>
        <p:spPr>
          <a:xfrm>
            <a:off x="838200" y="6356350"/>
            <a:ext cx="2743200" cy="365125"/>
          </a:xfrm>
          <a:prstGeom prst="rect">
            <a:avLst/>
          </a:prstGeom>
        </p:spPr>
        <p:txBody>
          <a:bodyPr/>
          <a:lstStyle/>
          <a:p>
            <a:endParaRPr lang="en-US"/>
          </a:p>
        </p:txBody>
      </p:sp>
      <p:sp>
        <p:nvSpPr>
          <p:cNvPr id="5" name="Footer Placeholder 4">
            <a:extLst>
              <a:ext uri="{FF2B5EF4-FFF2-40B4-BE49-F238E27FC236}">
                <a16:creationId xmlns:a16="http://schemas.microsoft.com/office/drawing/2014/main" id="{71BC9675-9478-4C58-9FCE-76018213D9A0}"/>
              </a:ext>
            </a:extLst>
          </p:cNvPr>
          <p:cNvSpPr>
            <a:spLocks noGrp="1"/>
          </p:cNvSpPr>
          <p:nvPr>
            <p:ph type="ftr" sz="quarter" idx="11"/>
          </p:nvPr>
        </p:nvSpPr>
        <p:spPr/>
        <p:txBody>
          <a:bodyPr/>
          <a:lstStyle/>
          <a:p>
            <a:r>
              <a:rPr lang="en-US"/>
              <a:t>Prof. NYBay</a:t>
            </a:r>
          </a:p>
        </p:txBody>
      </p:sp>
      <p:sp>
        <p:nvSpPr>
          <p:cNvPr id="6" name="Slide Number Placeholder 5">
            <a:extLst>
              <a:ext uri="{FF2B5EF4-FFF2-40B4-BE49-F238E27FC236}">
                <a16:creationId xmlns:a16="http://schemas.microsoft.com/office/drawing/2014/main" id="{01A2DE4C-BBF6-4D5C-AB55-9F8E38B37F00}"/>
              </a:ext>
            </a:extLst>
          </p:cNvPr>
          <p:cNvSpPr>
            <a:spLocks noGrp="1"/>
          </p:cNvSpPr>
          <p:nvPr>
            <p:ph type="sldNum" sz="quarter" idx="12"/>
          </p:nvPr>
        </p:nvSpPr>
        <p:spPr>
          <a:xfrm>
            <a:off x="8610600" y="6356350"/>
            <a:ext cx="2743200" cy="365125"/>
          </a:xfrm>
          <a:prstGeom prst="rect">
            <a:avLst/>
          </a:prstGeom>
        </p:spPr>
        <p:txBody>
          <a:bodyPr/>
          <a:lstStyle/>
          <a:p>
            <a:fld id="{3B687199-9424-4F84-9D11-2F40C3E392B2}" type="slidenum">
              <a:rPr lang="en-US" smtClean="0"/>
              <a:t>‹#›</a:t>
            </a:fld>
            <a:endParaRPr lang="en-US"/>
          </a:p>
        </p:txBody>
      </p:sp>
    </p:spTree>
    <p:extLst>
      <p:ext uri="{BB962C8B-B14F-4D97-AF65-F5344CB8AC3E}">
        <p14:creationId xmlns:p14="http://schemas.microsoft.com/office/powerpoint/2010/main" val="3995109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D323A-E342-45CA-B83F-FB6CA41D8C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52C42F7-2248-4314-8B6C-62014A347A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76E3945C-8621-4AC0-A05A-90B627E2130E}"/>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528192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01412-CF35-49EF-B87D-9337C89145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FBC2E08-E523-4C24-98BE-D658129DF6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A6A71D3-E04C-4F44-8550-BDD9B2933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4BE06A44-2F2C-4E25-9215-19FCAF9933AF}"/>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759176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F0EA-41D0-4A15-9343-0197104407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8700E0F-4FAC-40E4-B5B6-680BD3D703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E50B57-DCCD-4B65-9A94-D7555DFE71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2C69DA4-26A3-444B-893D-E3361464BF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54E35F-FA1B-46D8-9492-C2E5058732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3BCB38-DC0E-4B17-83D9-BC9F1471343A}"/>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632934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EBE1-9A59-402B-A6A7-B76922FB034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08E38662-0429-4296-A158-D62EF00032E6}"/>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601448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47D75C6-D226-4572-B838-EA5A6F4E0644}"/>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973376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9A067-6C42-46ED-879D-E75E820FA7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680FF45-F771-49FB-9EDC-918A11553D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7FA590-04B6-4B2E-869E-50A3355678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39C1C1F3-F340-4822-8B36-4C8C2B3033C6}"/>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674793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5891-0B14-46B9-8DAA-210A3B4091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7C7165D-DF93-4390-AA13-5AC651E9BB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A0159C7-4C28-4F21-8239-4F2BAF7C2E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7CBA5BBB-DAE8-429C-B808-7DA1AD32724C}"/>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4046245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974182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193724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9702721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35293" y="47782"/>
            <a:ext cx="6130480" cy="69598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1" y="6607630"/>
            <a:ext cx="12191999" cy="250370"/>
          </a:xfrm>
        </p:spPr>
        <p:txBody>
          <a:bodyPr/>
          <a:lstStyle/>
          <a:p>
            <a:r>
              <a:rPr lang="en-US"/>
              <a:t>Prof. NYBay</a:t>
            </a:r>
          </a:p>
        </p:txBody>
      </p:sp>
    </p:spTree>
    <p:extLst>
      <p:ext uri="{BB962C8B-B14F-4D97-AF65-F5344CB8AC3E}">
        <p14:creationId xmlns:p14="http://schemas.microsoft.com/office/powerpoint/2010/main" val="1135224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6201572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US"/>
              <a:t>Prof. NYBay</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DE4673BB-8093-45AE-890F-C48D5AF56FDD}" type="slidenum">
              <a:rPr lang="en-US" smtClean="0"/>
              <a:t>‹#›</a:t>
            </a:fld>
            <a:endParaRPr lang="en-US"/>
          </a:p>
        </p:txBody>
      </p:sp>
    </p:spTree>
    <p:extLst>
      <p:ext uri="{BB962C8B-B14F-4D97-AF65-F5344CB8AC3E}">
        <p14:creationId xmlns:p14="http://schemas.microsoft.com/office/powerpoint/2010/main" val="1645307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9922666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626303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676761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1.png"/><Relationship Id="rId5" Type="http://schemas.openxmlformats.org/officeDocument/2006/relationships/slideLayout" Target="../slideLayouts/slideLayout15.xml"/><Relationship Id="rId10" Type="http://schemas.openxmlformats.org/officeDocument/2006/relationships/theme" Target="../theme/theme2.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97826E-1E09-4B3C-AB20-856255486FA6}"/>
              </a:ext>
            </a:extLst>
          </p:cNvPr>
          <p:cNvSpPr>
            <a:spLocks noGrp="1"/>
          </p:cNvSpPr>
          <p:nvPr>
            <p:ph type="title"/>
          </p:nvPr>
        </p:nvSpPr>
        <p:spPr>
          <a:xfrm>
            <a:off x="3057065" y="51819"/>
            <a:ext cx="6076050" cy="61154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E4B5966-EE9A-482F-866F-03029E4D1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Single Corner Snipped 3">
            <a:extLst>
              <a:ext uri="{FF2B5EF4-FFF2-40B4-BE49-F238E27FC236}">
                <a16:creationId xmlns:a16="http://schemas.microsoft.com/office/drawing/2014/main" id="{7A35C8C3-CB33-4B76-90DD-8B1ACEDE820D}"/>
              </a:ext>
            </a:extLst>
          </p:cNvPr>
          <p:cNvSpPr/>
          <p:nvPr/>
        </p:nvSpPr>
        <p:spPr>
          <a:xfrm flipH="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Single Corner Snipped 3">
            <a:extLst>
              <a:ext uri="{FF2B5EF4-FFF2-40B4-BE49-F238E27FC236}">
                <a16:creationId xmlns:a16="http://schemas.microsoft.com/office/drawing/2014/main" id="{479B3060-7A97-42BD-B23E-3E13F3C35B6E}"/>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E2DF1B2-D377-4A9A-995B-FD7A84EED162}"/>
              </a:ext>
            </a:extLst>
          </p:cNvPr>
          <p:cNvSpPr txBox="1"/>
          <p:nvPr/>
        </p:nvSpPr>
        <p:spPr>
          <a:xfrm>
            <a:off x="840709" y="319565"/>
            <a:ext cx="1513556" cy="430887"/>
          </a:xfrm>
          <a:prstGeom prst="rect">
            <a:avLst/>
          </a:prstGeom>
          <a:noFill/>
        </p:spPr>
        <p:txBody>
          <a:bodyPr wrap="none" rtlCol="0">
            <a:spAutoFit/>
          </a:bodyPr>
          <a:lstStyle/>
          <a:p>
            <a:r>
              <a:rPr lang="en-US" sz="1100" b="1" dirty="0">
                <a:solidFill>
                  <a:schemeClr val="accent1">
                    <a:lumMod val="75000"/>
                  </a:schemeClr>
                </a:solidFill>
              </a:rPr>
              <a:t>I </a:t>
            </a:r>
            <a:r>
              <a:rPr lang="az-Latn-AZ" sz="1100" b="1" dirty="0">
                <a:solidFill>
                  <a:schemeClr val="accent1">
                    <a:lumMod val="75000"/>
                  </a:schemeClr>
                </a:solidFill>
              </a:rPr>
              <a:t>cərrrahi xəstəliklər </a:t>
            </a:r>
          </a:p>
          <a:p>
            <a:r>
              <a:rPr lang="az-Latn-AZ" sz="1100" b="1" dirty="0">
                <a:solidFill>
                  <a:schemeClr val="accent1">
                    <a:lumMod val="75000"/>
                  </a:schemeClr>
                </a:solidFill>
              </a:rPr>
              <a:t>kafedrası. </a:t>
            </a:r>
            <a:r>
              <a:rPr lang="en-US" sz="1100" b="1" dirty="0">
                <a:solidFill>
                  <a:schemeClr val="accent1">
                    <a:lumMod val="75000"/>
                  </a:schemeClr>
                </a:solidFill>
              </a:rPr>
              <a:t>www.</a:t>
            </a:r>
            <a:r>
              <a:rPr lang="az-Latn-AZ" sz="1100" b="1" dirty="0">
                <a:solidFill>
                  <a:schemeClr val="accent1">
                    <a:lumMod val="75000"/>
                  </a:schemeClr>
                </a:solidFill>
              </a:rPr>
              <a:t>bck.az</a:t>
            </a:r>
          </a:p>
        </p:txBody>
      </p:sp>
      <p:pic>
        <p:nvPicPr>
          <p:cNvPr id="10" name="Picture 9">
            <a:extLst>
              <a:ext uri="{FF2B5EF4-FFF2-40B4-BE49-F238E27FC236}">
                <a16:creationId xmlns:a16="http://schemas.microsoft.com/office/drawing/2014/main" id="{0FA86AE8-20AA-48F4-AFF0-D3DC190B9E05}"/>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1" name="Rectangle 10">
            <a:extLst>
              <a:ext uri="{FF2B5EF4-FFF2-40B4-BE49-F238E27FC236}">
                <a16:creationId xmlns:a16="http://schemas.microsoft.com/office/drawing/2014/main" id="{359E07CC-8A0B-4533-8599-3F61E8A241F9}"/>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a:extLst>
              <a:ext uri="{FF2B5EF4-FFF2-40B4-BE49-F238E27FC236}">
                <a16:creationId xmlns:a16="http://schemas.microsoft.com/office/drawing/2014/main" id="{413DFA64-B41C-4796-B51D-1D2CE1A4A79A}"/>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0A4D70C3-1FD7-4226-8307-ADB5FDC34D36}"/>
              </a:ext>
            </a:extLst>
          </p:cNvPr>
          <p:cNvSpPr>
            <a:spLocks noGrp="1"/>
          </p:cNvSpPr>
          <p:nvPr>
            <p:ph type="ftr" sz="quarter" idx="3"/>
          </p:nvPr>
        </p:nvSpPr>
        <p:spPr>
          <a:xfrm>
            <a:off x="4038600" y="6629399"/>
            <a:ext cx="4114800" cy="228600"/>
          </a:xfrm>
          <a:prstGeom prst="rect">
            <a:avLst/>
          </a:prstGeom>
        </p:spPr>
        <p:txBody>
          <a:bodyPr vert="horz" lIns="91440" tIns="45720" rIns="91440" bIns="45720" rtlCol="0" anchor="ctr"/>
          <a:lstStyle>
            <a:lvl1pPr algn="ctr">
              <a:defRPr sz="1200" b="1">
                <a:solidFill>
                  <a:schemeClr val="bg1"/>
                </a:solidFill>
              </a:defRPr>
            </a:lvl1pPr>
          </a:lstStyle>
          <a:p>
            <a:r>
              <a:rPr lang="en-US"/>
              <a:t>Prof. NYBay</a:t>
            </a:r>
          </a:p>
        </p:txBody>
      </p:sp>
    </p:spTree>
    <p:extLst>
      <p:ext uri="{BB962C8B-B14F-4D97-AF65-F5344CB8AC3E}">
        <p14:creationId xmlns:p14="http://schemas.microsoft.com/office/powerpoint/2010/main" val="1151848763"/>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Lst>
  <p:hf sldNum="0" hdr="0" dt="0"/>
  <p:txStyles>
    <p:titleStyle>
      <a:lvl1pPr algn="ctr" defTabSz="914400" rtl="0" eaLnBrk="1" latinLnBrk="0" hangingPunct="1">
        <a:lnSpc>
          <a:spcPct val="90000"/>
        </a:lnSpc>
        <a:spcBef>
          <a:spcPct val="0"/>
        </a:spcBef>
        <a:buNone/>
        <a:defRPr sz="3600" b="1" kern="1200">
          <a:solidFill>
            <a:schemeClr val="tx2">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57064" y="47782"/>
            <a:ext cx="6192531" cy="69598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 y="6538434"/>
            <a:ext cx="12191999" cy="319565"/>
          </a:xfrm>
          <a:prstGeom prst="rect">
            <a:avLst/>
          </a:prstGeom>
          <a:solidFill>
            <a:schemeClr val="accent5"/>
          </a:solidFill>
          <a:ln>
            <a:solidFill>
              <a:schemeClr val="bg1"/>
            </a:solidFill>
          </a:ln>
        </p:spPr>
        <p:txBody>
          <a:bodyPr vert="horz" lIns="91440" tIns="45720" rIns="91440" bIns="45720" rtlCol="0" anchor="ctr"/>
          <a:lstStyle>
            <a:lvl1pPr algn="ctr">
              <a:defRPr sz="1050">
                <a:solidFill>
                  <a:schemeClr val="bg1"/>
                </a:solidFill>
              </a:defRPr>
            </a:lvl1pPr>
          </a:lstStyle>
          <a:p>
            <a:r>
              <a:rPr lang="en-US"/>
              <a:t>Prof. NYBay</a:t>
            </a:r>
          </a:p>
        </p:txBody>
      </p:sp>
      <p:sp>
        <p:nvSpPr>
          <p:cNvPr id="7" name="Rectangle: Single Corner Snipped 3">
            <a:extLst>
              <a:ext uri="{FF2B5EF4-FFF2-40B4-BE49-F238E27FC236}">
                <a16:creationId xmlns:a16="http://schemas.microsoft.com/office/drawing/2014/main" id="{969E38AF-291F-4339-900B-5C929DD14B9F}"/>
              </a:ext>
            </a:extLst>
          </p:cNvPr>
          <p:cNvSpPr/>
          <p:nvPr/>
        </p:nvSpPr>
        <p:spPr>
          <a:xfrm flipH="1" flipV="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Single Corner Snipped 3">
            <a:extLst>
              <a:ext uri="{FF2B5EF4-FFF2-40B4-BE49-F238E27FC236}">
                <a16:creationId xmlns:a16="http://schemas.microsoft.com/office/drawing/2014/main" id="{560E05C1-69F9-4044-B263-4E0302496109}"/>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3DEEB3C-5770-4373-89A7-73C7E73B1C8F}"/>
              </a:ext>
            </a:extLst>
          </p:cNvPr>
          <p:cNvSpPr txBox="1"/>
          <p:nvPr/>
        </p:nvSpPr>
        <p:spPr>
          <a:xfrm>
            <a:off x="840709" y="319565"/>
            <a:ext cx="1449436" cy="415498"/>
          </a:xfrm>
          <a:prstGeom prst="rect">
            <a:avLst/>
          </a:prstGeom>
          <a:noFill/>
        </p:spPr>
        <p:txBody>
          <a:bodyPr wrap="none" rtlCol="0">
            <a:spAutoFit/>
          </a:bodyPr>
          <a:lstStyle/>
          <a:p>
            <a:r>
              <a:rPr lang="en-US" sz="1050" b="1" dirty="0">
                <a:solidFill>
                  <a:schemeClr val="accent1">
                    <a:lumMod val="75000"/>
                  </a:schemeClr>
                </a:solidFill>
              </a:rPr>
              <a:t>I </a:t>
            </a:r>
            <a:r>
              <a:rPr lang="az-Latn-AZ" sz="1050" b="1" dirty="0">
                <a:solidFill>
                  <a:schemeClr val="accent1">
                    <a:lumMod val="75000"/>
                  </a:schemeClr>
                </a:solidFill>
              </a:rPr>
              <a:t>cərrrahi xəstəliklər </a:t>
            </a:r>
          </a:p>
          <a:p>
            <a:r>
              <a:rPr lang="az-Latn-AZ" sz="1050" b="1" dirty="0">
                <a:solidFill>
                  <a:schemeClr val="accent1">
                    <a:lumMod val="75000"/>
                  </a:schemeClr>
                </a:solidFill>
              </a:rPr>
              <a:t>kafedrası. </a:t>
            </a:r>
            <a:r>
              <a:rPr lang="en-US" sz="1050" b="1" dirty="0">
                <a:solidFill>
                  <a:schemeClr val="accent1">
                    <a:lumMod val="75000"/>
                  </a:schemeClr>
                </a:solidFill>
              </a:rPr>
              <a:t>www.</a:t>
            </a:r>
            <a:r>
              <a:rPr lang="az-Latn-AZ" sz="1050" b="1" dirty="0">
                <a:solidFill>
                  <a:schemeClr val="accent1">
                    <a:lumMod val="75000"/>
                  </a:schemeClr>
                </a:solidFill>
              </a:rPr>
              <a:t>bck.az</a:t>
            </a:r>
          </a:p>
        </p:txBody>
      </p:sp>
      <p:pic>
        <p:nvPicPr>
          <p:cNvPr id="10" name="Picture 9">
            <a:extLst>
              <a:ext uri="{FF2B5EF4-FFF2-40B4-BE49-F238E27FC236}">
                <a16:creationId xmlns:a16="http://schemas.microsoft.com/office/drawing/2014/main" id="{E0C96B6E-AD68-4B1D-8E45-3341F93D5B88}"/>
              </a:ext>
            </a:extLst>
          </p:cNvPr>
          <p:cNvPicPr/>
          <p:nvPr/>
        </p:nvPicPr>
        <p:blipFill>
          <a:blip r:embed="rId11">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1" name="Rectangle 10">
            <a:extLst>
              <a:ext uri="{FF2B5EF4-FFF2-40B4-BE49-F238E27FC236}">
                <a16:creationId xmlns:a16="http://schemas.microsoft.com/office/drawing/2014/main" id="{89DFEF07-5073-4CE5-AF7F-5E2722E18213}"/>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1025617768"/>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4.xml"/><Relationship Id="rId5" Type="http://schemas.openxmlformats.org/officeDocument/2006/relationships/image" Target="../media/image27.jpeg"/><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4504152-151A-42FA-B840-2517AD17ED43}"/>
              </a:ext>
            </a:extLst>
          </p:cNvPr>
          <p:cNvSpPr>
            <a:spLocks noGrp="1"/>
          </p:cNvSpPr>
          <p:nvPr>
            <p:ph type="ftr" sz="quarter" idx="11"/>
          </p:nvPr>
        </p:nvSpPr>
        <p:spPr/>
        <p:txBody>
          <a:bodyPr/>
          <a:lstStyle/>
          <a:p>
            <a:r>
              <a:rPr lang="en-US"/>
              <a:t>Prof.Dr. NYBay</a:t>
            </a:r>
            <a:endParaRPr lang="en-US" dirty="0"/>
          </a:p>
        </p:txBody>
      </p:sp>
      <p:sp>
        <p:nvSpPr>
          <p:cNvPr id="5" name="Заголовок 1">
            <a:extLst>
              <a:ext uri="{FF2B5EF4-FFF2-40B4-BE49-F238E27FC236}">
                <a16:creationId xmlns:a16="http://schemas.microsoft.com/office/drawing/2014/main" id="{4D702279-ACE9-4FC9-8ADE-DFF4DF6D6794}"/>
              </a:ext>
            </a:extLst>
          </p:cNvPr>
          <p:cNvSpPr txBox="1">
            <a:spLocks/>
          </p:cNvSpPr>
          <p:nvPr/>
        </p:nvSpPr>
        <p:spPr>
          <a:xfrm>
            <a:off x="8156743" y="3142882"/>
            <a:ext cx="3686914" cy="137307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6" name="Подзаголовок 2">
            <a:extLst>
              <a:ext uri="{FF2B5EF4-FFF2-40B4-BE49-F238E27FC236}">
                <a16:creationId xmlns:a16="http://schemas.microsoft.com/office/drawing/2014/main" id="{B1DF8DD9-CAEC-4A68-907F-834C4D75D13C}"/>
              </a:ext>
            </a:extLst>
          </p:cNvPr>
          <p:cNvSpPr txBox="1">
            <a:spLocks/>
          </p:cNvSpPr>
          <p:nvPr/>
        </p:nvSpPr>
        <p:spPr>
          <a:xfrm>
            <a:off x="1428057" y="5098469"/>
            <a:ext cx="9606678" cy="70574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chemeClr val="accent2">
                    <a:lumMod val="50000"/>
                  </a:schemeClr>
                </a:solidFill>
              </a:rPr>
              <a:t>Az</a:t>
            </a:r>
            <a:r>
              <a:rPr lang="az-Latn-AZ" sz="2800" b="1">
                <a:solidFill>
                  <a:schemeClr val="accent2">
                    <a:lumMod val="50000"/>
                  </a:schemeClr>
                </a:solidFill>
              </a:rPr>
              <a:t>ərbaycan Tibb Universitetinin </a:t>
            </a:r>
            <a:r>
              <a:rPr lang="en-US" sz="2800" b="1">
                <a:solidFill>
                  <a:schemeClr val="accent2">
                    <a:lumMod val="50000"/>
                  </a:schemeClr>
                </a:solidFill>
              </a:rPr>
              <a:t>I</a:t>
            </a:r>
            <a:r>
              <a:rPr lang="az-Latn-AZ" sz="2800" b="1">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7" name="Рисунок 5">
            <a:extLst>
              <a:ext uri="{FF2B5EF4-FFF2-40B4-BE49-F238E27FC236}">
                <a16:creationId xmlns:a16="http://schemas.microsoft.com/office/drawing/2014/main" id="{DDC89D77-0A3E-4808-ABCC-14D02F7CC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8" name="Picture 7">
            <a:extLst>
              <a:ext uri="{FF2B5EF4-FFF2-40B4-BE49-F238E27FC236}">
                <a16:creationId xmlns:a16="http://schemas.microsoft.com/office/drawing/2014/main" id="{4B921A35-DD63-4792-A2AE-B091092676F1}"/>
              </a:ext>
            </a:extLst>
          </p:cNvPr>
          <p:cNvPicPr>
            <a:picLocks noChangeAspect="1"/>
          </p:cNvPicPr>
          <p:nvPr/>
        </p:nvPicPr>
        <p:blipFill>
          <a:blip r:embed="rId3"/>
          <a:stretch>
            <a:fillRect/>
          </a:stretch>
        </p:blipFill>
        <p:spPr>
          <a:xfrm>
            <a:off x="3361478" y="1302494"/>
            <a:ext cx="5032582" cy="3375643"/>
          </a:xfrm>
          <a:prstGeom prst="rect">
            <a:avLst/>
          </a:prstGeom>
        </p:spPr>
      </p:pic>
      <p:sp>
        <p:nvSpPr>
          <p:cNvPr id="2" name="Rectangle 1">
            <a:extLst>
              <a:ext uri="{FF2B5EF4-FFF2-40B4-BE49-F238E27FC236}">
                <a16:creationId xmlns:a16="http://schemas.microsoft.com/office/drawing/2014/main" id="{C9E021C0-CDAF-4B69-B3C4-C95E66FC9428}"/>
              </a:ext>
            </a:extLst>
          </p:cNvPr>
          <p:cNvSpPr/>
          <p:nvPr/>
        </p:nvSpPr>
        <p:spPr>
          <a:xfrm>
            <a:off x="9677400" y="0"/>
            <a:ext cx="2514600" cy="584775"/>
          </a:xfrm>
          <a:prstGeom prst="rect">
            <a:avLst/>
          </a:prstGeom>
        </p:spPr>
        <p:txBody>
          <a:bodyPr wrap="square">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921874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az-Latn-AZ" sz="4800" dirty="0">
                <a:solidFill>
                  <a:schemeClr val="accent1">
                    <a:lumMod val="75000"/>
                  </a:schemeClr>
                </a:solidFill>
              </a:rPr>
              <a:t>PLEVRANIN XƏSTƏLİKLƏRİNƏ DİAQNOSTİK YANAŞAMA</a:t>
            </a:r>
            <a:endParaRPr lang="en-US" sz="4800" dirty="0">
              <a:solidFill>
                <a:schemeClr val="accent1">
                  <a:lumMod val="75000"/>
                </a:schemeClr>
              </a:solidFill>
            </a:endParaRPr>
          </a:p>
        </p:txBody>
      </p:sp>
      <p:sp>
        <p:nvSpPr>
          <p:cNvPr id="3" name="Subtitle 2"/>
          <p:cNvSpPr>
            <a:spLocks noGrp="1"/>
          </p:cNvSpPr>
          <p:nvPr>
            <p:ph type="subTitle" idx="1"/>
          </p:nvPr>
        </p:nvSpPr>
        <p:spPr>
          <a:xfrm>
            <a:off x="1524000" y="4079875"/>
            <a:ext cx="9144000" cy="1655762"/>
          </a:xfrm>
        </p:spPr>
        <p:txBody>
          <a:bodyPr/>
          <a:lstStyle/>
          <a:p>
            <a:pPr>
              <a:lnSpc>
                <a:spcPct val="80000"/>
              </a:lnSpc>
            </a:pPr>
            <a:r>
              <a:rPr lang="az-Latn-AZ" altLang="en-US" dirty="0"/>
              <a:t>AMEA müxbir üzvü, professor </a:t>
            </a:r>
          </a:p>
          <a:p>
            <a:pPr>
              <a:lnSpc>
                <a:spcPct val="80000"/>
              </a:lnSpc>
            </a:pPr>
            <a:r>
              <a:rPr lang="az-Latn-AZ" altLang="en-US" b="1" dirty="0"/>
              <a:t>Nuru Yusifoğlu BAYRAMOV</a:t>
            </a:r>
          </a:p>
          <a:p>
            <a:pPr>
              <a:lnSpc>
                <a:spcPct val="80000"/>
              </a:lnSpc>
            </a:pPr>
            <a:r>
              <a:rPr lang="az-Latn-AZ" altLang="en-US" dirty="0"/>
              <a:t>ATU, I cərrahi xəstəliklər kafedrası</a:t>
            </a:r>
            <a:endParaRPr lang="en-US" dirty="0"/>
          </a:p>
        </p:txBody>
      </p:sp>
      <p:sp>
        <p:nvSpPr>
          <p:cNvPr id="4" name="TextBox 3">
            <a:extLst>
              <a:ext uri="{FF2B5EF4-FFF2-40B4-BE49-F238E27FC236}">
                <a16:creationId xmlns:a16="http://schemas.microsoft.com/office/drawing/2014/main" id="{12FF1B94-AB3E-4196-8CAB-14E931364439}"/>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
        <p:nvSpPr>
          <p:cNvPr id="5" name="Footer Placeholder 4">
            <a:extLst>
              <a:ext uri="{FF2B5EF4-FFF2-40B4-BE49-F238E27FC236}">
                <a16:creationId xmlns:a16="http://schemas.microsoft.com/office/drawing/2014/main" id="{9E6E8EBD-75CD-44FD-8A0D-AF81268A305D}"/>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103648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3200" dirty="0">
                <a:solidFill>
                  <a:srgbClr val="C00000"/>
                </a:solidFill>
              </a:rPr>
              <a:t>Plevranın anatomiyası</a:t>
            </a:r>
            <a:endParaRPr lang="en-US" sz="3200" dirty="0">
              <a:solidFill>
                <a:srgbClr val="C00000"/>
              </a:solidFill>
            </a:endParaRPr>
          </a:p>
        </p:txBody>
      </p:sp>
      <p:sp>
        <p:nvSpPr>
          <p:cNvPr id="3" name="Content Placeholder 2"/>
          <p:cNvSpPr>
            <a:spLocks noGrp="1"/>
          </p:cNvSpPr>
          <p:nvPr>
            <p:ph sz="half" idx="1"/>
          </p:nvPr>
        </p:nvSpPr>
        <p:spPr>
          <a:xfrm>
            <a:off x="533400" y="1143000"/>
            <a:ext cx="5181600" cy="4351338"/>
          </a:xfrm>
        </p:spPr>
        <p:txBody>
          <a:bodyPr>
            <a:normAutofit/>
          </a:bodyPr>
          <a:lstStyle/>
          <a:p>
            <a:pPr marL="0" indent="0">
              <a:buNone/>
            </a:pPr>
            <a:r>
              <a:rPr lang="az-Latn-AZ" b="1" dirty="0"/>
              <a:t>Ölçüləri</a:t>
            </a:r>
            <a:endParaRPr lang="en-US" dirty="0"/>
          </a:p>
          <a:p>
            <a:r>
              <a:rPr lang="az-Latn-AZ" b="1" dirty="0"/>
              <a:t> m2</a:t>
            </a:r>
          </a:p>
          <a:p>
            <a:endParaRPr lang="az-Latn-AZ" b="1" dirty="0"/>
          </a:p>
          <a:p>
            <a:pPr marL="0" indent="0">
              <a:buNone/>
            </a:pPr>
            <a:r>
              <a:rPr lang="az-Latn-AZ" b="1" dirty="0"/>
              <a:t>Hissələri</a:t>
            </a:r>
            <a:endParaRPr lang="en-US" dirty="0"/>
          </a:p>
          <a:p>
            <a:r>
              <a:rPr lang="az-Latn-AZ" dirty="0"/>
              <a:t>Parietal plevra: kostal, servikal (qübbə), mediastinal, diafraqmal</a:t>
            </a:r>
            <a:endParaRPr lang="en-US" dirty="0"/>
          </a:p>
          <a:p>
            <a:r>
              <a:rPr lang="az-Latn-AZ" dirty="0"/>
              <a:t>Visseral plevra</a:t>
            </a:r>
          </a:p>
          <a:p>
            <a:r>
              <a:rPr lang="az-Latn-AZ" dirty="0"/>
              <a:t>Plevra boşluğu – 10-50 ml maye</a:t>
            </a:r>
          </a:p>
          <a:p>
            <a:pPr marL="0" indent="0">
              <a:buNone/>
            </a:pPr>
            <a:endParaRPr lang="en-US" dirty="0"/>
          </a:p>
        </p:txBody>
      </p:sp>
      <p:sp>
        <p:nvSpPr>
          <p:cNvPr id="5" name="Footer Placeholder 4">
            <a:extLst>
              <a:ext uri="{FF2B5EF4-FFF2-40B4-BE49-F238E27FC236}">
                <a16:creationId xmlns:a16="http://schemas.microsoft.com/office/drawing/2014/main" id="{E87D8EE1-A7EA-4425-9F43-E4714DAA3BD1}"/>
              </a:ext>
            </a:extLst>
          </p:cNvPr>
          <p:cNvSpPr>
            <a:spLocks noGrp="1"/>
          </p:cNvSpPr>
          <p:nvPr>
            <p:ph type="ftr" sz="quarter" idx="11"/>
          </p:nvPr>
        </p:nvSpPr>
        <p:spPr/>
        <p:txBody>
          <a:bodyPr/>
          <a:lstStyle/>
          <a:p>
            <a:r>
              <a:rPr lang="en-US"/>
              <a:t>Prof. NYBay</a:t>
            </a:r>
          </a:p>
        </p:txBody>
      </p:sp>
      <p:pic>
        <p:nvPicPr>
          <p:cNvPr id="11" name="Picture 6" descr="ÐÐ°ÑÑÐ¸Ð½ÐºÐ¸ Ð¿Ð¾ Ð·Ð°Ð¿ÑÐ¾ÑÑ anatomy of pleural effusion">
            <a:extLst>
              <a:ext uri="{FF2B5EF4-FFF2-40B4-BE49-F238E27FC236}">
                <a16:creationId xmlns:a16="http://schemas.microsoft.com/office/drawing/2014/main" id="{82DCF16D-4263-4995-833A-EFBE067022D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29600" y="2621984"/>
            <a:ext cx="3657600" cy="36576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ÐÐ°ÑÑÐ¸Ð½ÐºÐ¸ Ð¿Ð¾ Ð·Ð°Ð¿ÑÐ¾ÑÑ anatomy of pleural effusion">
            <a:extLst>
              <a:ext uri="{FF2B5EF4-FFF2-40B4-BE49-F238E27FC236}">
                <a16:creationId xmlns:a16="http://schemas.microsoft.com/office/drawing/2014/main" id="{A2E8F0A9-4419-44A5-9171-1EEDDC4B17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1013847"/>
            <a:ext cx="3381375" cy="224790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AAEF92D-789C-470D-B6C8-12CBC9DF374E}"/>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907129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457199"/>
          </a:xfrm>
        </p:spPr>
        <p:txBody>
          <a:bodyPr>
            <a:noAutofit/>
          </a:bodyPr>
          <a:lstStyle/>
          <a:p>
            <a:r>
              <a:rPr lang="az-Latn-AZ" sz="3200" dirty="0">
                <a:solidFill>
                  <a:srgbClr val="C00000"/>
                </a:solidFill>
              </a:rPr>
              <a:t>Plevranın anatomiyası</a:t>
            </a:r>
            <a:endParaRPr lang="en-US" sz="3200" dirty="0">
              <a:solidFill>
                <a:srgbClr val="C00000"/>
              </a:solidFill>
            </a:endParaRPr>
          </a:p>
        </p:txBody>
      </p:sp>
      <p:sp>
        <p:nvSpPr>
          <p:cNvPr id="3" name="Content Placeholder 2"/>
          <p:cNvSpPr>
            <a:spLocks noGrp="1"/>
          </p:cNvSpPr>
          <p:nvPr>
            <p:ph sz="half" idx="1"/>
          </p:nvPr>
        </p:nvSpPr>
        <p:spPr/>
        <p:txBody>
          <a:bodyPr/>
          <a:lstStyle/>
          <a:p>
            <a:pPr marL="0" indent="0">
              <a:buNone/>
            </a:pPr>
            <a:r>
              <a:rPr lang="az-Latn-AZ" b="1" dirty="0"/>
              <a:t>Histologiyası</a:t>
            </a:r>
          </a:p>
          <a:p>
            <a:pPr marL="0" indent="0">
              <a:buNone/>
            </a:pPr>
            <a:endParaRPr lang="en-US" dirty="0"/>
          </a:p>
          <a:p>
            <a:pPr lvl="0"/>
            <a:r>
              <a:rPr lang="az-Latn-AZ" b="1" dirty="0"/>
              <a:t>Mezotel</a:t>
            </a:r>
            <a:endParaRPr lang="en-US" dirty="0"/>
          </a:p>
          <a:p>
            <a:pPr lvl="0"/>
            <a:r>
              <a:rPr lang="az-Latn-AZ" b="1" dirty="0"/>
              <a:t>Fibroz</a:t>
            </a:r>
            <a:endParaRPr lang="en-US" dirty="0"/>
          </a:p>
          <a:p>
            <a:r>
              <a:rPr lang="az-Latn-AZ" b="1" dirty="0"/>
              <a:t>Vaskulyar</a:t>
            </a:r>
            <a:endParaRPr lang="en-US" dirty="0"/>
          </a:p>
        </p:txBody>
      </p:sp>
      <p:pic>
        <p:nvPicPr>
          <p:cNvPr id="6" name="Content Placeholder 5">
            <a:extLst>
              <a:ext uri="{FF2B5EF4-FFF2-40B4-BE49-F238E27FC236}">
                <a16:creationId xmlns:a16="http://schemas.microsoft.com/office/drawing/2014/main" id="{281077A8-E6D0-4EA3-A647-579EFDEA6736}"/>
              </a:ext>
            </a:extLst>
          </p:cNvPr>
          <p:cNvPicPr>
            <a:picLocks noGrp="1" noChangeAspect="1"/>
          </p:cNvPicPr>
          <p:nvPr>
            <p:ph sz="half" idx="2"/>
          </p:nvPr>
        </p:nvPicPr>
        <p:blipFill>
          <a:blip r:embed="rId2"/>
          <a:stretch>
            <a:fillRect/>
          </a:stretch>
        </p:blipFill>
        <p:spPr>
          <a:xfrm>
            <a:off x="5791200" y="927670"/>
            <a:ext cx="5924465" cy="5414962"/>
          </a:xfrm>
          <a:prstGeom prst="rect">
            <a:avLst/>
          </a:prstGeom>
        </p:spPr>
      </p:pic>
      <p:sp>
        <p:nvSpPr>
          <p:cNvPr id="5" name="Footer Placeholder 4">
            <a:extLst>
              <a:ext uri="{FF2B5EF4-FFF2-40B4-BE49-F238E27FC236}">
                <a16:creationId xmlns:a16="http://schemas.microsoft.com/office/drawing/2014/main" id="{56401975-F5D6-404D-9B82-3605A197D4F8}"/>
              </a:ext>
            </a:extLst>
          </p:cNvPr>
          <p:cNvSpPr>
            <a:spLocks noGrp="1"/>
          </p:cNvSpPr>
          <p:nvPr>
            <p:ph type="ftr" sz="quarter" idx="11"/>
          </p:nvPr>
        </p:nvSpPr>
        <p:spPr/>
        <p:txBody>
          <a:bodyPr/>
          <a:lstStyle/>
          <a:p>
            <a:r>
              <a:rPr lang="en-US"/>
              <a:t>Prof. NYBay</a:t>
            </a:r>
          </a:p>
        </p:txBody>
      </p:sp>
      <p:sp>
        <p:nvSpPr>
          <p:cNvPr id="7" name="TextBox 6">
            <a:extLst>
              <a:ext uri="{FF2B5EF4-FFF2-40B4-BE49-F238E27FC236}">
                <a16:creationId xmlns:a16="http://schemas.microsoft.com/office/drawing/2014/main" id="{1F0F051E-33D0-4125-891D-8E23BCCA2FE1}"/>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992628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3200" dirty="0">
                <a:solidFill>
                  <a:srgbClr val="C00000"/>
                </a:solidFill>
              </a:rPr>
              <a:t>Plevranın anatomiyası</a:t>
            </a:r>
            <a:endParaRPr lang="en-US" sz="3200" dirty="0">
              <a:solidFill>
                <a:srgbClr val="C00000"/>
              </a:solidFill>
            </a:endParaRPr>
          </a:p>
        </p:txBody>
      </p:sp>
      <p:sp>
        <p:nvSpPr>
          <p:cNvPr id="3" name="Content Placeholder 2"/>
          <p:cNvSpPr>
            <a:spLocks noGrp="1"/>
          </p:cNvSpPr>
          <p:nvPr>
            <p:ph sz="half" idx="1"/>
          </p:nvPr>
        </p:nvSpPr>
        <p:spPr>
          <a:xfrm>
            <a:off x="228600" y="905927"/>
            <a:ext cx="5181600" cy="2451666"/>
          </a:xfrm>
        </p:spPr>
        <p:txBody>
          <a:bodyPr>
            <a:normAutofit lnSpcReduction="10000"/>
          </a:bodyPr>
          <a:lstStyle/>
          <a:p>
            <a:pPr marL="0" indent="0">
              <a:buNone/>
            </a:pPr>
            <a:r>
              <a:rPr lang="az-Latn-AZ" b="1" dirty="0"/>
              <a:t>Qan təhcizatı</a:t>
            </a:r>
          </a:p>
          <a:p>
            <a:pPr marL="274320" lvl="1" indent="0">
              <a:buNone/>
            </a:pPr>
            <a:r>
              <a:rPr lang="az-Latn-AZ" b="1" dirty="0"/>
              <a:t>Qabırağarası arteriyalar</a:t>
            </a:r>
          </a:p>
          <a:p>
            <a:pPr marL="274320" lvl="1" indent="0">
              <a:buNone/>
            </a:pPr>
            <a:r>
              <a:rPr lang="az-Latn-AZ" b="1" dirty="0"/>
              <a:t>Ağciyər arteriyaları</a:t>
            </a:r>
          </a:p>
          <a:p>
            <a:pPr marL="0" indent="0">
              <a:buNone/>
            </a:pPr>
            <a:endParaRPr lang="az-Latn-AZ" b="1" dirty="0"/>
          </a:p>
          <a:p>
            <a:pPr marL="0" indent="0">
              <a:buNone/>
            </a:pPr>
            <a:r>
              <a:rPr lang="az-Latn-AZ" b="1" dirty="0"/>
              <a:t>İnnervasiyası</a:t>
            </a:r>
          </a:p>
          <a:p>
            <a:pPr marL="274320" lvl="1" indent="0">
              <a:buNone/>
            </a:pPr>
            <a:r>
              <a:rPr lang="az-Latn-AZ" b="1" dirty="0"/>
              <a:t>Qabırğaarası sinirlər</a:t>
            </a:r>
            <a:endParaRPr lang="en-US" dirty="0"/>
          </a:p>
        </p:txBody>
      </p:sp>
      <p:sp>
        <p:nvSpPr>
          <p:cNvPr id="5" name="Footer Placeholder 4">
            <a:extLst>
              <a:ext uri="{FF2B5EF4-FFF2-40B4-BE49-F238E27FC236}">
                <a16:creationId xmlns:a16="http://schemas.microsoft.com/office/drawing/2014/main" id="{6FD3F7FD-879A-4510-9E7F-2ACCE57EA714}"/>
              </a:ext>
            </a:extLst>
          </p:cNvPr>
          <p:cNvSpPr>
            <a:spLocks noGrp="1"/>
          </p:cNvSpPr>
          <p:nvPr>
            <p:ph type="ftr" sz="quarter" idx="11"/>
          </p:nvPr>
        </p:nvSpPr>
        <p:spPr/>
        <p:txBody>
          <a:bodyPr/>
          <a:lstStyle/>
          <a:p>
            <a:r>
              <a:rPr lang="en-US"/>
              <a:t>Prof. NYBay</a:t>
            </a:r>
          </a:p>
        </p:txBody>
      </p:sp>
      <p:pic>
        <p:nvPicPr>
          <p:cNvPr id="2050" name="Picture 2" descr="ÐÐ°ÑÑÐ¸Ð½ÐºÐ¸ Ð¿Ð¾ Ð·Ð°Ð¿ÑÐ¾ÑÑ anatomy of pleural effusion">
            <a:extLst>
              <a:ext uri="{FF2B5EF4-FFF2-40B4-BE49-F238E27FC236}">
                <a16:creationId xmlns:a16="http://schemas.microsoft.com/office/drawing/2014/main" id="{30741AF5-F406-4324-8265-4DED5139556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2362201" y="3544190"/>
            <a:ext cx="3276599" cy="300901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ÐÐ°ÑÑÐ¸Ð½ÐºÐ¸ Ð¿Ð¾ Ð·Ð°Ð¿ÑÐ¾ÑÑ anatomy of pleural effusion">
            <a:extLst>
              <a:ext uri="{FF2B5EF4-FFF2-40B4-BE49-F238E27FC236}">
                <a16:creationId xmlns:a16="http://schemas.microsoft.com/office/drawing/2014/main" id="{95E7FE9F-D811-4853-9C0D-AB0ECEB281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999076"/>
            <a:ext cx="6019800" cy="538842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18B8177-C096-48E2-9F13-B1325DAC115D}"/>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231653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Plevranın fiziologiyası</a:t>
            </a:r>
            <a:endParaRPr lang="en-US" sz="2800" dirty="0">
              <a:solidFill>
                <a:srgbClr val="C00000"/>
              </a:solidFill>
            </a:endParaRPr>
          </a:p>
        </p:txBody>
      </p:sp>
      <p:sp>
        <p:nvSpPr>
          <p:cNvPr id="3" name="Content Placeholder 2"/>
          <p:cNvSpPr>
            <a:spLocks noGrp="1"/>
          </p:cNvSpPr>
          <p:nvPr>
            <p:ph sz="half" idx="1"/>
          </p:nvPr>
        </p:nvSpPr>
        <p:spPr/>
        <p:txBody>
          <a:bodyPr/>
          <a:lstStyle/>
          <a:p>
            <a:pPr marL="0" indent="0">
              <a:buNone/>
            </a:pPr>
            <a:r>
              <a:rPr lang="az-Latn-AZ" b="1" dirty="0"/>
              <a:t>Tənəffüs</a:t>
            </a:r>
          </a:p>
          <a:p>
            <a:pPr marL="0" indent="0">
              <a:buNone/>
            </a:pPr>
            <a:r>
              <a:rPr lang="az-Latn-AZ" b="1" dirty="0"/>
              <a:t>Qoruyucu</a:t>
            </a:r>
          </a:p>
          <a:p>
            <a:pPr marL="0" indent="0">
              <a:buNone/>
            </a:pPr>
            <a:r>
              <a:rPr lang="az-Latn-AZ" b="1" dirty="0"/>
              <a:t>Fiksasiya</a:t>
            </a:r>
          </a:p>
          <a:p>
            <a:pPr marL="0" indent="0">
              <a:buNone/>
            </a:pPr>
            <a:endParaRPr lang="az-Latn-AZ" b="1" dirty="0"/>
          </a:p>
        </p:txBody>
      </p:sp>
      <p:sp>
        <p:nvSpPr>
          <p:cNvPr id="4" name="Content Placeholder 3"/>
          <p:cNvSpPr>
            <a:spLocks noGrp="1"/>
          </p:cNvSpPr>
          <p:nvPr>
            <p:ph sz="half" idx="2"/>
          </p:nvPr>
        </p:nvSpPr>
        <p:spPr/>
        <p:txBody>
          <a:bodyPr/>
          <a:lstStyle/>
          <a:p>
            <a:endParaRPr lang="en-US"/>
          </a:p>
        </p:txBody>
      </p:sp>
      <p:sp>
        <p:nvSpPr>
          <p:cNvPr id="5" name="Footer Placeholder 4">
            <a:extLst>
              <a:ext uri="{FF2B5EF4-FFF2-40B4-BE49-F238E27FC236}">
                <a16:creationId xmlns:a16="http://schemas.microsoft.com/office/drawing/2014/main" id="{C772769A-07B3-4ADB-858C-830A7A7A12E0}"/>
              </a:ext>
            </a:extLst>
          </p:cNvPr>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F29BB4A9-6283-40AC-B62F-EAB46CEFA41F}"/>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4188582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Plevranın fiziologiyası</a:t>
            </a:r>
            <a:endParaRPr lang="en-US" sz="2800" dirty="0">
              <a:solidFill>
                <a:srgbClr val="C00000"/>
              </a:solidFill>
            </a:endParaRPr>
          </a:p>
        </p:txBody>
      </p:sp>
      <p:sp>
        <p:nvSpPr>
          <p:cNvPr id="3" name="Content Placeholder 2"/>
          <p:cNvSpPr>
            <a:spLocks noGrp="1"/>
          </p:cNvSpPr>
          <p:nvPr>
            <p:ph sz="half" idx="1"/>
          </p:nvPr>
        </p:nvSpPr>
        <p:spPr>
          <a:xfrm>
            <a:off x="533400" y="1066800"/>
            <a:ext cx="5334000" cy="4718304"/>
          </a:xfrm>
        </p:spPr>
        <p:txBody>
          <a:bodyPr>
            <a:normAutofit/>
          </a:bodyPr>
          <a:lstStyle/>
          <a:p>
            <a:pPr marL="0" indent="0" algn="ctr">
              <a:buNone/>
            </a:pPr>
            <a:r>
              <a:rPr lang="az-Latn-AZ" b="1" dirty="0">
                <a:solidFill>
                  <a:srgbClr val="C00000"/>
                </a:solidFill>
              </a:rPr>
              <a:t>Tənəffüs funksiyası – təzyiqlər fərqi</a:t>
            </a:r>
          </a:p>
          <a:p>
            <a:pPr marL="0" indent="0">
              <a:buNone/>
            </a:pPr>
            <a:endParaRPr lang="az-Latn-AZ" b="1" dirty="0"/>
          </a:p>
          <a:p>
            <a:r>
              <a:rPr lang="az-Latn-AZ" dirty="0"/>
              <a:t>Nəfəsalmada mənfi təzyiq – mənfi 15 sm su st (dərin nəfəsalmada mənfi 60 sm su st)</a:t>
            </a:r>
            <a:endParaRPr lang="en-US" dirty="0"/>
          </a:p>
          <a:p>
            <a:r>
              <a:rPr lang="az-Latn-AZ" dirty="0"/>
              <a:t>Nəfəzvermədə müsbət təzyiq – 0-2 sm su st. (dərin nəfəsvermədə  30 sm su st)</a:t>
            </a:r>
            <a:endParaRPr lang="en-US" dirty="0"/>
          </a:p>
          <a:p>
            <a:pPr marL="0" indent="0">
              <a:buNone/>
            </a:pPr>
            <a:endParaRPr lang="az-Latn-AZ" b="1" dirty="0"/>
          </a:p>
          <a:p>
            <a:pPr marL="0" indent="0">
              <a:buNone/>
            </a:pPr>
            <a:endParaRPr lang="en-US" dirty="0"/>
          </a:p>
        </p:txBody>
      </p:sp>
      <p:sp>
        <p:nvSpPr>
          <p:cNvPr id="4" name="Content Placeholder 3"/>
          <p:cNvSpPr>
            <a:spLocks noGrp="1"/>
          </p:cNvSpPr>
          <p:nvPr>
            <p:ph sz="half" idx="2"/>
          </p:nvPr>
        </p:nvSpPr>
        <p:spPr>
          <a:xfrm>
            <a:off x="6324602" y="1433766"/>
            <a:ext cx="5181600" cy="4351338"/>
          </a:xfrm>
        </p:spPr>
        <p:txBody>
          <a:bodyPr>
            <a:normAutofit/>
          </a:bodyPr>
          <a:lstStyle/>
          <a:p>
            <a:endParaRPr lang="en-US" dirty="0"/>
          </a:p>
        </p:txBody>
      </p:sp>
      <p:sp>
        <p:nvSpPr>
          <p:cNvPr id="5" name="Footer Placeholder 4">
            <a:extLst>
              <a:ext uri="{FF2B5EF4-FFF2-40B4-BE49-F238E27FC236}">
                <a16:creationId xmlns:a16="http://schemas.microsoft.com/office/drawing/2014/main" id="{A33E0B64-AC3B-40F6-92B8-859C2481E910}"/>
              </a:ext>
            </a:extLst>
          </p:cNvPr>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D6A3B386-924C-404F-A345-069B483B322C}"/>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286899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Plevranın fiziologiyası</a:t>
            </a:r>
            <a:endParaRPr lang="en-US" sz="2800" dirty="0">
              <a:solidFill>
                <a:srgbClr val="C00000"/>
              </a:solidFill>
            </a:endParaRPr>
          </a:p>
        </p:txBody>
      </p:sp>
      <p:sp>
        <p:nvSpPr>
          <p:cNvPr id="3" name="Content Placeholder 2"/>
          <p:cNvSpPr>
            <a:spLocks noGrp="1"/>
          </p:cNvSpPr>
          <p:nvPr>
            <p:ph sz="half" idx="1"/>
          </p:nvPr>
        </p:nvSpPr>
        <p:spPr>
          <a:xfrm>
            <a:off x="304800" y="1371600"/>
            <a:ext cx="5791200" cy="4718304"/>
          </a:xfrm>
        </p:spPr>
        <p:txBody>
          <a:bodyPr>
            <a:normAutofit/>
          </a:bodyPr>
          <a:lstStyle/>
          <a:p>
            <a:pPr marL="0" indent="0" algn="ctr">
              <a:buNone/>
            </a:pPr>
            <a:r>
              <a:rPr lang="az-Latn-AZ" b="1" dirty="0">
                <a:solidFill>
                  <a:srgbClr val="C00000"/>
                </a:solidFill>
              </a:rPr>
              <a:t>Tənəffüs funksiyası -  sürüşgənlik</a:t>
            </a:r>
          </a:p>
          <a:p>
            <a:pPr marL="0" indent="0">
              <a:buNone/>
            </a:pPr>
            <a:endParaRPr lang="az-Latn-AZ" b="1" dirty="0"/>
          </a:p>
          <a:p>
            <a:r>
              <a:rPr lang="az-Latn-AZ" i="1" dirty="0"/>
              <a:t>Sekresiya və reabsorbsiya</a:t>
            </a:r>
            <a:endParaRPr lang="en-US" dirty="0"/>
          </a:p>
          <a:p>
            <a:r>
              <a:rPr lang="az-Latn-AZ" dirty="0"/>
              <a:t>Sekresiya –parietal plevra</a:t>
            </a:r>
            <a:endParaRPr lang="en-US" dirty="0"/>
          </a:p>
          <a:p>
            <a:r>
              <a:rPr lang="az-Latn-AZ" dirty="0"/>
              <a:t>Reabsorbsiya –visseral plevra</a:t>
            </a:r>
            <a:endParaRPr lang="en-US" dirty="0"/>
          </a:p>
          <a:p>
            <a:r>
              <a:rPr lang="az-Latn-AZ" dirty="0"/>
              <a:t>Mexanizmləri –hidrostatik təzyiq, onkotik təzyiq, kapilyar keçiricilik</a:t>
            </a:r>
            <a:endParaRPr lang="en-US" dirty="0"/>
          </a:p>
          <a:p>
            <a:pPr marL="0" indent="0">
              <a:buNone/>
            </a:pPr>
            <a:endParaRPr lang="az-Latn-AZ" b="1" dirty="0"/>
          </a:p>
          <a:p>
            <a:pPr marL="0" indent="0">
              <a:buNone/>
            </a:pPr>
            <a:endParaRPr lang="en-US" dirty="0"/>
          </a:p>
        </p:txBody>
      </p:sp>
      <p:sp>
        <p:nvSpPr>
          <p:cNvPr id="4" name="Content Placeholder 3"/>
          <p:cNvSpPr>
            <a:spLocks noGrp="1"/>
          </p:cNvSpPr>
          <p:nvPr>
            <p:ph sz="half" idx="2"/>
          </p:nvPr>
        </p:nvSpPr>
        <p:spPr/>
        <p:txBody>
          <a:bodyPr>
            <a:normAutofit/>
          </a:bodyPr>
          <a:lstStyle/>
          <a:p>
            <a:endParaRPr lang="en-US"/>
          </a:p>
        </p:txBody>
      </p:sp>
      <p:sp>
        <p:nvSpPr>
          <p:cNvPr id="5" name="Footer Placeholder 4">
            <a:extLst>
              <a:ext uri="{FF2B5EF4-FFF2-40B4-BE49-F238E27FC236}">
                <a16:creationId xmlns:a16="http://schemas.microsoft.com/office/drawing/2014/main" id="{BF8AC5DC-578E-4A8C-9E30-B962E64743FA}"/>
              </a:ext>
            </a:extLst>
          </p:cNvPr>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3574C36A-057C-4C14-980A-DE4086486734}"/>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048653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Pevranın fiziologiyası</a:t>
            </a:r>
            <a:endParaRPr lang="en-US" sz="2800" dirty="0">
              <a:solidFill>
                <a:srgbClr val="C00000"/>
              </a:solidFill>
            </a:endParaRPr>
          </a:p>
        </p:txBody>
      </p:sp>
      <p:sp>
        <p:nvSpPr>
          <p:cNvPr id="3" name="Content Placeholder 2"/>
          <p:cNvSpPr>
            <a:spLocks noGrp="1"/>
          </p:cNvSpPr>
          <p:nvPr>
            <p:ph sz="half" idx="1"/>
          </p:nvPr>
        </p:nvSpPr>
        <p:spPr>
          <a:xfrm>
            <a:off x="609600" y="1673352"/>
            <a:ext cx="4876800" cy="4718304"/>
          </a:xfrm>
        </p:spPr>
        <p:txBody>
          <a:bodyPr>
            <a:normAutofit lnSpcReduction="10000"/>
          </a:bodyPr>
          <a:lstStyle/>
          <a:p>
            <a:pPr marL="0" indent="0" algn="ctr">
              <a:buNone/>
            </a:pPr>
            <a:r>
              <a:rPr lang="az-Latn-AZ" b="1" dirty="0">
                <a:solidFill>
                  <a:srgbClr val="C00000"/>
                </a:solidFill>
              </a:rPr>
              <a:t>Qoruyucu</a:t>
            </a:r>
          </a:p>
          <a:p>
            <a:pPr marL="0" indent="0">
              <a:buNone/>
            </a:pPr>
            <a:endParaRPr lang="en-US" dirty="0"/>
          </a:p>
          <a:p>
            <a:pPr marL="0" indent="0">
              <a:buNone/>
            </a:pPr>
            <a:r>
              <a:rPr lang="az-Latn-AZ" b="1" dirty="0">
                <a:solidFill>
                  <a:srgbClr val="0070C0"/>
                </a:solidFill>
              </a:rPr>
              <a:t>Antibakterial</a:t>
            </a:r>
          </a:p>
          <a:p>
            <a:pPr lvl="0"/>
            <a:r>
              <a:rPr lang="az-Latn-AZ" dirty="0">
                <a:solidFill>
                  <a:srgbClr val="0070C0"/>
                </a:solidFill>
              </a:rPr>
              <a:t>Leykosit</a:t>
            </a:r>
          </a:p>
          <a:p>
            <a:pPr lvl="0"/>
            <a:r>
              <a:rPr lang="az-Latn-AZ" dirty="0">
                <a:solidFill>
                  <a:srgbClr val="0070C0"/>
                </a:solidFill>
              </a:rPr>
              <a:t>Opsonin</a:t>
            </a:r>
          </a:p>
          <a:p>
            <a:pPr lvl="0"/>
            <a:endParaRPr lang="en-US" dirty="0"/>
          </a:p>
          <a:p>
            <a:pPr marL="0" indent="0">
              <a:buNone/>
            </a:pPr>
            <a:r>
              <a:rPr lang="az-Latn-AZ" b="1" dirty="0">
                <a:solidFill>
                  <a:schemeClr val="bg2">
                    <a:lumMod val="10000"/>
                  </a:schemeClr>
                </a:solidFill>
              </a:rPr>
              <a:t>Hüdudlama</a:t>
            </a:r>
          </a:p>
          <a:p>
            <a:pPr lvl="0"/>
            <a:r>
              <a:rPr lang="az-Latn-AZ" dirty="0">
                <a:solidFill>
                  <a:schemeClr val="bg2">
                    <a:lumMod val="10000"/>
                  </a:schemeClr>
                </a:solidFill>
              </a:rPr>
              <a:t>fibrin</a:t>
            </a:r>
          </a:p>
          <a:p>
            <a:pPr lvl="0"/>
            <a:r>
              <a:rPr lang="az-Latn-AZ" dirty="0">
                <a:solidFill>
                  <a:schemeClr val="bg2">
                    <a:lumMod val="10000"/>
                  </a:schemeClr>
                </a:solidFill>
              </a:rPr>
              <a:t>mezotel</a:t>
            </a:r>
          </a:p>
          <a:p>
            <a:pPr lvl="0"/>
            <a:r>
              <a:rPr lang="az-Latn-AZ" dirty="0">
                <a:solidFill>
                  <a:schemeClr val="bg2">
                    <a:lumMod val="10000"/>
                  </a:schemeClr>
                </a:solidFill>
              </a:rPr>
              <a:t>iltihab</a:t>
            </a:r>
            <a:endParaRPr lang="en-US" dirty="0">
              <a:solidFill>
                <a:schemeClr val="bg2">
                  <a:lumMod val="10000"/>
                </a:schemeClr>
              </a:solidFill>
            </a:endParaRPr>
          </a:p>
          <a:p>
            <a:pPr marL="0" indent="0">
              <a:buNone/>
            </a:pPr>
            <a:endParaRPr lang="az-Latn-AZ" b="1" dirty="0"/>
          </a:p>
          <a:p>
            <a:pPr marL="0" indent="0">
              <a:buNone/>
            </a:pPr>
            <a:endParaRPr lang="en-US" dirty="0"/>
          </a:p>
        </p:txBody>
      </p:sp>
      <p:sp>
        <p:nvSpPr>
          <p:cNvPr id="4" name="Content Placeholder 3"/>
          <p:cNvSpPr>
            <a:spLocks noGrp="1"/>
          </p:cNvSpPr>
          <p:nvPr>
            <p:ph sz="half" idx="2"/>
          </p:nvPr>
        </p:nvSpPr>
        <p:spPr/>
        <p:txBody>
          <a:bodyPr>
            <a:normAutofit lnSpcReduction="10000"/>
          </a:bodyPr>
          <a:lstStyle/>
          <a:p>
            <a:endParaRPr lang="en-US"/>
          </a:p>
        </p:txBody>
      </p:sp>
      <p:sp>
        <p:nvSpPr>
          <p:cNvPr id="5" name="Footer Placeholder 4">
            <a:extLst>
              <a:ext uri="{FF2B5EF4-FFF2-40B4-BE49-F238E27FC236}">
                <a16:creationId xmlns:a16="http://schemas.microsoft.com/office/drawing/2014/main" id="{3066352F-BCC6-4F4D-B1A9-6D752F3B196F}"/>
              </a:ext>
            </a:extLst>
          </p:cNvPr>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7863D8E8-1D16-4380-91B2-0018679E2241}"/>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846782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Plevranın fiziologiyası</a:t>
            </a:r>
            <a:endParaRPr lang="en-US" sz="2800" dirty="0">
              <a:solidFill>
                <a:srgbClr val="C00000"/>
              </a:solidFill>
            </a:endParaRPr>
          </a:p>
        </p:txBody>
      </p:sp>
      <p:sp>
        <p:nvSpPr>
          <p:cNvPr id="3" name="Content Placeholder 2"/>
          <p:cNvSpPr>
            <a:spLocks noGrp="1"/>
          </p:cNvSpPr>
          <p:nvPr>
            <p:ph sz="half" idx="1"/>
          </p:nvPr>
        </p:nvSpPr>
        <p:spPr>
          <a:xfrm>
            <a:off x="457200" y="1673352"/>
            <a:ext cx="5638800" cy="4718304"/>
          </a:xfrm>
        </p:spPr>
        <p:txBody>
          <a:bodyPr>
            <a:normAutofit/>
          </a:bodyPr>
          <a:lstStyle/>
          <a:p>
            <a:pPr marL="0" indent="0" algn="ctr">
              <a:buNone/>
            </a:pPr>
            <a:r>
              <a:rPr lang="az-Latn-AZ" b="1" dirty="0">
                <a:solidFill>
                  <a:srgbClr val="C00000"/>
                </a:solidFill>
              </a:rPr>
              <a:t>Fiksasiya</a:t>
            </a:r>
          </a:p>
          <a:p>
            <a:pPr marL="0" indent="0" algn="ctr">
              <a:buNone/>
            </a:pPr>
            <a:endParaRPr lang="az-Latn-AZ" b="1" dirty="0">
              <a:solidFill>
                <a:srgbClr val="C00000"/>
              </a:solidFill>
            </a:endParaRPr>
          </a:p>
          <a:p>
            <a:r>
              <a:rPr lang="az-Latn-AZ" b="1" dirty="0"/>
              <a:t>Bağlar</a:t>
            </a:r>
          </a:p>
          <a:p>
            <a:r>
              <a:rPr lang="az-Latn-AZ" b="1" dirty="0"/>
              <a:t>Mediastinal plevra</a:t>
            </a:r>
          </a:p>
          <a:p>
            <a:r>
              <a:rPr lang="az-Latn-AZ" b="1" dirty="0"/>
              <a:t>Visser plevra ağciyər kapsulu kimi</a:t>
            </a:r>
          </a:p>
          <a:p>
            <a:pPr marL="0" indent="0">
              <a:buNone/>
            </a:pPr>
            <a:endParaRPr lang="en-US" dirty="0"/>
          </a:p>
        </p:txBody>
      </p:sp>
      <p:sp>
        <p:nvSpPr>
          <p:cNvPr id="4" name="Content Placeholder 3"/>
          <p:cNvSpPr>
            <a:spLocks noGrp="1"/>
          </p:cNvSpPr>
          <p:nvPr>
            <p:ph sz="half" idx="2"/>
          </p:nvPr>
        </p:nvSpPr>
        <p:spPr/>
        <p:txBody>
          <a:bodyPr>
            <a:normAutofit/>
          </a:bodyPr>
          <a:lstStyle/>
          <a:p>
            <a:endParaRPr lang="en-US"/>
          </a:p>
        </p:txBody>
      </p:sp>
      <p:sp>
        <p:nvSpPr>
          <p:cNvPr id="5" name="Footer Placeholder 4">
            <a:extLst>
              <a:ext uri="{FF2B5EF4-FFF2-40B4-BE49-F238E27FC236}">
                <a16:creationId xmlns:a16="http://schemas.microsoft.com/office/drawing/2014/main" id="{37CB84CE-9F3F-4FDD-AC69-4E467DE17BC0}"/>
              </a:ext>
            </a:extLst>
          </p:cNvPr>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6FFEEF9A-DA1A-41D1-8AA7-219E559A512C}"/>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788750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
            <a:ext cx="8229600" cy="228600"/>
          </a:xfrm>
        </p:spPr>
        <p:txBody>
          <a:bodyPr>
            <a:noAutofit/>
          </a:bodyPr>
          <a:lstStyle/>
          <a:p>
            <a:r>
              <a:rPr lang="az-Latn-AZ" sz="2800" dirty="0">
                <a:solidFill>
                  <a:srgbClr val="C00000"/>
                </a:solidFill>
              </a:rPr>
              <a:t>Plevranın xəstəlikləri</a:t>
            </a:r>
            <a:endParaRPr lang="en-US" sz="2800" dirty="0">
              <a:solidFill>
                <a:srgbClr val="C00000"/>
              </a:solidFill>
            </a:endParaRPr>
          </a:p>
        </p:txBody>
      </p:sp>
      <p:sp>
        <p:nvSpPr>
          <p:cNvPr id="3" name="Content Placeholder 2"/>
          <p:cNvSpPr>
            <a:spLocks noGrp="1"/>
          </p:cNvSpPr>
          <p:nvPr>
            <p:ph idx="1"/>
          </p:nvPr>
        </p:nvSpPr>
        <p:spPr/>
        <p:txBody>
          <a:bodyPr numCol="1">
            <a:normAutofit/>
          </a:bodyPr>
          <a:lstStyle/>
          <a:p>
            <a:r>
              <a:rPr lang="az-Latn-AZ" sz="3200" b="1" dirty="0">
                <a:latin typeface="Calibri" panose="020F0502020204030204" pitchFamily="34" charset="0"/>
              </a:rPr>
              <a:t>Pnevmotoraks</a:t>
            </a:r>
            <a:endParaRPr lang="en-US" sz="3200" b="1" dirty="0">
              <a:latin typeface="Calibri" panose="020F0502020204030204" pitchFamily="34" charset="0"/>
            </a:endParaRPr>
          </a:p>
          <a:p>
            <a:r>
              <a:rPr lang="az-Latn-AZ" sz="3200" b="1" dirty="0">
                <a:latin typeface="Calibri" panose="020F0502020204030204" pitchFamily="34" charset="0"/>
              </a:rPr>
              <a:t>Plevral maye </a:t>
            </a:r>
          </a:p>
          <a:p>
            <a:pPr lvl="1"/>
            <a:r>
              <a:rPr lang="az-Latn-AZ" sz="2800" b="1" dirty="0">
                <a:latin typeface="Calibri" panose="020F0502020204030204" pitchFamily="34" charset="0"/>
              </a:rPr>
              <a:t>Hidrotoraks</a:t>
            </a:r>
          </a:p>
          <a:p>
            <a:pPr lvl="1"/>
            <a:r>
              <a:rPr lang="az-Latn-AZ" sz="2800" b="1" dirty="0">
                <a:latin typeface="Calibri" panose="020F0502020204030204" pitchFamily="34" charset="0"/>
              </a:rPr>
              <a:t>piotoraks-empiema</a:t>
            </a:r>
          </a:p>
          <a:p>
            <a:pPr lvl="1"/>
            <a:r>
              <a:rPr lang="az-Latn-AZ" sz="2800" b="1" dirty="0">
                <a:latin typeface="Calibri" panose="020F0502020204030204" pitchFamily="34" charset="0"/>
              </a:rPr>
              <a:t>xilotoraks və s.</a:t>
            </a:r>
            <a:endParaRPr lang="en-US" sz="2800" b="1" dirty="0">
              <a:latin typeface="Calibri" panose="020F0502020204030204" pitchFamily="34" charset="0"/>
            </a:endParaRPr>
          </a:p>
          <a:p>
            <a:r>
              <a:rPr lang="az-Latn-AZ" sz="3200" b="1" dirty="0">
                <a:latin typeface="Calibri" panose="020F0502020204030204" pitchFamily="34" charset="0"/>
              </a:rPr>
              <a:t>Hemotoraks</a:t>
            </a:r>
            <a:endParaRPr lang="en-US" sz="3200" b="1" dirty="0">
              <a:latin typeface="Calibri" panose="020F0502020204030204" pitchFamily="34" charset="0"/>
            </a:endParaRPr>
          </a:p>
          <a:p>
            <a:r>
              <a:rPr lang="az-Latn-AZ" sz="3200" b="1" dirty="0">
                <a:latin typeface="Calibri" panose="020F0502020204030204" pitchFamily="34" charset="0"/>
              </a:rPr>
              <a:t>Plevra törəmələri</a:t>
            </a:r>
            <a:endParaRPr lang="en-US" sz="3200" b="1" dirty="0">
              <a:latin typeface="Calibri" panose="020F0502020204030204" pitchFamily="34" charset="0"/>
            </a:endParaRPr>
          </a:p>
          <a:p>
            <a:endParaRPr lang="en-US" sz="3200" b="1" dirty="0">
              <a:latin typeface="Calibri" panose="020F0502020204030204" pitchFamily="34" charset="0"/>
            </a:endParaRPr>
          </a:p>
        </p:txBody>
      </p:sp>
      <p:sp>
        <p:nvSpPr>
          <p:cNvPr id="4" name="Footer Placeholder 3">
            <a:extLst>
              <a:ext uri="{FF2B5EF4-FFF2-40B4-BE49-F238E27FC236}">
                <a16:creationId xmlns:a16="http://schemas.microsoft.com/office/drawing/2014/main" id="{41BDED70-5B64-4C5D-B0A1-CD5E4BC4C4D2}"/>
              </a:ext>
            </a:extLst>
          </p:cNvPr>
          <p:cNvSpPr>
            <a:spLocks noGrp="1"/>
          </p:cNvSpPr>
          <p:nvPr>
            <p:ph type="ftr" sz="quarter" idx="11"/>
          </p:nvPr>
        </p:nvSpPr>
        <p:spPr/>
        <p:txBody>
          <a:bodyPr/>
          <a:lstStyle/>
          <a:p>
            <a:r>
              <a:rPr lang="en-US"/>
              <a:t>Prof. NYBay</a:t>
            </a:r>
          </a:p>
        </p:txBody>
      </p:sp>
      <p:sp>
        <p:nvSpPr>
          <p:cNvPr id="5" name="TextBox 4">
            <a:extLst>
              <a:ext uri="{FF2B5EF4-FFF2-40B4-BE49-F238E27FC236}">
                <a16:creationId xmlns:a16="http://schemas.microsoft.com/office/drawing/2014/main" id="{9F79A8F1-3EFA-4F65-B959-4DC38351D9B8}"/>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571374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90843"/>
            <a:ext cx="8229600" cy="381000"/>
          </a:xfrm>
        </p:spPr>
        <p:txBody>
          <a:bodyPr>
            <a:noAutofit/>
          </a:bodyPr>
          <a:lstStyle/>
          <a:p>
            <a:r>
              <a:rPr lang="az-Latn-AZ" sz="3200" dirty="0">
                <a:solidFill>
                  <a:srgbClr val="C00000"/>
                </a:solidFill>
              </a:rPr>
              <a:t>Plevranın müayinələri</a:t>
            </a:r>
            <a:endParaRPr lang="en-US" sz="3200" dirty="0">
              <a:solidFill>
                <a:srgbClr val="C00000"/>
              </a:solidFill>
            </a:endParaRPr>
          </a:p>
        </p:txBody>
      </p:sp>
      <p:sp>
        <p:nvSpPr>
          <p:cNvPr id="4" name="TextBox 3"/>
          <p:cNvSpPr txBox="1"/>
          <p:nvPr/>
        </p:nvSpPr>
        <p:spPr>
          <a:xfrm>
            <a:off x="1249466" y="967861"/>
            <a:ext cx="2751331" cy="5139869"/>
          </a:xfrm>
          <a:prstGeom prst="rect">
            <a:avLst/>
          </a:prstGeom>
          <a:noFill/>
        </p:spPr>
        <p:txBody>
          <a:bodyPr wrap="none" rtlCol="0">
            <a:spAutoFit/>
          </a:bodyPr>
          <a:lstStyle/>
          <a:p>
            <a:r>
              <a:rPr lang="az-Latn-AZ" sz="2800" b="1" dirty="0">
                <a:solidFill>
                  <a:srgbClr val="C00000"/>
                </a:solidFill>
              </a:rPr>
              <a:t>Klinik</a:t>
            </a:r>
          </a:p>
          <a:p>
            <a:endParaRPr lang="az-Latn-AZ" sz="2800" b="1" dirty="0"/>
          </a:p>
          <a:p>
            <a:r>
              <a:rPr lang="az-Latn-AZ" sz="2800" b="1" dirty="0">
                <a:solidFill>
                  <a:srgbClr val="C00000"/>
                </a:solidFill>
              </a:rPr>
              <a:t>Laborator</a:t>
            </a:r>
          </a:p>
          <a:p>
            <a:pPr marL="457200" indent="-457200">
              <a:buFont typeface="Arial" panose="020B0604020202020204" pitchFamily="34" charset="0"/>
              <a:buChar char="•"/>
            </a:pPr>
            <a:r>
              <a:rPr lang="az-Latn-AZ" sz="2800" b="1" dirty="0">
                <a:solidFill>
                  <a:srgbClr val="0070C0"/>
                </a:solidFill>
              </a:rPr>
              <a:t>Punktatda </a:t>
            </a:r>
          </a:p>
          <a:p>
            <a:pPr marL="914400" lvl="1" indent="-457200">
              <a:buFont typeface="Arial" panose="020B0604020202020204" pitchFamily="34" charset="0"/>
              <a:buChar char="•"/>
            </a:pPr>
            <a:r>
              <a:rPr lang="az-Latn-AZ" sz="2400" b="1" dirty="0">
                <a:solidFill>
                  <a:srgbClr val="0070C0"/>
                </a:solidFill>
              </a:rPr>
              <a:t>Leykosit</a:t>
            </a:r>
          </a:p>
          <a:p>
            <a:pPr marL="914400" lvl="1" indent="-457200">
              <a:buFont typeface="Arial" panose="020B0604020202020204" pitchFamily="34" charset="0"/>
              <a:buChar char="•"/>
            </a:pPr>
            <a:r>
              <a:rPr lang="az-Latn-AZ" sz="2400" b="1" dirty="0">
                <a:solidFill>
                  <a:srgbClr val="0070C0"/>
                </a:solidFill>
              </a:rPr>
              <a:t>Eritrosit</a:t>
            </a:r>
          </a:p>
          <a:p>
            <a:pPr marL="914400" lvl="1" indent="-457200">
              <a:buFont typeface="Arial" panose="020B0604020202020204" pitchFamily="34" charset="0"/>
              <a:buChar char="•"/>
            </a:pPr>
            <a:r>
              <a:rPr lang="az-Latn-AZ" sz="2400" b="1" dirty="0">
                <a:solidFill>
                  <a:srgbClr val="0070C0"/>
                </a:solidFill>
              </a:rPr>
              <a:t>Protein</a:t>
            </a:r>
          </a:p>
          <a:p>
            <a:pPr marL="914400" lvl="1" indent="-457200">
              <a:buFont typeface="Arial" panose="020B0604020202020204" pitchFamily="34" charset="0"/>
              <a:buChar char="•"/>
            </a:pPr>
            <a:r>
              <a:rPr lang="az-Latn-AZ" sz="2400" b="1" dirty="0">
                <a:solidFill>
                  <a:srgbClr val="0070C0"/>
                </a:solidFill>
              </a:rPr>
              <a:t>Albumin</a:t>
            </a:r>
          </a:p>
          <a:p>
            <a:pPr marL="914400" lvl="1" indent="-457200">
              <a:buFont typeface="Arial" panose="020B0604020202020204" pitchFamily="34" charset="0"/>
              <a:buChar char="•"/>
            </a:pPr>
            <a:r>
              <a:rPr lang="az-Latn-AZ" sz="2400" b="1" dirty="0">
                <a:solidFill>
                  <a:srgbClr val="0070C0"/>
                </a:solidFill>
              </a:rPr>
              <a:t>pH</a:t>
            </a:r>
          </a:p>
          <a:p>
            <a:pPr marL="914400" lvl="1" indent="-457200">
              <a:buFont typeface="Arial" panose="020B0604020202020204" pitchFamily="34" charset="0"/>
              <a:buChar char="•"/>
            </a:pPr>
            <a:r>
              <a:rPr lang="az-Latn-AZ" sz="2400" b="1" dirty="0">
                <a:solidFill>
                  <a:srgbClr val="0070C0"/>
                </a:solidFill>
              </a:rPr>
              <a:t>LDH, qlukoza</a:t>
            </a:r>
          </a:p>
          <a:p>
            <a:pPr marL="914400" lvl="1" indent="-457200">
              <a:buFont typeface="Arial" panose="020B0604020202020204" pitchFamily="34" charset="0"/>
              <a:buChar char="•"/>
            </a:pPr>
            <a:r>
              <a:rPr lang="az-Latn-AZ" sz="2400" b="1" dirty="0">
                <a:solidFill>
                  <a:srgbClr val="0070C0"/>
                </a:solidFill>
              </a:rPr>
              <a:t>Mikrobioloji</a:t>
            </a:r>
          </a:p>
          <a:p>
            <a:pPr marL="914400" lvl="1" indent="-457200">
              <a:buFont typeface="Arial" panose="020B0604020202020204" pitchFamily="34" charset="0"/>
              <a:buChar char="•"/>
            </a:pPr>
            <a:r>
              <a:rPr lang="az-Latn-AZ" sz="2400" b="1" dirty="0">
                <a:solidFill>
                  <a:srgbClr val="0070C0"/>
                </a:solidFill>
              </a:rPr>
              <a:t>Sitoloji</a:t>
            </a:r>
          </a:p>
          <a:p>
            <a:pPr marL="914400" lvl="1" indent="-457200">
              <a:buFont typeface="Arial" panose="020B0604020202020204" pitchFamily="34" charset="0"/>
              <a:buChar char="•"/>
            </a:pPr>
            <a:r>
              <a:rPr lang="az-Latn-AZ" sz="2400" b="1" dirty="0">
                <a:solidFill>
                  <a:srgbClr val="0070C0"/>
                </a:solidFill>
              </a:rPr>
              <a:t>Digər</a:t>
            </a:r>
            <a:endParaRPr lang="en-US" sz="2800" b="1" dirty="0"/>
          </a:p>
        </p:txBody>
      </p:sp>
      <p:sp>
        <p:nvSpPr>
          <p:cNvPr id="5" name="TextBox 4"/>
          <p:cNvSpPr txBox="1"/>
          <p:nvPr/>
        </p:nvSpPr>
        <p:spPr>
          <a:xfrm>
            <a:off x="7315200" y="1443168"/>
            <a:ext cx="2175467" cy="2246769"/>
          </a:xfrm>
          <a:prstGeom prst="rect">
            <a:avLst/>
          </a:prstGeom>
          <a:noFill/>
        </p:spPr>
        <p:txBody>
          <a:bodyPr wrap="none" rtlCol="0">
            <a:spAutoFit/>
          </a:bodyPr>
          <a:lstStyle/>
          <a:p>
            <a:r>
              <a:rPr lang="az-Latn-AZ" sz="2800" b="1" dirty="0">
                <a:solidFill>
                  <a:srgbClr val="C00000"/>
                </a:solidFill>
              </a:rPr>
              <a:t>Görüntüləmə</a:t>
            </a:r>
          </a:p>
          <a:p>
            <a:pPr marL="457200" indent="-457200">
              <a:buFont typeface="Arial" panose="020B0604020202020204" pitchFamily="34" charset="0"/>
              <a:buChar char="•"/>
            </a:pPr>
            <a:r>
              <a:rPr lang="az-Latn-AZ" sz="2800" b="1" dirty="0"/>
              <a:t>Rentgen</a:t>
            </a:r>
          </a:p>
          <a:p>
            <a:pPr marL="457200" indent="-457200">
              <a:buFont typeface="Arial" panose="020B0604020202020204" pitchFamily="34" charset="0"/>
              <a:buChar char="•"/>
            </a:pPr>
            <a:r>
              <a:rPr lang="az-Latn-AZ" sz="2800" b="1" dirty="0"/>
              <a:t>USM</a:t>
            </a:r>
          </a:p>
          <a:p>
            <a:pPr marL="457200" indent="-457200">
              <a:buFont typeface="Arial" panose="020B0604020202020204" pitchFamily="34" charset="0"/>
              <a:buChar char="•"/>
            </a:pPr>
            <a:r>
              <a:rPr lang="az-Latn-AZ" sz="2800" b="1" dirty="0"/>
              <a:t>KT</a:t>
            </a:r>
          </a:p>
          <a:p>
            <a:pPr marL="457200" indent="-457200">
              <a:buFont typeface="Arial" panose="020B0604020202020204" pitchFamily="34" charset="0"/>
              <a:buChar char="•"/>
            </a:pPr>
            <a:r>
              <a:rPr lang="az-Latn-AZ" sz="2800" b="1" dirty="0"/>
              <a:t>MRT</a:t>
            </a:r>
            <a:endParaRPr lang="en-US" sz="2800" b="1" dirty="0"/>
          </a:p>
        </p:txBody>
      </p:sp>
      <p:sp>
        <p:nvSpPr>
          <p:cNvPr id="6" name="TextBox 5"/>
          <p:cNvSpPr txBox="1"/>
          <p:nvPr/>
        </p:nvSpPr>
        <p:spPr>
          <a:xfrm>
            <a:off x="7047081" y="4291848"/>
            <a:ext cx="2711704" cy="1815882"/>
          </a:xfrm>
          <a:prstGeom prst="rect">
            <a:avLst/>
          </a:prstGeom>
          <a:noFill/>
        </p:spPr>
        <p:txBody>
          <a:bodyPr wrap="none" rtlCol="0">
            <a:spAutoFit/>
          </a:bodyPr>
          <a:lstStyle/>
          <a:p>
            <a:r>
              <a:rPr lang="az-Latn-AZ" sz="2800" b="1" dirty="0">
                <a:solidFill>
                  <a:srgbClr val="C00000"/>
                </a:solidFill>
              </a:rPr>
              <a:t>İnvaziv</a:t>
            </a:r>
          </a:p>
          <a:p>
            <a:pPr marL="457200" indent="-457200">
              <a:buFont typeface="Arial" panose="020B0604020202020204" pitchFamily="34" charset="0"/>
              <a:buChar char="•"/>
            </a:pPr>
            <a:r>
              <a:rPr lang="az-Latn-AZ" sz="2800" b="1" dirty="0"/>
              <a:t>Plevroskopiya</a:t>
            </a:r>
          </a:p>
          <a:p>
            <a:pPr marL="457200" indent="-457200">
              <a:buFont typeface="Arial" panose="020B0604020202020204" pitchFamily="34" charset="0"/>
              <a:buChar char="•"/>
            </a:pPr>
            <a:r>
              <a:rPr lang="az-Latn-AZ" sz="2800" b="1" dirty="0"/>
              <a:t>Torakotomiya</a:t>
            </a:r>
          </a:p>
          <a:p>
            <a:pPr marL="457200" indent="-457200">
              <a:buFont typeface="Arial" panose="020B0604020202020204" pitchFamily="34" charset="0"/>
              <a:buChar char="•"/>
            </a:pPr>
            <a:r>
              <a:rPr lang="az-Latn-AZ" sz="2800" b="1" dirty="0"/>
              <a:t>Biopsiya</a:t>
            </a:r>
            <a:endParaRPr lang="en-US" sz="2800" b="1" dirty="0"/>
          </a:p>
        </p:txBody>
      </p:sp>
      <p:sp>
        <p:nvSpPr>
          <p:cNvPr id="3" name="Footer Placeholder 2">
            <a:extLst>
              <a:ext uri="{FF2B5EF4-FFF2-40B4-BE49-F238E27FC236}">
                <a16:creationId xmlns:a16="http://schemas.microsoft.com/office/drawing/2014/main" id="{3377E44B-98DE-4EF3-8AC4-FE87010E707D}"/>
              </a:ext>
            </a:extLst>
          </p:cNvPr>
          <p:cNvSpPr>
            <a:spLocks noGrp="1"/>
          </p:cNvSpPr>
          <p:nvPr>
            <p:ph type="ftr" sz="quarter" idx="11"/>
          </p:nvPr>
        </p:nvSpPr>
        <p:spPr/>
        <p:txBody>
          <a:bodyPr/>
          <a:lstStyle/>
          <a:p>
            <a:r>
              <a:rPr lang="en-US"/>
              <a:t>Prof. NYBay</a:t>
            </a:r>
          </a:p>
        </p:txBody>
      </p:sp>
      <p:sp>
        <p:nvSpPr>
          <p:cNvPr id="7" name="TextBox 6">
            <a:extLst>
              <a:ext uri="{FF2B5EF4-FFF2-40B4-BE49-F238E27FC236}">
                <a16:creationId xmlns:a16="http://schemas.microsoft.com/office/drawing/2014/main" id="{2E1F0D2E-860D-45F8-A7EB-2EFD5D3EE314}"/>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366101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228600"/>
            <a:ext cx="5943600" cy="383618"/>
          </a:xfrm>
        </p:spPr>
        <p:txBody>
          <a:bodyPr>
            <a:noAutofit/>
          </a:bodyPr>
          <a:lstStyle/>
          <a:p>
            <a:pPr algn="r"/>
            <a:r>
              <a:rPr lang="az-Latn-AZ" sz="2800" i="1" dirty="0"/>
              <a:t>Plevra  xəstəliklərinin diaqnostikası</a:t>
            </a:r>
            <a:endParaRPr lang="en-US" sz="2800" i="1" dirty="0"/>
          </a:p>
        </p:txBody>
      </p:sp>
      <p:sp>
        <p:nvSpPr>
          <p:cNvPr id="3" name="Content Placeholder 2"/>
          <p:cNvSpPr>
            <a:spLocks noGrp="1"/>
          </p:cNvSpPr>
          <p:nvPr>
            <p:ph idx="1"/>
          </p:nvPr>
        </p:nvSpPr>
        <p:spPr/>
        <p:txBody>
          <a:bodyPr numCol="1">
            <a:normAutofit/>
          </a:bodyPr>
          <a:lstStyle/>
          <a:p>
            <a:pPr marL="0" indent="0">
              <a:buNone/>
            </a:pPr>
            <a:r>
              <a:rPr lang="az-Latn-AZ" sz="2800" b="1" dirty="0">
                <a:solidFill>
                  <a:srgbClr val="0070C0"/>
                </a:solidFill>
              </a:rPr>
              <a:t>Pirinsip</a:t>
            </a:r>
          </a:p>
          <a:p>
            <a:pPr marL="0" indent="0">
              <a:buNone/>
            </a:pPr>
            <a:endParaRPr lang="az-Latn-AZ" sz="2800" dirty="0"/>
          </a:p>
          <a:p>
            <a:r>
              <a:rPr lang="az-Latn-AZ" sz="2800" dirty="0"/>
              <a:t>Plevranın birincili xəstəlikləri az rast gəlir və  adətən döş və yuxarı qarın orqanların xəstəliyinə ikincili qoşulur və ya ağırlaşması kimi ortaya çıxır (dalaq və periton kimi). </a:t>
            </a:r>
          </a:p>
          <a:p>
            <a:r>
              <a:rPr lang="az-Latn-AZ" sz="2800" dirty="0"/>
              <a:t>Ona görə də plevrada dəyişiklik tapılarsa ilk növbədə ağciyərlərin və yaxın orqanların xəstəliklərini  axtarmaq lazımdır.</a:t>
            </a:r>
            <a:endParaRPr lang="en-US" sz="2800" b="1" dirty="0">
              <a:solidFill>
                <a:srgbClr val="0070C0"/>
              </a:solidFill>
            </a:endParaRPr>
          </a:p>
        </p:txBody>
      </p:sp>
      <p:sp>
        <p:nvSpPr>
          <p:cNvPr id="4" name="Footer Placeholder 3">
            <a:extLst>
              <a:ext uri="{FF2B5EF4-FFF2-40B4-BE49-F238E27FC236}">
                <a16:creationId xmlns:a16="http://schemas.microsoft.com/office/drawing/2014/main" id="{F95D5547-8987-4A49-9655-A1AD9D9C9A3F}"/>
              </a:ext>
            </a:extLst>
          </p:cNvPr>
          <p:cNvSpPr>
            <a:spLocks noGrp="1"/>
          </p:cNvSpPr>
          <p:nvPr>
            <p:ph type="ftr" sz="quarter" idx="11"/>
          </p:nvPr>
        </p:nvSpPr>
        <p:spPr/>
        <p:txBody>
          <a:bodyPr/>
          <a:lstStyle/>
          <a:p>
            <a:r>
              <a:rPr lang="en-US"/>
              <a:t>Prof. NYBay</a:t>
            </a:r>
          </a:p>
        </p:txBody>
      </p:sp>
      <p:sp>
        <p:nvSpPr>
          <p:cNvPr id="5" name="TextBox 4">
            <a:extLst>
              <a:ext uri="{FF2B5EF4-FFF2-40B4-BE49-F238E27FC236}">
                <a16:creationId xmlns:a16="http://schemas.microsoft.com/office/drawing/2014/main" id="{D1CF7D33-BB4E-4CCC-956D-996FAC3E34DE}"/>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616460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88637" y="805311"/>
            <a:ext cx="947696" cy="400110"/>
          </a:xfrm>
          <a:prstGeom prst="rect">
            <a:avLst/>
          </a:prstGeom>
          <a:noFill/>
        </p:spPr>
        <p:txBody>
          <a:bodyPr wrap="none" rtlCol="0">
            <a:spAutoFit/>
          </a:bodyPr>
          <a:lstStyle/>
          <a:p>
            <a:pPr algn="ctr"/>
            <a:r>
              <a:rPr lang="az-Latn-AZ" sz="2000" b="1" dirty="0">
                <a:solidFill>
                  <a:srgbClr val="C00000"/>
                </a:solidFill>
              </a:rPr>
              <a:t>ŞÜBHƏ</a:t>
            </a:r>
          </a:p>
        </p:txBody>
      </p:sp>
      <p:sp>
        <p:nvSpPr>
          <p:cNvPr id="5" name="TextBox 4"/>
          <p:cNvSpPr txBox="1"/>
          <p:nvPr/>
        </p:nvSpPr>
        <p:spPr>
          <a:xfrm>
            <a:off x="1845593" y="2186347"/>
            <a:ext cx="1633782" cy="400110"/>
          </a:xfrm>
          <a:prstGeom prst="rect">
            <a:avLst/>
          </a:prstGeom>
          <a:noFill/>
        </p:spPr>
        <p:txBody>
          <a:bodyPr wrap="none" rtlCol="0">
            <a:spAutoFit/>
          </a:bodyPr>
          <a:lstStyle/>
          <a:p>
            <a:pPr algn="ctr"/>
            <a:r>
              <a:rPr lang="az-Latn-AZ" sz="2000" b="1" dirty="0">
                <a:solidFill>
                  <a:srgbClr val="C00000"/>
                </a:solidFill>
              </a:rPr>
              <a:t>BİRİNCİ PİLLƏ</a:t>
            </a:r>
          </a:p>
        </p:txBody>
      </p:sp>
      <p:sp>
        <p:nvSpPr>
          <p:cNvPr id="6" name="TextBox 5"/>
          <p:cNvSpPr txBox="1"/>
          <p:nvPr/>
        </p:nvSpPr>
        <p:spPr>
          <a:xfrm>
            <a:off x="1919333" y="3996276"/>
            <a:ext cx="1486305" cy="400110"/>
          </a:xfrm>
          <a:prstGeom prst="rect">
            <a:avLst/>
          </a:prstGeom>
          <a:noFill/>
        </p:spPr>
        <p:txBody>
          <a:bodyPr wrap="none" rtlCol="0">
            <a:spAutoFit/>
          </a:bodyPr>
          <a:lstStyle/>
          <a:p>
            <a:pPr algn="ctr"/>
            <a:r>
              <a:rPr lang="az-Latn-AZ" sz="2000" b="1" dirty="0">
                <a:solidFill>
                  <a:srgbClr val="C00000"/>
                </a:solidFill>
              </a:rPr>
              <a:t>İKİNCİ PİLLƏ</a:t>
            </a:r>
            <a:endParaRPr lang="en-US" sz="2000" b="1" dirty="0">
              <a:solidFill>
                <a:srgbClr val="C00000"/>
              </a:solidFill>
            </a:endParaRPr>
          </a:p>
        </p:txBody>
      </p:sp>
      <p:sp>
        <p:nvSpPr>
          <p:cNvPr id="7" name="TextBox 6"/>
          <p:cNvSpPr txBox="1"/>
          <p:nvPr/>
        </p:nvSpPr>
        <p:spPr>
          <a:xfrm>
            <a:off x="1676400" y="5367876"/>
            <a:ext cx="1972168" cy="400110"/>
          </a:xfrm>
          <a:prstGeom prst="rect">
            <a:avLst/>
          </a:prstGeom>
          <a:noFill/>
        </p:spPr>
        <p:txBody>
          <a:bodyPr wrap="square" rtlCol="0">
            <a:spAutoFit/>
          </a:bodyPr>
          <a:lstStyle/>
          <a:p>
            <a:pPr algn="ctr"/>
            <a:r>
              <a:rPr lang="az-Latn-AZ" sz="2000" b="1" dirty="0">
                <a:solidFill>
                  <a:srgbClr val="C00000"/>
                </a:solidFill>
              </a:rPr>
              <a:t>ÜÇÜNCÜ PİLLƏ</a:t>
            </a:r>
          </a:p>
        </p:txBody>
      </p:sp>
      <p:sp>
        <p:nvSpPr>
          <p:cNvPr id="2" name="Rounded Rectangular Callout 1"/>
          <p:cNvSpPr/>
          <p:nvPr/>
        </p:nvSpPr>
        <p:spPr>
          <a:xfrm>
            <a:off x="4953000" y="795876"/>
            <a:ext cx="5562600" cy="1295400"/>
          </a:xfrm>
          <a:prstGeom prst="wedgeRoundRectCallout">
            <a:avLst>
              <a:gd name="adj1" fmla="val -82935"/>
              <a:gd name="adj2" fmla="val -28903"/>
              <a:gd name="adj3" fmla="val 16667"/>
            </a:avLst>
          </a:prstGeom>
          <a:solidFill>
            <a:schemeClr val="bg2"/>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az-Latn-AZ" sz="2000" b="1" dirty="0">
                <a:solidFill>
                  <a:schemeClr val="tx1"/>
                </a:solidFill>
                <a:latin typeface="Calibri" panose="020F0502020204030204" pitchFamily="34" charset="0"/>
              </a:rPr>
              <a:t>təngənəfəslik, ağrı, hərarət,  və s</a:t>
            </a:r>
          </a:p>
          <a:p>
            <a:pPr marL="342900" indent="-342900">
              <a:buFont typeface="Arial" panose="020B0604020202020204" pitchFamily="34" charset="0"/>
              <a:buChar char="•"/>
            </a:pPr>
            <a:r>
              <a:rPr lang="az-Latn-AZ" sz="2000" b="1" dirty="0">
                <a:solidFill>
                  <a:schemeClr val="tx1"/>
                </a:solidFill>
                <a:latin typeface="Calibri" panose="020F0502020204030204" pitchFamily="34" charset="0"/>
              </a:rPr>
              <a:t>anamnezdə döş travması, ağciyər və qarın orqanları xəstəlikləri, xəstəliyi, əməliyyat</a:t>
            </a:r>
            <a:endParaRPr lang="en-US" b="1" dirty="0">
              <a:solidFill>
                <a:schemeClr val="tx1"/>
              </a:solidFill>
              <a:latin typeface="Calibri" panose="020F0502020204030204" pitchFamily="34" charset="0"/>
            </a:endParaRPr>
          </a:p>
        </p:txBody>
      </p:sp>
      <p:sp>
        <p:nvSpPr>
          <p:cNvPr id="8" name="Rounded Rectangular Callout 7"/>
          <p:cNvSpPr/>
          <p:nvPr/>
        </p:nvSpPr>
        <p:spPr>
          <a:xfrm>
            <a:off x="4939144" y="2386402"/>
            <a:ext cx="5562600" cy="1228874"/>
          </a:xfrm>
          <a:prstGeom prst="wedgeRoundRectCallout">
            <a:avLst>
              <a:gd name="adj1" fmla="val -74362"/>
              <a:gd name="adj2" fmla="val -48550"/>
              <a:gd name="adj3" fmla="val 16667"/>
            </a:avLst>
          </a:prstGeom>
          <a:solidFill>
            <a:schemeClr val="bg2"/>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1"/>
                </a:solidFill>
              </a:rPr>
              <a:t>Təcili xəstəlik (pnevmotoraks, hemotoraks), plevral maye, kütlə, fistul-yara axtarışı</a:t>
            </a:r>
          </a:p>
          <a:p>
            <a:pPr lvl="1"/>
            <a:r>
              <a:rPr lang="az-Latn-AZ" sz="2000" b="1" dirty="0">
                <a:solidFill>
                  <a:srgbClr val="0070C0"/>
                </a:solidFill>
              </a:rPr>
              <a:t>Klinik müayinə, Rentgen və USM</a:t>
            </a:r>
            <a:endParaRPr lang="en-US" sz="2000" b="1" dirty="0">
              <a:solidFill>
                <a:srgbClr val="0070C0"/>
              </a:solidFill>
            </a:endParaRPr>
          </a:p>
        </p:txBody>
      </p:sp>
      <p:sp>
        <p:nvSpPr>
          <p:cNvPr id="9" name="Rounded Rectangular Callout 8"/>
          <p:cNvSpPr/>
          <p:nvPr/>
        </p:nvSpPr>
        <p:spPr>
          <a:xfrm>
            <a:off x="4953000" y="4035744"/>
            <a:ext cx="5562600" cy="841056"/>
          </a:xfrm>
          <a:prstGeom prst="wedgeRoundRectCallout">
            <a:avLst>
              <a:gd name="adj1" fmla="val -75190"/>
              <a:gd name="adj2" fmla="val -31337"/>
              <a:gd name="adj3" fmla="val 16667"/>
            </a:avLst>
          </a:prstGeom>
          <a:solidFill>
            <a:schemeClr val="bg2"/>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1"/>
                </a:solidFill>
              </a:rPr>
              <a:t>Plevral mayenin xarkteri və səbəbi </a:t>
            </a:r>
          </a:p>
          <a:p>
            <a:pPr lvl="1"/>
            <a:r>
              <a:rPr lang="az-Latn-AZ" sz="2000" b="1" dirty="0">
                <a:solidFill>
                  <a:srgbClr val="0070C0"/>
                </a:solidFill>
              </a:rPr>
              <a:t>KT, punksiya</a:t>
            </a:r>
            <a:endParaRPr lang="en-US" sz="2000" b="1" dirty="0">
              <a:solidFill>
                <a:srgbClr val="0070C0"/>
              </a:solidFill>
            </a:endParaRPr>
          </a:p>
        </p:txBody>
      </p:sp>
      <p:sp>
        <p:nvSpPr>
          <p:cNvPr id="10" name="Rounded Rectangular Callout 9"/>
          <p:cNvSpPr/>
          <p:nvPr/>
        </p:nvSpPr>
        <p:spPr>
          <a:xfrm>
            <a:off x="4939145" y="5352636"/>
            <a:ext cx="5576455" cy="1124364"/>
          </a:xfrm>
          <a:prstGeom prst="wedgeRoundRectCallout">
            <a:avLst>
              <a:gd name="adj1" fmla="val -76218"/>
              <a:gd name="adj2" fmla="val -41858"/>
              <a:gd name="adj3" fmla="val 16667"/>
            </a:avLst>
          </a:prstGeom>
          <a:solidFill>
            <a:schemeClr val="bg2"/>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1"/>
                </a:solidFill>
              </a:rPr>
              <a:t>Plevral törəmələrin xarakterini təyin etmə</a:t>
            </a:r>
          </a:p>
          <a:p>
            <a:pPr lvl="1"/>
            <a:r>
              <a:rPr lang="az-Latn-AZ" sz="2000" b="1" dirty="0">
                <a:solidFill>
                  <a:srgbClr val="0070C0"/>
                </a:solidFill>
              </a:rPr>
              <a:t>Plevroskopiya, biopsiya, PET</a:t>
            </a:r>
            <a:endParaRPr lang="en-US" sz="2000" b="1" dirty="0">
              <a:solidFill>
                <a:srgbClr val="0070C0"/>
              </a:solidFill>
            </a:endParaRPr>
          </a:p>
        </p:txBody>
      </p:sp>
      <p:cxnSp>
        <p:nvCxnSpPr>
          <p:cNvPr id="11" name="Straight Arrow Connector 10"/>
          <p:cNvCxnSpPr>
            <a:stCxn id="4" idx="2"/>
            <a:endCxn id="5" idx="0"/>
          </p:cNvCxnSpPr>
          <p:nvPr/>
        </p:nvCxnSpPr>
        <p:spPr>
          <a:xfrm flipH="1">
            <a:off x="2662485" y="1205421"/>
            <a:ext cx="1" cy="98092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3" name="Straight Arrow Connector 12"/>
          <p:cNvCxnSpPr>
            <a:stCxn id="5" idx="2"/>
          </p:cNvCxnSpPr>
          <p:nvPr/>
        </p:nvCxnSpPr>
        <p:spPr>
          <a:xfrm>
            <a:off x="2662485" y="2586457"/>
            <a:ext cx="1" cy="14492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5" name="Straight Arrow Connector 14"/>
          <p:cNvCxnSpPr>
            <a:stCxn id="6" idx="2"/>
            <a:endCxn id="7" idx="0"/>
          </p:cNvCxnSpPr>
          <p:nvPr/>
        </p:nvCxnSpPr>
        <p:spPr>
          <a:xfrm flipH="1">
            <a:off x="2662485" y="4396386"/>
            <a:ext cx="1" cy="97149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2" name="Title 11">
            <a:extLst>
              <a:ext uri="{FF2B5EF4-FFF2-40B4-BE49-F238E27FC236}">
                <a16:creationId xmlns:a16="http://schemas.microsoft.com/office/drawing/2014/main" id="{2D4EBBF8-8C7B-46F1-AE87-25BE49443945}"/>
              </a:ext>
            </a:extLst>
          </p:cNvPr>
          <p:cNvSpPr>
            <a:spLocks noGrp="1"/>
          </p:cNvSpPr>
          <p:nvPr>
            <p:ph type="title"/>
          </p:nvPr>
        </p:nvSpPr>
        <p:spPr/>
        <p:txBody>
          <a:bodyPr>
            <a:normAutofit/>
          </a:bodyPr>
          <a:lstStyle/>
          <a:p>
            <a:r>
              <a:rPr lang="az-Latn-AZ" sz="3200" dirty="0">
                <a:solidFill>
                  <a:srgbClr val="C00000"/>
                </a:solidFill>
              </a:rPr>
              <a:t>Diaqnostik alqoritm</a:t>
            </a:r>
            <a:endParaRPr lang="en-US" sz="3200" dirty="0">
              <a:solidFill>
                <a:srgbClr val="C00000"/>
              </a:solidFill>
            </a:endParaRPr>
          </a:p>
        </p:txBody>
      </p:sp>
      <p:sp>
        <p:nvSpPr>
          <p:cNvPr id="3" name="Footer Placeholder 2">
            <a:extLst>
              <a:ext uri="{FF2B5EF4-FFF2-40B4-BE49-F238E27FC236}">
                <a16:creationId xmlns:a16="http://schemas.microsoft.com/office/drawing/2014/main" id="{A9F8E634-9AA5-4F17-BE28-B8C2760212C6}"/>
              </a:ext>
            </a:extLst>
          </p:cNvPr>
          <p:cNvSpPr>
            <a:spLocks noGrp="1"/>
          </p:cNvSpPr>
          <p:nvPr>
            <p:ph type="ftr" sz="quarter" idx="11"/>
          </p:nvPr>
        </p:nvSpPr>
        <p:spPr/>
        <p:txBody>
          <a:bodyPr/>
          <a:lstStyle/>
          <a:p>
            <a:r>
              <a:rPr lang="en-US"/>
              <a:t>Prof. NYBay</a:t>
            </a:r>
          </a:p>
        </p:txBody>
      </p:sp>
      <p:sp>
        <p:nvSpPr>
          <p:cNvPr id="16" name="TextBox 15">
            <a:extLst>
              <a:ext uri="{FF2B5EF4-FFF2-40B4-BE49-F238E27FC236}">
                <a16:creationId xmlns:a16="http://schemas.microsoft.com/office/drawing/2014/main" id="{93797177-B113-479A-BE91-21D47C7075BE}"/>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21345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5" name="Text Box 43"/>
          <p:cNvSpPr txBox="1">
            <a:spLocks noChangeArrowheads="1"/>
          </p:cNvSpPr>
          <p:nvPr/>
        </p:nvSpPr>
        <p:spPr bwMode="auto">
          <a:xfrm>
            <a:off x="4313145" y="1457980"/>
            <a:ext cx="417531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2800" b="1" dirty="0">
                <a:solidFill>
                  <a:srgbClr val="C00000"/>
                </a:solidFill>
                <a:latin typeface="Calibri" panose="020F0502020204030204" pitchFamily="34" charset="0"/>
              </a:rPr>
              <a:t>Plevra xəstəliklərinə şübhə</a:t>
            </a:r>
            <a:endParaRPr lang="tr-TR" altLang="en-US" sz="2800" b="1" dirty="0">
              <a:solidFill>
                <a:srgbClr val="C00000"/>
              </a:solidFill>
              <a:latin typeface="Calibri" panose="020F0502020204030204" pitchFamily="34" charset="0"/>
            </a:endParaRPr>
          </a:p>
        </p:txBody>
      </p:sp>
      <p:sp>
        <p:nvSpPr>
          <p:cNvPr id="3116" name="Text Box 44"/>
          <p:cNvSpPr txBox="1">
            <a:spLocks noChangeArrowheads="1"/>
          </p:cNvSpPr>
          <p:nvPr/>
        </p:nvSpPr>
        <p:spPr bwMode="auto">
          <a:xfrm>
            <a:off x="3186114" y="2381488"/>
            <a:ext cx="6429375" cy="1123712"/>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endParaRPr lang="az-Latn-AZ" altLang="en-US" sz="2000" b="1" dirty="0">
              <a:latin typeface="Calibri" panose="020F0502020204030204" pitchFamily="34" charset="0"/>
            </a:endParaRPr>
          </a:p>
          <a:p>
            <a:pPr algn="ctr"/>
            <a:r>
              <a:rPr lang="az-Latn-AZ" altLang="en-US" sz="2000" b="1" dirty="0">
                <a:latin typeface="Calibri" panose="020F0502020204030204" pitchFamily="34" charset="0"/>
              </a:rPr>
              <a:t>Geniş klimin müayinə, Rentgen USM, hemoqram </a:t>
            </a:r>
            <a:endParaRPr lang="tr-TR" altLang="en-US" sz="2000" b="1" dirty="0">
              <a:latin typeface="Calibri" panose="020F0502020204030204" pitchFamily="34" charset="0"/>
            </a:endParaRPr>
          </a:p>
        </p:txBody>
      </p:sp>
      <p:sp>
        <p:nvSpPr>
          <p:cNvPr id="3117" name="Text Box 45"/>
          <p:cNvSpPr txBox="1">
            <a:spLocks noChangeArrowheads="1"/>
          </p:cNvSpPr>
          <p:nvPr/>
        </p:nvSpPr>
        <p:spPr bwMode="auto">
          <a:xfrm>
            <a:off x="1717323" y="4648201"/>
            <a:ext cx="243839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rgbClr val="C00000"/>
                </a:solidFill>
                <a:latin typeface="Calibri" panose="020F0502020204030204" pitchFamily="34" charset="0"/>
              </a:rPr>
              <a:t>Təcili xəstəliklər</a:t>
            </a:r>
            <a:endParaRPr lang="tr-TR" altLang="en-US" sz="2400" b="1" dirty="0">
              <a:solidFill>
                <a:srgbClr val="C00000"/>
              </a:solidFill>
              <a:latin typeface="Calibri" panose="020F0502020204030204" pitchFamily="34" charset="0"/>
            </a:endParaRPr>
          </a:p>
        </p:txBody>
      </p:sp>
      <p:sp>
        <p:nvSpPr>
          <p:cNvPr id="3119" name="Text Box 47"/>
          <p:cNvSpPr txBox="1">
            <a:spLocks noChangeArrowheads="1"/>
          </p:cNvSpPr>
          <p:nvPr/>
        </p:nvSpPr>
        <p:spPr bwMode="auto">
          <a:xfrm>
            <a:off x="4438503" y="5100936"/>
            <a:ext cx="196229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rgbClr val="C00000"/>
                </a:solidFill>
                <a:latin typeface="Calibri" panose="020F0502020204030204" pitchFamily="34" charset="0"/>
              </a:rPr>
              <a:t>Plevral maye</a:t>
            </a:r>
            <a:endParaRPr lang="tr-TR" altLang="en-US" sz="2400" b="1" dirty="0">
              <a:solidFill>
                <a:srgbClr val="C00000"/>
              </a:solidFill>
              <a:latin typeface="Calibri" panose="020F0502020204030204" pitchFamily="34" charset="0"/>
            </a:endParaRPr>
          </a:p>
        </p:txBody>
      </p:sp>
      <p:sp>
        <p:nvSpPr>
          <p:cNvPr id="3120" name="Text Box 48"/>
          <p:cNvSpPr txBox="1">
            <a:spLocks noChangeArrowheads="1"/>
          </p:cNvSpPr>
          <p:nvPr/>
        </p:nvSpPr>
        <p:spPr bwMode="auto">
          <a:xfrm>
            <a:off x="8948886" y="5710536"/>
            <a:ext cx="164291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rgbClr val="C00000"/>
                </a:solidFill>
                <a:latin typeface="Calibri" panose="020F0502020204030204" pitchFamily="34" charset="0"/>
              </a:rPr>
              <a:t>Fistul, yara</a:t>
            </a:r>
            <a:endParaRPr lang="tr-TR" altLang="en-US" sz="2400" b="1" dirty="0">
              <a:solidFill>
                <a:srgbClr val="C00000"/>
              </a:solidFill>
              <a:latin typeface="Calibri" panose="020F0502020204030204" pitchFamily="34" charset="0"/>
            </a:endParaRPr>
          </a:p>
        </p:txBody>
      </p:sp>
      <p:cxnSp>
        <p:nvCxnSpPr>
          <p:cNvPr id="3136" name="AutoShape 64"/>
          <p:cNvCxnSpPr>
            <a:cxnSpLocks noChangeShapeType="1"/>
            <a:stCxn id="3115" idx="2"/>
            <a:endCxn id="3116" idx="0"/>
          </p:cNvCxnSpPr>
          <p:nvPr/>
        </p:nvCxnSpPr>
        <p:spPr bwMode="auto">
          <a:xfrm>
            <a:off x="6400801" y="1981200"/>
            <a:ext cx="1" cy="400288"/>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Box 6"/>
          <p:cNvSpPr txBox="1"/>
          <p:nvPr/>
        </p:nvSpPr>
        <p:spPr>
          <a:xfrm>
            <a:off x="3505200" y="123623"/>
            <a:ext cx="5791200" cy="923330"/>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az-Latn-AZ" b="1" dirty="0">
                <a:latin typeface="Calibri" panose="020F0502020204030204" pitchFamily="34" charset="0"/>
              </a:rPr>
              <a:t>Təngənəfəslik, ağrı, hərarət </a:t>
            </a:r>
          </a:p>
          <a:p>
            <a:pPr marL="285750" indent="-285750">
              <a:buFont typeface="Arial" panose="020B0604020202020204" pitchFamily="34" charset="0"/>
              <a:buChar char="•"/>
            </a:pPr>
            <a:r>
              <a:rPr lang="az-Latn-AZ" b="1" dirty="0">
                <a:latin typeface="Calibri" panose="020F0502020204030204" pitchFamily="34" charset="0"/>
              </a:rPr>
              <a:t>Anamnezdə döş travması, ağciyər və qarın orqanları xəstəlikləri, xəstəliyi, əməliyyat,  və s</a:t>
            </a:r>
            <a:endParaRPr lang="en-US" sz="1600" b="1" dirty="0">
              <a:latin typeface="Calibri" panose="020F0502020204030204" pitchFamily="34" charset="0"/>
            </a:endParaRPr>
          </a:p>
        </p:txBody>
      </p:sp>
      <p:cxnSp>
        <p:nvCxnSpPr>
          <p:cNvPr id="3155" name="Straight Arrow Connector 3154"/>
          <p:cNvCxnSpPr>
            <a:cxnSpLocks/>
            <a:stCxn id="7" idx="2"/>
            <a:endCxn id="3115" idx="0"/>
          </p:cNvCxnSpPr>
          <p:nvPr/>
        </p:nvCxnSpPr>
        <p:spPr>
          <a:xfrm>
            <a:off x="6400800" y="1046953"/>
            <a:ext cx="0" cy="411027"/>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160" name="Straight Arrow Connector 3159"/>
          <p:cNvCxnSpPr>
            <a:stCxn id="3116" idx="2"/>
            <a:endCxn id="3117" idx="0"/>
          </p:cNvCxnSpPr>
          <p:nvPr/>
        </p:nvCxnSpPr>
        <p:spPr>
          <a:xfrm flipH="1">
            <a:off x="2936523" y="3505200"/>
            <a:ext cx="3464279" cy="1143000"/>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cxnSp>
        <p:nvCxnSpPr>
          <p:cNvPr id="3163" name="Straight Arrow Connector 3162"/>
          <p:cNvCxnSpPr>
            <a:stCxn id="3116" idx="2"/>
            <a:endCxn id="3120" idx="0"/>
          </p:cNvCxnSpPr>
          <p:nvPr/>
        </p:nvCxnSpPr>
        <p:spPr>
          <a:xfrm>
            <a:off x="6400801" y="3505201"/>
            <a:ext cx="3369542" cy="2205335"/>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cxnSp>
        <p:nvCxnSpPr>
          <p:cNvPr id="3165" name="Straight Arrow Connector 3164"/>
          <p:cNvCxnSpPr>
            <a:stCxn id="3116" idx="2"/>
            <a:endCxn id="3119" idx="0"/>
          </p:cNvCxnSpPr>
          <p:nvPr/>
        </p:nvCxnSpPr>
        <p:spPr>
          <a:xfrm flipH="1">
            <a:off x="5419653" y="3505201"/>
            <a:ext cx="981149" cy="1595735"/>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7392235" y="5405736"/>
            <a:ext cx="1145506" cy="461665"/>
          </a:xfrm>
          <a:prstGeom prst="rect">
            <a:avLst/>
          </a:prstGeom>
          <a:noFill/>
        </p:spPr>
        <p:txBody>
          <a:bodyPr wrap="none" rtlCol="0">
            <a:spAutoFit/>
          </a:bodyPr>
          <a:lstStyle/>
          <a:p>
            <a:pPr algn="ctr"/>
            <a:r>
              <a:rPr lang="az-Latn-AZ" sz="2400" b="1" dirty="0">
                <a:solidFill>
                  <a:srgbClr val="C00000"/>
                </a:solidFill>
                <a:latin typeface="Calibri" panose="020F0502020204030204" pitchFamily="34" charset="0"/>
              </a:rPr>
              <a:t>Törəmə</a:t>
            </a:r>
            <a:endParaRPr lang="en-US" sz="2400" b="1" dirty="0">
              <a:solidFill>
                <a:srgbClr val="C00000"/>
              </a:solidFill>
              <a:latin typeface="Calibri" panose="020F0502020204030204" pitchFamily="34" charset="0"/>
            </a:endParaRPr>
          </a:p>
        </p:txBody>
      </p:sp>
      <p:cxnSp>
        <p:nvCxnSpPr>
          <p:cNvPr id="17" name="Straight Arrow Connector 16"/>
          <p:cNvCxnSpPr>
            <a:stCxn id="3116" idx="2"/>
            <a:endCxn id="12" idx="0"/>
          </p:cNvCxnSpPr>
          <p:nvPr/>
        </p:nvCxnSpPr>
        <p:spPr>
          <a:xfrm>
            <a:off x="6400802" y="3505201"/>
            <a:ext cx="1564187" cy="1900535"/>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1832982" y="5562601"/>
            <a:ext cx="2207078" cy="1015663"/>
          </a:xfrm>
          <a:prstGeom prst="rect">
            <a:avLst/>
          </a:prstGeom>
          <a:noFill/>
        </p:spPr>
        <p:txBody>
          <a:bodyPr wrap="none" rtlCol="0">
            <a:spAutoFit/>
          </a:bodyPr>
          <a:lstStyle/>
          <a:p>
            <a:pPr algn="ctr"/>
            <a:r>
              <a:rPr lang="az-Latn-AZ" sz="2000" b="1" dirty="0"/>
              <a:t>Pnevmotoraks</a:t>
            </a:r>
          </a:p>
          <a:p>
            <a:pPr algn="ctr"/>
            <a:r>
              <a:rPr lang="az-Latn-AZ" sz="2000" b="1" dirty="0"/>
              <a:t>Hemotoraks</a:t>
            </a:r>
          </a:p>
          <a:p>
            <a:pPr algn="ctr"/>
            <a:r>
              <a:rPr lang="az-Latn-AZ" sz="2000" b="1" dirty="0"/>
              <a:t>Massiv hidrotoraks</a:t>
            </a:r>
            <a:endParaRPr lang="en-US" sz="2000" b="1" dirty="0"/>
          </a:p>
        </p:txBody>
      </p:sp>
      <p:cxnSp>
        <p:nvCxnSpPr>
          <p:cNvPr id="20" name="Straight Arrow Connector 19"/>
          <p:cNvCxnSpPr>
            <a:stCxn id="3117" idx="2"/>
            <a:endCxn id="16" idx="0"/>
          </p:cNvCxnSpPr>
          <p:nvPr/>
        </p:nvCxnSpPr>
        <p:spPr>
          <a:xfrm flipH="1">
            <a:off x="2936522" y="5109866"/>
            <a:ext cx="1" cy="452735"/>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291845" y="4076700"/>
            <a:ext cx="376345" cy="434935"/>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000" b="1" dirty="0">
                <a:solidFill>
                  <a:schemeClr val="bg1"/>
                </a:solidFill>
                <a:latin typeface="Calibri" panose="020F0502020204030204" pitchFamily="34" charset="0"/>
              </a:rPr>
              <a:t>A</a:t>
            </a:r>
            <a:endParaRPr lang="en-US" sz="2000" b="1" dirty="0">
              <a:solidFill>
                <a:schemeClr val="bg1"/>
              </a:solidFill>
              <a:latin typeface="Calibri" panose="020F0502020204030204" pitchFamily="34" charset="0"/>
            </a:endParaRPr>
          </a:p>
        </p:txBody>
      </p:sp>
      <p:sp>
        <p:nvSpPr>
          <p:cNvPr id="24" name="TextBox 23"/>
          <p:cNvSpPr txBox="1"/>
          <p:nvPr/>
        </p:nvSpPr>
        <p:spPr>
          <a:xfrm>
            <a:off x="4708538" y="4498956"/>
            <a:ext cx="363929" cy="434935"/>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000" b="1" dirty="0">
                <a:solidFill>
                  <a:schemeClr val="bg1"/>
                </a:solidFill>
                <a:latin typeface="Calibri" panose="020F0502020204030204" pitchFamily="34" charset="0"/>
              </a:rPr>
              <a:t>B</a:t>
            </a:r>
            <a:endParaRPr lang="en-US" sz="2000" b="1" dirty="0">
              <a:solidFill>
                <a:schemeClr val="bg1"/>
              </a:solidFill>
              <a:latin typeface="Calibri" panose="020F0502020204030204" pitchFamily="34" charset="0"/>
            </a:endParaRPr>
          </a:p>
        </p:txBody>
      </p:sp>
      <p:sp>
        <p:nvSpPr>
          <p:cNvPr id="25" name="TextBox 24"/>
          <p:cNvSpPr txBox="1"/>
          <p:nvPr/>
        </p:nvSpPr>
        <p:spPr>
          <a:xfrm>
            <a:off x="6883938" y="4979134"/>
            <a:ext cx="355062" cy="431066"/>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000" b="1" dirty="0">
                <a:solidFill>
                  <a:schemeClr val="bg1"/>
                </a:solidFill>
                <a:latin typeface="Calibri" panose="020F0502020204030204" pitchFamily="34" charset="0"/>
              </a:rPr>
              <a:t>C</a:t>
            </a:r>
            <a:endParaRPr lang="en-US" sz="2000" b="1" dirty="0">
              <a:solidFill>
                <a:schemeClr val="bg1"/>
              </a:solidFill>
              <a:latin typeface="Calibri" panose="020F0502020204030204" pitchFamily="34" charset="0"/>
            </a:endParaRPr>
          </a:p>
        </p:txBody>
      </p:sp>
      <p:sp>
        <p:nvSpPr>
          <p:cNvPr id="26" name="TextBox 25"/>
          <p:cNvSpPr txBox="1"/>
          <p:nvPr/>
        </p:nvSpPr>
        <p:spPr>
          <a:xfrm>
            <a:off x="9770343" y="5203866"/>
            <a:ext cx="383439" cy="434935"/>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000" b="1" dirty="0">
                <a:solidFill>
                  <a:schemeClr val="bg1"/>
                </a:solidFill>
                <a:latin typeface="Calibri" panose="020F0502020204030204" pitchFamily="34" charset="0"/>
              </a:rPr>
              <a:t>D</a:t>
            </a:r>
            <a:endParaRPr lang="en-US" sz="2000" b="1" dirty="0">
              <a:solidFill>
                <a:schemeClr val="bg1"/>
              </a:solidFill>
              <a:latin typeface="Calibri" panose="020F0502020204030204" pitchFamily="34" charset="0"/>
            </a:endParaRPr>
          </a:p>
        </p:txBody>
      </p:sp>
      <p:sp>
        <p:nvSpPr>
          <p:cNvPr id="2" name="Footer Placeholder 1">
            <a:extLst>
              <a:ext uri="{FF2B5EF4-FFF2-40B4-BE49-F238E27FC236}">
                <a16:creationId xmlns:a16="http://schemas.microsoft.com/office/drawing/2014/main" id="{024F1E30-185B-45AA-9224-F61DDDF5FC8B}"/>
              </a:ext>
            </a:extLst>
          </p:cNvPr>
          <p:cNvSpPr>
            <a:spLocks noGrp="1"/>
          </p:cNvSpPr>
          <p:nvPr>
            <p:ph type="ftr" sz="quarter" idx="11"/>
          </p:nvPr>
        </p:nvSpPr>
        <p:spPr/>
        <p:txBody>
          <a:bodyPr/>
          <a:lstStyle/>
          <a:p>
            <a:r>
              <a:rPr lang="en-US"/>
              <a:t>Prof. NYBay</a:t>
            </a:r>
          </a:p>
        </p:txBody>
      </p:sp>
      <p:sp>
        <p:nvSpPr>
          <p:cNvPr id="27" name="TextBox 26">
            <a:extLst>
              <a:ext uri="{FF2B5EF4-FFF2-40B4-BE49-F238E27FC236}">
                <a16:creationId xmlns:a16="http://schemas.microsoft.com/office/drawing/2014/main" id="{8BE6E104-8867-494D-88F3-DDCCE116C4C0}"/>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014041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2997908" y="120611"/>
            <a:ext cx="5562600" cy="783193"/>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a:t>
            </a:r>
          </a:p>
          <a:p>
            <a:pPr algn="ctr"/>
            <a:r>
              <a:rPr lang="az-Latn-AZ" altLang="en-US" sz="2000" b="1" dirty="0">
                <a:latin typeface="Calibri" panose="020F0502020204030204" pitchFamily="34" charset="0"/>
              </a:rPr>
              <a:t>Geniş klimin müayinə, Rentgen, USM, hemoqram </a:t>
            </a:r>
            <a:endParaRPr lang="tr-TR" altLang="en-US" sz="2000" b="1" dirty="0">
              <a:latin typeface="Calibri" panose="020F0502020204030204" pitchFamily="34" charset="0"/>
            </a:endParaRPr>
          </a:p>
        </p:txBody>
      </p:sp>
      <p:sp>
        <p:nvSpPr>
          <p:cNvPr id="3119" name="Text Box 47"/>
          <p:cNvSpPr txBox="1">
            <a:spLocks noChangeArrowheads="1"/>
          </p:cNvSpPr>
          <p:nvPr/>
        </p:nvSpPr>
        <p:spPr bwMode="auto">
          <a:xfrm>
            <a:off x="4087827" y="1510547"/>
            <a:ext cx="3382761" cy="1736646"/>
          </a:xfrm>
          <a:prstGeom prst="round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az-Latn-AZ" altLang="en-US" sz="2400" b="1" dirty="0">
                <a:solidFill>
                  <a:srgbClr val="C00000"/>
                </a:solidFill>
                <a:latin typeface="Calibri" panose="020F0502020204030204" pitchFamily="34" charset="0"/>
              </a:rPr>
              <a:t>Təcili xəstəliklər</a:t>
            </a:r>
          </a:p>
          <a:p>
            <a:pPr lvl="1"/>
            <a:r>
              <a:rPr lang="az-Latn-AZ" altLang="en-US" sz="2400" b="1" dirty="0">
                <a:solidFill>
                  <a:schemeClr val="tx1"/>
                </a:solidFill>
                <a:latin typeface="Calibri" panose="020F0502020204030204" pitchFamily="34" charset="0"/>
              </a:rPr>
              <a:t>Pnevmotoraks</a:t>
            </a:r>
          </a:p>
          <a:p>
            <a:pPr lvl="1"/>
            <a:r>
              <a:rPr lang="az-Latn-AZ" altLang="en-US" sz="2400" b="1" dirty="0">
                <a:solidFill>
                  <a:schemeClr val="tx1"/>
                </a:solidFill>
                <a:latin typeface="Calibri" panose="020F0502020204030204" pitchFamily="34" charset="0"/>
              </a:rPr>
              <a:t>Hemotoraks</a:t>
            </a:r>
          </a:p>
          <a:p>
            <a:pPr lvl="1"/>
            <a:r>
              <a:rPr lang="az-Latn-AZ" altLang="en-US" sz="2400" b="1" dirty="0">
                <a:solidFill>
                  <a:schemeClr val="tx1"/>
                </a:solidFill>
                <a:latin typeface="Calibri" panose="020F0502020204030204" pitchFamily="34" charset="0"/>
              </a:rPr>
              <a:t>Massiv hidrotoraks</a:t>
            </a:r>
            <a:endParaRPr lang="tr-TR" altLang="en-US" sz="2400" b="1" dirty="0">
              <a:solidFill>
                <a:schemeClr val="tx1"/>
              </a:solidFill>
              <a:latin typeface="Calibri" panose="020F0502020204030204" pitchFamily="34" charset="0"/>
            </a:endParaRPr>
          </a:p>
        </p:txBody>
      </p:sp>
      <p:cxnSp>
        <p:nvCxnSpPr>
          <p:cNvPr id="3165" name="Straight Arrow Connector 3164"/>
          <p:cNvCxnSpPr>
            <a:cxnSpLocks/>
            <a:stCxn id="3116" idx="2"/>
            <a:endCxn id="3119" idx="0"/>
          </p:cNvCxnSpPr>
          <p:nvPr/>
        </p:nvCxnSpPr>
        <p:spPr>
          <a:xfrm>
            <a:off x="5779208" y="903804"/>
            <a:ext cx="0" cy="606743"/>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sp>
        <p:nvSpPr>
          <p:cNvPr id="33" name="Text Box 44"/>
          <p:cNvSpPr txBox="1">
            <a:spLocks noChangeArrowheads="1"/>
          </p:cNvSpPr>
          <p:nvPr/>
        </p:nvSpPr>
        <p:spPr bwMode="auto">
          <a:xfrm>
            <a:off x="4181737" y="3599320"/>
            <a:ext cx="3194938" cy="1328023"/>
          </a:xfrm>
          <a:prstGeom prst="round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az-Latn-AZ" altLang="en-US" sz="2400" b="1" dirty="0">
                <a:solidFill>
                  <a:srgbClr val="C00000"/>
                </a:solidFill>
                <a:latin typeface="Calibri" panose="020F0502020204030204" pitchFamily="34" charset="0"/>
              </a:rPr>
              <a:t>Stabilləşdirmə</a:t>
            </a:r>
          </a:p>
          <a:p>
            <a:pPr lvl="1"/>
            <a:r>
              <a:rPr lang="az-Latn-AZ" altLang="en-US" sz="2400" b="1" dirty="0">
                <a:solidFill>
                  <a:schemeClr val="tx1"/>
                </a:solidFill>
                <a:latin typeface="Calibri" panose="020F0502020204030204" pitchFamily="34" charset="0"/>
              </a:rPr>
              <a:t>Oksigen</a:t>
            </a:r>
          </a:p>
          <a:p>
            <a:pPr lvl="1"/>
            <a:r>
              <a:rPr lang="az-Latn-AZ" altLang="en-US" sz="2400" b="1" dirty="0">
                <a:solidFill>
                  <a:schemeClr val="tx1"/>
                </a:solidFill>
                <a:latin typeface="Calibri" panose="020F0502020204030204" pitchFamily="34" charset="0"/>
              </a:rPr>
              <a:t>Plevral drenaj</a:t>
            </a:r>
            <a:endParaRPr lang="en-US" sz="2400" b="1" dirty="0">
              <a:solidFill>
                <a:schemeClr val="tx1"/>
              </a:solidFill>
            </a:endParaRPr>
          </a:p>
        </p:txBody>
      </p:sp>
      <p:cxnSp>
        <p:nvCxnSpPr>
          <p:cNvPr id="37" name="Straight Arrow Connector 36"/>
          <p:cNvCxnSpPr>
            <a:stCxn id="3119" idx="2"/>
            <a:endCxn id="33" idx="0"/>
          </p:cNvCxnSpPr>
          <p:nvPr/>
        </p:nvCxnSpPr>
        <p:spPr>
          <a:xfrm flipH="1">
            <a:off x="5779207" y="3247193"/>
            <a:ext cx="1" cy="352126"/>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29" name="Text Box 44"/>
          <p:cNvSpPr txBox="1">
            <a:spLocks noChangeArrowheads="1"/>
          </p:cNvSpPr>
          <p:nvPr/>
        </p:nvSpPr>
        <p:spPr bwMode="auto">
          <a:xfrm>
            <a:off x="4109062" y="5292567"/>
            <a:ext cx="3340288" cy="1328023"/>
          </a:xfrm>
          <a:prstGeom prst="round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az-Latn-AZ" altLang="en-US" sz="2400" b="1" dirty="0">
                <a:solidFill>
                  <a:srgbClr val="C00000"/>
                </a:solidFill>
                <a:latin typeface="Calibri" panose="020F0502020204030204" pitchFamily="34" charset="0"/>
              </a:rPr>
              <a:t>Səbəbi araşdırma</a:t>
            </a:r>
          </a:p>
          <a:p>
            <a:pPr lvl="1"/>
            <a:r>
              <a:rPr lang="az-Latn-AZ" altLang="en-US" sz="2400" b="1" dirty="0">
                <a:solidFill>
                  <a:schemeClr val="tx1"/>
                </a:solidFill>
                <a:latin typeface="Calibri" panose="020F0502020204030204" pitchFamily="34" charset="0"/>
              </a:rPr>
              <a:t>KT, plevral mayenin analızi və digər</a:t>
            </a:r>
            <a:endParaRPr lang="en-US" sz="2400" b="1" dirty="0">
              <a:solidFill>
                <a:schemeClr val="tx1"/>
              </a:solidFill>
            </a:endParaRPr>
          </a:p>
        </p:txBody>
      </p:sp>
      <p:cxnSp>
        <p:nvCxnSpPr>
          <p:cNvPr id="22" name="Straight Arrow Connector 21"/>
          <p:cNvCxnSpPr>
            <a:stCxn id="33" idx="2"/>
          </p:cNvCxnSpPr>
          <p:nvPr/>
        </p:nvCxnSpPr>
        <p:spPr>
          <a:xfrm>
            <a:off x="5779207" y="4927342"/>
            <a:ext cx="1" cy="36522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8" name="TextBox 37"/>
          <p:cNvSpPr txBox="1"/>
          <p:nvPr/>
        </p:nvSpPr>
        <p:spPr>
          <a:xfrm>
            <a:off x="3738456" y="1295401"/>
            <a:ext cx="376345" cy="434935"/>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000" b="1" dirty="0">
                <a:solidFill>
                  <a:schemeClr val="bg1"/>
                </a:solidFill>
                <a:latin typeface="Calibri" panose="020F0502020204030204" pitchFamily="34" charset="0"/>
              </a:rPr>
              <a:t>A</a:t>
            </a:r>
            <a:endParaRPr lang="en-US" sz="2000" b="1" dirty="0">
              <a:solidFill>
                <a:schemeClr val="bg1"/>
              </a:solidFill>
              <a:latin typeface="Calibri" panose="020F0502020204030204" pitchFamily="34" charset="0"/>
            </a:endParaRPr>
          </a:p>
        </p:txBody>
      </p:sp>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5830" y="2011411"/>
            <a:ext cx="4369689" cy="3281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a:extLst>
              <a:ext uri="{FF2B5EF4-FFF2-40B4-BE49-F238E27FC236}">
                <a16:creationId xmlns:a16="http://schemas.microsoft.com/office/drawing/2014/main" id="{0C45B782-3F0E-4B6D-B3E6-E053E31EB972}"/>
              </a:ext>
            </a:extLst>
          </p:cNvPr>
          <p:cNvSpPr>
            <a:spLocks noGrp="1"/>
          </p:cNvSpPr>
          <p:nvPr>
            <p:ph type="ftr" sz="quarter" idx="11"/>
          </p:nvPr>
        </p:nvSpPr>
        <p:spPr/>
        <p:txBody>
          <a:bodyPr/>
          <a:lstStyle/>
          <a:p>
            <a:r>
              <a:rPr lang="en-US"/>
              <a:t>Prof. NYBay</a:t>
            </a:r>
          </a:p>
        </p:txBody>
      </p:sp>
      <p:sp>
        <p:nvSpPr>
          <p:cNvPr id="15" name="TextBox 14">
            <a:extLst>
              <a:ext uri="{FF2B5EF4-FFF2-40B4-BE49-F238E27FC236}">
                <a16:creationId xmlns:a16="http://schemas.microsoft.com/office/drawing/2014/main" id="{62F5515D-46EE-431E-9695-89849F0E6256}"/>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663869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91877"/>
            <a:ext cx="5257800" cy="469389"/>
          </a:xfrm>
        </p:spPr>
        <p:txBody>
          <a:bodyPr>
            <a:noAutofit/>
          </a:bodyPr>
          <a:lstStyle/>
          <a:p>
            <a:r>
              <a:rPr lang="az-Latn-AZ" sz="2800" dirty="0">
                <a:solidFill>
                  <a:srgbClr val="C00000"/>
                </a:solidFill>
              </a:rPr>
              <a:t>Pnevmotoraks</a:t>
            </a:r>
            <a:endParaRPr lang="en-US" sz="2800" dirty="0">
              <a:solidFill>
                <a:srgbClr val="C00000"/>
              </a:solidFill>
            </a:endParaRPr>
          </a:p>
        </p:txBody>
      </p:sp>
      <p:sp>
        <p:nvSpPr>
          <p:cNvPr id="3" name="Content Placeholder 2"/>
          <p:cNvSpPr>
            <a:spLocks noGrp="1"/>
          </p:cNvSpPr>
          <p:nvPr>
            <p:ph sz="half" idx="1"/>
          </p:nvPr>
        </p:nvSpPr>
        <p:spPr>
          <a:xfrm>
            <a:off x="152400" y="1673352"/>
            <a:ext cx="7315200" cy="4718304"/>
          </a:xfrm>
        </p:spPr>
        <p:txBody>
          <a:bodyPr>
            <a:normAutofit/>
          </a:bodyPr>
          <a:lstStyle/>
          <a:p>
            <a:r>
              <a:rPr lang="az-Latn-AZ" b="1" dirty="0"/>
              <a:t>Təngənəfəslik</a:t>
            </a:r>
          </a:p>
          <a:p>
            <a:r>
              <a:rPr lang="az-Latn-AZ" b="1" dirty="0"/>
              <a:t>Anamnezdə travma, müdaxilə, və ya spontan</a:t>
            </a:r>
          </a:p>
          <a:p>
            <a:r>
              <a:rPr lang="az-Latn-AZ" b="1" dirty="0"/>
              <a:t>Tənəffüsdən qalma</a:t>
            </a:r>
          </a:p>
          <a:p>
            <a:r>
              <a:rPr lang="az-Latn-AZ" b="1" dirty="0"/>
              <a:t>Səslər eşidilmir</a:t>
            </a:r>
          </a:p>
          <a:p>
            <a:r>
              <a:rPr lang="az-Latn-AZ" b="1" dirty="0">
                <a:solidFill>
                  <a:srgbClr val="C00000"/>
                </a:solidFill>
              </a:rPr>
              <a:t>R-də plevrada hava</a:t>
            </a:r>
            <a:endParaRPr lang="en-US" dirty="0">
              <a:solidFill>
                <a:srgbClr val="C00000"/>
              </a:solidFill>
            </a:endParaRPr>
          </a:p>
        </p:txBody>
      </p:sp>
      <p:pic>
        <p:nvPicPr>
          <p:cNvPr id="1027"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48600" y="856633"/>
            <a:ext cx="3972370" cy="2833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3690257"/>
            <a:ext cx="4200970" cy="2833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a:extLst>
              <a:ext uri="{FF2B5EF4-FFF2-40B4-BE49-F238E27FC236}">
                <a16:creationId xmlns:a16="http://schemas.microsoft.com/office/drawing/2014/main" id="{B063362B-C1D8-4BBE-9780-C2850D035946}"/>
              </a:ext>
            </a:extLst>
          </p:cNvPr>
          <p:cNvSpPr>
            <a:spLocks noGrp="1"/>
          </p:cNvSpPr>
          <p:nvPr>
            <p:ph type="ftr" sz="quarter" idx="11"/>
          </p:nvPr>
        </p:nvSpPr>
        <p:spPr/>
        <p:txBody>
          <a:bodyPr/>
          <a:lstStyle/>
          <a:p>
            <a:r>
              <a:rPr lang="en-US"/>
              <a:t>Prof. NYBay</a:t>
            </a:r>
          </a:p>
        </p:txBody>
      </p:sp>
      <p:pic>
        <p:nvPicPr>
          <p:cNvPr id="3074" name="Picture 2" descr="ÐÐ°ÑÑÐ¸Ð½ÐºÐ¸ Ð¿Ð¾ Ð·Ð°Ð¿ÑÐ¾ÑÑ anatomy of pleural effusion">
            <a:extLst>
              <a:ext uri="{FF2B5EF4-FFF2-40B4-BE49-F238E27FC236}">
                <a16:creationId xmlns:a16="http://schemas.microsoft.com/office/drawing/2014/main" id="{369720CE-C96D-49B6-858B-645D5E8421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1000" y="4038600"/>
            <a:ext cx="2745425" cy="205906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84DE5F5-B07D-4A85-A627-512E94441391}"/>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6840667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52400"/>
            <a:ext cx="7315200" cy="380999"/>
          </a:xfrm>
        </p:spPr>
        <p:txBody>
          <a:bodyPr>
            <a:noAutofit/>
          </a:bodyPr>
          <a:lstStyle/>
          <a:p>
            <a:r>
              <a:rPr lang="az-Latn-AZ" sz="3200" dirty="0">
                <a:solidFill>
                  <a:srgbClr val="C00000"/>
                </a:solidFill>
              </a:rPr>
              <a:t>Hemotoraks</a:t>
            </a:r>
            <a:endParaRPr lang="en-US" sz="3200" dirty="0">
              <a:solidFill>
                <a:srgbClr val="C00000"/>
              </a:solidFill>
            </a:endParaRPr>
          </a:p>
        </p:txBody>
      </p:sp>
      <p:sp>
        <p:nvSpPr>
          <p:cNvPr id="3" name="Content Placeholder 2"/>
          <p:cNvSpPr>
            <a:spLocks noGrp="1"/>
          </p:cNvSpPr>
          <p:nvPr>
            <p:ph sz="half" idx="1"/>
          </p:nvPr>
        </p:nvSpPr>
        <p:spPr>
          <a:xfrm>
            <a:off x="76200" y="1673352"/>
            <a:ext cx="5410200" cy="4718304"/>
          </a:xfrm>
        </p:spPr>
        <p:txBody>
          <a:bodyPr>
            <a:normAutofit/>
          </a:bodyPr>
          <a:lstStyle/>
          <a:p>
            <a:r>
              <a:rPr lang="az-Latn-AZ" b="1" dirty="0"/>
              <a:t>Təngənəfəslik</a:t>
            </a:r>
          </a:p>
          <a:p>
            <a:r>
              <a:rPr lang="az-Latn-AZ" b="1" dirty="0"/>
              <a:t>Anamnezdə travma, müdaxilə, xəstəlik</a:t>
            </a:r>
          </a:p>
          <a:p>
            <a:r>
              <a:rPr lang="az-Latn-AZ" b="1" dirty="0"/>
              <a:t>Tənəffüsdən qalma</a:t>
            </a:r>
          </a:p>
          <a:p>
            <a:r>
              <a:rPr lang="az-Latn-AZ" b="1" dirty="0"/>
              <a:t>Səslər eşidilmir</a:t>
            </a:r>
          </a:p>
          <a:p>
            <a:r>
              <a:rPr lang="az-Latn-AZ" b="1" dirty="0">
                <a:solidFill>
                  <a:srgbClr val="C00000"/>
                </a:solidFill>
              </a:rPr>
              <a:t>R-də kölgəlik</a:t>
            </a:r>
          </a:p>
          <a:p>
            <a:r>
              <a:rPr lang="az-Latn-AZ" b="1" dirty="0">
                <a:solidFill>
                  <a:srgbClr val="C00000"/>
                </a:solidFill>
              </a:rPr>
              <a:t>USM-də qatı maye, laxta</a:t>
            </a:r>
            <a:endParaRPr lang="en-US" dirty="0">
              <a:solidFill>
                <a:srgbClr val="C00000"/>
              </a:solidFill>
            </a:endParaRPr>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15200" y="1219200"/>
            <a:ext cx="2971800" cy="266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4191000"/>
            <a:ext cx="3153103" cy="251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a:extLst>
              <a:ext uri="{FF2B5EF4-FFF2-40B4-BE49-F238E27FC236}">
                <a16:creationId xmlns:a16="http://schemas.microsoft.com/office/drawing/2014/main" id="{80D90A3D-1D38-4C8B-9C8B-AE6B472B95E9}"/>
              </a:ext>
            </a:extLst>
          </p:cNvPr>
          <p:cNvSpPr>
            <a:spLocks noGrp="1"/>
          </p:cNvSpPr>
          <p:nvPr>
            <p:ph type="ftr" sz="quarter" idx="11"/>
          </p:nvPr>
        </p:nvSpPr>
        <p:spPr/>
        <p:txBody>
          <a:bodyPr/>
          <a:lstStyle/>
          <a:p>
            <a:r>
              <a:rPr lang="en-US"/>
              <a:t>Prof. NYBay</a:t>
            </a:r>
          </a:p>
        </p:txBody>
      </p:sp>
      <p:sp>
        <p:nvSpPr>
          <p:cNvPr id="7" name="TextBox 6">
            <a:extLst>
              <a:ext uri="{FF2B5EF4-FFF2-40B4-BE49-F238E27FC236}">
                <a16:creationId xmlns:a16="http://schemas.microsoft.com/office/drawing/2014/main" id="{55F77CE0-A284-434F-8FB7-F5977847A491}"/>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660104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Massiv hidrotoraks</a:t>
            </a:r>
            <a:endParaRPr lang="en-US" sz="2800" dirty="0">
              <a:solidFill>
                <a:srgbClr val="C00000"/>
              </a:solidFill>
            </a:endParaRPr>
          </a:p>
        </p:txBody>
      </p:sp>
      <p:sp>
        <p:nvSpPr>
          <p:cNvPr id="3" name="Content Placeholder 2"/>
          <p:cNvSpPr>
            <a:spLocks noGrp="1"/>
          </p:cNvSpPr>
          <p:nvPr>
            <p:ph sz="half" idx="1"/>
          </p:nvPr>
        </p:nvSpPr>
        <p:spPr>
          <a:xfrm>
            <a:off x="304800" y="1673352"/>
            <a:ext cx="5486400" cy="4718304"/>
          </a:xfrm>
        </p:spPr>
        <p:txBody>
          <a:bodyPr>
            <a:normAutofit/>
          </a:bodyPr>
          <a:lstStyle/>
          <a:p>
            <a:r>
              <a:rPr lang="az-Latn-AZ" b="1" dirty="0"/>
              <a:t>Təngənəfəslik</a:t>
            </a:r>
          </a:p>
          <a:p>
            <a:r>
              <a:rPr lang="az-Latn-AZ" b="1" dirty="0"/>
              <a:t>Anamnezdə əməliyyat, müdaxilə, xəstəlik</a:t>
            </a:r>
          </a:p>
          <a:p>
            <a:r>
              <a:rPr lang="az-Latn-AZ" b="1" dirty="0"/>
              <a:t>Sianoz</a:t>
            </a:r>
          </a:p>
          <a:p>
            <a:r>
              <a:rPr lang="az-Latn-AZ" b="1" dirty="0"/>
              <a:t>Tənəffüsdən qalma</a:t>
            </a:r>
          </a:p>
          <a:p>
            <a:r>
              <a:rPr lang="az-Latn-AZ" b="1" dirty="0"/>
              <a:t>Səslər eşidilmir</a:t>
            </a:r>
          </a:p>
          <a:p>
            <a:r>
              <a:rPr lang="az-Latn-AZ" b="1" dirty="0">
                <a:solidFill>
                  <a:srgbClr val="C00000"/>
                </a:solidFill>
              </a:rPr>
              <a:t>R-də kölgəlik</a:t>
            </a:r>
          </a:p>
          <a:p>
            <a:r>
              <a:rPr lang="az-Latn-AZ" b="1" dirty="0">
                <a:solidFill>
                  <a:srgbClr val="C00000"/>
                </a:solidFill>
              </a:rPr>
              <a:t>USM-də maye</a:t>
            </a:r>
            <a:endParaRPr lang="en-US" dirty="0">
              <a:solidFill>
                <a:srgbClr val="C00000"/>
              </a:solidFill>
            </a:endParaRPr>
          </a:p>
        </p:txBody>
      </p:sp>
      <p:pic>
        <p:nvPicPr>
          <p:cNvPr id="3074"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347460" y="901775"/>
            <a:ext cx="2796540" cy="2603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3067" t="9955" r="33867" b="23200"/>
          <a:stretch/>
        </p:blipFill>
        <p:spPr bwMode="auto">
          <a:xfrm>
            <a:off x="9601200" y="813296"/>
            <a:ext cx="2286000" cy="2691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8900" y="3841894"/>
            <a:ext cx="5448300" cy="2733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a:extLst>
              <a:ext uri="{FF2B5EF4-FFF2-40B4-BE49-F238E27FC236}">
                <a16:creationId xmlns:a16="http://schemas.microsoft.com/office/drawing/2014/main" id="{079D19F1-B5FC-4204-AC36-EB11C695E1B0}"/>
              </a:ext>
            </a:extLst>
          </p:cNvPr>
          <p:cNvSpPr>
            <a:spLocks noGrp="1"/>
          </p:cNvSpPr>
          <p:nvPr>
            <p:ph type="ftr" sz="quarter" idx="11"/>
          </p:nvPr>
        </p:nvSpPr>
        <p:spPr/>
        <p:txBody>
          <a:bodyPr/>
          <a:lstStyle/>
          <a:p>
            <a:r>
              <a:rPr lang="en-US"/>
              <a:t>Prof. NYBay</a:t>
            </a:r>
          </a:p>
        </p:txBody>
      </p:sp>
      <p:sp>
        <p:nvSpPr>
          <p:cNvPr id="8" name="TextBox 7">
            <a:extLst>
              <a:ext uri="{FF2B5EF4-FFF2-40B4-BE49-F238E27FC236}">
                <a16:creationId xmlns:a16="http://schemas.microsoft.com/office/drawing/2014/main" id="{C68279EE-532F-48FE-9B57-054E4BB8D87E}"/>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320884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2720599" y="359808"/>
            <a:ext cx="6429375" cy="783193"/>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a:t>
            </a:r>
          </a:p>
          <a:p>
            <a:pPr algn="ctr"/>
            <a:r>
              <a:rPr lang="az-Latn-AZ" altLang="en-US" sz="2000" b="1" dirty="0">
                <a:latin typeface="Calibri" panose="020F0502020204030204" pitchFamily="34" charset="0"/>
              </a:rPr>
              <a:t>Geniş klimin müayinə, Rentgen, USM, hemoqram </a:t>
            </a:r>
            <a:endParaRPr lang="tr-TR" altLang="en-US" sz="2000" b="1" dirty="0">
              <a:latin typeface="Calibri" panose="020F0502020204030204" pitchFamily="34" charset="0"/>
            </a:endParaRPr>
          </a:p>
        </p:txBody>
      </p:sp>
      <p:sp>
        <p:nvSpPr>
          <p:cNvPr id="3119" name="Text Box 47"/>
          <p:cNvSpPr txBox="1">
            <a:spLocks noChangeArrowheads="1"/>
          </p:cNvSpPr>
          <p:nvPr/>
        </p:nvSpPr>
        <p:spPr bwMode="auto">
          <a:xfrm>
            <a:off x="4335085" y="1525788"/>
            <a:ext cx="3200400" cy="715089"/>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3600" b="1" dirty="0">
                <a:solidFill>
                  <a:srgbClr val="0070C0"/>
                </a:solidFill>
                <a:latin typeface="Calibri" panose="020F0502020204030204" pitchFamily="34" charset="0"/>
              </a:rPr>
              <a:t>Plevral maye</a:t>
            </a:r>
            <a:endParaRPr lang="tr-TR" altLang="en-US" sz="3600" b="1" dirty="0">
              <a:solidFill>
                <a:srgbClr val="0070C0"/>
              </a:solidFill>
              <a:latin typeface="Calibri" panose="020F0502020204030204" pitchFamily="34" charset="0"/>
            </a:endParaRPr>
          </a:p>
        </p:txBody>
      </p:sp>
      <p:cxnSp>
        <p:nvCxnSpPr>
          <p:cNvPr id="3165" name="Straight Arrow Connector 3164"/>
          <p:cNvCxnSpPr>
            <a:stCxn id="3116" idx="2"/>
            <a:endCxn id="3119" idx="0"/>
          </p:cNvCxnSpPr>
          <p:nvPr/>
        </p:nvCxnSpPr>
        <p:spPr>
          <a:xfrm flipH="1">
            <a:off x="5935286" y="1143001"/>
            <a:ext cx="1" cy="382787"/>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sp>
        <p:nvSpPr>
          <p:cNvPr id="18" name="TextBox 17"/>
          <p:cNvSpPr txBox="1"/>
          <p:nvPr/>
        </p:nvSpPr>
        <p:spPr>
          <a:xfrm>
            <a:off x="8353287" y="2142499"/>
            <a:ext cx="2133600" cy="923330"/>
          </a:xfrm>
          <a:prstGeom prst="rect">
            <a:avLst/>
          </a:prstGeom>
          <a:noFill/>
        </p:spPr>
        <p:txBody>
          <a:bodyPr wrap="square" rtlCol="0">
            <a:spAutoFit/>
          </a:bodyPr>
          <a:lstStyle/>
          <a:p>
            <a:pPr algn="ctr"/>
            <a:r>
              <a:rPr lang="az-Latn-AZ" b="1" dirty="0">
                <a:solidFill>
                  <a:srgbClr val="C00000"/>
                </a:solidFill>
              </a:rPr>
              <a:t>Klinik olaraq səbəbi və xarkteri məlumdur</a:t>
            </a:r>
            <a:endParaRPr lang="en-US" b="1" dirty="0">
              <a:solidFill>
                <a:srgbClr val="C00000"/>
              </a:solidFill>
            </a:endParaRPr>
          </a:p>
        </p:txBody>
      </p:sp>
      <p:sp>
        <p:nvSpPr>
          <p:cNvPr id="21" name="TextBox 20"/>
          <p:cNvSpPr txBox="1"/>
          <p:nvPr/>
        </p:nvSpPr>
        <p:spPr>
          <a:xfrm>
            <a:off x="4200484" y="2514600"/>
            <a:ext cx="3469603" cy="400110"/>
          </a:xfrm>
          <a:prstGeom prst="rect">
            <a:avLst/>
          </a:prstGeom>
          <a:noFill/>
        </p:spPr>
        <p:txBody>
          <a:bodyPr wrap="none" rtlCol="0">
            <a:spAutoFit/>
          </a:bodyPr>
          <a:lstStyle/>
          <a:p>
            <a:pPr algn="ctr"/>
            <a:r>
              <a:rPr lang="az-Latn-AZ" sz="2000" b="1" dirty="0"/>
              <a:t>Səbəbi və xarkteri məlum deyil</a:t>
            </a:r>
            <a:endParaRPr lang="en-US" sz="2000" b="1" dirty="0"/>
          </a:p>
        </p:txBody>
      </p:sp>
      <p:sp>
        <p:nvSpPr>
          <p:cNvPr id="33" name="Text Box 44"/>
          <p:cNvSpPr txBox="1">
            <a:spLocks noChangeArrowheads="1"/>
          </p:cNvSpPr>
          <p:nvPr/>
        </p:nvSpPr>
        <p:spPr bwMode="auto">
          <a:xfrm>
            <a:off x="2502604" y="3276601"/>
            <a:ext cx="6865362" cy="783193"/>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İKİNCİ PİLLƏ MÜAYİNƏLƏR</a:t>
            </a:r>
          </a:p>
          <a:p>
            <a:pPr algn="ctr"/>
            <a:r>
              <a:rPr lang="az-Latn-AZ" sz="2000" b="1" dirty="0"/>
              <a:t>Punksiya, mayenin müayinəsi, KT  </a:t>
            </a:r>
            <a:endParaRPr lang="en-US" sz="2000" b="1" dirty="0"/>
          </a:p>
        </p:txBody>
      </p:sp>
      <p:sp>
        <p:nvSpPr>
          <p:cNvPr id="25" name="TextBox 24"/>
          <p:cNvSpPr txBox="1"/>
          <p:nvPr/>
        </p:nvSpPr>
        <p:spPr>
          <a:xfrm>
            <a:off x="1655981" y="5678269"/>
            <a:ext cx="1106137" cy="923330"/>
          </a:xfrm>
          <a:prstGeom prst="rect">
            <a:avLst/>
          </a:prstGeom>
          <a:noFill/>
        </p:spPr>
        <p:txBody>
          <a:bodyPr wrap="none" rtlCol="0">
            <a:spAutoFit/>
          </a:bodyPr>
          <a:lstStyle/>
          <a:p>
            <a:r>
              <a:rPr lang="az-Latn-AZ" b="1" dirty="0"/>
              <a:t>Qaraciyər</a:t>
            </a:r>
          </a:p>
          <a:p>
            <a:r>
              <a:rPr lang="az-Latn-AZ" b="1" dirty="0"/>
              <a:t>Kardiak</a:t>
            </a:r>
          </a:p>
          <a:p>
            <a:r>
              <a:rPr lang="az-Latn-AZ" b="1" dirty="0"/>
              <a:t>Renal</a:t>
            </a:r>
            <a:endParaRPr lang="en-US" b="1" dirty="0"/>
          </a:p>
        </p:txBody>
      </p:sp>
      <p:sp>
        <p:nvSpPr>
          <p:cNvPr id="26" name="TextBox 25"/>
          <p:cNvSpPr txBox="1"/>
          <p:nvPr/>
        </p:nvSpPr>
        <p:spPr>
          <a:xfrm>
            <a:off x="9442828" y="5678269"/>
            <a:ext cx="1232645" cy="923330"/>
          </a:xfrm>
          <a:prstGeom prst="rect">
            <a:avLst/>
          </a:prstGeom>
          <a:noFill/>
        </p:spPr>
        <p:txBody>
          <a:bodyPr wrap="none" rtlCol="0">
            <a:spAutoFit/>
          </a:bodyPr>
          <a:lstStyle/>
          <a:p>
            <a:r>
              <a:rPr lang="az-Latn-AZ" b="1" dirty="0"/>
              <a:t>İltihabı</a:t>
            </a:r>
          </a:p>
          <a:p>
            <a:r>
              <a:rPr lang="az-Latn-AZ" b="1" dirty="0"/>
              <a:t>Bəd xassəli</a:t>
            </a:r>
          </a:p>
          <a:p>
            <a:r>
              <a:rPr lang="az-Latn-AZ" b="1" dirty="0"/>
              <a:t>Digər</a:t>
            </a:r>
            <a:endParaRPr lang="en-US" b="1" dirty="0"/>
          </a:p>
        </p:txBody>
      </p:sp>
      <p:cxnSp>
        <p:nvCxnSpPr>
          <p:cNvPr id="28" name="Straight Arrow Connector 27"/>
          <p:cNvCxnSpPr>
            <a:stCxn id="33" idx="2"/>
            <a:endCxn id="4" idx="0"/>
          </p:cNvCxnSpPr>
          <p:nvPr/>
        </p:nvCxnSpPr>
        <p:spPr>
          <a:xfrm flipH="1">
            <a:off x="2209050" y="4059794"/>
            <a:ext cx="3726235" cy="436006"/>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33" idx="2"/>
            <a:endCxn id="8" idx="0"/>
          </p:cNvCxnSpPr>
          <p:nvPr/>
        </p:nvCxnSpPr>
        <p:spPr>
          <a:xfrm>
            <a:off x="5935285" y="4059794"/>
            <a:ext cx="4123866" cy="436006"/>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4" idx="2"/>
            <a:endCxn id="25" idx="0"/>
          </p:cNvCxnSpPr>
          <p:nvPr/>
        </p:nvCxnSpPr>
        <p:spPr>
          <a:xfrm>
            <a:off x="2209050" y="5203686"/>
            <a:ext cx="0" cy="474583"/>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8" idx="2"/>
            <a:endCxn id="26" idx="0"/>
          </p:cNvCxnSpPr>
          <p:nvPr/>
        </p:nvCxnSpPr>
        <p:spPr>
          <a:xfrm>
            <a:off x="10059151" y="5203686"/>
            <a:ext cx="0" cy="474583"/>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3119" idx="2"/>
            <a:endCxn id="21" idx="0"/>
          </p:cNvCxnSpPr>
          <p:nvPr/>
        </p:nvCxnSpPr>
        <p:spPr>
          <a:xfrm>
            <a:off x="5935285" y="2240876"/>
            <a:ext cx="0" cy="273724"/>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21" idx="2"/>
            <a:endCxn id="33" idx="0"/>
          </p:cNvCxnSpPr>
          <p:nvPr/>
        </p:nvCxnSpPr>
        <p:spPr>
          <a:xfrm>
            <a:off x="5935285" y="2914710"/>
            <a:ext cx="0" cy="361890"/>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41" name="Elbow Connector 40"/>
          <p:cNvCxnSpPr>
            <a:stCxn id="3119" idx="3"/>
            <a:endCxn id="18" idx="0"/>
          </p:cNvCxnSpPr>
          <p:nvPr/>
        </p:nvCxnSpPr>
        <p:spPr>
          <a:xfrm>
            <a:off x="7535485" y="1883333"/>
            <a:ext cx="1884602" cy="259167"/>
          </a:xfrm>
          <a:prstGeom prst="bentConnector2">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914400" y="4495800"/>
            <a:ext cx="2589299" cy="707886"/>
          </a:xfrm>
          <a:prstGeom prst="rect">
            <a:avLst/>
          </a:prstGeom>
          <a:noFill/>
        </p:spPr>
        <p:txBody>
          <a:bodyPr wrap="none" rtlCol="0">
            <a:spAutoFit/>
          </a:bodyPr>
          <a:lstStyle/>
          <a:p>
            <a:pPr algn="ctr"/>
            <a:r>
              <a:rPr lang="az-Latn-AZ" sz="2000" b="1" dirty="0">
                <a:latin typeface="Calibri" panose="020F0502020204030204" pitchFamily="34" charset="0"/>
              </a:rPr>
              <a:t>Transudat</a:t>
            </a:r>
          </a:p>
          <a:p>
            <a:pPr algn="ctr"/>
            <a:r>
              <a:rPr lang="az-Latn-AZ" sz="2000" b="1" dirty="0">
                <a:latin typeface="Calibri" panose="020F0502020204030204" pitchFamily="34" charset="0"/>
              </a:rPr>
              <a:t>(protein 3 q/dl-dən az)</a:t>
            </a:r>
            <a:endParaRPr lang="en-US" sz="2000" b="1" dirty="0">
              <a:latin typeface="Calibri" panose="020F0502020204030204" pitchFamily="34" charset="0"/>
            </a:endParaRPr>
          </a:p>
        </p:txBody>
      </p:sp>
      <p:sp>
        <p:nvSpPr>
          <p:cNvPr id="8" name="TextBox 7"/>
          <p:cNvSpPr txBox="1"/>
          <p:nvPr/>
        </p:nvSpPr>
        <p:spPr>
          <a:xfrm>
            <a:off x="8764501" y="4495800"/>
            <a:ext cx="2589299" cy="707886"/>
          </a:xfrm>
          <a:prstGeom prst="rect">
            <a:avLst/>
          </a:prstGeom>
          <a:noFill/>
        </p:spPr>
        <p:txBody>
          <a:bodyPr wrap="none" rtlCol="0">
            <a:spAutoFit/>
          </a:bodyPr>
          <a:lstStyle/>
          <a:p>
            <a:pPr algn="ctr"/>
            <a:r>
              <a:rPr lang="az-Latn-AZ" sz="2000" b="1" dirty="0">
                <a:latin typeface="Calibri" panose="020F0502020204030204" pitchFamily="34" charset="0"/>
              </a:rPr>
              <a:t>Eksudat</a:t>
            </a:r>
          </a:p>
          <a:p>
            <a:pPr algn="ctr"/>
            <a:r>
              <a:rPr lang="az-Latn-AZ" sz="2000" b="1" dirty="0">
                <a:latin typeface="Calibri" panose="020F0502020204030204" pitchFamily="34" charset="0"/>
              </a:rPr>
              <a:t>(protein 3 q/dl-dən az)</a:t>
            </a:r>
            <a:endParaRPr lang="en-US" sz="2000" b="1" dirty="0">
              <a:latin typeface="Calibri" panose="020F0502020204030204" pitchFamily="34" charset="0"/>
            </a:endParaRPr>
          </a:p>
        </p:txBody>
      </p:sp>
      <p:sp>
        <p:nvSpPr>
          <p:cNvPr id="27" name="TextBox 26"/>
          <p:cNvSpPr txBox="1"/>
          <p:nvPr/>
        </p:nvSpPr>
        <p:spPr>
          <a:xfrm>
            <a:off x="3598472" y="1447801"/>
            <a:ext cx="427777" cy="558641"/>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800" b="1" dirty="0">
                <a:solidFill>
                  <a:schemeClr val="bg1"/>
                </a:solidFill>
                <a:latin typeface="Calibri" panose="020F0502020204030204" pitchFamily="34" charset="0"/>
              </a:rPr>
              <a:t>B</a:t>
            </a:r>
            <a:endParaRPr lang="en-US" sz="2800" b="1" dirty="0">
              <a:solidFill>
                <a:schemeClr val="bg1"/>
              </a:solidFill>
              <a:latin typeface="Calibri" panose="020F0502020204030204" pitchFamily="34" charset="0"/>
            </a:endParaRPr>
          </a:p>
        </p:txBody>
      </p:sp>
      <p:sp>
        <p:nvSpPr>
          <p:cNvPr id="2" name="TextBox 1"/>
          <p:cNvSpPr txBox="1"/>
          <p:nvPr/>
        </p:nvSpPr>
        <p:spPr>
          <a:xfrm>
            <a:off x="3936929" y="5562600"/>
            <a:ext cx="3996721" cy="919401"/>
          </a:xfrm>
          <a:prstGeom prst="round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az-Latn-AZ" sz="2400" b="1" dirty="0">
                <a:solidFill>
                  <a:schemeClr val="tx2"/>
                </a:solidFill>
                <a:latin typeface="Calibri" panose="020F0502020204030204" pitchFamily="34" charset="0"/>
              </a:rPr>
              <a:t>Səbəb tapılmırsa üçüncü pillə</a:t>
            </a:r>
          </a:p>
          <a:p>
            <a:pPr algn="ctr"/>
            <a:r>
              <a:rPr lang="az-Latn-AZ" sz="2400" b="1" dirty="0">
                <a:solidFill>
                  <a:schemeClr val="tx2"/>
                </a:solidFill>
                <a:latin typeface="Calibri" panose="020F0502020204030204" pitchFamily="34" charset="0"/>
              </a:rPr>
              <a:t>Biopsiya, PET</a:t>
            </a:r>
            <a:endParaRPr lang="en-US" sz="2400" b="1" dirty="0">
              <a:solidFill>
                <a:schemeClr val="tx2"/>
              </a:solidFill>
              <a:latin typeface="Calibri" panose="020F0502020204030204" pitchFamily="34" charset="0"/>
            </a:endParaRPr>
          </a:p>
        </p:txBody>
      </p:sp>
      <p:cxnSp>
        <p:nvCxnSpPr>
          <p:cNvPr id="5" name="Straight Arrow Connector 4"/>
          <p:cNvCxnSpPr>
            <a:stCxn id="33" idx="2"/>
            <a:endCxn id="2" idx="0"/>
          </p:cNvCxnSpPr>
          <p:nvPr/>
        </p:nvCxnSpPr>
        <p:spPr>
          <a:xfrm>
            <a:off x="5935285" y="4059794"/>
            <a:ext cx="5" cy="1502806"/>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sp>
        <p:nvSpPr>
          <p:cNvPr id="3" name="Footer Placeholder 2">
            <a:extLst>
              <a:ext uri="{FF2B5EF4-FFF2-40B4-BE49-F238E27FC236}">
                <a16:creationId xmlns:a16="http://schemas.microsoft.com/office/drawing/2014/main" id="{DB5BE1E4-3F88-4291-89FB-996095CFF30F}"/>
              </a:ext>
            </a:extLst>
          </p:cNvPr>
          <p:cNvSpPr>
            <a:spLocks noGrp="1"/>
          </p:cNvSpPr>
          <p:nvPr>
            <p:ph type="ftr" sz="quarter" idx="11"/>
          </p:nvPr>
        </p:nvSpPr>
        <p:spPr/>
        <p:txBody>
          <a:bodyPr/>
          <a:lstStyle/>
          <a:p>
            <a:r>
              <a:rPr lang="en-US"/>
              <a:t>Prof. NYBay</a:t>
            </a:r>
          </a:p>
        </p:txBody>
      </p:sp>
      <p:sp>
        <p:nvSpPr>
          <p:cNvPr id="23" name="TextBox 22">
            <a:extLst>
              <a:ext uri="{FF2B5EF4-FFF2-40B4-BE49-F238E27FC236}">
                <a16:creationId xmlns:a16="http://schemas.microsoft.com/office/drawing/2014/main" id="{FEE3864F-964B-4A34-B0BD-13204D8E82FD}"/>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739351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Plevral maye</a:t>
            </a:r>
            <a:endParaRPr lang="en-US" sz="2800" dirty="0">
              <a:solidFill>
                <a:srgbClr val="C00000"/>
              </a:solidFill>
            </a:endParaRPr>
          </a:p>
        </p:txBody>
      </p:sp>
      <p:sp>
        <p:nvSpPr>
          <p:cNvPr id="3" name="Content Placeholder 2"/>
          <p:cNvSpPr>
            <a:spLocks noGrp="1"/>
          </p:cNvSpPr>
          <p:nvPr>
            <p:ph sz="half" idx="1"/>
          </p:nvPr>
        </p:nvSpPr>
        <p:spPr>
          <a:xfrm>
            <a:off x="609600" y="1392665"/>
            <a:ext cx="4800600" cy="4718304"/>
          </a:xfrm>
        </p:spPr>
        <p:txBody>
          <a:bodyPr>
            <a:normAutofit/>
          </a:bodyPr>
          <a:lstStyle/>
          <a:p>
            <a:r>
              <a:rPr lang="az-Latn-AZ" dirty="0"/>
              <a:t>Təngənəfəslik, ağrı, hərarət</a:t>
            </a:r>
          </a:p>
          <a:p>
            <a:r>
              <a:rPr lang="az-Latn-AZ" dirty="0"/>
              <a:t>Asimptomatik</a:t>
            </a:r>
          </a:p>
          <a:p>
            <a:r>
              <a:rPr lang="az-Latn-AZ" dirty="0"/>
              <a:t>Tənəffüsdən qalma</a:t>
            </a:r>
          </a:p>
          <a:p>
            <a:r>
              <a:rPr lang="az-Latn-AZ" dirty="0"/>
              <a:t>Perkutor kütlük</a:t>
            </a:r>
          </a:p>
          <a:p>
            <a:r>
              <a:rPr lang="az-Latn-AZ" dirty="0"/>
              <a:t>Səslər eşidilmir</a:t>
            </a:r>
          </a:p>
          <a:p>
            <a:r>
              <a:rPr lang="az-Latn-AZ" dirty="0"/>
              <a:t>Rentgendə kölgəlik</a:t>
            </a:r>
          </a:p>
          <a:p>
            <a:r>
              <a:rPr lang="az-Latn-AZ" dirty="0"/>
              <a:t>USM-də maye</a:t>
            </a:r>
          </a:p>
          <a:p>
            <a:r>
              <a:rPr lang="az-Latn-AZ" dirty="0"/>
              <a:t>KT-də maye və səbəbi?</a:t>
            </a:r>
            <a:endParaRPr lang="en-US" dirty="0"/>
          </a:p>
        </p:txBody>
      </p:sp>
      <p:pic>
        <p:nvPicPr>
          <p:cNvPr id="4098"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27128" y="1295400"/>
            <a:ext cx="2832212" cy="213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3810001"/>
            <a:ext cx="2857500" cy="233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a:extLst>
              <a:ext uri="{FF2B5EF4-FFF2-40B4-BE49-F238E27FC236}">
                <a16:creationId xmlns:a16="http://schemas.microsoft.com/office/drawing/2014/main" id="{9D2C6EC4-3DC3-4722-A348-41D54559DDF9}"/>
              </a:ext>
            </a:extLst>
          </p:cNvPr>
          <p:cNvSpPr>
            <a:spLocks noGrp="1"/>
          </p:cNvSpPr>
          <p:nvPr>
            <p:ph type="ftr" sz="quarter" idx="11"/>
          </p:nvPr>
        </p:nvSpPr>
        <p:spPr/>
        <p:txBody>
          <a:bodyPr/>
          <a:lstStyle/>
          <a:p>
            <a:r>
              <a:rPr lang="en-US"/>
              <a:t>Prof. NYBay</a:t>
            </a:r>
          </a:p>
        </p:txBody>
      </p:sp>
      <p:sp>
        <p:nvSpPr>
          <p:cNvPr id="7" name="TextBox 6">
            <a:extLst>
              <a:ext uri="{FF2B5EF4-FFF2-40B4-BE49-F238E27FC236}">
                <a16:creationId xmlns:a16="http://schemas.microsoft.com/office/drawing/2014/main" id="{826CDC54-03E8-4086-A851-95963EA8FF91}"/>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9105691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2717613" y="361891"/>
            <a:ext cx="6429375" cy="783193"/>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a:t>
            </a:r>
          </a:p>
          <a:p>
            <a:pPr algn="ctr"/>
            <a:r>
              <a:rPr lang="az-Latn-AZ" altLang="en-US" sz="2000" b="1" dirty="0">
                <a:latin typeface="Calibri" panose="020F0502020204030204" pitchFamily="34" charset="0"/>
              </a:rPr>
              <a:t>Geniş klimin müayinə, Rentgen, USM, hemoqram </a:t>
            </a:r>
            <a:endParaRPr lang="tr-TR" altLang="en-US" sz="2000" b="1" dirty="0">
              <a:latin typeface="Calibri" panose="020F0502020204030204" pitchFamily="34" charset="0"/>
            </a:endParaRPr>
          </a:p>
        </p:txBody>
      </p:sp>
      <p:sp>
        <p:nvSpPr>
          <p:cNvPr id="3119" name="Text Box 47"/>
          <p:cNvSpPr txBox="1">
            <a:spLocks noChangeArrowheads="1"/>
          </p:cNvSpPr>
          <p:nvPr/>
        </p:nvSpPr>
        <p:spPr bwMode="auto">
          <a:xfrm>
            <a:off x="4332100" y="1477387"/>
            <a:ext cx="3200400" cy="715089"/>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3600" b="1" dirty="0">
                <a:solidFill>
                  <a:srgbClr val="0070C0"/>
                </a:solidFill>
                <a:latin typeface="Calibri" panose="020F0502020204030204" pitchFamily="34" charset="0"/>
              </a:rPr>
              <a:t>TÖRƏMƏ</a:t>
            </a:r>
            <a:endParaRPr lang="tr-TR" altLang="en-US" sz="3600" b="1" dirty="0">
              <a:solidFill>
                <a:srgbClr val="0070C0"/>
              </a:solidFill>
              <a:latin typeface="Calibri" panose="020F0502020204030204" pitchFamily="34" charset="0"/>
            </a:endParaRPr>
          </a:p>
        </p:txBody>
      </p:sp>
      <p:cxnSp>
        <p:nvCxnSpPr>
          <p:cNvPr id="3165" name="Straight Arrow Connector 3164"/>
          <p:cNvCxnSpPr>
            <a:stCxn id="3116" idx="2"/>
          </p:cNvCxnSpPr>
          <p:nvPr/>
        </p:nvCxnSpPr>
        <p:spPr>
          <a:xfrm>
            <a:off x="5932301" y="1145084"/>
            <a:ext cx="11299" cy="332303"/>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sp>
        <p:nvSpPr>
          <p:cNvPr id="36" name="Text Box 44"/>
          <p:cNvSpPr txBox="1">
            <a:spLocks noChangeArrowheads="1"/>
          </p:cNvSpPr>
          <p:nvPr/>
        </p:nvSpPr>
        <p:spPr bwMode="auto">
          <a:xfrm>
            <a:off x="2717613" y="2590800"/>
            <a:ext cx="6429375" cy="783193"/>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İKİNCİ  PİLLƏ MÜAYİNƏLƏR</a:t>
            </a:r>
          </a:p>
          <a:p>
            <a:pPr algn="ctr"/>
            <a:r>
              <a:rPr lang="az-Latn-AZ" altLang="en-US" sz="2000" b="1" dirty="0">
                <a:latin typeface="Calibri" panose="020F0502020204030204" pitchFamily="34" charset="0"/>
              </a:rPr>
              <a:t>KT</a:t>
            </a:r>
            <a:endParaRPr lang="tr-TR" altLang="en-US" sz="2000" b="1" dirty="0">
              <a:latin typeface="Calibri" panose="020F0502020204030204" pitchFamily="34" charset="0"/>
            </a:endParaRPr>
          </a:p>
        </p:txBody>
      </p:sp>
      <p:cxnSp>
        <p:nvCxnSpPr>
          <p:cNvPr id="44" name="Straight Arrow Connector 43"/>
          <p:cNvCxnSpPr>
            <a:stCxn id="3119" idx="2"/>
            <a:endCxn id="36" idx="0"/>
          </p:cNvCxnSpPr>
          <p:nvPr/>
        </p:nvCxnSpPr>
        <p:spPr>
          <a:xfrm>
            <a:off x="5932300" y="2192476"/>
            <a:ext cx="1" cy="398324"/>
          </a:xfrm>
          <a:prstGeom prst="straightConnector1">
            <a:avLst/>
          </a:prstGeom>
          <a:ln w="5715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598471" y="1447801"/>
            <a:ext cx="415362" cy="558641"/>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800" b="1" dirty="0">
                <a:solidFill>
                  <a:schemeClr val="bg1"/>
                </a:solidFill>
                <a:latin typeface="Calibri" panose="020F0502020204030204" pitchFamily="34" charset="0"/>
              </a:rPr>
              <a:t>C</a:t>
            </a:r>
            <a:endParaRPr lang="en-US" sz="2800" b="1" dirty="0">
              <a:solidFill>
                <a:schemeClr val="bg1"/>
              </a:solidFill>
              <a:latin typeface="Calibri" panose="020F0502020204030204" pitchFamily="34" charset="0"/>
            </a:endParaRPr>
          </a:p>
        </p:txBody>
      </p:sp>
      <p:sp>
        <p:nvSpPr>
          <p:cNvPr id="26" name="Text Box 44"/>
          <p:cNvSpPr txBox="1">
            <a:spLocks noChangeArrowheads="1"/>
          </p:cNvSpPr>
          <p:nvPr/>
        </p:nvSpPr>
        <p:spPr bwMode="auto">
          <a:xfrm>
            <a:off x="5410200" y="5486400"/>
            <a:ext cx="5033008" cy="851297"/>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ÜÇÜNCÜ  PİLLƏ MÜAYİNƏLƏR</a:t>
            </a:r>
          </a:p>
          <a:p>
            <a:pPr algn="ctr"/>
            <a:r>
              <a:rPr lang="az-Latn-AZ" sz="2400" b="1" dirty="0"/>
              <a:t>Plevroskopiya,  biopsiya, PET</a:t>
            </a:r>
            <a:endParaRPr lang="en-US" sz="2400" b="1" dirty="0"/>
          </a:p>
        </p:txBody>
      </p:sp>
      <p:sp>
        <p:nvSpPr>
          <p:cNvPr id="5" name="TextBox 4"/>
          <p:cNvSpPr txBox="1"/>
          <p:nvPr/>
        </p:nvSpPr>
        <p:spPr>
          <a:xfrm>
            <a:off x="1879006" y="3886200"/>
            <a:ext cx="3438931" cy="2677656"/>
          </a:xfrm>
          <a:prstGeom prst="rect">
            <a:avLst/>
          </a:prstGeom>
          <a:noFill/>
        </p:spPr>
        <p:txBody>
          <a:bodyPr wrap="square" rtlCol="0">
            <a:spAutoFit/>
          </a:bodyPr>
          <a:lstStyle/>
          <a:p>
            <a:r>
              <a:rPr lang="az-Latn-AZ" sz="2400" b="1" dirty="0">
                <a:latin typeface="Calibri" panose="020F0502020204030204" pitchFamily="34" charset="0"/>
              </a:rPr>
              <a:t>Diaqnoz və ya ağırlıq dərəcəsi dəqiqləşir</a:t>
            </a:r>
          </a:p>
          <a:p>
            <a:pPr lvl="1"/>
            <a:r>
              <a:rPr lang="az-Latn-AZ" sz="2400" b="1" dirty="0">
                <a:latin typeface="Calibri" panose="020F0502020204030204" pitchFamily="34" charset="0"/>
              </a:rPr>
              <a:t>Ağciyər</a:t>
            </a:r>
          </a:p>
          <a:p>
            <a:pPr lvl="1"/>
            <a:r>
              <a:rPr lang="az-Latn-AZ" sz="2400" b="1" dirty="0">
                <a:latin typeface="Calibri" panose="020F0502020204030204" pitchFamily="34" charset="0"/>
              </a:rPr>
              <a:t>Plevra</a:t>
            </a:r>
          </a:p>
          <a:p>
            <a:pPr lvl="1"/>
            <a:r>
              <a:rPr lang="az-Latn-AZ" sz="2400" b="1" dirty="0">
                <a:latin typeface="Calibri" panose="020F0502020204030204" pitchFamily="34" charset="0"/>
              </a:rPr>
              <a:t>Döş divarı</a:t>
            </a:r>
          </a:p>
          <a:p>
            <a:pPr lvl="1"/>
            <a:r>
              <a:rPr lang="az-Latn-AZ" sz="2400" b="1" dirty="0">
                <a:latin typeface="Calibri" panose="020F0502020204030204" pitchFamily="34" charset="0"/>
              </a:rPr>
              <a:t>Divararalığı</a:t>
            </a:r>
          </a:p>
          <a:p>
            <a:pPr lvl="1"/>
            <a:r>
              <a:rPr lang="az-Latn-AZ" sz="2400" b="1" dirty="0">
                <a:latin typeface="Calibri" panose="020F0502020204030204" pitchFamily="34" charset="0"/>
              </a:rPr>
              <a:t>Digər</a:t>
            </a:r>
            <a:endParaRPr lang="en-US" sz="2400" b="1" dirty="0">
              <a:latin typeface="Calibri" panose="020F0502020204030204" pitchFamily="34" charset="0"/>
            </a:endParaRPr>
          </a:p>
        </p:txBody>
      </p:sp>
      <p:sp>
        <p:nvSpPr>
          <p:cNvPr id="32" name="TextBox 31"/>
          <p:cNvSpPr txBox="1"/>
          <p:nvPr/>
        </p:nvSpPr>
        <p:spPr>
          <a:xfrm>
            <a:off x="6364604" y="3886201"/>
            <a:ext cx="3124200" cy="830997"/>
          </a:xfrm>
          <a:prstGeom prst="rect">
            <a:avLst/>
          </a:prstGeom>
          <a:noFill/>
        </p:spPr>
        <p:txBody>
          <a:bodyPr wrap="square" rtlCol="0">
            <a:spAutoFit/>
          </a:bodyPr>
          <a:lstStyle/>
          <a:p>
            <a:r>
              <a:rPr lang="az-Latn-AZ" sz="2400" b="1" dirty="0">
                <a:latin typeface="Calibri" panose="020F0502020204030204" pitchFamily="34" charset="0"/>
              </a:rPr>
              <a:t>Diaqnoz və ya ağırlıq dərəcəsi dəqiqəşmir</a:t>
            </a:r>
            <a:endParaRPr lang="en-US" sz="2400" b="1" dirty="0">
              <a:latin typeface="Calibri" panose="020F0502020204030204" pitchFamily="34" charset="0"/>
            </a:endParaRPr>
          </a:p>
        </p:txBody>
      </p:sp>
      <p:cxnSp>
        <p:nvCxnSpPr>
          <p:cNvPr id="7" name="Straight Arrow Connector 6"/>
          <p:cNvCxnSpPr>
            <a:stCxn id="36" idx="2"/>
            <a:endCxn id="5" idx="0"/>
          </p:cNvCxnSpPr>
          <p:nvPr/>
        </p:nvCxnSpPr>
        <p:spPr>
          <a:xfrm flipH="1">
            <a:off x="3598472" y="3373993"/>
            <a:ext cx="2333829" cy="51220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9" name="Straight Arrow Connector 8"/>
          <p:cNvCxnSpPr>
            <a:stCxn id="36" idx="2"/>
            <a:endCxn id="32" idx="0"/>
          </p:cNvCxnSpPr>
          <p:nvPr/>
        </p:nvCxnSpPr>
        <p:spPr>
          <a:xfrm>
            <a:off x="5932301" y="3373993"/>
            <a:ext cx="1994403" cy="51220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1" name="Straight Arrow Connector 10"/>
          <p:cNvCxnSpPr>
            <a:stCxn id="32" idx="2"/>
            <a:endCxn id="26" idx="0"/>
          </p:cNvCxnSpPr>
          <p:nvPr/>
        </p:nvCxnSpPr>
        <p:spPr>
          <a:xfrm>
            <a:off x="7926704" y="4717198"/>
            <a:ext cx="0" cy="76920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 name="Footer Placeholder 1">
            <a:extLst>
              <a:ext uri="{FF2B5EF4-FFF2-40B4-BE49-F238E27FC236}">
                <a16:creationId xmlns:a16="http://schemas.microsoft.com/office/drawing/2014/main" id="{B179D7A9-4ADB-45FF-B8F1-48C703ACA6C3}"/>
              </a:ext>
            </a:extLst>
          </p:cNvPr>
          <p:cNvSpPr>
            <a:spLocks noGrp="1"/>
          </p:cNvSpPr>
          <p:nvPr>
            <p:ph type="ftr" sz="quarter" idx="11"/>
          </p:nvPr>
        </p:nvSpPr>
        <p:spPr/>
        <p:txBody>
          <a:bodyPr/>
          <a:lstStyle/>
          <a:p>
            <a:r>
              <a:rPr lang="en-US"/>
              <a:t>Prof. NYBay</a:t>
            </a:r>
          </a:p>
        </p:txBody>
      </p:sp>
      <p:sp>
        <p:nvSpPr>
          <p:cNvPr id="15" name="TextBox 14">
            <a:extLst>
              <a:ext uri="{FF2B5EF4-FFF2-40B4-BE49-F238E27FC236}">
                <a16:creationId xmlns:a16="http://schemas.microsoft.com/office/drawing/2014/main" id="{B325EC32-028C-4359-B273-1EAD08DC8918}"/>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9721746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solidFill>
                  <a:srgbClr val="C00000"/>
                </a:solidFill>
              </a:rPr>
              <a:t>Mezotelioma</a:t>
            </a:r>
            <a:endParaRPr lang="en-US" sz="2800" dirty="0">
              <a:solidFill>
                <a:srgbClr val="C00000"/>
              </a:solidFill>
            </a:endParaRPr>
          </a:p>
        </p:txBody>
      </p:sp>
      <p:sp>
        <p:nvSpPr>
          <p:cNvPr id="3" name="Content Placeholder 2"/>
          <p:cNvSpPr>
            <a:spLocks noGrp="1"/>
          </p:cNvSpPr>
          <p:nvPr>
            <p:ph sz="half" idx="1"/>
          </p:nvPr>
        </p:nvSpPr>
        <p:spPr>
          <a:xfrm>
            <a:off x="342900" y="1524000"/>
            <a:ext cx="3810000" cy="4718304"/>
          </a:xfrm>
        </p:spPr>
        <p:txBody>
          <a:bodyPr>
            <a:normAutofit/>
          </a:bodyPr>
          <a:lstStyle/>
          <a:p>
            <a:r>
              <a:rPr lang="az-Latn-AZ" dirty="0"/>
              <a:t>Ağrı</a:t>
            </a:r>
          </a:p>
          <a:p>
            <a:r>
              <a:rPr lang="az-Latn-AZ" dirty="0"/>
              <a:t>Öksürək</a:t>
            </a:r>
          </a:p>
          <a:p>
            <a:r>
              <a:rPr lang="az-Latn-AZ" dirty="0"/>
              <a:t>Təngənəfəslik</a:t>
            </a:r>
          </a:p>
          <a:p>
            <a:r>
              <a:rPr lang="az-Latn-AZ" dirty="0"/>
              <a:t>Rentgendə kütlə, maye</a:t>
            </a:r>
          </a:p>
          <a:p>
            <a:r>
              <a:rPr lang="az-Latn-AZ" dirty="0"/>
              <a:t>KT-də- kütlə, maye</a:t>
            </a:r>
          </a:p>
          <a:p>
            <a:r>
              <a:rPr lang="az-Latn-AZ" dirty="0"/>
              <a:t>Plevroskopiyada törəmələr.</a:t>
            </a:r>
            <a:endParaRPr lang="en-US" dirty="0"/>
          </a:p>
        </p:txBody>
      </p:sp>
      <p:pic>
        <p:nvPicPr>
          <p:cNvPr id="6146"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800600" y="4018302"/>
            <a:ext cx="2286000" cy="21147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1444922"/>
            <a:ext cx="2286000" cy="21147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1423151"/>
            <a:ext cx="4724400" cy="4666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a:extLst>
              <a:ext uri="{FF2B5EF4-FFF2-40B4-BE49-F238E27FC236}">
                <a16:creationId xmlns:a16="http://schemas.microsoft.com/office/drawing/2014/main" id="{99C439BC-3EE0-44BD-BD9E-36F9A4CB2752}"/>
              </a:ext>
            </a:extLst>
          </p:cNvPr>
          <p:cNvSpPr>
            <a:spLocks noGrp="1"/>
          </p:cNvSpPr>
          <p:nvPr>
            <p:ph type="ftr" sz="quarter" idx="11"/>
          </p:nvPr>
        </p:nvSpPr>
        <p:spPr/>
        <p:txBody>
          <a:bodyPr/>
          <a:lstStyle/>
          <a:p>
            <a:r>
              <a:rPr lang="en-US"/>
              <a:t>Prof. NYBay</a:t>
            </a:r>
          </a:p>
        </p:txBody>
      </p:sp>
      <p:sp>
        <p:nvSpPr>
          <p:cNvPr id="8" name="TextBox 7">
            <a:extLst>
              <a:ext uri="{FF2B5EF4-FFF2-40B4-BE49-F238E27FC236}">
                <a16:creationId xmlns:a16="http://schemas.microsoft.com/office/drawing/2014/main" id="{95D8AE90-CA17-4EB6-A27D-4C26B4136ABF}"/>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039956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 name="Text Box 44"/>
          <p:cNvSpPr txBox="1">
            <a:spLocks noChangeArrowheads="1"/>
          </p:cNvSpPr>
          <p:nvPr/>
        </p:nvSpPr>
        <p:spPr bwMode="auto">
          <a:xfrm>
            <a:off x="2720598" y="512208"/>
            <a:ext cx="6429375" cy="783193"/>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a:t>
            </a:r>
          </a:p>
          <a:p>
            <a:pPr algn="ctr"/>
            <a:r>
              <a:rPr lang="az-Latn-AZ" altLang="en-US" sz="2000" b="1" dirty="0">
                <a:latin typeface="Calibri" panose="020F0502020204030204" pitchFamily="34" charset="0"/>
              </a:rPr>
              <a:t>Geniş klimin müayinə, Rentgen, USM, hemoqram </a:t>
            </a:r>
            <a:endParaRPr lang="tr-TR" altLang="en-US" sz="2000" b="1" dirty="0">
              <a:latin typeface="Calibri" panose="020F0502020204030204" pitchFamily="34" charset="0"/>
            </a:endParaRPr>
          </a:p>
        </p:txBody>
      </p:sp>
      <p:sp>
        <p:nvSpPr>
          <p:cNvPr id="3119" name="Text Box 47"/>
          <p:cNvSpPr txBox="1">
            <a:spLocks noChangeArrowheads="1"/>
          </p:cNvSpPr>
          <p:nvPr/>
        </p:nvSpPr>
        <p:spPr bwMode="auto">
          <a:xfrm>
            <a:off x="3992185" y="2240131"/>
            <a:ext cx="3886200" cy="1055608"/>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800" b="1" dirty="0">
                <a:solidFill>
                  <a:srgbClr val="0070C0"/>
                </a:solidFill>
                <a:latin typeface="Calibri" panose="020F0502020204030204" pitchFamily="34" charset="0"/>
              </a:rPr>
              <a:t>DÖŞ QƏFƏSİNDƏ  FİSTUL</a:t>
            </a:r>
            <a:endParaRPr lang="tr-TR" altLang="en-US" sz="2800" b="1" dirty="0">
              <a:solidFill>
                <a:srgbClr val="0070C0"/>
              </a:solidFill>
              <a:latin typeface="Calibri" panose="020F0502020204030204" pitchFamily="34" charset="0"/>
            </a:endParaRPr>
          </a:p>
        </p:txBody>
      </p:sp>
      <p:cxnSp>
        <p:nvCxnSpPr>
          <p:cNvPr id="3165" name="Straight Arrow Connector 3164"/>
          <p:cNvCxnSpPr>
            <a:stCxn id="3116" idx="2"/>
            <a:endCxn id="3119" idx="0"/>
          </p:cNvCxnSpPr>
          <p:nvPr/>
        </p:nvCxnSpPr>
        <p:spPr>
          <a:xfrm flipH="1">
            <a:off x="5935285" y="1295401"/>
            <a:ext cx="1" cy="944730"/>
          </a:xfrm>
          <a:prstGeom prst="straightConnector1">
            <a:avLst/>
          </a:prstGeom>
          <a:ln w="38100">
            <a:solidFill>
              <a:srgbClr val="0070C0"/>
            </a:solidFill>
            <a:tailEnd type="arrow"/>
          </a:ln>
        </p:spPr>
        <p:style>
          <a:lnRef idx="1">
            <a:schemeClr val="dk1"/>
          </a:lnRef>
          <a:fillRef idx="0">
            <a:schemeClr val="dk1"/>
          </a:fillRef>
          <a:effectRef idx="0">
            <a:schemeClr val="dk1"/>
          </a:effectRef>
          <a:fontRef idx="minor">
            <a:schemeClr val="tx1"/>
          </a:fontRef>
        </p:style>
      </p:cxnSp>
      <p:sp>
        <p:nvSpPr>
          <p:cNvPr id="18" name="TextBox 17"/>
          <p:cNvSpPr txBox="1"/>
          <p:nvPr/>
        </p:nvSpPr>
        <p:spPr>
          <a:xfrm>
            <a:off x="1828800" y="3116014"/>
            <a:ext cx="2133600" cy="646331"/>
          </a:xfrm>
          <a:prstGeom prst="rect">
            <a:avLst/>
          </a:prstGeom>
          <a:noFill/>
        </p:spPr>
        <p:txBody>
          <a:bodyPr wrap="square" rtlCol="0">
            <a:spAutoFit/>
          </a:bodyPr>
          <a:lstStyle/>
          <a:p>
            <a:pPr algn="ctr"/>
            <a:r>
              <a:rPr lang="az-Latn-AZ" b="1" dirty="0">
                <a:solidFill>
                  <a:srgbClr val="C00000"/>
                </a:solidFill>
              </a:rPr>
              <a:t>Klinik olaraq səbəbi məlumdur</a:t>
            </a:r>
            <a:endParaRPr lang="en-US" b="1" dirty="0">
              <a:solidFill>
                <a:srgbClr val="C00000"/>
              </a:solidFill>
            </a:endParaRPr>
          </a:p>
        </p:txBody>
      </p:sp>
      <p:sp>
        <p:nvSpPr>
          <p:cNvPr id="21" name="TextBox 20"/>
          <p:cNvSpPr txBox="1"/>
          <p:nvPr/>
        </p:nvSpPr>
        <p:spPr>
          <a:xfrm>
            <a:off x="4795774" y="3867090"/>
            <a:ext cx="2279022" cy="400110"/>
          </a:xfrm>
          <a:prstGeom prst="rect">
            <a:avLst/>
          </a:prstGeom>
          <a:noFill/>
        </p:spPr>
        <p:txBody>
          <a:bodyPr wrap="none" rtlCol="0">
            <a:spAutoFit/>
          </a:bodyPr>
          <a:lstStyle/>
          <a:p>
            <a:r>
              <a:rPr lang="az-Latn-AZ" sz="2000" b="1" dirty="0"/>
              <a:t>Səbəbi məlum deyil</a:t>
            </a:r>
            <a:endParaRPr lang="en-US" sz="2000" b="1" dirty="0"/>
          </a:p>
        </p:txBody>
      </p:sp>
      <p:sp>
        <p:nvSpPr>
          <p:cNvPr id="33" name="Text Box 44"/>
          <p:cNvSpPr txBox="1">
            <a:spLocks noChangeArrowheads="1"/>
          </p:cNvSpPr>
          <p:nvPr/>
        </p:nvSpPr>
        <p:spPr bwMode="auto">
          <a:xfrm>
            <a:off x="2502604" y="4931808"/>
            <a:ext cx="6865362" cy="783193"/>
          </a:xfrm>
          <a:prstGeom prst="round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İKİNCİ PİLLƏ MÜAYİNƏLƏR</a:t>
            </a:r>
          </a:p>
          <a:p>
            <a:pPr algn="ctr"/>
            <a:r>
              <a:rPr lang="az-Latn-AZ" sz="2000" b="1" dirty="0"/>
              <a:t>KT, fistuloqrafiya </a:t>
            </a:r>
            <a:endParaRPr lang="en-US" sz="2000" b="1" dirty="0"/>
          </a:p>
        </p:txBody>
      </p:sp>
      <p:cxnSp>
        <p:nvCxnSpPr>
          <p:cNvPr id="37" name="Straight Arrow Connector 36"/>
          <p:cNvCxnSpPr>
            <a:stCxn id="3119" idx="2"/>
            <a:endCxn id="21" idx="0"/>
          </p:cNvCxnSpPr>
          <p:nvPr/>
        </p:nvCxnSpPr>
        <p:spPr>
          <a:xfrm>
            <a:off x="5935285" y="3295739"/>
            <a:ext cx="0" cy="571351"/>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21" idx="2"/>
            <a:endCxn id="33" idx="0"/>
          </p:cNvCxnSpPr>
          <p:nvPr/>
        </p:nvCxnSpPr>
        <p:spPr>
          <a:xfrm>
            <a:off x="5935285" y="4267200"/>
            <a:ext cx="0" cy="664608"/>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41" name="Elbow Connector 40"/>
          <p:cNvCxnSpPr>
            <a:stCxn id="3119" idx="1"/>
            <a:endCxn id="18" idx="0"/>
          </p:cNvCxnSpPr>
          <p:nvPr/>
        </p:nvCxnSpPr>
        <p:spPr>
          <a:xfrm rot="10800000" flipV="1">
            <a:off x="2895601" y="2767934"/>
            <a:ext cx="1096585" cy="348079"/>
          </a:xfrm>
          <a:prstGeom prst="bentConnector2">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9870" y="1826939"/>
            <a:ext cx="2260207" cy="22300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a:extLst>
              <a:ext uri="{FF2B5EF4-FFF2-40B4-BE49-F238E27FC236}">
                <a16:creationId xmlns:a16="http://schemas.microsoft.com/office/drawing/2014/main" id="{A643F332-EC38-467E-BCEA-A1064EF37C13}"/>
              </a:ext>
            </a:extLst>
          </p:cNvPr>
          <p:cNvSpPr>
            <a:spLocks noGrp="1"/>
          </p:cNvSpPr>
          <p:nvPr>
            <p:ph type="ftr" sz="quarter" idx="11"/>
          </p:nvPr>
        </p:nvSpPr>
        <p:spPr/>
        <p:txBody>
          <a:bodyPr/>
          <a:lstStyle/>
          <a:p>
            <a:r>
              <a:rPr lang="en-US"/>
              <a:t>Prof. NYBay</a:t>
            </a:r>
          </a:p>
        </p:txBody>
      </p:sp>
      <p:sp>
        <p:nvSpPr>
          <p:cNvPr id="13" name="TextBox 12">
            <a:extLst>
              <a:ext uri="{FF2B5EF4-FFF2-40B4-BE49-F238E27FC236}">
                <a16:creationId xmlns:a16="http://schemas.microsoft.com/office/drawing/2014/main" id="{E3F1FCE8-4FFC-4D2A-B921-362CD23F2F8B}"/>
              </a:ext>
            </a:extLst>
          </p:cNvPr>
          <p:cNvSpPr txBox="1"/>
          <p:nvPr/>
        </p:nvSpPr>
        <p:spPr>
          <a:xfrm>
            <a:off x="5079309" y="1649284"/>
            <a:ext cx="383439" cy="434935"/>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r>
              <a:rPr lang="az-Latn-AZ" sz="2000" b="1" dirty="0">
                <a:solidFill>
                  <a:schemeClr val="bg1"/>
                </a:solidFill>
                <a:latin typeface="Calibri" panose="020F0502020204030204" pitchFamily="34" charset="0"/>
              </a:rPr>
              <a:t>D</a:t>
            </a:r>
            <a:endParaRPr lang="en-US" sz="2000" b="1" dirty="0">
              <a:solidFill>
                <a:schemeClr val="bg1"/>
              </a:solidFill>
              <a:latin typeface="Calibri" panose="020F0502020204030204" pitchFamily="34" charset="0"/>
            </a:endParaRPr>
          </a:p>
        </p:txBody>
      </p:sp>
      <p:sp>
        <p:nvSpPr>
          <p:cNvPr id="14" name="TextBox 13">
            <a:extLst>
              <a:ext uri="{FF2B5EF4-FFF2-40B4-BE49-F238E27FC236}">
                <a16:creationId xmlns:a16="http://schemas.microsoft.com/office/drawing/2014/main" id="{C466AD11-605F-4897-B24B-8917CAF29C60}"/>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987203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t>Plevrada müdaxilələr</a:t>
            </a:r>
            <a:endParaRPr lang="en-US" sz="2800" dirty="0"/>
          </a:p>
        </p:txBody>
      </p:sp>
      <p:sp>
        <p:nvSpPr>
          <p:cNvPr id="3" name="Content Placeholder 2"/>
          <p:cNvSpPr>
            <a:spLocks noGrp="1"/>
          </p:cNvSpPr>
          <p:nvPr>
            <p:ph sz="half" idx="1"/>
          </p:nvPr>
        </p:nvSpPr>
        <p:spPr>
          <a:xfrm>
            <a:off x="1066800" y="1900212"/>
            <a:ext cx="3505200" cy="4718304"/>
          </a:xfrm>
        </p:spPr>
        <p:txBody>
          <a:bodyPr>
            <a:normAutofit/>
          </a:bodyPr>
          <a:lstStyle/>
          <a:p>
            <a:r>
              <a:rPr lang="az-Latn-AZ" b="1" dirty="0"/>
              <a:t>Punksiya</a:t>
            </a:r>
            <a:endParaRPr lang="en-US" b="1" dirty="0"/>
          </a:p>
          <a:p>
            <a:r>
              <a:rPr lang="az-Latn-AZ" b="1" dirty="0"/>
              <a:t>Biopsiya</a:t>
            </a:r>
            <a:endParaRPr lang="en-US" b="1" dirty="0"/>
          </a:p>
          <a:p>
            <a:r>
              <a:rPr lang="az-Latn-AZ" b="1" dirty="0"/>
              <a:t>Drenaj</a:t>
            </a:r>
            <a:endParaRPr lang="en-US" b="1" dirty="0"/>
          </a:p>
          <a:p>
            <a:r>
              <a:rPr lang="az-Latn-AZ" b="1" dirty="0"/>
              <a:t>Plevrodeziya</a:t>
            </a:r>
          </a:p>
          <a:p>
            <a:r>
              <a:rPr lang="az-Latn-AZ" b="1" dirty="0"/>
              <a:t>Dekortikasiya</a:t>
            </a:r>
          </a:p>
          <a:p>
            <a:r>
              <a:rPr lang="az-Latn-AZ" b="1" dirty="0"/>
              <a:t>Plevfoskopiya</a:t>
            </a:r>
            <a:endParaRPr lang="en-US" b="1" dirty="0"/>
          </a:p>
        </p:txBody>
      </p:sp>
      <p:sp>
        <p:nvSpPr>
          <p:cNvPr id="5" name="Footer Placeholder 4">
            <a:extLst>
              <a:ext uri="{FF2B5EF4-FFF2-40B4-BE49-F238E27FC236}">
                <a16:creationId xmlns:a16="http://schemas.microsoft.com/office/drawing/2014/main" id="{73B37EDA-2E9A-454E-ADDD-F9C11A2C6597}"/>
              </a:ext>
            </a:extLst>
          </p:cNvPr>
          <p:cNvSpPr>
            <a:spLocks noGrp="1"/>
          </p:cNvSpPr>
          <p:nvPr>
            <p:ph type="ftr" sz="quarter" idx="11"/>
          </p:nvPr>
        </p:nvSpPr>
        <p:spPr/>
        <p:txBody>
          <a:bodyPr/>
          <a:lstStyle/>
          <a:p>
            <a:r>
              <a:rPr lang="en-US"/>
              <a:t>Prof. NYBay</a:t>
            </a:r>
          </a:p>
        </p:txBody>
      </p:sp>
      <p:sp>
        <p:nvSpPr>
          <p:cNvPr id="6" name="Content Placeholder 5">
            <a:extLst>
              <a:ext uri="{FF2B5EF4-FFF2-40B4-BE49-F238E27FC236}">
                <a16:creationId xmlns:a16="http://schemas.microsoft.com/office/drawing/2014/main" id="{4A7AEE8F-E7AA-4AEB-A7C8-F0AE3E1A282D}"/>
              </a:ext>
            </a:extLst>
          </p:cNvPr>
          <p:cNvSpPr>
            <a:spLocks noGrp="1"/>
          </p:cNvSpPr>
          <p:nvPr>
            <p:ph sz="half" idx="2"/>
          </p:nvPr>
        </p:nvSpPr>
        <p:spPr>
          <a:xfrm>
            <a:off x="6117771" y="1533185"/>
            <a:ext cx="5181600" cy="4351338"/>
          </a:xfrm>
        </p:spPr>
        <p:txBody>
          <a:bodyPr/>
          <a:lstStyle/>
          <a:p>
            <a:endParaRPr lang="en-US"/>
          </a:p>
        </p:txBody>
      </p:sp>
      <p:sp>
        <p:nvSpPr>
          <p:cNvPr id="12" name="TextBox 11">
            <a:extLst>
              <a:ext uri="{FF2B5EF4-FFF2-40B4-BE49-F238E27FC236}">
                <a16:creationId xmlns:a16="http://schemas.microsoft.com/office/drawing/2014/main" id="{F3D76D8B-1943-419D-B062-F88CFC6BFDDE}"/>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432245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t>Plevraya müdaxilələr</a:t>
            </a:r>
            <a:endParaRPr lang="en-US" sz="2800" dirty="0"/>
          </a:p>
        </p:txBody>
      </p:sp>
      <p:sp>
        <p:nvSpPr>
          <p:cNvPr id="3" name="Content Placeholder 2"/>
          <p:cNvSpPr>
            <a:spLocks noGrp="1"/>
          </p:cNvSpPr>
          <p:nvPr>
            <p:ph sz="half" idx="1"/>
          </p:nvPr>
        </p:nvSpPr>
        <p:spPr>
          <a:xfrm>
            <a:off x="287904" y="1221793"/>
            <a:ext cx="3505200" cy="1445207"/>
          </a:xfrm>
        </p:spPr>
        <p:txBody>
          <a:bodyPr>
            <a:normAutofit/>
          </a:bodyPr>
          <a:lstStyle/>
          <a:p>
            <a:r>
              <a:rPr lang="az-Latn-AZ" b="1" dirty="0"/>
              <a:t>Punksiya</a:t>
            </a:r>
            <a:endParaRPr lang="en-US" b="1" dirty="0"/>
          </a:p>
          <a:p>
            <a:endParaRPr lang="en-US" b="1" dirty="0"/>
          </a:p>
        </p:txBody>
      </p:sp>
      <p:sp>
        <p:nvSpPr>
          <p:cNvPr id="5" name="Footer Placeholder 4">
            <a:extLst>
              <a:ext uri="{FF2B5EF4-FFF2-40B4-BE49-F238E27FC236}">
                <a16:creationId xmlns:a16="http://schemas.microsoft.com/office/drawing/2014/main" id="{73B37EDA-2E9A-454E-ADDD-F9C11A2C6597}"/>
              </a:ext>
            </a:extLst>
          </p:cNvPr>
          <p:cNvSpPr>
            <a:spLocks noGrp="1"/>
          </p:cNvSpPr>
          <p:nvPr>
            <p:ph type="ftr" sz="quarter" idx="11"/>
          </p:nvPr>
        </p:nvSpPr>
        <p:spPr/>
        <p:txBody>
          <a:bodyPr/>
          <a:lstStyle/>
          <a:p>
            <a:r>
              <a:rPr lang="en-US"/>
              <a:t>Prof. NYBay</a:t>
            </a:r>
          </a:p>
        </p:txBody>
      </p:sp>
      <p:pic>
        <p:nvPicPr>
          <p:cNvPr id="4100" name="Picture 4" descr="ÐÐ°ÑÑÐ¸Ð½ÐºÐ¸ Ð¿Ð¾ Ð·Ð°Ð¿ÑÐ¾ÑÑ pleural puncture">
            <a:extLst>
              <a:ext uri="{FF2B5EF4-FFF2-40B4-BE49-F238E27FC236}">
                <a16:creationId xmlns:a16="http://schemas.microsoft.com/office/drawing/2014/main" id="{4FFB45A5-665F-4A25-9354-766C12AB26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2403" y="3995871"/>
            <a:ext cx="2476410" cy="210496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ÐÐ°ÑÑÐ¸Ð½ÐºÐ¸ Ð¿Ð¾ Ð·Ð°Ð¿ÑÐ¾ÑÑ pleural puncture">
            <a:extLst>
              <a:ext uri="{FF2B5EF4-FFF2-40B4-BE49-F238E27FC236}">
                <a16:creationId xmlns:a16="http://schemas.microsoft.com/office/drawing/2014/main" id="{CFB942DE-83D0-41E4-96C3-239E2765FE4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39050" y="3984813"/>
            <a:ext cx="2505150" cy="211602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ÐÐ°ÑÑÐ¸Ð½ÐºÐ¸ Ð¿Ð¾ Ð·Ð°Ð¿ÑÐ¾ÑÑ pleural puncture">
            <a:extLst>
              <a:ext uri="{FF2B5EF4-FFF2-40B4-BE49-F238E27FC236}">
                <a16:creationId xmlns:a16="http://schemas.microsoft.com/office/drawing/2014/main" id="{3AB48520-F4BE-4927-92A9-58985DF43F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3984985"/>
            <a:ext cx="2505150" cy="2228978"/>
          </a:xfrm>
          <a:prstGeom prst="rect">
            <a:avLst/>
          </a:prstGeom>
          <a:noFill/>
          <a:extLst>
            <a:ext uri="{909E8E84-426E-40DD-AFC4-6F175D3DCCD1}">
              <a14:hiddenFill xmlns:a14="http://schemas.microsoft.com/office/drawing/2010/main">
                <a:solidFill>
                  <a:srgbClr val="FFFFFF"/>
                </a:solidFill>
              </a14:hiddenFill>
            </a:ext>
          </a:extLst>
        </p:spPr>
      </p:pic>
      <p:pic>
        <p:nvPicPr>
          <p:cNvPr id="11" name="Content Placeholder 10" descr="ÐÐ°ÑÑÐ¸Ð½ÐºÐ¸ Ð¿Ð¾ Ð·Ð°Ð¿ÑÐ¾ÑÑ pleural puncture">
            <a:extLst>
              <a:ext uri="{FF2B5EF4-FFF2-40B4-BE49-F238E27FC236}">
                <a16:creationId xmlns:a16="http://schemas.microsoft.com/office/drawing/2014/main" id="{7CB23553-B416-4391-9396-54772A393B44}"/>
              </a:ext>
            </a:extLst>
          </p:cNvPr>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a:stretch>
            <a:fillRect/>
          </a:stretch>
        </p:blipFill>
        <p:spPr bwMode="auto">
          <a:xfrm>
            <a:off x="5029200" y="1192598"/>
            <a:ext cx="3130166" cy="254388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F0BEF5C-E38F-48EE-A7F4-2ACE0B3A616E}"/>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5068892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2"/>
            <a:ext cx="7315200" cy="380999"/>
          </a:xfrm>
        </p:spPr>
        <p:txBody>
          <a:bodyPr>
            <a:noAutofit/>
          </a:bodyPr>
          <a:lstStyle/>
          <a:p>
            <a:r>
              <a:rPr lang="az-Latn-AZ" sz="2800" dirty="0"/>
              <a:t>Plevrada müdaxilələr</a:t>
            </a:r>
            <a:endParaRPr lang="en-US" sz="2800" dirty="0"/>
          </a:p>
        </p:txBody>
      </p:sp>
      <p:sp>
        <p:nvSpPr>
          <p:cNvPr id="3" name="Content Placeholder 2"/>
          <p:cNvSpPr>
            <a:spLocks noGrp="1"/>
          </p:cNvSpPr>
          <p:nvPr>
            <p:ph sz="half" idx="1"/>
          </p:nvPr>
        </p:nvSpPr>
        <p:spPr>
          <a:xfrm>
            <a:off x="1066800" y="1900212"/>
            <a:ext cx="3505200" cy="4718304"/>
          </a:xfrm>
        </p:spPr>
        <p:txBody>
          <a:bodyPr>
            <a:normAutofit/>
          </a:bodyPr>
          <a:lstStyle/>
          <a:p>
            <a:r>
              <a:rPr lang="az-Latn-AZ" b="1" dirty="0"/>
              <a:t>Drenaj</a:t>
            </a:r>
            <a:endParaRPr lang="en-US" b="1" dirty="0"/>
          </a:p>
        </p:txBody>
      </p:sp>
      <p:sp>
        <p:nvSpPr>
          <p:cNvPr id="5" name="Footer Placeholder 4">
            <a:extLst>
              <a:ext uri="{FF2B5EF4-FFF2-40B4-BE49-F238E27FC236}">
                <a16:creationId xmlns:a16="http://schemas.microsoft.com/office/drawing/2014/main" id="{73B37EDA-2E9A-454E-ADDD-F9C11A2C6597}"/>
              </a:ext>
            </a:extLst>
          </p:cNvPr>
          <p:cNvSpPr>
            <a:spLocks noGrp="1"/>
          </p:cNvSpPr>
          <p:nvPr>
            <p:ph type="ftr" sz="quarter" idx="11"/>
          </p:nvPr>
        </p:nvSpPr>
        <p:spPr/>
        <p:txBody>
          <a:bodyPr/>
          <a:lstStyle/>
          <a:p>
            <a:r>
              <a:rPr lang="en-US"/>
              <a:t>Prof. NYBay</a:t>
            </a:r>
          </a:p>
        </p:txBody>
      </p:sp>
      <p:pic>
        <p:nvPicPr>
          <p:cNvPr id="5122" name="Picture 2" descr="ÐÐ°ÑÑÐ¸Ð½ÐºÐ¸ Ð¿Ð¾ Ð·Ð°Ð¿ÑÐ¾ÑÑ pleural tube">
            <a:extLst>
              <a:ext uri="{FF2B5EF4-FFF2-40B4-BE49-F238E27FC236}">
                <a16:creationId xmlns:a16="http://schemas.microsoft.com/office/drawing/2014/main" id="{1DEEDC26-1182-42C3-8D82-2AB9B633C42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67857" y="1234912"/>
            <a:ext cx="4371486" cy="53836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ÐÐ°ÑÑÐ¸Ð½ÐºÐ¸ Ð¿Ð¾ Ð·Ð°Ð¿ÑÐ¾ÑÑ pleural puncture">
            <a:extLst>
              <a:ext uri="{FF2B5EF4-FFF2-40B4-BE49-F238E27FC236}">
                <a16:creationId xmlns:a16="http://schemas.microsoft.com/office/drawing/2014/main" id="{E79B1D59-9CF5-4ACE-B320-A012B42A1E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67000" y="2286000"/>
            <a:ext cx="4707943" cy="361258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E71A1D3-CF92-4ADD-BFDD-DD1BC0292004}"/>
              </a:ext>
            </a:extLst>
          </p:cNvPr>
          <p:cNvSpPr txBox="1"/>
          <p:nvPr/>
        </p:nvSpPr>
        <p:spPr>
          <a:xfrm>
            <a:off x="9677400" y="0"/>
            <a:ext cx="2362200" cy="584775"/>
          </a:xfrm>
          <a:prstGeom prst="rect">
            <a:avLst/>
          </a:prstGeom>
          <a:noFill/>
        </p:spPr>
        <p:txBody>
          <a:bodyPr wrap="square" rtlCol="0">
            <a:spAutoFit/>
          </a:bodyPr>
          <a:lstStyle/>
          <a:p>
            <a:pPr algn="ctr"/>
            <a:r>
              <a:rPr lang="az-Latn-AZ" sz="1600" b="1" dirty="0">
                <a:solidFill>
                  <a:schemeClr val="accent1">
                    <a:lumMod val="75000"/>
                  </a:schemeClr>
                </a:solidFill>
              </a:rPr>
              <a:t>Plevra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432700400"/>
      </p:ext>
    </p:extLst>
  </p:cSld>
  <p:clrMapOvr>
    <a:masterClrMapping/>
  </p:clrMapOvr>
</p:sld>
</file>

<file path=ppt/theme/theme1.xml><?xml version="1.0" encoding="utf-8"?>
<a:theme xmlns:a="http://schemas.openxmlformats.org/drawingml/2006/main" name="Praktiki dərs şablonu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1" id="{88495F96-A900-46D7-9EE0-FCEC1BB2FC28}" vid="{4612F42E-815F-485C-8CB6-D82AD89043F1}"/>
    </a:ext>
  </a:extLst>
</a:theme>
</file>

<file path=ppt/theme/theme2.xml><?xml version="1.0" encoding="utf-8"?>
<a:theme xmlns:a="http://schemas.openxmlformats.org/drawingml/2006/main" name="Muhazire slayd sablonu">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uhazire slayd sablonu" id="{3573A774-25F9-427A-AFB7-A3F84426F6BA}" vid="{57ABD8A5-AECA-47E4-8FEA-4F4D1F3F979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Praktiki dərs şablonu 1</Template>
  <TotalTime>513</TotalTime>
  <Words>1284</Words>
  <Application>Microsoft Office PowerPoint</Application>
  <PresentationFormat>Widescreen</PresentationFormat>
  <Paragraphs>297</Paragraphs>
  <Slides>27</Slides>
  <Notes>5</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27</vt:i4>
      </vt:variant>
    </vt:vector>
  </HeadingPairs>
  <TitlesOfParts>
    <vt:vector size="31" baseType="lpstr">
      <vt:lpstr>Arial</vt:lpstr>
      <vt:lpstr>Calibri</vt:lpstr>
      <vt:lpstr>Praktiki dərs şablonu 1</vt:lpstr>
      <vt:lpstr>Muhazire slayd sablonu</vt:lpstr>
      <vt:lpstr>PowerPoint Presentation</vt:lpstr>
      <vt:lpstr>PLEVRANIN XƏSTƏLİKLƏRİNƏ DİAQNOSTİK YANAŞAMA</vt:lpstr>
      <vt:lpstr>Plevranın anatomiyası</vt:lpstr>
      <vt:lpstr>Plevranın anatomiyası</vt:lpstr>
      <vt:lpstr>Plevranın anatomiyası</vt:lpstr>
      <vt:lpstr>Plevranın fiziologiyası</vt:lpstr>
      <vt:lpstr>Plevranın fiziologiyası</vt:lpstr>
      <vt:lpstr>Plevranın fiziologiyası</vt:lpstr>
      <vt:lpstr>Pevranın fiziologiyası</vt:lpstr>
      <vt:lpstr>Plevranın fiziologiyası</vt:lpstr>
      <vt:lpstr>Plevranın xəstəlikləri</vt:lpstr>
      <vt:lpstr>Plevranın müayinələri</vt:lpstr>
      <vt:lpstr>Plevra  xəstəliklərinin diaqnostikası</vt:lpstr>
      <vt:lpstr>Diaqnostik alqoritm</vt:lpstr>
      <vt:lpstr>PowerPoint Presentation</vt:lpstr>
      <vt:lpstr>PowerPoint Presentation</vt:lpstr>
      <vt:lpstr>Pnevmotoraks</vt:lpstr>
      <vt:lpstr>Hemotoraks</vt:lpstr>
      <vt:lpstr>Massiv hidrotoraks</vt:lpstr>
      <vt:lpstr>PowerPoint Presentation</vt:lpstr>
      <vt:lpstr>Plevral maye</vt:lpstr>
      <vt:lpstr>PowerPoint Presentation</vt:lpstr>
      <vt:lpstr>Mezotelioma</vt:lpstr>
      <vt:lpstr>PowerPoint Presentation</vt:lpstr>
      <vt:lpstr>Plevrada müdaxilələr</vt:lpstr>
      <vt:lpstr>Plevraya müdaxilələr</vt:lpstr>
      <vt:lpstr>Plevrada müdaxilələr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PERİTONUN CƏRRAHİ XƏSTƏLİKLƏRİ</dc:title>
  <dc:creator>Nuru Bayramov</dc:creator>
  <cp:lastModifiedBy>cerrah</cp:lastModifiedBy>
  <cp:revision>122</cp:revision>
  <dcterms:created xsi:type="dcterms:W3CDTF">2014-02-06T17:06:25Z</dcterms:created>
  <dcterms:modified xsi:type="dcterms:W3CDTF">2019-09-24T05:48:51Z</dcterms:modified>
</cp:coreProperties>
</file>