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7"/>
  </p:notesMasterIdLst>
  <p:sldIdLst>
    <p:sldId id="290" r:id="rId2"/>
    <p:sldId id="256" r:id="rId3"/>
    <p:sldId id="257" r:id="rId4"/>
    <p:sldId id="297" r:id="rId5"/>
    <p:sldId id="298" r:id="rId6"/>
    <p:sldId id="303" r:id="rId7"/>
    <p:sldId id="267" r:id="rId8"/>
    <p:sldId id="268" r:id="rId9"/>
    <p:sldId id="269" r:id="rId10"/>
    <p:sldId id="318" r:id="rId11"/>
    <p:sldId id="319" r:id="rId12"/>
    <p:sldId id="270" r:id="rId13"/>
    <p:sldId id="320" r:id="rId14"/>
    <p:sldId id="283" r:id="rId15"/>
    <p:sldId id="272" r:id="rId16"/>
    <p:sldId id="273" r:id="rId17"/>
    <p:sldId id="280" r:id="rId18"/>
    <p:sldId id="304" r:id="rId19"/>
    <p:sldId id="321" r:id="rId20"/>
    <p:sldId id="306" r:id="rId21"/>
    <p:sldId id="307" r:id="rId22"/>
    <p:sldId id="274" r:id="rId23"/>
    <p:sldId id="308" r:id="rId24"/>
    <p:sldId id="310" r:id="rId25"/>
    <p:sldId id="311" r:id="rId26"/>
    <p:sldId id="282" r:id="rId27"/>
    <p:sldId id="312" r:id="rId28"/>
    <p:sldId id="313" r:id="rId29"/>
    <p:sldId id="314" r:id="rId30"/>
    <p:sldId id="315" r:id="rId31"/>
    <p:sldId id="316" r:id="rId32"/>
    <p:sldId id="317" r:id="rId33"/>
    <p:sldId id="322" r:id="rId34"/>
    <p:sldId id="323" r:id="rId35"/>
    <p:sldId id="32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393" autoAdjust="0"/>
  </p:normalViewPr>
  <p:slideViewPr>
    <p:cSldViewPr>
      <p:cViewPr varScale="1">
        <p:scale>
          <a:sx n="42" d="100"/>
          <a:sy n="42" d="100"/>
        </p:scale>
        <p:origin x="1118" y="3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EA82BF-07FD-42B3-A1C1-A21773E0108B}" type="datetimeFigureOut">
              <a:rPr lang="en-US" smtClean="0"/>
              <a:t>9/16/2019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DE32F8-2482-4832-A2B6-0873DE54E348}" type="slidenum">
              <a:rPr lang="en-US" smtClean="0"/>
              <a:t>‹#›</a:t>
            </a:fld>
            <a:endParaRPr lang="en-US"/>
          </a:p>
        </p:txBody>
      </p:sp>
    </p:spTree>
    <p:extLst>
      <p:ext uri="{BB962C8B-B14F-4D97-AF65-F5344CB8AC3E}">
        <p14:creationId xmlns:p14="http://schemas.microsoft.com/office/powerpoint/2010/main" val="2922820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a:t>
            </a:fld>
            <a:endParaRPr lang="en-US"/>
          </a:p>
        </p:txBody>
      </p:sp>
    </p:spTree>
    <p:extLst>
      <p:ext uri="{BB962C8B-B14F-4D97-AF65-F5344CB8AC3E}">
        <p14:creationId xmlns:p14="http://schemas.microsoft.com/office/powerpoint/2010/main" val="13081945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4</a:t>
            </a:fld>
            <a:endParaRPr lang="en-US"/>
          </a:p>
        </p:txBody>
      </p:sp>
    </p:spTree>
    <p:extLst>
      <p:ext uri="{BB962C8B-B14F-4D97-AF65-F5344CB8AC3E}">
        <p14:creationId xmlns:p14="http://schemas.microsoft.com/office/powerpoint/2010/main" val="1308194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5</a:t>
            </a:fld>
            <a:endParaRPr lang="en-US"/>
          </a:p>
        </p:txBody>
      </p:sp>
    </p:spTree>
    <p:extLst>
      <p:ext uri="{BB962C8B-B14F-4D97-AF65-F5344CB8AC3E}">
        <p14:creationId xmlns:p14="http://schemas.microsoft.com/office/powerpoint/2010/main" val="1308194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6</a:t>
            </a:fld>
            <a:endParaRPr lang="en-US"/>
          </a:p>
        </p:txBody>
      </p:sp>
    </p:spTree>
    <p:extLst>
      <p:ext uri="{BB962C8B-B14F-4D97-AF65-F5344CB8AC3E}">
        <p14:creationId xmlns:p14="http://schemas.microsoft.com/office/powerpoint/2010/main" val="1308194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DE32F8-2482-4832-A2B6-0873DE54E348}" type="slidenum">
              <a:rPr lang="en-US" smtClean="0"/>
              <a:t>9</a:t>
            </a:fld>
            <a:endParaRPr lang="en-US"/>
          </a:p>
        </p:txBody>
      </p:sp>
    </p:spTree>
    <p:extLst>
      <p:ext uri="{BB962C8B-B14F-4D97-AF65-F5344CB8AC3E}">
        <p14:creationId xmlns:p14="http://schemas.microsoft.com/office/powerpoint/2010/main" val="177100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11</a:t>
            </a:fld>
            <a:endParaRPr lang="en-US"/>
          </a:p>
        </p:txBody>
      </p:sp>
    </p:spTree>
    <p:extLst>
      <p:ext uri="{BB962C8B-B14F-4D97-AF65-F5344CB8AC3E}">
        <p14:creationId xmlns:p14="http://schemas.microsoft.com/office/powerpoint/2010/main" val="671417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12</a:t>
            </a:fld>
            <a:endParaRPr lang="en-US"/>
          </a:p>
        </p:txBody>
      </p:sp>
    </p:spTree>
    <p:extLst>
      <p:ext uri="{BB962C8B-B14F-4D97-AF65-F5344CB8AC3E}">
        <p14:creationId xmlns:p14="http://schemas.microsoft.com/office/powerpoint/2010/main" val="2900954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13</a:t>
            </a:fld>
            <a:endParaRPr lang="en-US"/>
          </a:p>
        </p:txBody>
      </p:sp>
    </p:spTree>
    <p:extLst>
      <p:ext uri="{BB962C8B-B14F-4D97-AF65-F5344CB8AC3E}">
        <p14:creationId xmlns:p14="http://schemas.microsoft.com/office/powerpoint/2010/main" val="671417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əsas məqsəd təcili və üzvi xəstəlikləri</a:t>
            </a:r>
            <a:r>
              <a:rPr lang="az-Latn-AZ" baseline="0" dirty="0"/>
              <a:t> təsdiq və ya inkar etməkdir. Bu müayinələrdən 4 </a:t>
            </a:r>
            <a:r>
              <a:rPr lang="az-Latn-AZ" dirty="0"/>
              <a:t>nəticə ortaya çıxa bilər. Birinci nəticə (varinat A) – xəstətə təcili ağciyər</a:t>
            </a:r>
            <a:r>
              <a:rPr lang="az-Latn-AZ" baseline="0" dirty="0"/>
              <a:t> xəstəliyi var, İkinci nəticə (variant B), üzvi dəyişiklik var və təbiəti ilkin müayinələrlə dəqiqləşir, üçüncü nəticə (variant C) üzvi dəyişiklik tapılır, lakin səbəbi və ya ağırlıq dərəcəsi dəqiqləşmir, nəhayət dördüncü nəticə (variant D) – üzvi dəyişiklik tapılmır, lakin klinik şübhə var.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15</a:t>
            </a:fld>
            <a:endParaRPr lang="en-US"/>
          </a:p>
        </p:txBody>
      </p:sp>
    </p:spTree>
    <p:extLst>
      <p:ext uri="{BB962C8B-B14F-4D97-AF65-F5344CB8AC3E}">
        <p14:creationId xmlns:p14="http://schemas.microsoft.com/office/powerpoint/2010/main" val="3632160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a:t>
            </a:r>
            <a:r>
              <a:rPr lang="az-Latn-AZ" baseline="0" dirty="0"/>
              <a:t> pillə müayinələrdə təcili ağciyər xəstəliyi müəyyən olunursa, ilk növbədə xəstəni stabilləşdirmək lazımdır, sonra səbəbi araşdırmaq olar. Xəstələri stabilləşdirmək üçün oksigenasiya mütləqdir, pleval drenaj və intubasiya gərəkə bilir. Səbəin araşdırılması üçün təcili xəstəliyin xarakterinə uyğun müayinələr seçilir. Təcili ağciyər xəstəlikləri arasında ən çox rast gəlinənlərə ağciyər yetməzliyini, qanaxmasını,  spontan pnevmotoraksı, tromboemboliyanı, absesi, pnevmoniyanı, asfiksiyanı, astmatik statusu və aid etmək olar (Qan-per-in-il-tı). T</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16</a:t>
            </a:fld>
            <a:endParaRPr lang="en-US"/>
          </a:p>
        </p:txBody>
      </p:sp>
    </p:spTree>
    <p:extLst>
      <p:ext uri="{BB962C8B-B14F-4D97-AF65-F5344CB8AC3E}">
        <p14:creationId xmlns:p14="http://schemas.microsoft.com/office/powerpoint/2010/main" val="36633303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adətən ağciyər qanaxmasının diaqnozu qoyulur</a:t>
            </a:r>
            <a:r>
              <a:rPr lang="az-Latn-AZ" baseline="0" dirty="0"/>
              <a:t>. Səbəbini dəqiqləşdirmək üçün isə ikinci pillə müayinələr – xəstə stabildirsə KT, stabil deyilsə ilk olaraq  diaqnostik və müalicə məqsədli bronxoskopiya lazım gəlir.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17</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Spontan pnevmotoraks,  qeyri-travmatik mənşəli pnevmotoraksdır, ağciyər patologiyaları nəticəsində plevra boşluğna hava keçir.</a:t>
            </a:r>
            <a:r>
              <a:rPr lang="az-Latn-AZ" baseline="0" dirty="0"/>
              <a:t> Döş qəfəsində ani başlayan ağrı, təngənəfəslik, tənəffüs asimmetriyası, tənəffüz səslərinin eşidilməməsi, xarakterikdir və R-də plevrada havanın görünməsi diaqnozu dəqiqləşdirir. Yüngül dərəcəli formalrda ağrı olur, ciddi təngənəfəslik olmur, lakin ağır dərəcəli formalarında təngənəfəslik, gərgin penevmotoraks, həttda şok ola bilir. Stabil xəstələrdə KT ilə səbəbi dəqiqləşdirmək olar, ağır xəstələrdə təcili olaraq oksigen və plevral drenaj edilir, sonra səbəb axtarılır.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18</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az-Latn-AZ" dirty="0"/>
              <a:t>Ağciyər arteriyalarının troboemboliyası adətən cərrahi əməliyyat keçirmiş xəstələrdə, aşağı ətraf venoz kəstəliklərində, bəd xassəli</a:t>
            </a:r>
            <a:r>
              <a:rPr lang="az-Latn-AZ" baseline="0" dirty="0"/>
              <a:t> xəstəliklərdə və trobofilik vəziyyətlərdə birdən birə ortaya çıxır. Üç klinik formada ola bilər. Yüngül formaları zəif əlamətlərə biruzə verir. Orta formada ağciyərdə infiltratla görünə bilir, saturasiya azalər. Ağır və ya çassiv tromboemboliyalarda adətən hipoksiya və hipotenziya görünür. Tromboemboliyanın diaqnozunu dəqiqləşdirmək üçün kontrastlı KT lazımdır.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19</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Kəskin ağciyər yetməzliyi alveollarda</a:t>
            </a:r>
            <a:r>
              <a:rPr lang="az-Latn-AZ" baseline="0" dirty="0"/>
              <a:t> </a:t>
            </a:r>
            <a:r>
              <a:rPr lang="az-Latn-AZ" dirty="0"/>
              <a:t>qaz mübadiləsinin kəskin azalması olub,  əksər hallarda ağciyərin</a:t>
            </a:r>
            <a:r>
              <a:rPr lang="az-Latn-AZ" baseline="0" dirty="0"/>
              <a:t> və digər orqanların xəstəliklərinin</a:t>
            </a:r>
            <a:r>
              <a:rPr lang="az-Latn-AZ" dirty="0"/>
              <a:t> ağırlaşmasıdır.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20</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21</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b="1" kern="1200" dirty="0">
                <a:solidFill>
                  <a:schemeClr val="tx1"/>
                </a:solidFill>
                <a:effectLst/>
                <a:latin typeface="+mn-lt"/>
                <a:ea typeface="+mn-ea"/>
                <a:cs typeface="+mn-cs"/>
              </a:rPr>
              <a:t>İkinci nəticə (B</a:t>
            </a:r>
            <a:r>
              <a:rPr lang="az-Latn-AZ" sz="1200" b="1" kern="1200" baseline="0" dirty="0">
                <a:solidFill>
                  <a:schemeClr val="tx1"/>
                </a:solidFill>
                <a:effectLst/>
                <a:latin typeface="+mn-lt"/>
                <a:ea typeface="+mn-ea"/>
                <a:cs typeface="+mn-cs"/>
              </a:rPr>
              <a:t> variant)</a:t>
            </a:r>
            <a:r>
              <a:rPr lang="az-Latn-AZ" sz="1200" kern="1200" dirty="0">
                <a:solidFill>
                  <a:schemeClr val="tx1"/>
                </a:solidFill>
                <a:effectLst/>
                <a:latin typeface="+mn-lt"/>
                <a:ea typeface="+mn-ea"/>
                <a:cs typeface="+mn-cs"/>
              </a:rPr>
              <a:t>, ağciyərdə üzvi xəstəlik tapılır və diaqnozu dəqiqləşir. Klinik və rentgenoloji müayinə ilə ağciyərin azsaylı üzvi xəstəliklərinin diqnozunu və səbəbini dəqiqləşdirmək olur. Məsələn anamnezində vərəm olan xəstədə kaverna tapılırsa,</a:t>
            </a:r>
            <a:r>
              <a:rPr lang="az-Latn-AZ" sz="1200" kern="1200" baseline="0" dirty="0">
                <a:solidFill>
                  <a:schemeClr val="tx1"/>
                </a:solidFill>
                <a:effectLst/>
                <a:latin typeface="+mn-lt"/>
                <a:ea typeface="+mn-ea"/>
                <a:cs typeface="+mn-cs"/>
              </a:rPr>
              <a:t> və ya bəd xassəli xəstəliyi olnlarda ağciyərdə çoxsaylı metastazlar tapılırsa diaqnoz dəqiqləşdirilir. Lakin əksər hallrda ağırlıq dərəcəsini qiymətləndirmək üçün əlavə müayinələrə, xüsusən də KT-yə ehtiyac yaranır.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22</a:t>
            </a:fld>
            <a:endParaRPr lang="en-US"/>
          </a:p>
        </p:txBody>
      </p:sp>
    </p:spTree>
    <p:extLst>
      <p:ext uri="{BB962C8B-B14F-4D97-AF65-F5344CB8AC3E}">
        <p14:creationId xmlns:p14="http://schemas.microsoft.com/office/powerpoint/2010/main" val="1187004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az-Latn-AZ" dirty="0"/>
              <a:t>Rentgen müayinəsində ağciyərdə üzvi dəyişiklik</a:t>
            </a:r>
            <a:r>
              <a:rPr lang="az-Latn-AZ" baseline="0" dirty="0"/>
              <a:t> tapılması və diaqnozun dəqiqləşməmnəsi c</a:t>
            </a:r>
            <a:r>
              <a:rPr lang="az-Latn-AZ" dirty="0"/>
              <a:t>ərrahi praktikada ən çox rast gəlinən varintlardan biridir</a:t>
            </a:r>
            <a:r>
              <a:rPr lang="az-Latn-AZ" baseline="0" dirty="0"/>
              <a:t> </a:t>
            </a:r>
            <a:r>
              <a:rPr lang="az-Latn-AZ" b="1" baseline="0" dirty="0"/>
              <a:t>(C variant). </a:t>
            </a:r>
            <a:r>
              <a:rPr lang="az-Latn-AZ" baseline="0" dirty="0"/>
              <a:t>Bu halda adətən ilk seçim KT-dir. KT ağciyər xəstəliklərinin diaqnostikasında bazis müayinə sayılır və son illər ilkin müayinəyə çevrilərək rentgen müayinəsini əvəz etməyə başlamışdır. KT ağciyərdə üzvi dəyişikliyin olub-olmamasını, xarakterini (solid, kistik, atelektaz, infiltrat, kalsinat, absess, fibroz, emfizema, bronxial kütlə, bronxektaziya, damar patologiyaları  və s), ölçüsünü, sayını, ətraf orqanlara yayılmasını və s. göstərən dəqiqləşdirici müayinədir.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23</a:t>
            </a:fld>
            <a:endParaRPr lang="en-US"/>
          </a:p>
        </p:txBody>
      </p:sp>
    </p:spTree>
    <p:extLst>
      <p:ext uri="{BB962C8B-B14F-4D97-AF65-F5344CB8AC3E}">
        <p14:creationId xmlns:p14="http://schemas.microsoft.com/office/powerpoint/2010/main" val="40097249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24</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az-Latn-AZ" dirty="0"/>
              <a:t>Rentgen müayinəsində ağciyərdə üzvi dəyişiklik</a:t>
            </a:r>
            <a:r>
              <a:rPr lang="az-Latn-AZ" baseline="0" dirty="0"/>
              <a:t> tapılması və diaqnozun dəqiqləşməmnəsi c</a:t>
            </a:r>
            <a:r>
              <a:rPr lang="az-Latn-AZ" dirty="0"/>
              <a:t>ərrahi praktikada ən çox rast gəlinən varintlardan biridir</a:t>
            </a:r>
            <a:r>
              <a:rPr lang="az-Latn-AZ" baseline="0" dirty="0"/>
              <a:t> </a:t>
            </a:r>
            <a:r>
              <a:rPr lang="az-Latn-AZ" b="1" baseline="0" dirty="0"/>
              <a:t>(C variant). </a:t>
            </a:r>
            <a:r>
              <a:rPr lang="az-Latn-AZ" baseline="0" dirty="0"/>
              <a:t>Bu halda adətən ilk seçim KT-dir. KT ağciyər xəstəliklərinin diaqnostikasında bazis müayinə sayılır və son illər ilkin müayinəyə çevrilərək rentgen müayinəsini əvəz etməyə başlamışdır. KT ağciyərdə üzvi dəyişikliyin olub-olmamasını, xarakterini (solid, kistik, atelektaz, infiltrat, kalsinat, absess, fibroz, emfizema, bronxial kütlə, bronxektaziya, damar patologiyaları  və s), ölçüsünü, sayını, ətraf orqanlara yayılmasını və s. göstərən dəqiqləşdirici müayinədir. Bronxoskopiya bronxlardakı patologiyaları aşkarlamaq və törəmələrdən biopsiya almaq, alveolar sekretdən  nümünə almaq üçün vacib müayinədir. Bronxoskopiya mütləq müayinə olmasa da törəmə tapılan və bronxial patologiya görünəün bütün xəstələrdə apaılır.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25</a:t>
            </a:fld>
            <a:endParaRPr lang="en-US"/>
          </a:p>
        </p:txBody>
      </p:sp>
    </p:spTree>
    <p:extLst>
      <p:ext uri="{BB962C8B-B14F-4D97-AF65-F5344CB8AC3E}">
        <p14:creationId xmlns:p14="http://schemas.microsoft.com/office/powerpoint/2010/main" val="40097249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Ağciyər absesi adətən ağciyərin iltihabi-destruktiv xəstəliklərin (pnevmoniya, bəd xassəli törəmələr) və ya sepsisin ağırlaşmasıdır,</a:t>
            </a:r>
            <a:r>
              <a:rPr lang="az-Latn-AZ" baseline="0" dirty="0"/>
              <a:t> toxumada məhdud irinlikdir. Öksürək, sepsis əlamətləri, leykositoz olur, KT-də hava-maye səviyyəsinin görünməsi diaqnozu dəqiqləşdirir. Pnevmoniyadan sonrakı abseslər adətən təksaylı olur, septik embolların nəticəsində əmələ gələn abseslər isə adətən çoxsaylı olurlar. Ağciyər absesində ilk növbədə bəd xasssəli törəmənin absesləşməsini təsiq və ya inkar etmək lazımdır.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26</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Ağciyər</a:t>
            </a:r>
            <a:r>
              <a:rPr lang="az-Latn-AZ" baseline="0" dirty="0"/>
              <a:t> kistləri nadir görünən törəmələrdəndir. Adətən endemik bölgələrdə exinikokk kistlərinə çox rast gəlinir. Asimptomatik ola bilərlər və ya böyük ölçülərə çatdıqda təzyiqə bağlı təngənəfalik, ağırlaşmalrında isə bəlğəmli öksürək (partlama), yüksək hərarət və ağrı (infeksiyalaşma) əlamətləri ilə biruzə verə bilirlər. Rentgenologi və KT olaraq dəqiq və hamar sərhəddli homogen törəmə kimi görünürlər, kontrastlı KT-də isə kontrast tutmurlar. Anamnezdə və ya hazırda exinokokk kistinin olması,  ikiqat divarının və ya tərkibində qız qovucuqlarının olması eximokokk kisti üçün xarakterikdir. </a:t>
            </a:r>
            <a:endParaRPr lang="az-Latn-AZ" dirty="0"/>
          </a:p>
        </p:txBody>
      </p:sp>
      <p:sp>
        <p:nvSpPr>
          <p:cNvPr id="4" name="Slide Number Placeholder 3"/>
          <p:cNvSpPr>
            <a:spLocks noGrp="1"/>
          </p:cNvSpPr>
          <p:nvPr>
            <p:ph type="sldNum" sz="quarter" idx="10"/>
          </p:nvPr>
        </p:nvSpPr>
        <p:spPr/>
        <p:txBody>
          <a:bodyPr/>
          <a:lstStyle/>
          <a:p>
            <a:fld id="{4FDE32F8-2482-4832-A2B6-0873DE54E348}" type="slidenum">
              <a:rPr lang="en-US" smtClean="0"/>
              <a:t>27</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Bronxektaziya</a:t>
            </a:r>
            <a:r>
              <a:rPr lang="az-Latn-AZ" baseline="0" dirty="0"/>
              <a:t> xəstəliyi genişlənmiş bronxlarda infeksiyanın olması ilə xarakterizə edilir. Bu xəstəlik anadangəlmə bronxektaziyalara infeksiyanın qoşulması nəticəsində və ya bronxda və ya ağciyərdə davam edən infeksiyanın bronxlarda striktura və genişlənmə törətməsi nəticəsində baş verə bilər. Çoxlu bəlğəm ifrazə ilə öksürək, təkrarlayan bronxit xarakterikdir. Rentgen bronxektaziyanı göstərməyə bilər. KT və Bronxoskopiya diaqnostikada mütləq müayinələrdir. KT bronxesktaziyanı və ağciyər patologiyalarını göstərə bilir, bronxoskopiya isə həm bronxdakı dəyişiklikləri (genişlənmə, daralma, irin, törəmə və ), həm diferensasiya üçün, həm də bəlğəm kültürü və biopiya üçün vacibdir. </a:t>
            </a:r>
            <a:endParaRPr lang="az-Latn-AZ" dirty="0"/>
          </a:p>
        </p:txBody>
      </p:sp>
      <p:sp>
        <p:nvSpPr>
          <p:cNvPr id="4" name="Slide Number Placeholder 3"/>
          <p:cNvSpPr>
            <a:spLocks noGrp="1"/>
          </p:cNvSpPr>
          <p:nvPr>
            <p:ph type="sldNum" sz="quarter" idx="10"/>
          </p:nvPr>
        </p:nvSpPr>
        <p:spPr/>
        <p:txBody>
          <a:bodyPr/>
          <a:lstStyle/>
          <a:p>
            <a:fld id="{4FDE32F8-2482-4832-A2B6-0873DE54E348}" type="slidenum">
              <a:rPr lang="en-US" smtClean="0"/>
              <a:t>28</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Orta pay sindromu sağ</a:t>
            </a:r>
            <a:r>
              <a:rPr lang="az-Latn-AZ" baseline="0" dirty="0"/>
              <a:t> ağciyərin orta pay bronxunun tıxanması nəticəsində baş verən pnevmoniyadır.  Obturasiyanı limfa düyünü, fobroz və bronxektaziyalar törədə bilir. Təkrarlayan pnevmoniya, KT-də orta payda pnevmoniya əlamətlərinin görünməsi və bronxoskopiyada bronxun drenajının pozulmasının tapılması diaqnozu dəqiqləşdirir. </a:t>
            </a:r>
            <a:endParaRPr lang="az-Latn-AZ" dirty="0"/>
          </a:p>
        </p:txBody>
      </p:sp>
      <p:sp>
        <p:nvSpPr>
          <p:cNvPr id="4" name="Slide Number Placeholder 3"/>
          <p:cNvSpPr>
            <a:spLocks noGrp="1"/>
          </p:cNvSpPr>
          <p:nvPr>
            <p:ph type="sldNum" sz="quarter" idx="10"/>
          </p:nvPr>
        </p:nvSpPr>
        <p:spPr/>
        <p:txBody>
          <a:bodyPr/>
          <a:lstStyle/>
          <a:p>
            <a:fld id="{4FDE32F8-2482-4832-A2B6-0873DE54E348}" type="slidenum">
              <a:rPr lang="en-US" smtClean="0"/>
              <a:t>29</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az-Latn-AZ" dirty="0"/>
              <a:t>İkinci pillə müayinələrdə xəstəliyin təbiəti və ya ağırlıq dərəcəsi dəqiqləşmirsə növbəti müayinələrə ehtiyac yaranır. Bu vəziyyət adətən klinik</a:t>
            </a:r>
            <a:r>
              <a:rPr lang="az-Latn-AZ" baseline="0" dirty="0"/>
              <a:t>, KT və bronxoskopiya ilə  təbiəti məlüm olmayan xəstəliklərdə (məsələn, solitar </a:t>
            </a:r>
            <a:r>
              <a:rPr lang="az-Latn-AZ" dirty="0"/>
              <a:t>ağciyər düyünü)</a:t>
            </a:r>
            <a:r>
              <a:rPr lang="az-Latn-AZ" baseline="0" dirty="0"/>
              <a:t> və ya ağciyər kanserində mərhələni təyinində rastlanır.  Bunun üçün üçüncü pillə müayinələr aparılır ki bunlara  </a:t>
            </a:r>
            <a:r>
              <a:rPr lang="az-Latn-AZ" altLang="en-US" sz="1200" b="1" dirty="0">
                <a:solidFill>
                  <a:schemeClr val="tx2">
                    <a:lumMod val="25000"/>
                  </a:schemeClr>
                </a:solidFill>
                <a:latin typeface="Calibri" panose="020F0502020204030204" pitchFamily="34" charset="0"/>
              </a:rPr>
              <a:t>PET, digər orqan KT, MRT, EBUS və invaziv diaqnostika aid edilə bilər. </a:t>
            </a:r>
            <a:endParaRPr lang="tr-TR" altLang="en-US" sz="1200" b="1" dirty="0">
              <a:solidFill>
                <a:schemeClr val="tx2">
                  <a:lumMod val="25000"/>
                </a:schemeClr>
              </a:solidFill>
              <a:latin typeface="Calibri" panose="020F0502020204030204" pitchFamily="34" charset="0"/>
            </a:endParaRPr>
          </a:p>
          <a:p>
            <a:pPr algn="just"/>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30</a:t>
            </a:fld>
            <a:endParaRPr lang="en-US"/>
          </a:p>
        </p:txBody>
      </p:sp>
    </p:spTree>
    <p:extLst>
      <p:ext uri="{BB962C8B-B14F-4D97-AF65-F5344CB8AC3E}">
        <p14:creationId xmlns:p14="http://schemas.microsoft.com/office/powerpoint/2010/main" val="40097249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31</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az-Latn-AZ" baseline="0" dirty="0"/>
              <a:t>Solitar ağciyər düyünü (3 sm-dən küçük) və ya kütləsi (3 sm-dən böyük) klinik olaraq asimptomatik olan, rentgen və KT-də tapılan dairəşəkilli kölgəliyə verilən addır. </a:t>
            </a:r>
            <a:r>
              <a:rPr lang="az-Latn-AZ" dirty="0"/>
              <a:t>Solitar ağciyər düyünündə əsas məqsəd törəmənin bəd və ya xoşxassəli olduğunu dəqiqləşdirməkdir. Bu məqsədlə ilk növbədə əvvəlki radioloji şəkillərlə müqayisə edilir, ölçüsü, kalsifikasiya xüsusiyyyəti</a:t>
            </a:r>
            <a:r>
              <a:rPr lang="az-Latn-AZ" baseline="0" dirty="0"/>
              <a:t> və kənarları nəzərdən keçirilir.  «2-lər qaydasına»  2 ilə rəzində böyüməyən və 2 sm-dən kiçik düyünlər adətən xoşxasssəlidir, böyüyüən və böyük düyünlərin isə bədxassəli olma ehtimalı yüksəkdir. Diffuz, mərkəzi və ya slaylı kalsifikasiya xoşxassəliliyə xarakterikdir. Eksentrik, nöqtəvari kalsifikasiya, kontrast tutma, kələ-kötür kənar isə bədxassəliyə xarakterikdir. Bu mərhələdə diaqnozqoymaq çətinləşirsə pozitron emission tomoqrafiya edilir (PET). Bədxassəli xəstəliklər üçün nişanlanmış qlükozanı tuturlar. PET 90% həssaslıq və 80% spesifiklik göstərir. Törəmənin izotop tutmaması xərcəngi böyük ölşüdə inkar edə bilir, lakin bəzi xərçəngələr, xüsusən zəif intensivlikli metabolizmi olan bronxo-alveolar adenokarsinoma və bronxila karsinoidlər izotopu zəif tuta bilirlər. Digər tərəfdən izotopu yüksək dərəcədə tutma iltihabi və infeksiyon mənşəli kütlələrdə də rast gəldiyəni nəzərə almaq lazımdır.</a:t>
            </a:r>
          </a:p>
          <a:p>
            <a:pPr algn="just"/>
            <a:r>
              <a:rPr lang="az-Latn-AZ" baseline="0" dirty="0"/>
              <a:t>PET ilə diqnozu dəqiqləşdimək mümükün olmayanda biopsiya edilməzi lazımdır. Biopsiya ağciyər törəmələrinin diaqnostiasında qızıl standart sayılır. Biopsiya üçün ilk seçim üsulu bronxoskopik üsuldur. Mərkəzi lokalizsiyalı peribronxial törəmələrdə bronxoskopik iynə biopsiyası laşmdır. Periferik törəmələrdə isə KT-nəzarəti altında iynə biopsiyasıdır. Bunlar mümükün olmayanda torakoskopik biopsiya aparıla bilər.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32</a:t>
            </a:fld>
            <a:endParaRPr lang="en-US"/>
          </a:p>
        </p:txBody>
      </p:sp>
    </p:spTree>
    <p:extLst>
      <p:ext uri="{BB962C8B-B14F-4D97-AF65-F5344CB8AC3E}">
        <p14:creationId xmlns:p14="http://schemas.microsoft.com/office/powerpoint/2010/main" val="40097249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az-Latn-AZ" dirty="0"/>
              <a:t>İkinci pillə müayinələrdə ağciyər kanseri dəqiqləşirsə</a:t>
            </a:r>
            <a:r>
              <a:rPr lang="az-Latn-AZ" baseline="0" dirty="0"/>
              <a:t> növbəti məsələ </a:t>
            </a:r>
            <a:r>
              <a:rPr lang="az-Latn-AZ" dirty="0"/>
              <a:t>xəstəliyin mərhələsinin təyinidir. Bu məqsədlə üçüncü pillə müayinələr aparılır</a:t>
            </a:r>
            <a:r>
              <a:rPr lang="az-Latn-AZ" baseline="0" dirty="0"/>
              <a:t> ki, bunlara </a:t>
            </a:r>
            <a:r>
              <a:rPr lang="az-Latn-AZ" dirty="0"/>
              <a:t>digər orqanların KT müayinəsi, positron emissiyon tomoqrafiya, endoskopik USM, və invaziv diqanostika- mediastinskopiya, tarakoskopiya, həttda torakotomiya aiddir.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33</a:t>
            </a:fld>
            <a:endParaRPr lang="en-US"/>
          </a:p>
        </p:txBody>
      </p:sp>
    </p:spTree>
    <p:extLst>
      <p:ext uri="{BB962C8B-B14F-4D97-AF65-F5344CB8AC3E}">
        <p14:creationId xmlns:p14="http://schemas.microsoft.com/office/powerpoint/2010/main" val="40097249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a:t>
            </a:r>
            <a:r>
              <a:rPr lang="az-Latn-AZ" baseline="0" dirty="0"/>
              <a:t>üzvi dəyişiklik tapılmırsa,  lakin klinik şübhə varsa üzvi dəyişikliyi dəqiqləşdirmək üçün ikinci pillə müayinələrini etmək lazımdır.  İkinci pillə müayinələrində dəyişiklik tapılmırsa klinik şübhə varsa funksional müayinələr edilir (spirometriya, hərəkət testi), klinik şübhə yoxdursa əlavə müayinələr etməyə ehtiyac qalmır.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34</a:t>
            </a:fld>
            <a:endParaRPr lang="en-US"/>
          </a:p>
        </p:txBody>
      </p:sp>
    </p:spTree>
    <p:extLst>
      <p:ext uri="{BB962C8B-B14F-4D97-AF65-F5344CB8AC3E}">
        <p14:creationId xmlns:p14="http://schemas.microsoft.com/office/powerpoint/2010/main" val="3632160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a16="http://schemas.microsoft.com/office/drawing/2014/main" id="{8F147794-6460-4ABA-B3E3-32F97CDABFC3}"/>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Rectangle: Single Corner Snipped 3">
            <a:extLst>
              <a:ext uri="{FF2B5EF4-FFF2-40B4-BE49-F238E27FC236}">
                <a16:creationId xmlns:a16="http://schemas.microsoft.com/office/drawing/2014/main" id="{6932D73B-6C8B-4CA7-AF13-257C2CF3BF36}"/>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TextBox 7">
            <a:extLst>
              <a:ext uri="{FF2B5EF4-FFF2-40B4-BE49-F238E27FC236}">
                <a16:creationId xmlns:a16="http://schemas.microsoft.com/office/drawing/2014/main" id="{C38AFF2B-1A47-44FC-9598-F4EAC810394C}"/>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9" name="Picture 8">
            <a:extLst>
              <a:ext uri="{FF2B5EF4-FFF2-40B4-BE49-F238E27FC236}">
                <a16:creationId xmlns:a16="http://schemas.microsoft.com/office/drawing/2014/main" id="{89B9FD57-C38E-4048-89D0-2EC52C2CFB9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3901" y="57322"/>
            <a:ext cx="661648" cy="662355"/>
          </a:xfrm>
          <a:prstGeom prst="rect">
            <a:avLst/>
          </a:prstGeom>
          <a:noFill/>
          <a:ln>
            <a:noFill/>
          </a:ln>
        </p:spPr>
      </p:pic>
      <p:sp>
        <p:nvSpPr>
          <p:cNvPr id="10" name="Rectangle 9">
            <a:extLst>
              <a:ext uri="{FF2B5EF4-FFF2-40B4-BE49-F238E27FC236}">
                <a16:creationId xmlns:a16="http://schemas.microsoft.com/office/drawing/2014/main" id="{0AAD829B-7062-4C88-9AF9-E015D4379F08}"/>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a16="http://schemas.microsoft.com/office/drawing/2014/main"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369961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6F6ED-3253-4049-8659-19B93322C6A2}"/>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79FCCADA-A752-4D38-88F8-4D462915AF78}"/>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5" name="Footer Placeholder 4">
            <a:extLst>
              <a:ext uri="{FF2B5EF4-FFF2-40B4-BE49-F238E27FC236}">
                <a16:creationId xmlns:a16="http://schemas.microsoft.com/office/drawing/2014/main" id="{4078A87F-3489-4B4D-BBA9-11CBDB2CA48C}"/>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3963450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CA38A8-1CE6-49D5-943C-93EAA9F2750A}"/>
              </a:ext>
            </a:extLst>
          </p:cNvPr>
          <p:cNvSpPr>
            <a:spLocks noGrp="1"/>
          </p:cNvSpPr>
          <p:nvPr>
            <p:ph type="dt" sz="half" idx="10"/>
          </p:nvPr>
        </p:nvSpPr>
        <p:spPr>
          <a:xfrm>
            <a:off x="838200" y="6356352"/>
            <a:ext cx="2743200" cy="365125"/>
          </a:xfrm>
          <a:prstGeom prst="rect">
            <a:avLst/>
          </a:prstGeom>
        </p:spPr>
        <p:txBody>
          <a:bodyPr/>
          <a:lstStyle/>
          <a:p>
            <a:endParaRPr lang="en-US"/>
          </a:p>
        </p:txBody>
      </p:sp>
      <p:sp>
        <p:nvSpPr>
          <p:cNvPr id="5" name="Footer Placeholder 4">
            <a:extLst>
              <a:ext uri="{FF2B5EF4-FFF2-40B4-BE49-F238E27FC236}">
                <a16:creationId xmlns:a16="http://schemas.microsoft.com/office/drawing/2014/main" id="{71BC9675-9478-4C58-9FCE-76018213D9A0}"/>
              </a:ext>
            </a:extLst>
          </p:cNvPr>
          <p:cNvSpPr>
            <a:spLocks noGrp="1"/>
          </p:cNvSpPr>
          <p:nvPr>
            <p:ph type="ftr" sz="quarter" idx="11"/>
          </p:nvPr>
        </p:nvSpPr>
        <p:spPr/>
        <p:txBody>
          <a:bodyPr/>
          <a:lstStyle/>
          <a:p>
            <a:r>
              <a:rPr lang="en-US"/>
              <a:t>Prof.Dr. NYBay</a:t>
            </a:r>
          </a:p>
        </p:txBody>
      </p:sp>
      <p:sp>
        <p:nvSpPr>
          <p:cNvPr id="6" name="Slide Number Placeholder 5">
            <a:extLst>
              <a:ext uri="{FF2B5EF4-FFF2-40B4-BE49-F238E27FC236}">
                <a16:creationId xmlns:a16="http://schemas.microsoft.com/office/drawing/2014/main" id="{01A2DE4C-BBF6-4D5C-AB55-9F8E38B37F00}"/>
              </a:ext>
            </a:extLst>
          </p:cNvPr>
          <p:cNvSpPr>
            <a:spLocks noGrp="1"/>
          </p:cNvSpPr>
          <p:nvPr>
            <p:ph type="sldNum" sz="quarter" idx="12"/>
          </p:nvPr>
        </p:nvSpPr>
        <p:spPr>
          <a:xfrm>
            <a:off x="8610600" y="6356352"/>
            <a:ext cx="2743200" cy="365125"/>
          </a:xfrm>
          <a:prstGeom prst="rect">
            <a:avLst/>
          </a:prstGeom>
        </p:spPr>
        <p:txBody>
          <a:bodyPr/>
          <a:lstStyle/>
          <a:p>
            <a:fld id="{CA839AC4-4BAD-4C77-8DE3-E4896A53E592}" type="slidenum">
              <a:rPr lang="en-US" smtClean="0"/>
              <a:t>‹#›</a:t>
            </a:fld>
            <a:endParaRPr lang="en-US"/>
          </a:p>
        </p:txBody>
      </p:sp>
    </p:spTree>
    <p:extLst>
      <p:ext uri="{BB962C8B-B14F-4D97-AF65-F5344CB8AC3E}">
        <p14:creationId xmlns:p14="http://schemas.microsoft.com/office/powerpoint/2010/main" val="2671584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D323A-E342-45CA-B83F-FB6CA41D8CA6}"/>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552C42F7-2248-4314-8B6C-62014A347A0E}"/>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76E3945C-8621-4AC0-A05A-90B627E2130E}"/>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4105128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4BE06A44-2F2C-4E25-9215-19FCAF9933AF}"/>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2962509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F0EA-41D0-4A15-9343-019710440702}"/>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8700E0F-4FAC-40E4-B5B6-680BD3D70305}"/>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89E50B57-DCCD-4B65-9A94-D7555DFE71F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C69DA4-26A3-444B-893D-E3361464BFB7}"/>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8454E35F-FA1B-46D8-9492-C2E505873281}"/>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3BCB38-DC0E-4B17-83D9-BC9F1471343A}"/>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1311680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08E38662-0429-4296-A158-D62EF00032E6}"/>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4264571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47D75C6-D226-4572-B838-EA5A6F4E0644}"/>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3890980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9A067-6C42-46ED-879D-E75E820FA7B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4680FF45-F771-49FB-9EDC-918A11553DCB}"/>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7FA590-04B6-4B2E-869E-50A33556780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39C1C1F3-F340-4822-8B36-4C8C2B3033C6}"/>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348920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5891-0B14-46B9-8DAA-210A3B40913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47C7165D-DF93-4390-AA13-5AC651E9BBF7}"/>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DA0159C7-4C28-4F21-8239-4F2BAF7C2EF6}"/>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7CBA5BBB-DAE8-429C-B808-7DA1AD32724C}"/>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311955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97826E-1E09-4B3C-AB20-856255486FA6}"/>
              </a:ext>
            </a:extLst>
          </p:cNvPr>
          <p:cNvSpPr>
            <a:spLocks noGrp="1"/>
          </p:cNvSpPr>
          <p:nvPr>
            <p:ph type="title"/>
          </p:nvPr>
        </p:nvSpPr>
        <p:spPr>
          <a:xfrm>
            <a:off x="3057065" y="51819"/>
            <a:ext cx="6076051"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a16="http://schemas.microsoft.com/office/drawing/2014/main" id="{7A35C8C3-CB33-4B76-90DD-8B1ACEDE820D}"/>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 name="Rectangle: Single Corner Snipped 3">
            <a:extLst>
              <a:ext uri="{FF2B5EF4-FFF2-40B4-BE49-F238E27FC236}">
                <a16:creationId xmlns:a16="http://schemas.microsoft.com/office/drawing/2014/main" id="{479B3060-7A97-42BD-B23E-3E13F3C35B6E}"/>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TextBox 8">
            <a:extLst>
              <a:ext uri="{FF2B5EF4-FFF2-40B4-BE49-F238E27FC236}">
                <a16:creationId xmlns:a16="http://schemas.microsoft.com/office/drawing/2014/main" id="{7E2DF1B2-D377-4A9A-995B-FD7A84EED162}"/>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10" name="Picture 9">
            <a:extLst>
              <a:ext uri="{FF2B5EF4-FFF2-40B4-BE49-F238E27FC236}">
                <a16:creationId xmlns:a16="http://schemas.microsoft.com/office/drawing/2014/main" id="{0FA86AE8-20AA-48F4-AFF0-D3DC190B9E05}"/>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73901" y="57322"/>
            <a:ext cx="661648" cy="662355"/>
          </a:xfrm>
          <a:prstGeom prst="rect">
            <a:avLst/>
          </a:prstGeom>
          <a:noFill/>
          <a:ln>
            <a:noFill/>
          </a:ln>
        </p:spPr>
      </p:pic>
      <p:sp>
        <p:nvSpPr>
          <p:cNvPr id="11" name="Rectangle 10">
            <a:extLst>
              <a:ext uri="{FF2B5EF4-FFF2-40B4-BE49-F238E27FC236}">
                <a16:creationId xmlns:a16="http://schemas.microsoft.com/office/drawing/2014/main" id="{359E07CC-8A0B-4533-8599-3F61E8A241F9}"/>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a16="http://schemas.microsoft.com/office/drawing/2014/main"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Footer Placeholder 4">
            <a:extLst>
              <a:ext uri="{FF2B5EF4-FFF2-40B4-BE49-F238E27FC236}">
                <a16:creationId xmlns:a16="http://schemas.microsoft.com/office/drawing/2014/main"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900" b="1">
                <a:solidFill>
                  <a:schemeClr val="bg1"/>
                </a:solidFill>
              </a:defRPr>
            </a:lvl1pPr>
          </a:lstStyle>
          <a:p>
            <a:r>
              <a:rPr lang="en-US"/>
              <a:t>Prof.Dr. NYBay</a:t>
            </a:r>
          </a:p>
        </p:txBody>
      </p:sp>
    </p:spTree>
    <p:extLst>
      <p:ext uri="{BB962C8B-B14F-4D97-AF65-F5344CB8AC3E}">
        <p14:creationId xmlns:p14="http://schemas.microsoft.com/office/powerpoint/2010/main" val="73913220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Lst>
  <p:hf sldNum="0" hdr="0" dt="0"/>
  <p:txStyles>
    <p:titleStyle>
      <a:lvl1pPr algn="ctr" defTabSz="685800" rtl="0" eaLnBrk="1" latinLnBrk="0" hangingPunct="1">
        <a:lnSpc>
          <a:spcPct val="90000"/>
        </a:lnSpc>
        <a:spcBef>
          <a:spcPct val="0"/>
        </a:spcBef>
        <a:buNone/>
        <a:defRPr sz="2700" b="1" kern="1200">
          <a:solidFill>
            <a:schemeClr val="tx2">
              <a:lumMod val="75000"/>
            </a:schemeClr>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5.xml"/><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4504152-151A-42FA-B840-2517AD17ED43}"/>
              </a:ext>
            </a:extLst>
          </p:cNvPr>
          <p:cNvSpPr>
            <a:spLocks noGrp="1"/>
          </p:cNvSpPr>
          <p:nvPr>
            <p:ph type="ftr" sz="quarter" idx="11"/>
          </p:nvPr>
        </p:nvSpPr>
        <p:spPr/>
        <p:txBody>
          <a:bodyPr/>
          <a:lstStyle/>
          <a:p>
            <a:r>
              <a:rPr lang="en-US"/>
              <a:t>Prof.Dr. NYBay</a:t>
            </a:r>
            <a:endParaRPr lang="en-US" dirty="0"/>
          </a:p>
        </p:txBody>
      </p:sp>
      <p:sp>
        <p:nvSpPr>
          <p:cNvPr id="5" name="Заголовок 1">
            <a:extLst>
              <a:ext uri="{FF2B5EF4-FFF2-40B4-BE49-F238E27FC236}">
                <a16:creationId xmlns:a16="http://schemas.microsoft.com/office/drawing/2014/main" id="{4D702279-ACE9-4FC9-8ADE-DFF4DF6D6794}"/>
              </a:ext>
            </a:extLst>
          </p:cNvPr>
          <p:cNvSpPr txBox="1">
            <a:spLocks/>
          </p:cNvSpPr>
          <p:nvPr/>
        </p:nvSpPr>
        <p:spPr>
          <a:xfrm>
            <a:off x="8156743" y="3142882"/>
            <a:ext cx="3686914" cy="137307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6" name="Подзаголовок 2">
            <a:extLst>
              <a:ext uri="{FF2B5EF4-FFF2-40B4-BE49-F238E27FC236}">
                <a16:creationId xmlns:a16="http://schemas.microsoft.com/office/drawing/2014/main" id="{B1DF8DD9-CAEC-4A68-907F-834C4D75D13C}"/>
              </a:ext>
            </a:extLst>
          </p:cNvPr>
          <p:cNvSpPr txBox="1">
            <a:spLocks/>
          </p:cNvSpPr>
          <p:nvPr/>
        </p:nvSpPr>
        <p:spPr>
          <a:xfrm>
            <a:off x="1428057" y="5098469"/>
            <a:ext cx="9606678" cy="7057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chemeClr val="accent2">
                    <a:lumMod val="50000"/>
                  </a:schemeClr>
                </a:solidFill>
              </a:rPr>
              <a:t>Az</a:t>
            </a:r>
            <a:r>
              <a:rPr lang="az-Latn-AZ" sz="2800" b="1">
                <a:solidFill>
                  <a:schemeClr val="accent2">
                    <a:lumMod val="50000"/>
                  </a:schemeClr>
                </a:solidFill>
              </a:rPr>
              <a:t>ərbaycan Tibb Universitetinin </a:t>
            </a:r>
            <a:r>
              <a:rPr lang="en-US" sz="2800" b="1">
                <a:solidFill>
                  <a:schemeClr val="accent2">
                    <a:lumMod val="50000"/>
                  </a:schemeClr>
                </a:solidFill>
              </a:rPr>
              <a:t>I</a:t>
            </a:r>
            <a:r>
              <a:rPr lang="az-Latn-AZ" sz="2800" b="1">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7" name="Рисунок 5">
            <a:extLst>
              <a:ext uri="{FF2B5EF4-FFF2-40B4-BE49-F238E27FC236}">
                <a16:creationId xmlns:a16="http://schemas.microsoft.com/office/drawing/2014/main" id="{DDC89D77-0A3E-4808-ABCC-14D02F7CC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8" name="Picture 7">
            <a:extLst>
              <a:ext uri="{FF2B5EF4-FFF2-40B4-BE49-F238E27FC236}">
                <a16:creationId xmlns:a16="http://schemas.microsoft.com/office/drawing/2014/main" id="{4B921A35-DD63-4792-A2AE-B091092676F1}"/>
              </a:ext>
            </a:extLst>
          </p:cNvPr>
          <p:cNvPicPr>
            <a:picLocks noChangeAspect="1"/>
          </p:cNvPicPr>
          <p:nvPr/>
        </p:nvPicPr>
        <p:blipFill>
          <a:blip r:embed="rId3"/>
          <a:stretch>
            <a:fillRect/>
          </a:stretch>
        </p:blipFill>
        <p:spPr>
          <a:xfrm>
            <a:off x="3361478" y="1302494"/>
            <a:ext cx="5032582" cy="3375643"/>
          </a:xfrm>
          <a:prstGeom prst="rect">
            <a:avLst/>
          </a:prstGeom>
        </p:spPr>
      </p:pic>
    </p:spTree>
    <p:extLst>
      <p:ext uri="{BB962C8B-B14F-4D97-AF65-F5344CB8AC3E}">
        <p14:creationId xmlns:p14="http://schemas.microsoft.com/office/powerpoint/2010/main" val="192187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95600" y="1676400"/>
            <a:ext cx="6400800" cy="1470025"/>
          </a:xfrm>
        </p:spPr>
        <p:txBody>
          <a:bodyPr>
            <a:normAutofit fontScale="90000"/>
          </a:bodyPr>
          <a:lstStyle/>
          <a:p>
            <a:r>
              <a:rPr lang="az-Latn-AZ" dirty="0">
                <a:solidFill>
                  <a:schemeClr val="accent2">
                    <a:lumMod val="50000"/>
                  </a:schemeClr>
                </a:solidFill>
              </a:rPr>
              <a:t>AĞCİYƏRİN CƏRRAHİ XƏSTƏLİKLƏRİNƏ DİAQNOSTİK YANAŞMA</a:t>
            </a:r>
            <a:endParaRPr lang="en-US" dirty="0">
              <a:solidFill>
                <a:schemeClr val="accent2">
                  <a:lumMod val="50000"/>
                </a:schemeClr>
              </a:solidFill>
            </a:endParaRPr>
          </a:p>
        </p:txBody>
      </p:sp>
      <p:sp>
        <p:nvSpPr>
          <p:cNvPr id="3" name="Subtitle 2"/>
          <p:cNvSpPr>
            <a:spLocks noGrp="1"/>
          </p:cNvSpPr>
          <p:nvPr>
            <p:ph type="subTitle" idx="1"/>
          </p:nvPr>
        </p:nvSpPr>
        <p:spPr>
          <a:xfrm>
            <a:off x="1524000" y="3863975"/>
            <a:ext cx="9144000" cy="1655762"/>
          </a:xfrm>
        </p:spPr>
        <p:txBody>
          <a:bodyPr>
            <a:normAutofit/>
          </a:bodyPr>
          <a:lstStyle/>
          <a:p>
            <a:pPr marR="0"/>
            <a:r>
              <a:rPr lang="az-Latn-AZ" sz="2400" b="1" dirty="0"/>
              <a:t>AMEA müxbir üzvü, </a:t>
            </a:r>
          </a:p>
          <a:p>
            <a:pPr marR="0"/>
            <a:r>
              <a:rPr lang="az-Latn-AZ" sz="2400" b="1" dirty="0"/>
              <a:t>Prof.Dr. Nuru Yusifoğlu Bayramov</a:t>
            </a:r>
          </a:p>
          <a:p>
            <a:pPr marR="0"/>
            <a:r>
              <a:rPr lang="az-Latn-AZ" sz="2400" b="1" dirty="0"/>
              <a:t>ATU, I cərrahi xəstəlikləri kafedrası</a:t>
            </a:r>
          </a:p>
        </p:txBody>
      </p:sp>
      <p:sp>
        <p:nvSpPr>
          <p:cNvPr id="5" name="TextBox 4">
            <a:extLst>
              <a:ext uri="{FF2B5EF4-FFF2-40B4-BE49-F238E27FC236}">
                <a16:creationId xmlns:a16="http://schemas.microsoft.com/office/drawing/2014/main" id="{58230765-1AF1-438B-A9D2-4EC2CE00BCDD}"/>
              </a:ext>
            </a:extLst>
          </p:cNvPr>
          <p:cNvSpPr txBox="1"/>
          <p:nvPr/>
        </p:nvSpPr>
        <p:spPr>
          <a:xfrm>
            <a:off x="98298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
        <p:nvSpPr>
          <p:cNvPr id="6" name="Footer Placeholder 5">
            <a:extLst>
              <a:ext uri="{FF2B5EF4-FFF2-40B4-BE49-F238E27FC236}">
                <a16:creationId xmlns:a16="http://schemas.microsoft.com/office/drawing/2014/main" id="{18021015-0A63-409F-A996-2F3948F86B52}"/>
              </a:ext>
            </a:extLst>
          </p:cNvPr>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409165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971800" y="76200"/>
            <a:ext cx="6324600" cy="838200"/>
          </a:xfrm>
        </p:spPr>
        <p:txBody>
          <a:bodyPr>
            <a:normAutofit/>
          </a:bodyPr>
          <a:lstStyle/>
          <a:p>
            <a:r>
              <a:rPr lang="az-Latn-AZ" sz="3600" dirty="0">
                <a:solidFill>
                  <a:schemeClr val="accent2">
                    <a:lumMod val="50000"/>
                  </a:schemeClr>
                </a:solidFill>
              </a:rPr>
              <a:t>Anatomiyası</a:t>
            </a:r>
            <a:endParaRPr lang="en-US" sz="3600" dirty="0">
              <a:solidFill>
                <a:schemeClr val="accent2">
                  <a:lumMod val="50000"/>
                </a:schemeClr>
              </a:solidFill>
            </a:endParaRPr>
          </a:p>
        </p:txBody>
      </p:sp>
      <p:sp>
        <p:nvSpPr>
          <p:cNvPr id="3" name="Content Placeholder 2"/>
          <p:cNvSpPr>
            <a:spLocks noGrp="1"/>
          </p:cNvSpPr>
          <p:nvPr>
            <p:ph sz="half" idx="1"/>
          </p:nvPr>
        </p:nvSpPr>
        <p:spPr>
          <a:xfrm>
            <a:off x="381000" y="1676400"/>
            <a:ext cx="3657600" cy="4525963"/>
          </a:xfrm>
        </p:spPr>
        <p:txBody>
          <a:bodyPr>
            <a:normAutofit/>
          </a:bodyPr>
          <a:lstStyle/>
          <a:p>
            <a:pPr marL="109728" indent="0">
              <a:buNone/>
            </a:pPr>
            <a:r>
              <a:rPr lang="az-Latn-AZ" b="1" dirty="0">
                <a:solidFill>
                  <a:schemeClr val="bg2">
                    <a:lumMod val="50000"/>
                  </a:schemeClr>
                </a:solidFill>
                <a:latin typeface="Calibri" panose="020F0502020204030204" pitchFamily="34" charset="0"/>
              </a:rPr>
              <a:t>İnsanda iki ağciyər</a:t>
            </a:r>
          </a:p>
          <a:p>
            <a:pPr marL="109728" indent="0">
              <a:buNone/>
            </a:pPr>
            <a:r>
              <a:rPr lang="az-Latn-AZ" b="1" dirty="0">
                <a:solidFill>
                  <a:schemeClr val="bg2">
                    <a:lumMod val="50000"/>
                  </a:schemeClr>
                </a:solidFill>
                <a:latin typeface="Calibri" panose="020F0502020204030204" pitchFamily="34" charset="0"/>
              </a:rPr>
              <a:t>Sağ və sol ağciyər</a:t>
            </a:r>
            <a:endParaRPr lang="en-US" dirty="0">
              <a:solidFill>
                <a:schemeClr val="bg2">
                  <a:lumMod val="50000"/>
                </a:schemeClr>
              </a:solidFill>
              <a:latin typeface="Calibri" panose="020F0502020204030204" pitchFamily="34" charset="0"/>
            </a:endParaRPr>
          </a:p>
        </p:txBody>
      </p:sp>
      <p:pic>
        <p:nvPicPr>
          <p:cNvPr id="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76800" y="838200"/>
            <a:ext cx="5816982" cy="5425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endParaRPr lang="en-US" dirty="0"/>
          </a:p>
        </p:txBody>
      </p:sp>
      <p:sp>
        <p:nvSpPr>
          <p:cNvPr id="7" name="TextBox 6">
            <a:extLst>
              <a:ext uri="{FF2B5EF4-FFF2-40B4-BE49-F238E27FC236}">
                <a16:creationId xmlns:a16="http://schemas.microsoft.com/office/drawing/2014/main" id="{E537F5AA-5A43-486F-A6E4-FF2B870D8BB8}"/>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4080762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81400" y="76200"/>
            <a:ext cx="5105400" cy="513939"/>
          </a:xfrm>
        </p:spPr>
        <p:txBody>
          <a:bodyPr>
            <a:normAutofit fontScale="90000"/>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533400" y="1828800"/>
            <a:ext cx="4267200" cy="4525963"/>
          </a:xfrm>
        </p:spPr>
        <p:txBody>
          <a:bodyPr>
            <a:normAutofit/>
          </a:bodyPr>
          <a:lstStyle/>
          <a:p>
            <a:pPr marL="109728" indent="0">
              <a:buNone/>
            </a:pPr>
            <a:r>
              <a:rPr lang="az-Latn-AZ" sz="2800" b="1" dirty="0">
                <a:solidFill>
                  <a:schemeClr val="bg2">
                    <a:lumMod val="50000"/>
                  </a:schemeClr>
                </a:solidFill>
                <a:latin typeface="Calibri" panose="020F0502020204030204" pitchFamily="34" charset="0"/>
              </a:rPr>
              <a:t>Ağciyərin arxitektonikası</a:t>
            </a:r>
          </a:p>
          <a:p>
            <a:r>
              <a:rPr lang="az-Latn-AZ" sz="2800" b="1" dirty="0">
                <a:solidFill>
                  <a:schemeClr val="bg2">
                    <a:lumMod val="50000"/>
                  </a:schemeClr>
                </a:solidFill>
                <a:latin typeface="Calibri" panose="020F0502020204030204" pitchFamily="34" charset="0"/>
              </a:rPr>
              <a:t>Pay</a:t>
            </a:r>
          </a:p>
          <a:p>
            <a:r>
              <a:rPr lang="az-Latn-AZ" sz="2800" b="1" dirty="0">
                <a:solidFill>
                  <a:schemeClr val="bg2">
                    <a:lumMod val="50000"/>
                  </a:schemeClr>
                </a:solidFill>
                <a:latin typeface="Calibri" panose="020F0502020204030204" pitchFamily="34" charset="0"/>
              </a:rPr>
              <a:t>Seqment</a:t>
            </a:r>
          </a:p>
          <a:p>
            <a:r>
              <a:rPr lang="az-Latn-AZ" sz="2800" b="1" dirty="0">
                <a:solidFill>
                  <a:schemeClr val="bg2">
                    <a:lumMod val="50000"/>
                  </a:schemeClr>
                </a:solidFill>
                <a:latin typeface="Calibri" panose="020F0502020204030204" pitchFamily="34" charset="0"/>
              </a:rPr>
              <a:t>Paycıqlar</a:t>
            </a:r>
          </a:p>
          <a:p>
            <a:r>
              <a:rPr lang="az-Latn-AZ" sz="2800" b="1" dirty="0">
                <a:solidFill>
                  <a:schemeClr val="bg2">
                    <a:lumMod val="50000"/>
                  </a:schemeClr>
                </a:solidFill>
                <a:latin typeface="Calibri" panose="020F0502020204030204" pitchFamily="34" charset="0"/>
              </a:rPr>
              <a:t>Alveollar</a:t>
            </a:r>
            <a:endParaRPr lang="en-US" sz="2800" b="1" dirty="0">
              <a:solidFill>
                <a:schemeClr val="bg2">
                  <a:lumMod val="50000"/>
                </a:schemeClr>
              </a:solidFill>
              <a:latin typeface="Calibri" panose="020F0502020204030204" pitchFamily="34" charset="0"/>
            </a:endParaRPr>
          </a:p>
        </p:txBody>
      </p:sp>
      <p:pic>
        <p:nvPicPr>
          <p:cNvPr id="102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76800" y="960437"/>
            <a:ext cx="5996926" cy="5509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endParaRPr lang="en-US" dirty="0"/>
          </a:p>
        </p:txBody>
      </p:sp>
      <p:sp>
        <p:nvSpPr>
          <p:cNvPr id="6" name="TextBox 5">
            <a:extLst>
              <a:ext uri="{FF2B5EF4-FFF2-40B4-BE49-F238E27FC236}">
                <a16:creationId xmlns:a16="http://schemas.microsoft.com/office/drawing/2014/main" id="{52F4F705-3BC4-4318-9F12-FA1554E5CE85}"/>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835661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05200" y="152401"/>
            <a:ext cx="4648200" cy="580230"/>
          </a:xfrm>
        </p:spPr>
        <p:txBody>
          <a:bodyPr>
            <a:normAutofit/>
          </a:bodyPr>
          <a:lstStyle/>
          <a:p>
            <a:r>
              <a:rPr lang="az-Latn-AZ" sz="3200" dirty="0">
                <a:solidFill>
                  <a:schemeClr val="accent2">
                    <a:lumMod val="50000"/>
                  </a:schemeClr>
                </a:solidFill>
              </a:rPr>
              <a:t>Anatomiyası</a:t>
            </a:r>
            <a:endParaRPr lang="en-US" sz="3200" i="1" dirty="0">
              <a:solidFill>
                <a:srgbClr val="FF0000"/>
              </a:solidFill>
            </a:endParaRPr>
          </a:p>
        </p:txBody>
      </p:sp>
      <p:sp>
        <p:nvSpPr>
          <p:cNvPr id="3" name="Content Placeholder 2"/>
          <p:cNvSpPr>
            <a:spLocks noGrp="1"/>
          </p:cNvSpPr>
          <p:nvPr>
            <p:ph sz="half" idx="1"/>
          </p:nvPr>
        </p:nvSpPr>
        <p:spPr>
          <a:xfrm>
            <a:off x="304800" y="1597230"/>
            <a:ext cx="4343400" cy="4525963"/>
          </a:xfrm>
        </p:spPr>
        <p:txBody>
          <a:bodyPr>
            <a:normAutofit/>
          </a:bodyPr>
          <a:lstStyle/>
          <a:p>
            <a:pPr marL="109728" indent="0">
              <a:buNone/>
            </a:pPr>
            <a:r>
              <a:rPr lang="az-Latn-AZ" b="1" dirty="0">
                <a:solidFill>
                  <a:schemeClr val="tx2">
                    <a:lumMod val="50000"/>
                  </a:schemeClr>
                </a:solidFill>
                <a:latin typeface="Calibri" panose="020F0502020204030204" pitchFamily="34" charset="0"/>
              </a:rPr>
              <a:t>Sağ ağciyərin  pay və seqmentləri</a:t>
            </a:r>
          </a:p>
          <a:p>
            <a:pPr marL="109728" indent="0">
              <a:buNone/>
            </a:pPr>
            <a:r>
              <a:rPr lang="az-Latn-AZ" b="1" dirty="0">
                <a:solidFill>
                  <a:schemeClr val="tx2">
                    <a:lumMod val="50000"/>
                  </a:schemeClr>
                </a:solidFill>
                <a:latin typeface="Calibri" panose="020F0502020204030204" pitchFamily="34" charset="0"/>
              </a:rPr>
              <a:t>Yuxarı, orta və aşağı paylar</a:t>
            </a:r>
          </a:p>
          <a:p>
            <a:pPr marL="109728" indent="0">
              <a:buNone/>
            </a:pPr>
            <a:r>
              <a:rPr lang="az-Latn-AZ" b="1" dirty="0">
                <a:solidFill>
                  <a:schemeClr val="tx2">
                    <a:lumMod val="50000"/>
                  </a:schemeClr>
                </a:solidFill>
                <a:latin typeface="Calibri" panose="020F0502020204030204" pitchFamily="34" charset="0"/>
              </a:rPr>
              <a:t>Seqmentlər</a:t>
            </a:r>
          </a:p>
          <a:p>
            <a:pPr marL="109728" indent="0">
              <a:buNone/>
            </a:pPr>
            <a:endParaRPr lang="az-Latn-AZ" b="1" dirty="0">
              <a:solidFill>
                <a:schemeClr val="tx2">
                  <a:lumMod val="50000"/>
                </a:schemeClr>
              </a:solidFill>
              <a:latin typeface="Calibri" panose="020F0502020204030204" pitchFamily="34" charset="0"/>
            </a:endParaRPr>
          </a:p>
          <a:p>
            <a:pPr marL="109728" indent="0">
              <a:buNone/>
            </a:pPr>
            <a:endParaRPr lang="az-Latn-AZ" b="1" dirty="0">
              <a:solidFill>
                <a:schemeClr val="tx2">
                  <a:lumMod val="50000"/>
                </a:schemeClr>
              </a:solidFill>
              <a:latin typeface="Calibri" panose="020F0502020204030204" pitchFamily="34" charset="0"/>
            </a:endParaRPr>
          </a:p>
          <a:p>
            <a:pPr marL="109728" indent="0">
              <a:buNone/>
            </a:pPr>
            <a:r>
              <a:rPr lang="az-Latn-AZ" b="1" dirty="0">
                <a:solidFill>
                  <a:schemeClr val="tx2">
                    <a:lumMod val="50000"/>
                  </a:schemeClr>
                </a:solidFill>
                <a:latin typeface="Calibri" panose="020F0502020204030204" pitchFamily="34" charset="0"/>
              </a:rPr>
              <a:t>Sol ağciyərin  pay və seqmentləri</a:t>
            </a:r>
          </a:p>
          <a:p>
            <a:pPr marL="109728" indent="0">
              <a:buNone/>
            </a:pPr>
            <a:r>
              <a:rPr lang="az-Latn-AZ" b="1" dirty="0">
                <a:solidFill>
                  <a:schemeClr val="tx2">
                    <a:lumMod val="50000"/>
                  </a:schemeClr>
                </a:solidFill>
                <a:latin typeface="Calibri" panose="020F0502020204030204" pitchFamily="34" charset="0"/>
              </a:rPr>
              <a:t>Yuxaı və aşağı pay</a:t>
            </a:r>
          </a:p>
          <a:p>
            <a:pPr marL="109728" indent="0">
              <a:buNone/>
            </a:pPr>
            <a:r>
              <a:rPr lang="az-Latn-AZ" b="1" dirty="0">
                <a:solidFill>
                  <a:schemeClr val="tx2">
                    <a:lumMod val="50000"/>
                  </a:schemeClr>
                </a:solidFill>
                <a:latin typeface="Calibri" panose="020F0502020204030204" pitchFamily="34" charset="0"/>
              </a:rPr>
              <a:t>Seqmentlər</a:t>
            </a:r>
            <a:endParaRPr lang="en-US" dirty="0">
              <a:solidFill>
                <a:schemeClr val="tx2">
                  <a:lumMod val="50000"/>
                </a:schemeClr>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endParaRPr lang="en-US" dirty="0"/>
          </a:p>
        </p:txBody>
      </p:sp>
      <p:pic>
        <p:nvPicPr>
          <p:cNvPr id="6" name="Content Placeholder 4">
            <a:extLst>
              <a:ext uri="{FF2B5EF4-FFF2-40B4-BE49-F238E27FC236}">
                <a16:creationId xmlns:a16="http://schemas.microsoft.com/office/drawing/2014/main" id="{412950E1-4A3C-42AB-AC00-DD3318304B7A}"/>
              </a:ext>
            </a:extLst>
          </p:cNvPr>
          <p:cNvPicPr>
            <a:picLocks noGrp="1"/>
          </p:cNvPicPr>
          <p:nvPr>
            <p:ph sz="half" idx="2"/>
          </p:nvPr>
        </p:nvPicPr>
        <p:blipFill>
          <a:blip r:embed="rId3"/>
          <a:stretch>
            <a:fillRect/>
          </a:stretch>
        </p:blipFill>
        <p:spPr>
          <a:xfrm>
            <a:off x="6619874" y="990601"/>
            <a:ext cx="5038725" cy="5134768"/>
          </a:xfrm>
          <a:prstGeom prst="rect">
            <a:avLst/>
          </a:prstGeom>
        </p:spPr>
      </p:pic>
      <p:sp>
        <p:nvSpPr>
          <p:cNvPr id="7" name="TextBox 6">
            <a:extLst>
              <a:ext uri="{FF2B5EF4-FFF2-40B4-BE49-F238E27FC236}">
                <a16:creationId xmlns:a16="http://schemas.microsoft.com/office/drawing/2014/main" id="{FAC075DC-A912-4A24-A55B-CD492526646B}"/>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423765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az-Latn-AZ" sz="3600" dirty="0">
                <a:solidFill>
                  <a:schemeClr val="accent2">
                    <a:lumMod val="50000"/>
                  </a:schemeClr>
                </a:solidFill>
              </a:rPr>
              <a:t>Fiziologiyası</a:t>
            </a:r>
            <a:endParaRPr lang="en-US" sz="3600" dirty="0">
              <a:solidFill>
                <a:schemeClr val="accent2">
                  <a:lumMod val="50000"/>
                </a:schemeClr>
              </a:solidFill>
            </a:endParaRPr>
          </a:p>
        </p:txBody>
      </p:sp>
      <p:sp>
        <p:nvSpPr>
          <p:cNvPr id="3" name="Content Placeholder 2"/>
          <p:cNvSpPr>
            <a:spLocks noGrp="1"/>
          </p:cNvSpPr>
          <p:nvPr>
            <p:ph idx="1"/>
          </p:nvPr>
        </p:nvSpPr>
        <p:spPr/>
        <p:txBody>
          <a:bodyPr>
            <a:normAutofit/>
          </a:bodyPr>
          <a:lstStyle/>
          <a:p>
            <a:pPr marL="109728" indent="0">
              <a:buNone/>
            </a:pPr>
            <a:r>
              <a:rPr lang="az-Latn-AZ" sz="4000" dirty="0"/>
              <a:t>Ağciyərlər orqanizmdə 2 funksiya yerinə yetirir:</a:t>
            </a:r>
            <a:endParaRPr lang="en-US" sz="4000" dirty="0"/>
          </a:p>
          <a:p>
            <a:pPr lvl="0"/>
            <a:r>
              <a:rPr lang="az-Latn-AZ" sz="4000" dirty="0"/>
              <a:t>Tənəffüs funksiyası </a:t>
            </a:r>
            <a:endParaRPr lang="en-US" sz="4000" dirty="0"/>
          </a:p>
          <a:p>
            <a:pPr lvl="0"/>
            <a:r>
              <a:rPr lang="az-Latn-AZ" sz="4000" dirty="0"/>
              <a:t>Qeyri-tənəffüs funksiyası</a:t>
            </a:r>
            <a:endParaRPr lang="en-US" sz="4000" dirty="0"/>
          </a:p>
          <a:p>
            <a:pPr marL="109728" indent="0">
              <a:buNone/>
            </a:pPr>
            <a:endParaRPr lang="en-US" sz="4000" b="1" dirty="0">
              <a:solidFill>
                <a:schemeClr val="bg1"/>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endParaRPr lang="en-US" dirty="0"/>
          </a:p>
        </p:txBody>
      </p:sp>
      <p:sp>
        <p:nvSpPr>
          <p:cNvPr id="7" name="TextBox 6">
            <a:extLst>
              <a:ext uri="{FF2B5EF4-FFF2-40B4-BE49-F238E27FC236}">
                <a16:creationId xmlns:a16="http://schemas.microsoft.com/office/drawing/2014/main" id="{241CD08D-5FF3-4AF6-8F5D-9F0FBE2475BD}"/>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596640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971800" y="76200"/>
            <a:ext cx="6324600" cy="609600"/>
          </a:xfrm>
        </p:spPr>
        <p:txBody>
          <a:bodyPr>
            <a:normAutofit/>
          </a:bodyPr>
          <a:lstStyle/>
          <a:p>
            <a:r>
              <a:rPr lang="az-Latn-AZ" sz="3600" dirty="0">
                <a:solidFill>
                  <a:schemeClr val="accent2">
                    <a:lumMod val="50000"/>
                  </a:schemeClr>
                </a:solidFill>
              </a:rPr>
              <a:t>Sindromları</a:t>
            </a:r>
            <a:endParaRPr lang="en-US" sz="3600" dirty="0">
              <a:solidFill>
                <a:schemeClr val="accent2">
                  <a:lumMod val="50000"/>
                </a:schemeClr>
              </a:solidFill>
            </a:endParaRPr>
          </a:p>
        </p:txBody>
      </p:sp>
      <p:sp>
        <p:nvSpPr>
          <p:cNvPr id="3" name="Content Placeholder 2"/>
          <p:cNvSpPr>
            <a:spLocks noGrp="1"/>
          </p:cNvSpPr>
          <p:nvPr>
            <p:ph sz="half" idx="1"/>
          </p:nvPr>
        </p:nvSpPr>
        <p:spPr>
          <a:xfrm>
            <a:off x="1676400" y="1600200"/>
            <a:ext cx="8686800" cy="4572000"/>
          </a:xfrm>
        </p:spPr>
        <p:txBody>
          <a:bodyPr>
            <a:normAutofit/>
          </a:bodyPr>
          <a:lstStyle/>
          <a:p>
            <a:r>
              <a:rPr lang="az-Latn-AZ" b="1" dirty="0">
                <a:solidFill>
                  <a:schemeClr val="accent1">
                    <a:lumMod val="75000"/>
                  </a:schemeClr>
                </a:solidFill>
              </a:rPr>
              <a:t>Ağciyər yetməzliyi</a:t>
            </a:r>
          </a:p>
          <a:p>
            <a:endParaRPr lang="az-Latn-AZ" b="1" dirty="0">
              <a:solidFill>
                <a:schemeClr val="accent1">
                  <a:lumMod val="75000"/>
                </a:schemeClr>
              </a:solidFill>
            </a:endParaRPr>
          </a:p>
          <a:p>
            <a:r>
              <a:rPr lang="az-Latn-AZ" b="1" dirty="0">
                <a:solidFill>
                  <a:schemeClr val="accent1">
                    <a:lumMod val="75000"/>
                  </a:schemeClr>
                </a:solidFill>
              </a:rPr>
              <a:t>Ağciyər kütləsi</a:t>
            </a:r>
          </a:p>
          <a:p>
            <a:endParaRPr lang="az-Latn-AZ" b="1" dirty="0">
              <a:solidFill>
                <a:schemeClr val="accent1">
                  <a:lumMod val="75000"/>
                </a:schemeClr>
              </a:solidFill>
            </a:endParaRPr>
          </a:p>
          <a:p>
            <a:r>
              <a:rPr lang="az-Latn-AZ" b="1" dirty="0">
                <a:solidFill>
                  <a:schemeClr val="accent1">
                    <a:lumMod val="75000"/>
                  </a:schemeClr>
                </a:solidFill>
              </a:rPr>
              <a:t>Diffuz xəstəliklər (obstruktiv, restriktiv)</a:t>
            </a:r>
          </a:p>
        </p:txBody>
      </p:sp>
      <p:sp>
        <p:nvSpPr>
          <p:cNvPr id="2" name="Footer Placeholder 1"/>
          <p:cNvSpPr>
            <a:spLocks noGrp="1"/>
          </p:cNvSpPr>
          <p:nvPr>
            <p:ph type="ftr" sz="quarter" idx="11"/>
          </p:nvPr>
        </p:nvSpPr>
        <p:spPr/>
        <p:txBody>
          <a:bodyPr/>
          <a:lstStyle/>
          <a:p>
            <a:r>
              <a:rPr lang="en-US"/>
              <a:t>Prof.Dr. NYBay</a:t>
            </a:r>
            <a:endParaRPr lang="en-US" dirty="0"/>
          </a:p>
        </p:txBody>
      </p:sp>
      <p:sp>
        <p:nvSpPr>
          <p:cNvPr id="6" name="TextBox 5">
            <a:extLst>
              <a:ext uri="{FF2B5EF4-FFF2-40B4-BE49-F238E27FC236}">
                <a16:creationId xmlns:a16="http://schemas.microsoft.com/office/drawing/2014/main" id="{FF6F1D80-E900-4CFD-A674-B7486A08ED7C}"/>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635834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0" y="0"/>
            <a:ext cx="6172200" cy="685800"/>
          </a:xfrm>
        </p:spPr>
        <p:txBody>
          <a:bodyPr>
            <a:normAutofit/>
          </a:bodyPr>
          <a:lstStyle/>
          <a:p>
            <a:r>
              <a:rPr lang="az-Latn-AZ" sz="3200" dirty="0">
                <a:solidFill>
                  <a:schemeClr val="accent2">
                    <a:lumMod val="50000"/>
                  </a:schemeClr>
                </a:solidFill>
              </a:rPr>
              <a:t>Cərrahi xəstəlikləri</a:t>
            </a:r>
            <a:endParaRPr lang="en-US" sz="3200" dirty="0">
              <a:solidFill>
                <a:schemeClr val="accent2">
                  <a:lumMod val="50000"/>
                </a:schemeClr>
              </a:solidFill>
            </a:endParaRPr>
          </a:p>
        </p:txBody>
      </p:sp>
      <p:sp>
        <p:nvSpPr>
          <p:cNvPr id="8" name="Content Placeholder 7"/>
          <p:cNvSpPr>
            <a:spLocks noGrp="1"/>
          </p:cNvSpPr>
          <p:nvPr>
            <p:ph sz="half" idx="1"/>
          </p:nvPr>
        </p:nvSpPr>
        <p:spPr>
          <a:xfrm>
            <a:off x="762000" y="1676400"/>
            <a:ext cx="11277600" cy="4191000"/>
          </a:xfrm>
        </p:spPr>
        <p:txBody>
          <a:bodyPr numCol="2">
            <a:normAutofit/>
          </a:bodyPr>
          <a:lstStyle/>
          <a:p>
            <a:r>
              <a:rPr lang="az-Latn-AZ" b="1" dirty="0">
                <a:latin typeface="Calibri" panose="020F0502020204030204" pitchFamily="34" charset="0"/>
              </a:rPr>
              <a:t>Ağciyər absesi</a:t>
            </a:r>
            <a:endParaRPr lang="en-US" b="1" dirty="0">
              <a:latin typeface="Calibri" panose="020F0502020204030204" pitchFamily="34" charset="0"/>
            </a:endParaRPr>
          </a:p>
          <a:p>
            <a:r>
              <a:rPr lang="az-Latn-AZ" b="1" dirty="0">
                <a:latin typeface="Calibri" panose="020F0502020204030204" pitchFamily="34" charset="0"/>
              </a:rPr>
              <a:t>Bronxoektaziya</a:t>
            </a:r>
            <a:endParaRPr lang="en-US" b="1" dirty="0">
              <a:latin typeface="Calibri" panose="020F0502020204030204" pitchFamily="34" charset="0"/>
            </a:endParaRPr>
          </a:p>
          <a:p>
            <a:r>
              <a:rPr lang="az-Latn-AZ" b="1" dirty="0">
                <a:latin typeface="Calibri" panose="020F0502020204030204" pitchFamily="34" charset="0"/>
              </a:rPr>
              <a:t>Ağciyərin anadangəlmə xəstəlikləri</a:t>
            </a:r>
            <a:endParaRPr lang="en-US" b="1" dirty="0">
              <a:latin typeface="Calibri" panose="020F0502020204030204" pitchFamily="34" charset="0"/>
            </a:endParaRPr>
          </a:p>
          <a:p>
            <a:r>
              <a:rPr lang="en-US" b="1" dirty="0" err="1">
                <a:latin typeface="Calibri" panose="020F0502020204030204" pitchFamily="34" charset="0"/>
              </a:rPr>
              <a:t>Traxeobronxial</a:t>
            </a:r>
            <a:r>
              <a:rPr lang="en-US" b="1" dirty="0">
                <a:latin typeface="Calibri" panose="020F0502020204030204" pitchFamily="34" charset="0"/>
              </a:rPr>
              <a:t> </a:t>
            </a:r>
            <a:r>
              <a:rPr lang="en-US" b="1" dirty="0" err="1">
                <a:latin typeface="Calibri" panose="020F0502020204030204" pitchFamily="34" charset="0"/>
              </a:rPr>
              <a:t>atreziya</a:t>
            </a:r>
            <a:endParaRPr lang="en-US" b="1" dirty="0">
              <a:latin typeface="Calibri" panose="020F0502020204030204" pitchFamily="34" charset="0"/>
            </a:endParaRPr>
          </a:p>
          <a:p>
            <a:r>
              <a:rPr lang="en-US" b="1" dirty="0" err="1">
                <a:latin typeface="Calibri" panose="020F0502020204030204" pitchFamily="34" charset="0"/>
              </a:rPr>
              <a:t>Bronxogenik</a:t>
            </a:r>
            <a:r>
              <a:rPr lang="en-US" b="1" dirty="0">
                <a:latin typeface="Calibri" panose="020F0502020204030204" pitchFamily="34" charset="0"/>
              </a:rPr>
              <a:t> </a:t>
            </a:r>
            <a:r>
              <a:rPr lang="en-US" b="1" dirty="0" err="1">
                <a:latin typeface="Calibri" panose="020F0502020204030204" pitchFamily="34" charset="0"/>
              </a:rPr>
              <a:t>kistlər</a:t>
            </a:r>
            <a:endParaRPr lang="en-US" b="1" dirty="0">
              <a:latin typeface="Calibri" panose="020F0502020204030204" pitchFamily="34" charset="0"/>
            </a:endParaRPr>
          </a:p>
          <a:p>
            <a:r>
              <a:rPr lang="en-US" b="1" dirty="0" err="1">
                <a:latin typeface="Calibri" panose="020F0502020204030204" pitchFamily="34" charset="0"/>
              </a:rPr>
              <a:t>Bronxopulmonar</a:t>
            </a:r>
            <a:r>
              <a:rPr lang="en-US" b="1" dirty="0">
                <a:latin typeface="Calibri" panose="020F0502020204030204" pitchFamily="34" charset="0"/>
              </a:rPr>
              <a:t> </a:t>
            </a:r>
            <a:r>
              <a:rPr lang="en-US" b="1" dirty="0" err="1">
                <a:latin typeface="Calibri" panose="020F0502020204030204" pitchFamily="34" charset="0"/>
              </a:rPr>
              <a:t>displaziya</a:t>
            </a:r>
            <a:endParaRPr lang="en-US" b="1" dirty="0">
              <a:latin typeface="Calibri" panose="020F0502020204030204" pitchFamily="34" charset="0"/>
            </a:endParaRPr>
          </a:p>
          <a:p>
            <a:r>
              <a:rPr lang="en-US" b="1" dirty="0" err="1">
                <a:latin typeface="Calibri" panose="020F0502020204030204" pitchFamily="34" charset="0"/>
              </a:rPr>
              <a:t>Pulmonar</a:t>
            </a:r>
            <a:r>
              <a:rPr lang="en-US" b="1" dirty="0">
                <a:latin typeface="Calibri" panose="020F0502020204030204" pitchFamily="34" charset="0"/>
              </a:rPr>
              <a:t> </a:t>
            </a:r>
            <a:r>
              <a:rPr lang="en-US" b="1" dirty="0" err="1">
                <a:latin typeface="Calibri" panose="020F0502020204030204" pitchFamily="34" charset="0"/>
              </a:rPr>
              <a:t>sekvestrasiya</a:t>
            </a:r>
            <a:endParaRPr lang="en-US" b="1" dirty="0">
              <a:latin typeface="Calibri" panose="020F0502020204030204" pitchFamily="34" charset="0"/>
            </a:endParaRPr>
          </a:p>
          <a:p>
            <a:r>
              <a:rPr lang="en-US" b="1" dirty="0" err="1">
                <a:latin typeface="Calibri" panose="020F0502020204030204" pitchFamily="34" charset="0"/>
              </a:rPr>
              <a:t>Anadangəlmə</a:t>
            </a:r>
            <a:r>
              <a:rPr lang="en-US" b="1" dirty="0">
                <a:latin typeface="Calibri" panose="020F0502020204030204" pitchFamily="34" charset="0"/>
              </a:rPr>
              <a:t> </a:t>
            </a:r>
            <a:r>
              <a:rPr lang="en-US" b="1" dirty="0" err="1">
                <a:latin typeface="Calibri" panose="020F0502020204030204" pitchFamily="34" charset="0"/>
              </a:rPr>
              <a:t>kistik</a:t>
            </a:r>
            <a:r>
              <a:rPr lang="en-US" b="1" dirty="0">
                <a:latin typeface="Calibri" panose="020F0502020204030204" pitchFamily="34" charset="0"/>
              </a:rPr>
              <a:t> </a:t>
            </a:r>
            <a:r>
              <a:rPr lang="en-US" b="1" dirty="0" err="1">
                <a:latin typeface="Calibri" panose="020F0502020204030204" pitchFamily="34" charset="0"/>
              </a:rPr>
              <a:t>adenomatoz</a:t>
            </a:r>
            <a:endParaRPr lang="en-US" b="1" dirty="0">
              <a:latin typeface="Calibri" panose="020F0502020204030204" pitchFamily="34" charset="0"/>
            </a:endParaRPr>
          </a:p>
          <a:p>
            <a:r>
              <a:rPr lang="en-US" b="1" dirty="0" err="1">
                <a:latin typeface="Calibri" panose="020F0502020204030204" pitchFamily="34" charset="0"/>
              </a:rPr>
              <a:t>Anadangəmə</a:t>
            </a:r>
            <a:r>
              <a:rPr lang="en-US" b="1" dirty="0">
                <a:latin typeface="Calibri" panose="020F0502020204030204" pitchFamily="34" charset="0"/>
              </a:rPr>
              <a:t> lobar </a:t>
            </a:r>
            <a:r>
              <a:rPr lang="en-US" b="1" dirty="0" err="1">
                <a:latin typeface="Calibri" panose="020F0502020204030204" pitchFamily="34" charset="0"/>
              </a:rPr>
              <a:t>emfizema</a:t>
            </a:r>
            <a:endParaRPr lang="en-US" b="1" dirty="0">
              <a:latin typeface="Calibri" panose="020F0502020204030204" pitchFamily="34" charset="0"/>
            </a:endParaRPr>
          </a:p>
          <a:p>
            <a:r>
              <a:rPr lang="en-US" b="1" dirty="0" err="1">
                <a:latin typeface="Calibri" panose="020F0502020204030204" pitchFamily="34" charset="0"/>
              </a:rPr>
              <a:t>Ağciyərin</a:t>
            </a:r>
            <a:r>
              <a:rPr lang="en-US" b="1" dirty="0">
                <a:latin typeface="Calibri" panose="020F0502020204030204" pitchFamily="34" charset="0"/>
              </a:rPr>
              <a:t> </a:t>
            </a:r>
            <a:r>
              <a:rPr lang="en-US" b="1" dirty="0" err="1">
                <a:latin typeface="Calibri" panose="020F0502020204030204" pitchFamily="34" charset="0"/>
              </a:rPr>
              <a:t>damar</a:t>
            </a:r>
            <a:r>
              <a:rPr lang="en-US" b="1" dirty="0">
                <a:latin typeface="Calibri" panose="020F0502020204030204" pitchFamily="34" charset="0"/>
              </a:rPr>
              <a:t> </a:t>
            </a:r>
            <a:r>
              <a:rPr lang="en-US" b="1" dirty="0" err="1">
                <a:latin typeface="Calibri" panose="020F0502020204030204" pitchFamily="34" charset="0"/>
              </a:rPr>
              <a:t>anomaliyaları</a:t>
            </a:r>
            <a:endParaRPr lang="en-US" b="1" dirty="0">
              <a:latin typeface="Calibri" panose="020F0502020204030204" pitchFamily="34" charset="0"/>
            </a:endParaRPr>
          </a:p>
          <a:p>
            <a:r>
              <a:rPr lang="en-US" b="1" dirty="0" err="1">
                <a:latin typeface="Calibri" panose="020F0502020204030204" pitchFamily="34" charset="0"/>
              </a:rPr>
              <a:t>Orta</a:t>
            </a:r>
            <a:r>
              <a:rPr lang="en-US" b="1" dirty="0">
                <a:latin typeface="Calibri" panose="020F0502020204030204" pitchFamily="34" charset="0"/>
              </a:rPr>
              <a:t> pay </a:t>
            </a:r>
            <a:r>
              <a:rPr lang="en-US" b="1" dirty="0" err="1">
                <a:latin typeface="Calibri" panose="020F0502020204030204" pitchFamily="34" charset="0"/>
              </a:rPr>
              <a:t>sindromu</a:t>
            </a:r>
            <a:endParaRPr lang="en-US" b="1" dirty="0">
              <a:latin typeface="Calibri" panose="020F0502020204030204" pitchFamily="34" charset="0"/>
            </a:endParaRPr>
          </a:p>
          <a:p>
            <a:r>
              <a:rPr lang="en-US" b="1" dirty="0" err="1">
                <a:latin typeface="Calibri" panose="020F0502020204030204" pitchFamily="34" charset="0"/>
              </a:rPr>
              <a:t>Bronxolitiaz</a:t>
            </a:r>
            <a:endParaRPr lang="en-US" b="1" dirty="0">
              <a:latin typeface="Calibri" panose="020F0502020204030204" pitchFamily="34" charset="0"/>
            </a:endParaRPr>
          </a:p>
          <a:p>
            <a:r>
              <a:rPr lang="en-US" b="1" dirty="0" err="1">
                <a:latin typeface="Calibri" panose="020F0502020204030204" pitchFamily="34" charset="0"/>
              </a:rPr>
              <a:t>Kistik</a:t>
            </a:r>
            <a:r>
              <a:rPr lang="en-US" b="1" dirty="0">
                <a:latin typeface="Calibri" panose="020F0502020204030204" pitchFamily="34" charset="0"/>
              </a:rPr>
              <a:t> </a:t>
            </a:r>
            <a:r>
              <a:rPr lang="en-US" b="1" dirty="0" err="1">
                <a:latin typeface="Calibri" panose="020F0502020204030204" pitchFamily="34" charset="0"/>
              </a:rPr>
              <a:t>fibroz</a:t>
            </a:r>
            <a:endParaRPr lang="en-US" b="1" dirty="0">
              <a:latin typeface="Calibri" panose="020F0502020204030204" pitchFamily="34" charset="0"/>
            </a:endParaRPr>
          </a:p>
          <a:p>
            <a:r>
              <a:rPr lang="en-US" b="1" dirty="0" err="1">
                <a:latin typeface="Calibri" panose="020F0502020204030204" pitchFamily="34" charset="0"/>
              </a:rPr>
              <a:t>Tuberkulez</a:t>
            </a:r>
            <a:endParaRPr lang="en-US" b="1" dirty="0">
              <a:latin typeface="Calibri" panose="020F0502020204030204" pitchFamily="34" charset="0"/>
            </a:endParaRPr>
          </a:p>
          <a:p>
            <a:r>
              <a:rPr lang="en-US" b="1" dirty="0" err="1">
                <a:latin typeface="Calibri" panose="020F0502020204030204" pitchFamily="34" charset="0"/>
              </a:rPr>
              <a:t>Funqal</a:t>
            </a:r>
            <a:r>
              <a:rPr lang="en-US" b="1" dirty="0">
                <a:latin typeface="Calibri" panose="020F0502020204030204" pitchFamily="34" charset="0"/>
              </a:rPr>
              <a:t> </a:t>
            </a:r>
            <a:r>
              <a:rPr lang="en-US" b="1" dirty="0" err="1">
                <a:latin typeface="Calibri" panose="020F0502020204030204" pitchFamily="34" charset="0"/>
              </a:rPr>
              <a:t>infeksiyalar</a:t>
            </a:r>
            <a:endParaRPr lang="en-US" b="1" dirty="0">
              <a:latin typeface="Calibri" panose="020F0502020204030204" pitchFamily="34" charset="0"/>
            </a:endParaRPr>
          </a:p>
          <a:p>
            <a:r>
              <a:rPr lang="en-US" b="1" dirty="0" err="1">
                <a:latin typeface="Calibri" panose="020F0502020204030204" pitchFamily="34" charset="0"/>
              </a:rPr>
              <a:t>Sarkoidoz</a:t>
            </a:r>
            <a:endParaRPr lang="en-US" b="1" dirty="0">
              <a:latin typeface="Calibri" panose="020F0502020204030204" pitchFamily="34" charset="0"/>
            </a:endParaRPr>
          </a:p>
          <a:p>
            <a:r>
              <a:rPr lang="en-US" b="1" dirty="0" err="1">
                <a:latin typeface="Calibri" panose="020F0502020204030204" pitchFamily="34" charset="0"/>
              </a:rPr>
              <a:t>Ağciyər</a:t>
            </a:r>
            <a:r>
              <a:rPr lang="en-US" b="1" dirty="0">
                <a:latin typeface="Calibri" panose="020F0502020204030204" pitchFamily="34" charset="0"/>
              </a:rPr>
              <a:t> </a:t>
            </a:r>
            <a:r>
              <a:rPr lang="en-US" b="1" dirty="0" err="1">
                <a:latin typeface="Calibri" panose="020F0502020204030204" pitchFamily="34" charset="0"/>
              </a:rPr>
              <a:t>xərçəngi</a:t>
            </a:r>
            <a:endParaRPr lang="en-US" b="1" dirty="0">
              <a:latin typeface="Calibri" panose="020F0502020204030204" pitchFamily="34" charset="0"/>
            </a:endParaRPr>
          </a:p>
          <a:p>
            <a:r>
              <a:rPr lang="en-US" b="1" dirty="0">
                <a:latin typeface="Calibri" panose="020F0502020204030204" pitchFamily="34" charset="0"/>
              </a:rPr>
              <a:t>Nadir </a:t>
            </a:r>
            <a:r>
              <a:rPr lang="en-US" b="1" dirty="0" err="1">
                <a:latin typeface="Calibri" panose="020F0502020204030204" pitchFamily="34" charset="0"/>
              </a:rPr>
              <a:t>birincili</a:t>
            </a:r>
            <a:r>
              <a:rPr lang="en-US" b="1" dirty="0">
                <a:latin typeface="Calibri" panose="020F0502020204030204" pitchFamily="34" charset="0"/>
              </a:rPr>
              <a:t> </a:t>
            </a:r>
            <a:r>
              <a:rPr lang="en-US" b="1" dirty="0" err="1">
                <a:latin typeface="Calibri" panose="020F0502020204030204" pitchFamily="34" charset="0"/>
              </a:rPr>
              <a:t>xoş</a:t>
            </a:r>
            <a:r>
              <a:rPr lang="en-US" b="1" dirty="0">
                <a:latin typeface="Calibri" panose="020F0502020204030204" pitchFamily="34" charset="0"/>
              </a:rPr>
              <a:t> </a:t>
            </a:r>
            <a:r>
              <a:rPr lang="en-US" b="1" dirty="0" err="1">
                <a:latin typeface="Calibri" panose="020F0502020204030204" pitchFamily="34" charset="0"/>
              </a:rPr>
              <a:t>və</a:t>
            </a:r>
            <a:r>
              <a:rPr lang="en-US" b="1" dirty="0">
                <a:latin typeface="Calibri" panose="020F0502020204030204" pitchFamily="34" charset="0"/>
              </a:rPr>
              <a:t> </a:t>
            </a:r>
            <a:r>
              <a:rPr lang="en-US" b="1" dirty="0" err="1">
                <a:latin typeface="Calibri" panose="020F0502020204030204" pitchFamily="34" charset="0"/>
              </a:rPr>
              <a:t>bəd</a:t>
            </a:r>
            <a:r>
              <a:rPr lang="en-US" b="1" dirty="0">
                <a:latin typeface="Calibri" panose="020F0502020204030204" pitchFamily="34" charset="0"/>
              </a:rPr>
              <a:t> </a:t>
            </a:r>
            <a:r>
              <a:rPr lang="en-US" b="1" dirty="0" err="1">
                <a:latin typeface="Calibri" panose="020F0502020204030204" pitchFamily="34" charset="0"/>
              </a:rPr>
              <a:t>şişlər</a:t>
            </a:r>
            <a:endParaRPr lang="en-US" b="1" dirty="0">
              <a:latin typeface="Calibri" panose="020F0502020204030204" pitchFamily="34" charset="0"/>
            </a:endParaRPr>
          </a:p>
          <a:p>
            <a:r>
              <a:rPr lang="en-US" b="1" dirty="0" err="1">
                <a:latin typeface="Calibri" panose="020F0502020204030204" pitchFamily="34" charset="0"/>
              </a:rPr>
              <a:t>Metastatik</a:t>
            </a:r>
            <a:r>
              <a:rPr lang="en-US" b="1" dirty="0">
                <a:latin typeface="Calibri" panose="020F0502020204030204" pitchFamily="34" charset="0"/>
              </a:rPr>
              <a:t> </a:t>
            </a:r>
            <a:r>
              <a:rPr lang="en-US" b="1" dirty="0" err="1">
                <a:latin typeface="Calibri" panose="020F0502020204030204" pitchFamily="34" charset="0"/>
              </a:rPr>
              <a:t>şişlər</a:t>
            </a:r>
            <a:endParaRPr lang="en-US" b="1" dirty="0">
              <a:latin typeface="Calibri" panose="020F0502020204030204" pitchFamily="34" charset="0"/>
            </a:endParaRPr>
          </a:p>
          <a:p>
            <a:endParaRPr lang="en-US" b="1" dirty="0">
              <a:latin typeface="Calibri" panose="020F0502020204030204" pitchFamily="34" charset="0"/>
            </a:endParaRPr>
          </a:p>
        </p:txBody>
      </p:sp>
      <p:sp>
        <p:nvSpPr>
          <p:cNvPr id="2" name="Footer Placeholder 1"/>
          <p:cNvSpPr>
            <a:spLocks noGrp="1"/>
          </p:cNvSpPr>
          <p:nvPr>
            <p:ph type="ftr" sz="quarter" idx="11"/>
          </p:nvPr>
        </p:nvSpPr>
        <p:spPr>
          <a:xfrm>
            <a:off x="4171236" y="6583362"/>
            <a:ext cx="4001928" cy="297656"/>
          </a:xfrm>
        </p:spPr>
        <p:txBody>
          <a:bodyPr/>
          <a:lstStyle/>
          <a:p>
            <a:r>
              <a:rPr lang="en-US" dirty="0" err="1"/>
              <a:t>Prof.Dr</a:t>
            </a:r>
            <a:r>
              <a:rPr lang="en-US" dirty="0"/>
              <a:t>. </a:t>
            </a:r>
            <a:r>
              <a:rPr lang="en-US" dirty="0" err="1"/>
              <a:t>NYBay</a:t>
            </a:r>
            <a:endParaRPr lang="en-US" dirty="0"/>
          </a:p>
        </p:txBody>
      </p:sp>
      <p:sp>
        <p:nvSpPr>
          <p:cNvPr id="6" name="TextBox 5">
            <a:extLst>
              <a:ext uri="{FF2B5EF4-FFF2-40B4-BE49-F238E27FC236}">
                <a16:creationId xmlns:a16="http://schemas.microsoft.com/office/drawing/2014/main" id="{A2D2D495-5878-4788-A31C-DFB063F2E43D}"/>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673044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71800" y="-1"/>
            <a:ext cx="6019800" cy="717989"/>
          </a:xfrm>
        </p:spPr>
        <p:txBody>
          <a:bodyPr>
            <a:noAutofit/>
          </a:bodyPr>
          <a:lstStyle/>
          <a:p>
            <a:r>
              <a:rPr lang="az-Latn-AZ" sz="3200" dirty="0">
                <a:solidFill>
                  <a:schemeClr val="accent2">
                    <a:lumMod val="50000"/>
                  </a:schemeClr>
                </a:solidFill>
              </a:rPr>
              <a:t>Müayinələri</a:t>
            </a:r>
            <a:endParaRPr lang="en-US" sz="3200" dirty="0">
              <a:solidFill>
                <a:schemeClr val="accent2">
                  <a:lumMod val="50000"/>
                </a:schemeClr>
              </a:solidFill>
            </a:endParaRPr>
          </a:p>
        </p:txBody>
      </p:sp>
      <p:sp>
        <p:nvSpPr>
          <p:cNvPr id="2" name="Content Placeholder 1"/>
          <p:cNvSpPr>
            <a:spLocks noGrp="1"/>
          </p:cNvSpPr>
          <p:nvPr>
            <p:ph sz="half" idx="1"/>
          </p:nvPr>
        </p:nvSpPr>
        <p:spPr>
          <a:xfrm>
            <a:off x="218803" y="944878"/>
            <a:ext cx="4038600" cy="5257801"/>
          </a:xfrm>
        </p:spPr>
        <p:txBody>
          <a:bodyPr>
            <a:normAutofit lnSpcReduction="10000"/>
          </a:bodyPr>
          <a:lstStyle/>
          <a:p>
            <a:pPr marL="109728" indent="0">
              <a:buNone/>
            </a:pPr>
            <a:r>
              <a:rPr lang="az-Latn-AZ" sz="2400" b="1" dirty="0">
                <a:solidFill>
                  <a:schemeClr val="accent2">
                    <a:lumMod val="50000"/>
                  </a:schemeClr>
                </a:solidFill>
              </a:rPr>
              <a:t>Klinik</a:t>
            </a:r>
          </a:p>
          <a:p>
            <a:r>
              <a:rPr lang="az-Latn-AZ" sz="2000" b="1" i="1" dirty="0">
                <a:solidFill>
                  <a:schemeClr val="accent2">
                    <a:lumMod val="50000"/>
                  </a:schemeClr>
                </a:solidFill>
              </a:rPr>
              <a:t>Şikayətlər</a:t>
            </a:r>
            <a:endParaRPr lang="en-US" sz="2000" dirty="0">
              <a:solidFill>
                <a:schemeClr val="accent2">
                  <a:lumMod val="50000"/>
                </a:schemeClr>
              </a:solidFill>
            </a:endParaRPr>
          </a:p>
          <a:p>
            <a:r>
              <a:rPr lang="az-Latn-AZ" sz="2000" dirty="0">
                <a:solidFill>
                  <a:schemeClr val="accent2">
                    <a:lumMod val="50000"/>
                  </a:schemeClr>
                </a:solidFill>
              </a:rPr>
              <a:t>Öksürək</a:t>
            </a:r>
            <a:endParaRPr lang="en-US" sz="2000" dirty="0">
              <a:solidFill>
                <a:schemeClr val="accent2">
                  <a:lumMod val="50000"/>
                </a:schemeClr>
              </a:solidFill>
            </a:endParaRPr>
          </a:p>
          <a:p>
            <a:r>
              <a:rPr lang="az-Latn-AZ" sz="2000" dirty="0">
                <a:solidFill>
                  <a:schemeClr val="accent2">
                    <a:lumMod val="50000"/>
                  </a:schemeClr>
                </a:solidFill>
              </a:rPr>
              <a:t>Bəlğəm ifrazı</a:t>
            </a:r>
            <a:endParaRPr lang="en-US" sz="2000" dirty="0">
              <a:solidFill>
                <a:schemeClr val="accent2">
                  <a:lumMod val="50000"/>
                </a:schemeClr>
              </a:solidFill>
            </a:endParaRPr>
          </a:p>
          <a:p>
            <a:r>
              <a:rPr lang="az-Latn-AZ" sz="2000" dirty="0">
                <a:solidFill>
                  <a:schemeClr val="accent2">
                    <a:lumMod val="50000"/>
                  </a:schemeClr>
                </a:solidFill>
              </a:rPr>
              <a:t>Qanhayxırma</a:t>
            </a:r>
            <a:endParaRPr lang="en-US" sz="2000" dirty="0">
              <a:solidFill>
                <a:schemeClr val="accent2">
                  <a:lumMod val="50000"/>
                </a:schemeClr>
              </a:solidFill>
            </a:endParaRPr>
          </a:p>
          <a:p>
            <a:r>
              <a:rPr lang="az-Latn-AZ" sz="2000" dirty="0">
                <a:solidFill>
                  <a:schemeClr val="accent2">
                    <a:lumMod val="50000"/>
                  </a:schemeClr>
                </a:solidFill>
              </a:rPr>
              <a:t>Təngənəfəslik</a:t>
            </a:r>
            <a:endParaRPr lang="en-US" sz="2000" dirty="0">
              <a:solidFill>
                <a:schemeClr val="accent2">
                  <a:lumMod val="50000"/>
                </a:schemeClr>
              </a:solidFill>
            </a:endParaRPr>
          </a:p>
          <a:p>
            <a:r>
              <a:rPr lang="az-Latn-AZ" sz="2000" dirty="0">
                <a:solidFill>
                  <a:schemeClr val="accent2">
                    <a:lumMod val="50000"/>
                  </a:schemeClr>
                </a:solidFill>
              </a:rPr>
              <a:t>Ağrı</a:t>
            </a:r>
            <a:endParaRPr lang="en-US" sz="2000" dirty="0">
              <a:solidFill>
                <a:schemeClr val="accent2">
                  <a:lumMod val="50000"/>
                </a:schemeClr>
              </a:solidFill>
            </a:endParaRPr>
          </a:p>
          <a:p>
            <a:r>
              <a:rPr lang="az-Latn-AZ" sz="2000" dirty="0">
                <a:solidFill>
                  <a:schemeClr val="accent2">
                    <a:lumMod val="50000"/>
                  </a:schemeClr>
                </a:solidFill>
              </a:rPr>
              <a:t>Sianoz</a:t>
            </a:r>
            <a:endParaRPr lang="en-US" sz="2000" dirty="0">
              <a:solidFill>
                <a:schemeClr val="accent2">
                  <a:lumMod val="50000"/>
                </a:schemeClr>
              </a:solidFill>
            </a:endParaRPr>
          </a:p>
          <a:p>
            <a:r>
              <a:rPr lang="az-Latn-AZ" sz="2000" b="1" dirty="0">
                <a:solidFill>
                  <a:schemeClr val="accent2">
                    <a:lumMod val="50000"/>
                  </a:schemeClr>
                </a:solidFill>
              </a:rPr>
              <a:t> </a:t>
            </a:r>
            <a:endParaRPr lang="en-US" sz="2000" dirty="0">
              <a:solidFill>
                <a:schemeClr val="accent2">
                  <a:lumMod val="50000"/>
                </a:schemeClr>
              </a:solidFill>
            </a:endParaRPr>
          </a:p>
          <a:p>
            <a:r>
              <a:rPr lang="az-Latn-AZ" sz="2000" b="1" i="1" dirty="0">
                <a:solidFill>
                  <a:schemeClr val="accent2">
                    <a:lumMod val="50000"/>
                  </a:schemeClr>
                </a:solidFill>
              </a:rPr>
              <a:t>Obyektiv müayinə</a:t>
            </a:r>
            <a:endParaRPr lang="en-US" sz="2000" dirty="0">
              <a:solidFill>
                <a:schemeClr val="accent2">
                  <a:lumMod val="50000"/>
                </a:schemeClr>
              </a:solidFill>
            </a:endParaRPr>
          </a:p>
          <a:p>
            <a:r>
              <a:rPr lang="az-Latn-AZ" sz="2000" dirty="0">
                <a:solidFill>
                  <a:schemeClr val="accent2">
                    <a:lumMod val="50000"/>
                  </a:schemeClr>
                </a:solidFill>
              </a:rPr>
              <a:t>Baxma</a:t>
            </a:r>
            <a:endParaRPr lang="en-US" sz="2000" dirty="0">
              <a:solidFill>
                <a:schemeClr val="accent2">
                  <a:lumMod val="50000"/>
                </a:schemeClr>
              </a:solidFill>
            </a:endParaRPr>
          </a:p>
          <a:p>
            <a:r>
              <a:rPr lang="az-Latn-AZ" sz="2000" dirty="0">
                <a:solidFill>
                  <a:schemeClr val="accent2">
                    <a:lumMod val="50000"/>
                  </a:schemeClr>
                </a:solidFill>
              </a:rPr>
              <a:t>Perkusiya</a:t>
            </a:r>
            <a:endParaRPr lang="en-US" sz="2000" dirty="0">
              <a:solidFill>
                <a:schemeClr val="accent2">
                  <a:lumMod val="50000"/>
                </a:schemeClr>
              </a:solidFill>
            </a:endParaRPr>
          </a:p>
          <a:p>
            <a:r>
              <a:rPr lang="az-Latn-AZ" sz="2000" dirty="0">
                <a:solidFill>
                  <a:schemeClr val="accent2">
                    <a:lumMod val="50000"/>
                  </a:schemeClr>
                </a:solidFill>
              </a:rPr>
              <a:t>Ağciyər səsləri</a:t>
            </a:r>
            <a:endParaRPr lang="en-US" sz="2000" dirty="0">
              <a:solidFill>
                <a:schemeClr val="accent2">
                  <a:lumMod val="50000"/>
                </a:schemeClr>
              </a:solidFill>
            </a:endParaRPr>
          </a:p>
          <a:p>
            <a:r>
              <a:rPr lang="az-Latn-AZ" sz="2000" dirty="0">
                <a:solidFill>
                  <a:schemeClr val="accent2">
                    <a:lumMod val="50000"/>
                  </a:schemeClr>
                </a:solidFill>
              </a:rPr>
              <a:t>Hərəkət testi</a:t>
            </a:r>
            <a:endParaRPr lang="en-US" sz="2000" dirty="0">
              <a:solidFill>
                <a:schemeClr val="accent2">
                  <a:lumMod val="50000"/>
                </a:schemeClr>
              </a:solidFill>
            </a:endParaRPr>
          </a:p>
          <a:p>
            <a:endParaRPr lang="en-US" sz="2000" b="1" dirty="0">
              <a:solidFill>
                <a:schemeClr val="accent2">
                  <a:lumMod val="50000"/>
                </a:schemeClr>
              </a:solidFill>
            </a:endParaRPr>
          </a:p>
        </p:txBody>
      </p:sp>
      <p:sp>
        <p:nvSpPr>
          <p:cNvPr id="3" name="Content Placeholder 2"/>
          <p:cNvSpPr>
            <a:spLocks noGrp="1"/>
          </p:cNvSpPr>
          <p:nvPr>
            <p:ph sz="half" idx="2"/>
          </p:nvPr>
        </p:nvSpPr>
        <p:spPr>
          <a:xfrm>
            <a:off x="8267700" y="944878"/>
            <a:ext cx="3733800" cy="2971800"/>
          </a:xfrm>
        </p:spPr>
        <p:txBody>
          <a:bodyPr>
            <a:normAutofit lnSpcReduction="10000"/>
          </a:bodyPr>
          <a:lstStyle/>
          <a:p>
            <a:pPr marL="109728" indent="0">
              <a:buNone/>
            </a:pPr>
            <a:r>
              <a:rPr lang="az-Latn-AZ" sz="2400" b="1" dirty="0"/>
              <a:t>Görüntüləmə</a:t>
            </a:r>
            <a:endParaRPr lang="en-US" sz="2400" b="1" dirty="0"/>
          </a:p>
          <a:p>
            <a:r>
              <a:rPr lang="az-Latn-AZ" sz="2400" dirty="0"/>
              <a:t>Rentgen</a:t>
            </a:r>
            <a:endParaRPr lang="en-US" sz="2400" dirty="0"/>
          </a:p>
          <a:p>
            <a:r>
              <a:rPr lang="az-Latn-AZ" sz="2400" dirty="0"/>
              <a:t>KT</a:t>
            </a:r>
            <a:endParaRPr lang="en-US" sz="2400" dirty="0"/>
          </a:p>
          <a:p>
            <a:r>
              <a:rPr lang="az-Latn-AZ" sz="2400" dirty="0"/>
              <a:t>PET</a:t>
            </a:r>
            <a:endParaRPr lang="en-US" sz="2400" dirty="0"/>
          </a:p>
          <a:p>
            <a:r>
              <a:rPr lang="az-Latn-AZ" sz="2400" dirty="0"/>
              <a:t>Bronxoskopiya</a:t>
            </a:r>
            <a:endParaRPr lang="en-US" sz="2400" dirty="0"/>
          </a:p>
          <a:p>
            <a:r>
              <a:rPr lang="az-Latn-AZ" sz="2400" dirty="0"/>
              <a:t>Mediastinoskopiya</a:t>
            </a:r>
            <a:endParaRPr lang="en-US" sz="2400" dirty="0"/>
          </a:p>
          <a:p>
            <a:r>
              <a:rPr lang="az-Latn-AZ" sz="2400" dirty="0"/>
              <a:t>Torakoskopiya</a:t>
            </a:r>
            <a:endParaRPr lang="en-US" sz="2400" dirty="0"/>
          </a:p>
        </p:txBody>
      </p:sp>
      <p:sp>
        <p:nvSpPr>
          <p:cNvPr id="7" name="Footer Placeholder 6"/>
          <p:cNvSpPr>
            <a:spLocks noGrp="1"/>
          </p:cNvSpPr>
          <p:nvPr>
            <p:ph type="ftr" sz="quarter" idx="11"/>
          </p:nvPr>
        </p:nvSpPr>
        <p:spPr/>
        <p:txBody>
          <a:bodyPr/>
          <a:lstStyle/>
          <a:p>
            <a:r>
              <a:rPr lang="en-US">
                <a:solidFill>
                  <a:schemeClr val="bg1"/>
                </a:solidFill>
              </a:rPr>
              <a:t>Prof.Dr. NYBay</a:t>
            </a:r>
            <a:endParaRPr lang="en-US" dirty="0">
              <a:solidFill>
                <a:schemeClr val="bg1"/>
              </a:solidFill>
            </a:endParaRPr>
          </a:p>
        </p:txBody>
      </p:sp>
      <p:sp>
        <p:nvSpPr>
          <p:cNvPr id="5" name="Content Placeholder 1"/>
          <p:cNvSpPr txBox="1">
            <a:spLocks/>
          </p:cNvSpPr>
          <p:nvPr/>
        </p:nvSpPr>
        <p:spPr>
          <a:xfrm>
            <a:off x="3733800" y="944878"/>
            <a:ext cx="4038600" cy="1735836"/>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None/>
            </a:pPr>
            <a:r>
              <a:rPr lang="az-Latn-AZ" sz="2400" b="1" dirty="0">
                <a:solidFill>
                  <a:schemeClr val="accent6">
                    <a:lumMod val="50000"/>
                  </a:schemeClr>
                </a:solidFill>
              </a:rPr>
              <a:t>Laborator</a:t>
            </a:r>
          </a:p>
          <a:p>
            <a:r>
              <a:rPr lang="az-Latn-AZ" sz="2400" dirty="0">
                <a:solidFill>
                  <a:schemeClr val="accent6">
                    <a:lumMod val="50000"/>
                  </a:schemeClr>
                </a:solidFill>
              </a:rPr>
              <a:t>Arterial qan qazları</a:t>
            </a:r>
          </a:p>
          <a:p>
            <a:r>
              <a:rPr lang="az-Latn-AZ" sz="2400" dirty="0">
                <a:solidFill>
                  <a:schemeClr val="accent6">
                    <a:lumMod val="50000"/>
                  </a:schemeClr>
                </a:solidFill>
              </a:rPr>
              <a:t>Bəlğəmin müayinəsi</a:t>
            </a:r>
            <a:endParaRPr lang="en-US" sz="2400" dirty="0">
              <a:solidFill>
                <a:schemeClr val="accent6">
                  <a:lumMod val="50000"/>
                </a:schemeClr>
              </a:solidFill>
            </a:endParaRPr>
          </a:p>
          <a:p>
            <a:r>
              <a:rPr lang="az-Latn-AZ" sz="2400" dirty="0">
                <a:solidFill>
                  <a:schemeClr val="accent6">
                    <a:lumMod val="50000"/>
                  </a:schemeClr>
                </a:solidFill>
              </a:rPr>
              <a:t>Spesifik testlər</a:t>
            </a:r>
            <a:endParaRPr lang="en-US" sz="2400" dirty="0">
              <a:solidFill>
                <a:schemeClr val="accent6">
                  <a:lumMod val="50000"/>
                </a:schemeClr>
              </a:solidFill>
            </a:endParaRPr>
          </a:p>
          <a:p>
            <a:endParaRPr lang="en-US" sz="2400" b="1" dirty="0">
              <a:solidFill>
                <a:schemeClr val="accent6">
                  <a:lumMod val="50000"/>
                </a:schemeClr>
              </a:solidFill>
            </a:endParaRPr>
          </a:p>
        </p:txBody>
      </p:sp>
      <p:sp>
        <p:nvSpPr>
          <p:cNvPr id="6" name="Content Placeholder 2"/>
          <p:cNvSpPr txBox="1">
            <a:spLocks/>
          </p:cNvSpPr>
          <p:nvPr/>
        </p:nvSpPr>
        <p:spPr>
          <a:xfrm>
            <a:off x="7315200" y="4314768"/>
            <a:ext cx="4267200" cy="1066800"/>
          </a:xfrm>
          <a:prstGeom prst="rect">
            <a:avLst/>
          </a:prstGeom>
        </p:spPr>
        <p:txBody>
          <a:bodyPr vert="horz">
            <a:no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None/>
            </a:pPr>
            <a:r>
              <a:rPr lang="az-Latn-AZ" sz="2000" b="1" dirty="0">
                <a:solidFill>
                  <a:schemeClr val="accent2">
                    <a:lumMod val="50000"/>
                  </a:schemeClr>
                </a:solidFill>
              </a:rPr>
              <a:t>Biopsiya</a:t>
            </a:r>
          </a:p>
          <a:p>
            <a:pPr marL="365760" lvl="1" indent="0">
              <a:buNone/>
            </a:pPr>
            <a:r>
              <a:rPr lang="az-Latn-AZ" sz="1600" dirty="0">
                <a:solidFill>
                  <a:schemeClr val="accent2">
                    <a:lumMod val="50000"/>
                  </a:schemeClr>
                </a:solidFill>
              </a:rPr>
              <a:t>perkutan, bronxoskopik, torakoskopik, torakotomiya</a:t>
            </a:r>
            <a:endParaRPr lang="en-US" sz="1600" b="1" dirty="0">
              <a:solidFill>
                <a:schemeClr val="accent2">
                  <a:lumMod val="50000"/>
                </a:schemeClr>
              </a:solidFill>
            </a:endParaRPr>
          </a:p>
        </p:txBody>
      </p:sp>
      <p:sp>
        <p:nvSpPr>
          <p:cNvPr id="8" name="TextBox 7"/>
          <p:cNvSpPr txBox="1"/>
          <p:nvPr/>
        </p:nvSpPr>
        <p:spPr>
          <a:xfrm>
            <a:off x="3870789" y="4314768"/>
            <a:ext cx="3069943" cy="1077218"/>
          </a:xfrm>
          <a:prstGeom prst="rect">
            <a:avLst/>
          </a:prstGeom>
          <a:noFill/>
        </p:spPr>
        <p:txBody>
          <a:bodyPr wrap="none" rtlCol="0">
            <a:spAutoFit/>
          </a:bodyPr>
          <a:lstStyle/>
          <a:p>
            <a:r>
              <a:rPr lang="az-Latn-AZ" sz="2400" b="1" dirty="0">
                <a:solidFill>
                  <a:schemeClr val="accent6">
                    <a:lumMod val="50000"/>
                  </a:schemeClr>
                </a:solidFill>
              </a:rPr>
              <a:t>Funksional müayinələr</a:t>
            </a:r>
          </a:p>
          <a:p>
            <a:pPr lvl="1"/>
            <a:r>
              <a:rPr lang="az-Latn-AZ" sz="2000" b="1" dirty="0">
                <a:solidFill>
                  <a:schemeClr val="accent6">
                    <a:lumMod val="50000"/>
                  </a:schemeClr>
                </a:solidFill>
              </a:rPr>
              <a:t>Saturasiya</a:t>
            </a:r>
          </a:p>
          <a:p>
            <a:pPr lvl="1"/>
            <a:r>
              <a:rPr lang="az-Latn-AZ" sz="2000" b="1" dirty="0">
                <a:solidFill>
                  <a:schemeClr val="accent6">
                    <a:lumMod val="50000"/>
                  </a:schemeClr>
                </a:solidFill>
              </a:rPr>
              <a:t>Spirometriya</a:t>
            </a:r>
            <a:endParaRPr lang="en-US" sz="2000" b="1" dirty="0">
              <a:solidFill>
                <a:schemeClr val="accent6">
                  <a:lumMod val="50000"/>
                </a:schemeClr>
              </a:solidFill>
            </a:endParaRPr>
          </a:p>
        </p:txBody>
      </p:sp>
      <p:sp>
        <p:nvSpPr>
          <p:cNvPr id="9" name="TextBox 8">
            <a:extLst>
              <a:ext uri="{FF2B5EF4-FFF2-40B4-BE49-F238E27FC236}">
                <a16:creationId xmlns:a16="http://schemas.microsoft.com/office/drawing/2014/main" id="{7A7D3E82-2974-431C-A956-50701F78BD16}"/>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217625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az-Latn-AZ" dirty="0"/>
              <a:t>Ağciyərin müayinəsinə göstərişlər</a:t>
            </a:r>
            <a:endParaRPr lang="en-US" dirty="0"/>
          </a:p>
        </p:txBody>
      </p:sp>
      <p:sp>
        <p:nvSpPr>
          <p:cNvPr id="2" name="Content Placeholder 1"/>
          <p:cNvSpPr>
            <a:spLocks noGrp="1"/>
          </p:cNvSpPr>
          <p:nvPr>
            <p:ph idx="1"/>
          </p:nvPr>
        </p:nvSpPr>
        <p:spPr/>
        <p:txBody>
          <a:bodyPr>
            <a:normAutofit fontScale="92500" lnSpcReduction="20000"/>
          </a:bodyPr>
          <a:lstStyle/>
          <a:p>
            <a:r>
              <a:rPr lang="az-Latn-AZ" sz="2800" dirty="0"/>
              <a:t>Profilaktik müayinələr (skrining)</a:t>
            </a:r>
          </a:p>
          <a:p>
            <a:endParaRPr lang="en-US" sz="2400" dirty="0"/>
          </a:p>
          <a:p>
            <a:r>
              <a:rPr lang="az-Latn-AZ" sz="2800" dirty="0"/>
              <a:t>Həkimə müraciət etmiş bütün xəstələrdə</a:t>
            </a:r>
          </a:p>
          <a:p>
            <a:endParaRPr lang="en-US" sz="2400" dirty="0"/>
          </a:p>
          <a:p>
            <a:r>
              <a:rPr lang="az-Latn-AZ" sz="2800" dirty="0"/>
              <a:t>Əməliyyat planlanan xəstələrdə</a:t>
            </a:r>
          </a:p>
          <a:p>
            <a:endParaRPr lang="en-US" sz="2400" dirty="0"/>
          </a:p>
          <a:p>
            <a:r>
              <a:rPr lang="az-Latn-AZ" sz="2800" dirty="0"/>
              <a:t>Metastaz axtarışında</a:t>
            </a:r>
          </a:p>
          <a:p>
            <a:endParaRPr lang="en-US" sz="2400" dirty="0"/>
          </a:p>
          <a:p>
            <a:r>
              <a:rPr lang="az-Latn-AZ" sz="2800" dirty="0"/>
              <a:t>Kritik xəstələrdə</a:t>
            </a:r>
          </a:p>
          <a:p>
            <a:endParaRPr lang="en-US" sz="2400" dirty="0"/>
          </a:p>
          <a:p>
            <a:r>
              <a:rPr lang="az-Latn-AZ" sz="2800" dirty="0"/>
              <a:t>Simptomatik – şübhə əlamətləri olanlarda</a:t>
            </a:r>
            <a:endParaRPr lang="en-US" sz="2800" dirty="0"/>
          </a:p>
        </p:txBody>
      </p:sp>
      <p:sp>
        <p:nvSpPr>
          <p:cNvPr id="3" name="Footer Placeholder 2"/>
          <p:cNvSpPr>
            <a:spLocks noGrp="1"/>
          </p:cNvSpPr>
          <p:nvPr>
            <p:ph type="ftr" sz="quarter" idx="11"/>
          </p:nvPr>
        </p:nvSpPr>
        <p:spPr/>
        <p:txBody>
          <a:bodyPr/>
          <a:lstStyle/>
          <a:p>
            <a:r>
              <a:rPr lang="en-US"/>
              <a:t>Prof.Dr. NYBay</a:t>
            </a:r>
          </a:p>
        </p:txBody>
      </p:sp>
      <p:sp>
        <p:nvSpPr>
          <p:cNvPr id="5" name="TextBox 4">
            <a:extLst>
              <a:ext uri="{FF2B5EF4-FFF2-40B4-BE49-F238E27FC236}">
                <a16:creationId xmlns:a16="http://schemas.microsoft.com/office/drawing/2014/main" id="{CB9A2AB1-4214-4469-9F44-33629403407F}"/>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73673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3010078" y="39469"/>
            <a:ext cx="5752922" cy="646331"/>
          </a:xfrm>
        </p:spPr>
        <p:txBody>
          <a:bodyPr>
            <a:noAutofit/>
          </a:bodyPr>
          <a:lstStyle/>
          <a:p>
            <a:r>
              <a:rPr lang="az-Latn-AZ" sz="2800" dirty="0">
                <a:solidFill>
                  <a:schemeClr val="accent2">
                    <a:lumMod val="50000"/>
                  </a:schemeClr>
                </a:solidFill>
              </a:rPr>
              <a:t>Ağciyər xəstəliklərininə şübhə</a:t>
            </a:r>
            <a:endParaRPr lang="en-US" sz="2800" dirty="0">
              <a:solidFill>
                <a:schemeClr val="accent2">
                  <a:lumMod val="50000"/>
                </a:schemeClr>
              </a:solidFill>
            </a:endParaRPr>
          </a:p>
        </p:txBody>
      </p:sp>
      <p:sp>
        <p:nvSpPr>
          <p:cNvPr id="2" name="Footer Placeholder 1"/>
          <p:cNvSpPr>
            <a:spLocks noGrp="1"/>
          </p:cNvSpPr>
          <p:nvPr>
            <p:ph type="ftr" sz="quarter" idx="11"/>
          </p:nvPr>
        </p:nvSpPr>
        <p:spPr/>
        <p:txBody>
          <a:bodyPr/>
          <a:lstStyle/>
          <a:p>
            <a:r>
              <a:rPr lang="en-US"/>
              <a:t>Prof.Dr. NYBay</a:t>
            </a:r>
            <a:endParaRPr lang="en-US" dirty="0"/>
          </a:p>
        </p:txBody>
      </p:sp>
      <p:sp>
        <p:nvSpPr>
          <p:cNvPr id="19" name="Text Box 43"/>
          <p:cNvSpPr txBox="1">
            <a:spLocks noChangeArrowheads="1"/>
          </p:cNvSpPr>
          <p:nvPr/>
        </p:nvSpPr>
        <p:spPr bwMode="auto">
          <a:xfrm>
            <a:off x="3181450" y="5650469"/>
            <a:ext cx="575292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3600" b="1" dirty="0">
                <a:solidFill>
                  <a:srgbClr val="C00000"/>
                </a:solidFill>
                <a:latin typeface="Calibri" panose="020F0502020204030204" pitchFamily="34" charset="0"/>
              </a:rPr>
              <a:t>Ağciyər xəstəliklərinə ŞÜBHƏ</a:t>
            </a:r>
            <a:endParaRPr lang="tr-TR" altLang="en-US" sz="3600" b="1" dirty="0">
              <a:solidFill>
                <a:srgbClr val="C00000"/>
              </a:solidFill>
              <a:latin typeface="Calibri" panose="020F0502020204030204" pitchFamily="34" charset="0"/>
            </a:endParaRPr>
          </a:p>
        </p:txBody>
      </p:sp>
      <p:sp>
        <p:nvSpPr>
          <p:cNvPr id="20" name="TextBox 19"/>
          <p:cNvSpPr txBox="1"/>
          <p:nvPr/>
        </p:nvSpPr>
        <p:spPr>
          <a:xfrm>
            <a:off x="4591066" y="1261170"/>
            <a:ext cx="2933691" cy="3539430"/>
          </a:xfrm>
          <a:prstGeom prst="rect">
            <a:avLst/>
          </a:prstGeom>
          <a:noFill/>
        </p:spPr>
        <p:txBody>
          <a:bodyPr wrap="square" rtlCol="0">
            <a:spAutoFit/>
          </a:bodyPr>
          <a:lstStyle/>
          <a:p>
            <a:r>
              <a:rPr lang="az-Latn-AZ" sz="2800" b="1" dirty="0">
                <a:latin typeface="Calibri" panose="020F0502020204030204" pitchFamily="34" charset="0"/>
              </a:rPr>
              <a:t>Təngənəfəslik</a:t>
            </a:r>
          </a:p>
          <a:p>
            <a:r>
              <a:rPr lang="az-Latn-AZ" sz="2800" b="1" dirty="0">
                <a:latin typeface="Calibri" panose="020F0502020204030204" pitchFamily="34" charset="0"/>
              </a:rPr>
              <a:t>Qanhayxırma</a:t>
            </a:r>
          </a:p>
          <a:p>
            <a:r>
              <a:rPr lang="az-Latn-AZ" sz="2800" b="1" dirty="0">
                <a:latin typeface="Calibri" panose="020F0502020204030204" pitchFamily="34" charset="0"/>
              </a:rPr>
              <a:t>Öksürək</a:t>
            </a:r>
            <a:endParaRPr lang="en-US" sz="2800" b="1" dirty="0">
              <a:latin typeface="Calibri" panose="020F0502020204030204" pitchFamily="34" charset="0"/>
            </a:endParaRPr>
          </a:p>
          <a:p>
            <a:r>
              <a:rPr lang="az-Latn-AZ" sz="2800" b="1" dirty="0">
                <a:latin typeface="Calibri" panose="020F0502020204030204" pitchFamily="34" charset="0"/>
              </a:rPr>
              <a:t>Bəlğəm ifrazı</a:t>
            </a:r>
            <a:endParaRPr lang="en-US" sz="2800" b="1" dirty="0">
              <a:latin typeface="Calibri" panose="020F0502020204030204" pitchFamily="34" charset="0"/>
            </a:endParaRPr>
          </a:p>
          <a:p>
            <a:r>
              <a:rPr lang="az-Latn-AZ" sz="2800" b="1" dirty="0">
                <a:latin typeface="Calibri" panose="020F0502020204030204" pitchFamily="34" charset="0"/>
              </a:rPr>
              <a:t>Ağrı</a:t>
            </a:r>
            <a:endParaRPr lang="en-US" sz="2800" b="1" dirty="0">
              <a:latin typeface="Calibri" panose="020F0502020204030204" pitchFamily="34" charset="0"/>
            </a:endParaRPr>
          </a:p>
          <a:p>
            <a:r>
              <a:rPr lang="az-Latn-AZ" sz="2800" b="1" dirty="0">
                <a:latin typeface="Calibri" panose="020F0502020204030204" pitchFamily="34" charset="0"/>
              </a:rPr>
              <a:t>Sianoz</a:t>
            </a:r>
          </a:p>
          <a:p>
            <a:r>
              <a:rPr lang="az-Latn-AZ" sz="2800" b="1" dirty="0">
                <a:latin typeface="Calibri" panose="020F0502020204030204" pitchFamily="34" charset="0"/>
              </a:rPr>
              <a:t>Hərarət</a:t>
            </a:r>
          </a:p>
          <a:p>
            <a:r>
              <a:rPr lang="az-Latn-AZ" sz="2800" b="1" dirty="0">
                <a:latin typeface="Calibri" panose="020F0502020204030204" pitchFamily="34" charset="0"/>
              </a:rPr>
              <a:t>Xırıltılar</a:t>
            </a:r>
          </a:p>
        </p:txBody>
      </p:sp>
      <p:cxnSp>
        <p:nvCxnSpPr>
          <p:cNvPr id="21" name="Straight Arrow Connector 20"/>
          <p:cNvCxnSpPr>
            <a:cxnSpLocks/>
            <a:stCxn id="20" idx="2"/>
            <a:endCxn id="19" idx="0"/>
          </p:cNvCxnSpPr>
          <p:nvPr/>
        </p:nvCxnSpPr>
        <p:spPr>
          <a:xfrm flipH="1">
            <a:off x="6057911" y="4800600"/>
            <a:ext cx="1" cy="849869"/>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0E40F329-11A8-4937-8E77-A593C1E5D717}"/>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4063969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514600" y="0"/>
            <a:ext cx="7010400" cy="657108"/>
          </a:xfrm>
        </p:spPr>
        <p:txBody>
          <a:bodyPr>
            <a:noAutofit/>
          </a:bodyPr>
          <a:lstStyle/>
          <a:p>
            <a:pPr algn="r"/>
            <a:r>
              <a:rPr lang="az-Latn-AZ" sz="2800" dirty="0">
                <a:solidFill>
                  <a:schemeClr val="accent2">
                    <a:lumMod val="50000"/>
                  </a:schemeClr>
                </a:solidFill>
                <a:cs typeface="Arial" panose="020B0604020202020204" pitchFamily="34" charset="0"/>
              </a:rPr>
              <a:t>Ağciyərin cərrahi xəstəliklərinin diaqnostikası</a:t>
            </a:r>
            <a:endParaRPr lang="en-US" sz="2800" dirty="0">
              <a:solidFill>
                <a:schemeClr val="accent2">
                  <a:lumMod val="50000"/>
                </a:schemeClr>
              </a:solidFill>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Prof.Dr. NYBay</a:t>
            </a:r>
          </a:p>
        </p:txBody>
      </p:sp>
      <p:sp>
        <p:nvSpPr>
          <p:cNvPr id="7" name="TextBox 6"/>
          <p:cNvSpPr txBox="1"/>
          <p:nvPr/>
        </p:nvSpPr>
        <p:spPr>
          <a:xfrm>
            <a:off x="2129325" y="768311"/>
            <a:ext cx="1066318" cy="461665"/>
          </a:xfrm>
          <a:prstGeom prst="rect">
            <a:avLst/>
          </a:prstGeom>
          <a:noFill/>
        </p:spPr>
        <p:txBody>
          <a:bodyPr wrap="none" rtlCol="0">
            <a:spAutoFit/>
          </a:bodyPr>
          <a:lstStyle/>
          <a:p>
            <a:pPr algn="ctr"/>
            <a:r>
              <a:rPr lang="az-Latn-AZ" sz="2400" b="1" dirty="0">
                <a:solidFill>
                  <a:schemeClr val="tx2">
                    <a:lumMod val="25000"/>
                  </a:schemeClr>
                </a:solidFill>
                <a:latin typeface="+mj-lt"/>
              </a:rPr>
              <a:t>ŞÜBHƏ</a:t>
            </a:r>
          </a:p>
        </p:txBody>
      </p:sp>
      <p:sp>
        <p:nvSpPr>
          <p:cNvPr id="8" name="TextBox 7"/>
          <p:cNvSpPr txBox="1"/>
          <p:nvPr/>
        </p:nvSpPr>
        <p:spPr>
          <a:xfrm>
            <a:off x="1737393" y="2149347"/>
            <a:ext cx="1850186" cy="461665"/>
          </a:xfrm>
          <a:prstGeom prst="rect">
            <a:avLst/>
          </a:prstGeom>
          <a:noFill/>
        </p:spPr>
        <p:txBody>
          <a:bodyPr wrap="none" rtlCol="0">
            <a:spAutoFit/>
          </a:bodyPr>
          <a:lstStyle/>
          <a:p>
            <a:pPr algn="ctr"/>
            <a:r>
              <a:rPr lang="az-Latn-AZ" sz="2400" b="1" dirty="0">
                <a:solidFill>
                  <a:schemeClr val="tx2">
                    <a:lumMod val="25000"/>
                  </a:schemeClr>
                </a:solidFill>
                <a:latin typeface="+mj-lt"/>
              </a:rPr>
              <a:t>BİRİNCİ PİLLƏ</a:t>
            </a:r>
          </a:p>
        </p:txBody>
      </p:sp>
      <p:sp>
        <p:nvSpPr>
          <p:cNvPr id="9" name="TextBox 8"/>
          <p:cNvSpPr txBox="1"/>
          <p:nvPr/>
        </p:nvSpPr>
        <p:spPr>
          <a:xfrm>
            <a:off x="1823953" y="3959276"/>
            <a:ext cx="1677062" cy="461665"/>
          </a:xfrm>
          <a:prstGeom prst="rect">
            <a:avLst/>
          </a:prstGeom>
          <a:noFill/>
        </p:spPr>
        <p:txBody>
          <a:bodyPr wrap="none" rtlCol="0">
            <a:spAutoFit/>
          </a:bodyPr>
          <a:lstStyle/>
          <a:p>
            <a:pPr algn="ctr"/>
            <a:r>
              <a:rPr lang="az-Latn-AZ" sz="2400" b="1" dirty="0">
                <a:solidFill>
                  <a:schemeClr val="tx2">
                    <a:lumMod val="25000"/>
                  </a:schemeClr>
                </a:solidFill>
                <a:latin typeface="+mj-lt"/>
              </a:rPr>
              <a:t>İKİNCİ PİLLƏ</a:t>
            </a:r>
            <a:endParaRPr lang="en-US" sz="2400" b="1" dirty="0">
              <a:solidFill>
                <a:schemeClr val="tx2">
                  <a:lumMod val="25000"/>
                </a:schemeClr>
              </a:solidFill>
              <a:latin typeface="+mj-lt"/>
            </a:endParaRPr>
          </a:p>
        </p:txBody>
      </p:sp>
      <p:sp>
        <p:nvSpPr>
          <p:cNvPr id="10" name="TextBox 9"/>
          <p:cNvSpPr txBox="1"/>
          <p:nvPr/>
        </p:nvSpPr>
        <p:spPr>
          <a:xfrm>
            <a:off x="1676400" y="5330876"/>
            <a:ext cx="1972168" cy="830997"/>
          </a:xfrm>
          <a:prstGeom prst="rect">
            <a:avLst/>
          </a:prstGeom>
          <a:noFill/>
        </p:spPr>
        <p:txBody>
          <a:bodyPr wrap="square" rtlCol="0">
            <a:spAutoFit/>
          </a:bodyPr>
          <a:lstStyle/>
          <a:p>
            <a:pPr algn="ctr"/>
            <a:r>
              <a:rPr lang="az-Latn-AZ" sz="2400" b="1" dirty="0">
                <a:solidFill>
                  <a:schemeClr val="tx2">
                    <a:lumMod val="25000"/>
                  </a:schemeClr>
                </a:solidFill>
                <a:latin typeface="+mj-lt"/>
              </a:rPr>
              <a:t>ÜÇÜNCÜ PİLLƏ</a:t>
            </a:r>
          </a:p>
        </p:txBody>
      </p:sp>
      <p:sp>
        <p:nvSpPr>
          <p:cNvPr id="11" name="Rounded Rectangular Callout 10"/>
          <p:cNvSpPr/>
          <p:nvPr/>
        </p:nvSpPr>
        <p:spPr>
          <a:xfrm>
            <a:off x="4953000" y="893296"/>
            <a:ext cx="5562600" cy="1621304"/>
          </a:xfrm>
          <a:prstGeom prst="wedgeRoundRectCallout">
            <a:avLst>
              <a:gd name="adj1" fmla="val -78786"/>
              <a:gd name="adj2" fmla="val -43245"/>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457200" lvl="2"/>
            <a:r>
              <a:rPr lang="az-Latn-AZ" sz="1600" b="1" dirty="0">
                <a:solidFill>
                  <a:schemeClr val="tx2">
                    <a:lumMod val="25000"/>
                  </a:schemeClr>
                </a:solidFill>
                <a:latin typeface="+mj-lt"/>
              </a:rPr>
              <a:t>Öksürək</a:t>
            </a:r>
          </a:p>
          <a:p>
            <a:pPr marL="457200" lvl="2"/>
            <a:r>
              <a:rPr lang="az-Latn-AZ" sz="1600" b="1" dirty="0">
                <a:solidFill>
                  <a:schemeClr val="tx2">
                    <a:lumMod val="25000"/>
                  </a:schemeClr>
                </a:solidFill>
                <a:latin typeface="+mj-lt"/>
              </a:rPr>
              <a:t>Bəlğəm ifrazı</a:t>
            </a:r>
          </a:p>
          <a:p>
            <a:pPr marL="457200" lvl="2"/>
            <a:r>
              <a:rPr lang="az-Latn-AZ" sz="1600" b="1" dirty="0">
                <a:solidFill>
                  <a:schemeClr val="tx2">
                    <a:lumMod val="25000"/>
                  </a:schemeClr>
                </a:solidFill>
                <a:latin typeface="+mj-lt"/>
              </a:rPr>
              <a:t>Qanhayxırma</a:t>
            </a:r>
          </a:p>
          <a:p>
            <a:pPr marL="457200" lvl="2"/>
            <a:r>
              <a:rPr lang="az-Latn-AZ" sz="1600" b="1" dirty="0">
                <a:solidFill>
                  <a:schemeClr val="tx2">
                    <a:lumMod val="25000"/>
                  </a:schemeClr>
                </a:solidFill>
                <a:latin typeface="+mj-lt"/>
              </a:rPr>
              <a:t>Təngənəfəslik</a:t>
            </a:r>
          </a:p>
          <a:p>
            <a:pPr marL="457200" lvl="2"/>
            <a:r>
              <a:rPr lang="az-Latn-AZ" sz="1600" b="1" dirty="0">
                <a:solidFill>
                  <a:schemeClr val="tx2">
                    <a:lumMod val="25000"/>
                  </a:schemeClr>
                </a:solidFill>
                <a:latin typeface="+mj-lt"/>
              </a:rPr>
              <a:t>Ağrı</a:t>
            </a:r>
          </a:p>
          <a:p>
            <a:pPr marL="457200" lvl="2"/>
            <a:r>
              <a:rPr lang="az-Latn-AZ" sz="1600" b="1" dirty="0">
                <a:solidFill>
                  <a:schemeClr val="tx2">
                    <a:lumMod val="25000"/>
                  </a:schemeClr>
                </a:solidFill>
                <a:latin typeface="+mj-lt"/>
              </a:rPr>
              <a:t>Sianoz</a:t>
            </a:r>
          </a:p>
        </p:txBody>
      </p:sp>
      <p:sp>
        <p:nvSpPr>
          <p:cNvPr id="12" name="Rounded Rectangular Callout 11"/>
          <p:cNvSpPr/>
          <p:nvPr/>
        </p:nvSpPr>
        <p:spPr>
          <a:xfrm>
            <a:off x="4939144" y="2990671"/>
            <a:ext cx="5562600" cy="895529"/>
          </a:xfrm>
          <a:prstGeom prst="wedgeRoundRectCallout">
            <a:avLst>
              <a:gd name="adj1" fmla="val -73266"/>
              <a:gd name="adj2" fmla="val -113157"/>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2">
                    <a:lumMod val="25000"/>
                  </a:schemeClr>
                </a:solidFill>
                <a:latin typeface="+mj-lt"/>
              </a:rPr>
              <a:t>Kəskin cərrahi xəstəlikləri və  üzvi  xəstəlikləri araşdırmaq</a:t>
            </a:r>
            <a:endParaRPr lang="en-US" sz="2000" b="1" dirty="0">
              <a:solidFill>
                <a:schemeClr val="tx2">
                  <a:lumMod val="25000"/>
                </a:schemeClr>
              </a:solidFill>
              <a:latin typeface="+mj-lt"/>
            </a:endParaRPr>
          </a:p>
        </p:txBody>
      </p:sp>
      <p:sp>
        <p:nvSpPr>
          <p:cNvPr id="13" name="Rounded Rectangular Callout 12"/>
          <p:cNvSpPr/>
          <p:nvPr/>
        </p:nvSpPr>
        <p:spPr>
          <a:xfrm>
            <a:off x="4953000" y="4306669"/>
            <a:ext cx="5562600" cy="1024206"/>
          </a:xfrm>
          <a:prstGeom prst="wedgeRoundRectCallout">
            <a:avLst>
              <a:gd name="adj1" fmla="val -74877"/>
              <a:gd name="adj2" fmla="val -59943"/>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2">
                    <a:lumMod val="25000"/>
                  </a:schemeClr>
                </a:solidFill>
                <a:latin typeface="+mj-lt"/>
              </a:rPr>
              <a:t>Xəstəlikləri və ağırlıq dərəcələrini dəqiqləşdirmə və funksional xəstəlikləri araşdırmaq</a:t>
            </a:r>
            <a:endParaRPr lang="en-US" sz="2000" b="1" dirty="0">
              <a:solidFill>
                <a:schemeClr val="tx2">
                  <a:lumMod val="25000"/>
                </a:schemeClr>
              </a:solidFill>
              <a:latin typeface="+mj-lt"/>
            </a:endParaRPr>
          </a:p>
        </p:txBody>
      </p:sp>
      <p:sp>
        <p:nvSpPr>
          <p:cNvPr id="14" name="Rounded Rectangular Callout 13"/>
          <p:cNvSpPr/>
          <p:nvPr/>
        </p:nvSpPr>
        <p:spPr>
          <a:xfrm>
            <a:off x="4939145" y="5638800"/>
            <a:ext cx="5576455" cy="883027"/>
          </a:xfrm>
          <a:prstGeom prst="wedgeRoundRectCallout">
            <a:avLst>
              <a:gd name="adj1" fmla="val -76491"/>
              <a:gd name="adj2" fmla="val -71198"/>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800" b="1" dirty="0">
                <a:solidFill>
                  <a:schemeClr val="tx2">
                    <a:lumMod val="25000"/>
                  </a:schemeClr>
                </a:solidFill>
                <a:latin typeface="+mj-lt"/>
              </a:rPr>
              <a:t>İnvaziv diaqnostika</a:t>
            </a:r>
            <a:endParaRPr lang="en-US" sz="2800" b="1" dirty="0">
              <a:solidFill>
                <a:schemeClr val="tx2">
                  <a:lumMod val="25000"/>
                </a:schemeClr>
              </a:solidFill>
              <a:latin typeface="+mj-lt"/>
            </a:endParaRPr>
          </a:p>
        </p:txBody>
      </p:sp>
      <p:cxnSp>
        <p:nvCxnSpPr>
          <p:cNvPr id="15" name="Straight Arrow Connector 14"/>
          <p:cNvCxnSpPr>
            <a:stCxn id="7" idx="2"/>
            <a:endCxn id="8" idx="0"/>
          </p:cNvCxnSpPr>
          <p:nvPr/>
        </p:nvCxnSpPr>
        <p:spPr>
          <a:xfrm>
            <a:off x="2662484" y="1229976"/>
            <a:ext cx="2" cy="91937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8" idx="2"/>
          </p:cNvCxnSpPr>
          <p:nvPr/>
        </p:nvCxnSpPr>
        <p:spPr>
          <a:xfrm flipH="1">
            <a:off x="2662485" y="2611012"/>
            <a:ext cx="1" cy="138773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a:stCxn id="9" idx="2"/>
            <a:endCxn id="10" idx="0"/>
          </p:cNvCxnSpPr>
          <p:nvPr/>
        </p:nvCxnSpPr>
        <p:spPr>
          <a:xfrm>
            <a:off x="2662484" y="4420941"/>
            <a:ext cx="0" cy="90993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F504D3B1-8973-4463-9B31-2485BD7C6612}"/>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695351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Prof.Dr. NYBay</a:t>
            </a:r>
          </a:p>
        </p:txBody>
      </p:sp>
      <p:sp>
        <p:nvSpPr>
          <p:cNvPr id="19" name="Text Box 43"/>
          <p:cNvSpPr txBox="1">
            <a:spLocks noChangeArrowheads="1"/>
          </p:cNvSpPr>
          <p:nvPr/>
        </p:nvSpPr>
        <p:spPr bwMode="auto">
          <a:xfrm>
            <a:off x="4258958" y="2743200"/>
            <a:ext cx="367408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3600" b="1" dirty="0">
                <a:solidFill>
                  <a:srgbClr val="C00000"/>
                </a:solidFill>
                <a:latin typeface="Calibri" panose="020F0502020204030204" pitchFamily="34" charset="0"/>
              </a:rPr>
              <a:t>Klinik müayinə</a:t>
            </a:r>
          </a:p>
          <a:p>
            <a:pPr algn="ctr"/>
            <a:r>
              <a:rPr lang="az-Latn-AZ" altLang="en-US" sz="3600" b="1" dirty="0">
                <a:solidFill>
                  <a:srgbClr val="C00000"/>
                </a:solidFill>
                <a:latin typeface="Calibri" panose="020F0502020204030204" pitchFamily="34" charset="0"/>
              </a:rPr>
              <a:t>Rentgen</a:t>
            </a:r>
          </a:p>
          <a:p>
            <a:pPr algn="ctr"/>
            <a:r>
              <a:rPr lang="az-Latn-AZ" altLang="en-US" sz="3600" b="1" dirty="0">
                <a:solidFill>
                  <a:srgbClr val="C00000"/>
                </a:solidFill>
                <a:latin typeface="Calibri" panose="020F0502020204030204" pitchFamily="34" charset="0"/>
              </a:rPr>
              <a:t>Bəlğəm müayinəsi</a:t>
            </a:r>
          </a:p>
          <a:p>
            <a:pPr algn="ctr"/>
            <a:r>
              <a:rPr lang="az-Latn-AZ" altLang="en-US" sz="3600" b="1" dirty="0">
                <a:solidFill>
                  <a:srgbClr val="C00000"/>
                </a:solidFill>
                <a:latin typeface="Calibri" panose="020F0502020204030204" pitchFamily="34" charset="0"/>
              </a:rPr>
              <a:t>Saturasiya</a:t>
            </a:r>
            <a:endParaRPr lang="tr-TR" altLang="en-US" sz="3600" b="1" dirty="0">
              <a:solidFill>
                <a:srgbClr val="C00000"/>
              </a:solidFill>
              <a:latin typeface="Calibri" panose="020F0502020204030204" pitchFamily="34" charset="0"/>
            </a:endParaRPr>
          </a:p>
        </p:txBody>
      </p:sp>
      <p:cxnSp>
        <p:nvCxnSpPr>
          <p:cNvPr id="21" name="Straight Arrow Connector 20"/>
          <p:cNvCxnSpPr>
            <a:cxnSpLocks/>
            <a:stCxn id="4" idx="2"/>
            <a:endCxn id="19" idx="0"/>
          </p:cNvCxnSpPr>
          <p:nvPr/>
        </p:nvCxnSpPr>
        <p:spPr>
          <a:xfrm>
            <a:off x="6096000" y="1165325"/>
            <a:ext cx="0" cy="1577875"/>
          </a:xfrm>
          <a:prstGeom prst="straightConnector1">
            <a:avLst/>
          </a:prstGeom>
          <a:ln w="28575">
            <a:tailEnd type="arrow"/>
          </a:ln>
        </p:spPr>
        <p:style>
          <a:lnRef idx="3">
            <a:schemeClr val="dk1"/>
          </a:lnRef>
          <a:fillRef idx="0">
            <a:schemeClr val="dk1"/>
          </a:fillRef>
          <a:effectRef idx="2">
            <a:schemeClr val="dk1"/>
          </a:effectRef>
          <a:fontRef idx="minor">
            <a:schemeClr val="tx1"/>
          </a:fontRef>
        </p:style>
      </p:cxnSp>
      <p:sp>
        <p:nvSpPr>
          <p:cNvPr id="4" name="Title 3">
            <a:extLst>
              <a:ext uri="{FF2B5EF4-FFF2-40B4-BE49-F238E27FC236}">
                <a16:creationId xmlns:a16="http://schemas.microsoft.com/office/drawing/2014/main" id="{740904F4-0E10-478D-B975-EBB8B4DC1DB4}"/>
              </a:ext>
            </a:extLst>
          </p:cNvPr>
          <p:cNvSpPr>
            <a:spLocks noGrp="1"/>
          </p:cNvSpPr>
          <p:nvPr>
            <p:ph type="title"/>
          </p:nvPr>
        </p:nvSpPr>
        <p:spPr>
          <a:xfrm>
            <a:off x="3057974" y="553779"/>
            <a:ext cx="6076051" cy="611546"/>
          </a:xfrm>
        </p:spPr>
        <p:txBody>
          <a:bodyPr/>
          <a:lstStyle/>
          <a:p>
            <a:r>
              <a:rPr lang="az-Latn-AZ" sz="3200" dirty="0">
                <a:solidFill>
                  <a:schemeClr val="accent2">
                    <a:lumMod val="50000"/>
                  </a:schemeClr>
                </a:solidFill>
                <a:latin typeface="Calibri" panose="020F0502020204030204" pitchFamily="34" charset="0"/>
              </a:rPr>
              <a:t>Birinci pillə müayinələr</a:t>
            </a:r>
            <a:br>
              <a:rPr lang="az-Latn-AZ" sz="3200" dirty="0">
                <a:solidFill>
                  <a:schemeClr val="accent2">
                    <a:lumMod val="50000"/>
                  </a:schemeClr>
                </a:solidFill>
                <a:latin typeface="Calibri" panose="020F0502020204030204" pitchFamily="34" charset="0"/>
              </a:rPr>
            </a:br>
            <a:endParaRPr lang="en-US" sz="3200" dirty="0"/>
          </a:p>
        </p:txBody>
      </p:sp>
      <p:sp>
        <p:nvSpPr>
          <p:cNvPr id="11" name="TextBox 10">
            <a:extLst>
              <a:ext uri="{FF2B5EF4-FFF2-40B4-BE49-F238E27FC236}">
                <a16:creationId xmlns:a16="http://schemas.microsoft.com/office/drawing/2014/main" id="{49A40B0C-515D-4817-8717-FFEA8C53B765}"/>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023470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0"/>
            <a:ext cx="6324600" cy="914400"/>
          </a:xfrm>
        </p:spPr>
        <p:txBody>
          <a:bodyPr>
            <a:noAutofit/>
          </a:bodyPr>
          <a:lstStyle/>
          <a:p>
            <a:r>
              <a:rPr lang="az-Latn-AZ" sz="2800" dirty="0">
                <a:solidFill>
                  <a:schemeClr val="accent2">
                    <a:lumMod val="50000"/>
                  </a:schemeClr>
                </a:solidFill>
              </a:rPr>
              <a:t>Rentgenoqrafiya</a:t>
            </a:r>
            <a:endParaRPr lang="en-US" sz="2800" dirty="0">
              <a:solidFill>
                <a:schemeClr val="accent2">
                  <a:lumMod val="50000"/>
                </a:schemeClr>
              </a:solidFill>
            </a:endParaRPr>
          </a:p>
        </p:txBody>
      </p:sp>
      <p:sp>
        <p:nvSpPr>
          <p:cNvPr id="7" name="Content Placeholder 6"/>
          <p:cNvSpPr>
            <a:spLocks noGrp="1"/>
          </p:cNvSpPr>
          <p:nvPr>
            <p:ph sz="half" idx="1"/>
          </p:nvPr>
        </p:nvSpPr>
        <p:spPr>
          <a:xfrm>
            <a:off x="381000" y="1219200"/>
            <a:ext cx="6248400" cy="5334000"/>
          </a:xfrm>
        </p:spPr>
        <p:txBody>
          <a:bodyPr>
            <a:noAutofit/>
          </a:bodyPr>
          <a:lstStyle/>
          <a:p>
            <a:pPr marL="109728" indent="0">
              <a:buNone/>
            </a:pPr>
            <a:r>
              <a:rPr lang="az-Latn-AZ" sz="2400" b="1" dirty="0"/>
              <a:t>Rentgenoqrafiya ağciyər xəstəliklərinin diaqnostikasında ilkin standart müayinədir</a:t>
            </a:r>
          </a:p>
          <a:p>
            <a:pPr marL="109728" indent="0">
              <a:buNone/>
            </a:pPr>
            <a:endParaRPr lang="az-Latn-AZ" sz="2400" b="1" dirty="0"/>
          </a:p>
          <a:p>
            <a:r>
              <a:rPr lang="az-Latn-AZ" sz="2400" b="1" dirty="0"/>
              <a:t>Aciyər törəmələrini (2 sm-dən böyük) göstərir</a:t>
            </a:r>
          </a:p>
          <a:p>
            <a:r>
              <a:rPr lang="az-Latn-AZ" sz="2400" b="1" dirty="0"/>
              <a:t>İnfiltrasiyaları göstərir</a:t>
            </a:r>
          </a:p>
          <a:p>
            <a:r>
              <a:rPr lang="az-Latn-AZ" sz="2400" b="1" dirty="0"/>
              <a:t>Abses və kavernaları  göstərir</a:t>
            </a:r>
          </a:p>
          <a:p>
            <a:r>
              <a:rPr lang="az-Latn-AZ" sz="2400" b="1" dirty="0"/>
              <a:t>Atelektaz və emfizemanı göstərir</a:t>
            </a:r>
          </a:p>
          <a:p>
            <a:r>
              <a:rPr lang="az-Latn-AZ" sz="2400" b="1" dirty="0"/>
              <a:t>Plevra patologiyalarını (pnevmotoraks, plevral maye) göstərir</a:t>
            </a:r>
          </a:p>
          <a:p>
            <a:endParaRPr lang="az-Latn-AZ" sz="2400" b="1" dirty="0"/>
          </a:p>
          <a:p>
            <a:r>
              <a:rPr lang="az-Latn-AZ" sz="2400" b="1" dirty="0"/>
              <a:t>Kanser diaqnostikasında rolu zəifdir</a:t>
            </a:r>
            <a:endParaRPr lang="en-US" sz="2400" b="1" dirty="0"/>
          </a:p>
        </p:txBody>
      </p:sp>
      <p:pic>
        <p:nvPicPr>
          <p:cNvPr id="1026"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39000" y="1212669"/>
            <a:ext cx="3563938" cy="3492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174ECF6B-382F-465E-868A-5F9D3B518A0F}"/>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1315280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3"/>
          <p:cNvSpPr txBox="1">
            <a:spLocks noChangeArrowheads="1"/>
          </p:cNvSpPr>
          <p:nvPr/>
        </p:nvSpPr>
        <p:spPr bwMode="auto">
          <a:xfrm>
            <a:off x="4146207" y="1428690"/>
            <a:ext cx="389959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2000" b="1" dirty="0">
                <a:solidFill>
                  <a:schemeClr val="tx2">
                    <a:lumMod val="25000"/>
                  </a:schemeClr>
                </a:solidFill>
                <a:latin typeface="Calibri" panose="020F0502020204030204" pitchFamily="34" charset="0"/>
              </a:rPr>
              <a:t>AĞCİYƏR XƏSTƏLİKLƏRİNƏ ŞÜBHƏ</a:t>
            </a:r>
            <a:endParaRPr lang="tr-TR" altLang="en-US" sz="2000" b="1" dirty="0">
              <a:solidFill>
                <a:schemeClr val="tx2">
                  <a:lumMod val="25000"/>
                </a:schemeClr>
              </a:solidFill>
              <a:latin typeface="Calibri" panose="020F0502020204030204" pitchFamily="34" charset="0"/>
            </a:endParaRPr>
          </a:p>
        </p:txBody>
      </p:sp>
      <p:sp>
        <p:nvSpPr>
          <p:cNvPr id="8" name="Text Box 44"/>
          <p:cNvSpPr txBox="1">
            <a:spLocks noChangeArrowheads="1"/>
          </p:cNvSpPr>
          <p:nvPr/>
        </p:nvSpPr>
        <p:spPr bwMode="auto">
          <a:xfrm>
            <a:off x="1981201" y="2228910"/>
            <a:ext cx="8229599" cy="1123712"/>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endParaRPr lang="az-Latn-AZ" altLang="en-US" sz="2000" b="1" dirty="0">
              <a:solidFill>
                <a:srgbClr val="C00000"/>
              </a:solidFill>
              <a:latin typeface="Calibri" panose="020F0502020204030204" pitchFamily="34" charset="0"/>
            </a:endParaRPr>
          </a:p>
          <a:p>
            <a:pPr algn="ctr"/>
            <a:r>
              <a:rPr lang="az-Latn-AZ" sz="2000" b="1" dirty="0">
                <a:solidFill>
                  <a:schemeClr val="tx2">
                    <a:lumMod val="25000"/>
                  </a:schemeClr>
                </a:solidFill>
                <a:latin typeface="Calibri" panose="020F0502020204030204" pitchFamily="34" charset="0"/>
              </a:rPr>
              <a:t>Geniş klinik müayinə, Rentgen, saturasiya, bəlğəm müayinəsi </a:t>
            </a:r>
            <a:endParaRPr lang="tr-TR" altLang="en-US" sz="2000" dirty="0">
              <a:solidFill>
                <a:schemeClr val="tx2">
                  <a:lumMod val="25000"/>
                </a:schemeClr>
              </a:solidFill>
              <a:latin typeface="Calibri" panose="020F0502020204030204" pitchFamily="34" charset="0"/>
            </a:endParaRPr>
          </a:p>
        </p:txBody>
      </p:sp>
      <p:sp>
        <p:nvSpPr>
          <p:cNvPr id="9" name="Text Box 45"/>
          <p:cNvSpPr txBox="1">
            <a:spLocks noChangeArrowheads="1"/>
          </p:cNvSpPr>
          <p:nvPr/>
        </p:nvSpPr>
        <p:spPr bwMode="auto">
          <a:xfrm>
            <a:off x="1600200" y="4169807"/>
            <a:ext cx="2933700" cy="442674"/>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Təcili cərrahi xəstəlik var  </a:t>
            </a:r>
            <a:endParaRPr lang="tr-TR" altLang="en-US" sz="2000" b="1" dirty="0">
              <a:solidFill>
                <a:schemeClr val="tx2">
                  <a:lumMod val="25000"/>
                </a:schemeClr>
              </a:solidFill>
              <a:latin typeface="Calibri" panose="020F0502020204030204" pitchFamily="34" charset="0"/>
            </a:endParaRPr>
          </a:p>
        </p:txBody>
      </p:sp>
      <p:sp>
        <p:nvSpPr>
          <p:cNvPr id="10" name="Text Box 48"/>
          <p:cNvSpPr txBox="1">
            <a:spLocks noChangeArrowheads="1"/>
          </p:cNvSpPr>
          <p:nvPr/>
        </p:nvSpPr>
        <p:spPr bwMode="auto">
          <a:xfrm>
            <a:off x="8153400" y="4169808"/>
            <a:ext cx="2590800" cy="78319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Üzvi dəyişiklik yox,  lakin klinik  şübhə var</a:t>
            </a:r>
            <a:endParaRPr lang="tr-TR" altLang="en-US" sz="2000" b="1" dirty="0">
              <a:solidFill>
                <a:schemeClr val="tx2">
                  <a:lumMod val="25000"/>
                </a:schemeClr>
              </a:solidFill>
              <a:latin typeface="Calibri" panose="020F0502020204030204" pitchFamily="34" charset="0"/>
            </a:endParaRPr>
          </a:p>
        </p:txBody>
      </p:sp>
      <p:cxnSp>
        <p:nvCxnSpPr>
          <p:cNvPr id="12" name="AutoShape 64"/>
          <p:cNvCxnSpPr>
            <a:cxnSpLocks noChangeShapeType="1"/>
            <a:stCxn id="7" idx="2"/>
            <a:endCxn id="8" idx="0"/>
          </p:cNvCxnSpPr>
          <p:nvPr/>
        </p:nvCxnSpPr>
        <p:spPr bwMode="auto">
          <a:xfrm flipH="1">
            <a:off x="6096000" y="1828800"/>
            <a:ext cx="4" cy="400110"/>
          </a:xfrm>
          <a:prstGeom prst="straightConnector1">
            <a:avLst/>
          </a:prstGeom>
          <a:ln w="28575">
            <a:solidFill>
              <a:srgbClr val="C00000"/>
            </a:solidFill>
            <a:headEnd/>
            <a:tailEnd type="triangle" w="med" len="med"/>
          </a:ln>
        </p:spPr>
        <p:style>
          <a:lnRef idx="2">
            <a:schemeClr val="accent3"/>
          </a:lnRef>
          <a:fillRef idx="0">
            <a:schemeClr val="accent3"/>
          </a:fillRef>
          <a:effectRef idx="1">
            <a:schemeClr val="accent3"/>
          </a:effectRef>
          <a:fontRef idx="minor">
            <a:schemeClr val="tx1"/>
          </a:fontRef>
        </p:style>
      </p:cxnSp>
      <p:sp>
        <p:nvSpPr>
          <p:cNvPr id="13" name="TextBox 12"/>
          <p:cNvSpPr txBox="1"/>
          <p:nvPr/>
        </p:nvSpPr>
        <p:spPr>
          <a:xfrm>
            <a:off x="2171699" y="152401"/>
            <a:ext cx="7848600" cy="707886"/>
          </a:xfrm>
          <a:prstGeom prst="rect">
            <a:avLst/>
          </a:prstGeom>
          <a:noFill/>
        </p:spPr>
        <p:txBody>
          <a:bodyPr wrap="square" rtlCol="0">
            <a:spAutoFit/>
          </a:bodyPr>
          <a:lstStyle/>
          <a:p>
            <a:pPr algn="ctr"/>
            <a:r>
              <a:rPr lang="az-Latn-AZ" sz="2000" b="1" dirty="0">
                <a:solidFill>
                  <a:schemeClr val="accent2">
                    <a:lumMod val="50000"/>
                  </a:schemeClr>
                </a:solidFill>
                <a:latin typeface="Calibri" panose="020F0502020204030204" pitchFamily="34" charset="0"/>
              </a:rPr>
              <a:t>Öksürək, qanhayxırma, təngənəfəslik, bəlğəm ifrazı, ağrı, sianoz, hərarət, xışıltılar və s. </a:t>
            </a:r>
          </a:p>
        </p:txBody>
      </p:sp>
      <p:cxnSp>
        <p:nvCxnSpPr>
          <p:cNvPr id="14" name="Straight Arrow Connector 13"/>
          <p:cNvCxnSpPr>
            <a:stCxn id="13" idx="2"/>
            <a:endCxn id="7" idx="0"/>
          </p:cNvCxnSpPr>
          <p:nvPr/>
        </p:nvCxnSpPr>
        <p:spPr>
          <a:xfrm>
            <a:off x="6095999" y="860287"/>
            <a:ext cx="5" cy="568403"/>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cxnSp>
        <p:nvCxnSpPr>
          <p:cNvPr id="15" name="Straight Arrow Connector 14"/>
          <p:cNvCxnSpPr>
            <a:stCxn id="8" idx="2"/>
            <a:endCxn id="9" idx="0"/>
          </p:cNvCxnSpPr>
          <p:nvPr/>
        </p:nvCxnSpPr>
        <p:spPr>
          <a:xfrm flipH="1">
            <a:off x="3067050" y="3352623"/>
            <a:ext cx="3028950" cy="817185"/>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cxnSp>
        <p:nvCxnSpPr>
          <p:cNvPr id="16" name="Straight Arrow Connector 15"/>
          <p:cNvCxnSpPr>
            <a:stCxn id="8" idx="2"/>
            <a:endCxn id="10" idx="0"/>
          </p:cNvCxnSpPr>
          <p:nvPr/>
        </p:nvCxnSpPr>
        <p:spPr>
          <a:xfrm>
            <a:off x="6096000" y="3352623"/>
            <a:ext cx="3352800" cy="817185"/>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2" name="Text Box 51"/>
          <p:cNvSpPr txBox="1">
            <a:spLocks noChangeArrowheads="1"/>
          </p:cNvSpPr>
          <p:nvPr/>
        </p:nvSpPr>
        <p:spPr bwMode="auto">
          <a:xfrm>
            <a:off x="2887981" y="5617608"/>
            <a:ext cx="2662709" cy="783193"/>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Üzvi dəyişiklik var və diaqnozu dəqiqləşir</a:t>
            </a:r>
            <a:endParaRPr lang="tr-TR" altLang="en-US" sz="2000" b="1" dirty="0">
              <a:solidFill>
                <a:schemeClr val="tx2">
                  <a:lumMod val="25000"/>
                </a:schemeClr>
              </a:solidFill>
              <a:latin typeface="Calibri" panose="020F0502020204030204" pitchFamily="34" charset="0"/>
            </a:endParaRPr>
          </a:p>
        </p:txBody>
      </p:sp>
      <p:cxnSp>
        <p:nvCxnSpPr>
          <p:cNvPr id="23" name="Straight Arrow Connector 22"/>
          <p:cNvCxnSpPr>
            <a:stCxn id="8" idx="2"/>
            <a:endCxn id="22" idx="0"/>
          </p:cNvCxnSpPr>
          <p:nvPr/>
        </p:nvCxnSpPr>
        <p:spPr>
          <a:xfrm flipH="1">
            <a:off x="4219336" y="3352623"/>
            <a:ext cx="1876665" cy="2264985"/>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17" name="Text Box 51"/>
          <p:cNvSpPr txBox="1">
            <a:spLocks noChangeArrowheads="1"/>
          </p:cNvSpPr>
          <p:nvPr/>
        </p:nvSpPr>
        <p:spPr bwMode="auto">
          <a:xfrm>
            <a:off x="6770851" y="5566415"/>
            <a:ext cx="3439948" cy="1123712"/>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Üzvi dəyişiklik tapıldı lakin diaqnozu və ya ağırlıq dərəcəsi dəqiqləşmir</a:t>
            </a:r>
            <a:endParaRPr lang="tr-TR" altLang="en-US" sz="2000" b="1" dirty="0">
              <a:solidFill>
                <a:schemeClr val="tx2">
                  <a:lumMod val="25000"/>
                </a:schemeClr>
              </a:solidFill>
              <a:latin typeface="Calibri" panose="020F0502020204030204" pitchFamily="34" charset="0"/>
            </a:endParaRPr>
          </a:p>
        </p:txBody>
      </p:sp>
      <p:cxnSp>
        <p:nvCxnSpPr>
          <p:cNvPr id="18" name="Straight Arrow Connector 17"/>
          <p:cNvCxnSpPr>
            <a:stCxn id="8" idx="2"/>
            <a:endCxn id="17" idx="0"/>
          </p:cNvCxnSpPr>
          <p:nvPr/>
        </p:nvCxnSpPr>
        <p:spPr>
          <a:xfrm>
            <a:off x="6096001" y="3352623"/>
            <a:ext cx="2394825" cy="2213793"/>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 name="Rounded Rectangle 1"/>
          <p:cNvSpPr/>
          <p:nvPr/>
        </p:nvSpPr>
        <p:spPr>
          <a:xfrm>
            <a:off x="2133600" y="3694662"/>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A</a:t>
            </a:r>
            <a:endParaRPr lang="en-US" sz="2800" b="1" dirty="0">
              <a:latin typeface="Calibri" panose="020F0502020204030204" pitchFamily="34" charset="0"/>
            </a:endParaRPr>
          </a:p>
        </p:txBody>
      </p:sp>
      <p:sp>
        <p:nvSpPr>
          <p:cNvPr id="19" name="Rounded Rectangle 18"/>
          <p:cNvSpPr/>
          <p:nvPr/>
        </p:nvSpPr>
        <p:spPr>
          <a:xfrm>
            <a:off x="3378792" y="5197469"/>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B</a:t>
            </a:r>
            <a:endParaRPr lang="en-US" sz="2800" b="1" dirty="0">
              <a:latin typeface="Calibri" panose="020F0502020204030204" pitchFamily="34" charset="0"/>
            </a:endParaRPr>
          </a:p>
        </p:txBody>
      </p:sp>
      <p:sp>
        <p:nvSpPr>
          <p:cNvPr id="20" name="Rounded Rectangle 19"/>
          <p:cNvSpPr/>
          <p:nvPr/>
        </p:nvSpPr>
        <p:spPr>
          <a:xfrm>
            <a:off x="7010400" y="5168985"/>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C</a:t>
            </a:r>
            <a:endParaRPr lang="en-US" sz="2800" b="1" dirty="0">
              <a:latin typeface="Calibri" panose="020F0502020204030204" pitchFamily="34" charset="0"/>
            </a:endParaRPr>
          </a:p>
        </p:txBody>
      </p:sp>
      <p:sp>
        <p:nvSpPr>
          <p:cNvPr id="21" name="Rounded Rectangle 20"/>
          <p:cNvSpPr/>
          <p:nvPr/>
        </p:nvSpPr>
        <p:spPr>
          <a:xfrm>
            <a:off x="9753600" y="3657601"/>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D</a:t>
            </a:r>
            <a:endParaRPr lang="en-US" sz="2800" b="1" dirty="0">
              <a:latin typeface="Calibri" panose="020F0502020204030204" pitchFamily="34" charset="0"/>
            </a:endParaRPr>
          </a:p>
        </p:txBody>
      </p:sp>
      <p:sp>
        <p:nvSpPr>
          <p:cNvPr id="4" name="Footer Placeholder 3"/>
          <p:cNvSpPr>
            <a:spLocks noGrp="1"/>
          </p:cNvSpPr>
          <p:nvPr>
            <p:ph type="ftr" sz="quarter" idx="11"/>
          </p:nvPr>
        </p:nvSpPr>
        <p:spPr/>
        <p:txBody>
          <a:bodyPr/>
          <a:lstStyle/>
          <a:p>
            <a:r>
              <a:rPr lang="en-US"/>
              <a:t>Prof.Dr. NYBay</a:t>
            </a:r>
            <a:endParaRPr lang="en-US" dirty="0"/>
          </a:p>
        </p:txBody>
      </p:sp>
      <p:sp>
        <p:nvSpPr>
          <p:cNvPr id="24" name="TextBox 23">
            <a:extLst>
              <a:ext uri="{FF2B5EF4-FFF2-40B4-BE49-F238E27FC236}">
                <a16:creationId xmlns:a16="http://schemas.microsoft.com/office/drawing/2014/main" id="{29494FDA-DBF3-412D-AE62-47A6FB8AE72D}"/>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3250753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3110553" y="104418"/>
            <a:ext cx="6001372"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tx1"/>
                </a:solidFill>
                <a:latin typeface="Calibri" panose="020F0502020204030204" pitchFamily="34" charset="0"/>
              </a:rPr>
              <a:t>Geniş klinik müayinə, Rentgen, saturasiya, bəlğəm</a:t>
            </a:r>
            <a:endParaRPr lang="tr-TR" altLang="en-US" sz="2000" dirty="0">
              <a:solidFill>
                <a:schemeClr val="tx1"/>
              </a:solidFill>
              <a:latin typeface="Calibri" panose="020F0502020204030204" pitchFamily="34" charset="0"/>
            </a:endParaRPr>
          </a:p>
        </p:txBody>
      </p:sp>
      <p:sp>
        <p:nvSpPr>
          <p:cNvPr id="9" name="Text Box 45"/>
          <p:cNvSpPr txBox="1">
            <a:spLocks noChangeArrowheads="1"/>
          </p:cNvSpPr>
          <p:nvPr/>
        </p:nvSpPr>
        <p:spPr bwMode="auto">
          <a:xfrm>
            <a:off x="2019004" y="1981200"/>
            <a:ext cx="8184470"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chemeClr val="tx2">
                    <a:lumMod val="25000"/>
                  </a:schemeClr>
                </a:solidFill>
                <a:latin typeface="Calibri" panose="020F0502020204030204" pitchFamily="34" charset="0"/>
              </a:rPr>
              <a:t>Təcili ağciyər xəstəliyi var  </a:t>
            </a:r>
            <a:endParaRPr lang="tr-TR" altLang="en-US" sz="3200" b="1" dirty="0">
              <a:solidFill>
                <a:schemeClr val="tx2">
                  <a:lumMod val="25000"/>
                </a:schemeClr>
              </a:solidFill>
              <a:latin typeface="Calibri" panose="020F0502020204030204" pitchFamily="34" charset="0"/>
            </a:endParaRPr>
          </a:p>
        </p:txBody>
      </p:sp>
      <p:cxnSp>
        <p:nvCxnSpPr>
          <p:cNvPr id="15" name="Straight Arrow Connector 14"/>
          <p:cNvCxnSpPr>
            <a:cxnSpLocks/>
            <a:stCxn id="8" idx="2"/>
            <a:endCxn id="9" idx="0"/>
          </p:cNvCxnSpPr>
          <p:nvPr/>
        </p:nvCxnSpPr>
        <p:spPr>
          <a:xfrm>
            <a:off x="6111239" y="887611"/>
            <a:ext cx="0" cy="1093589"/>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3851005" y="3352800"/>
            <a:ext cx="4520468" cy="3170099"/>
          </a:xfrm>
          <a:prstGeom prst="rect">
            <a:avLst/>
          </a:prstGeom>
          <a:noFill/>
        </p:spPr>
        <p:txBody>
          <a:bodyPr wrap="none" rtlCol="0">
            <a:spAutoFit/>
          </a:bodyPr>
          <a:lstStyle/>
          <a:p>
            <a:r>
              <a:rPr lang="az-Latn-AZ" sz="2000" b="1" dirty="0">
                <a:solidFill>
                  <a:srgbClr val="C00000"/>
                </a:solidFill>
              </a:rPr>
              <a:t>Ağciyər yetməzliyi (KRDS, ağciyər ödemi)</a:t>
            </a:r>
          </a:p>
          <a:p>
            <a:r>
              <a:rPr lang="az-Latn-AZ" sz="2000" b="1" dirty="0">
                <a:solidFill>
                  <a:srgbClr val="C00000"/>
                </a:solidFill>
              </a:rPr>
              <a:t>Ağciyər qanaxması</a:t>
            </a:r>
          </a:p>
          <a:p>
            <a:r>
              <a:rPr lang="az-Latn-AZ" sz="2000" b="1" dirty="0">
                <a:solidFill>
                  <a:srgbClr val="C00000"/>
                </a:solidFill>
              </a:rPr>
              <a:t>Spontan pnevmotaraks</a:t>
            </a:r>
          </a:p>
          <a:p>
            <a:r>
              <a:rPr lang="az-Latn-AZ" sz="2000" b="1" dirty="0">
                <a:solidFill>
                  <a:srgbClr val="C00000"/>
                </a:solidFill>
              </a:rPr>
              <a:t>Ağciyər arteriyası tromboemboliyası</a:t>
            </a:r>
          </a:p>
          <a:p>
            <a:r>
              <a:rPr lang="az-Latn-AZ" sz="2000" b="1" dirty="0">
                <a:solidFill>
                  <a:srgbClr val="C00000"/>
                </a:solidFill>
              </a:rPr>
              <a:t>Asfiksiya</a:t>
            </a:r>
          </a:p>
          <a:p>
            <a:r>
              <a:rPr lang="az-Latn-AZ" sz="2000" b="1" dirty="0">
                <a:solidFill>
                  <a:srgbClr val="C00000"/>
                </a:solidFill>
              </a:rPr>
              <a:t>Ağciyər absesi</a:t>
            </a:r>
          </a:p>
          <a:p>
            <a:endParaRPr lang="az-Latn-AZ" sz="2000" b="1" dirty="0">
              <a:solidFill>
                <a:schemeClr val="tx2">
                  <a:lumMod val="25000"/>
                </a:schemeClr>
              </a:solidFill>
            </a:endParaRPr>
          </a:p>
          <a:p>
            <a:r>
              <a:rPr lang="az-Latn-AZ" sz="2000" b="1" dirty="0">
                <a:solidFill>
                  <a:schemeClr val="tx2">
                    <a:lumMod val="25000"/>
                  </a:schemeClr>
                </a:solidFill>
              </a:rPr>
              <a:t>Pnevmoniya</a:t>
            </a:r>
          </a:p>
          <a:p>
            <a:r>
              <a:rPr lang="az-Latn-AZ" sz="2000" b="1" dirty="0">
                <a:solidFill>
                  <a:schemeClr val="tx2">
                    <a:lumMod val="25000"/>
                  </a:schemeClr>
                </a:solidFill>
              </a:rPr>
              <a:t>Astmatik status</a:t>
            </a:r>
          </a:p>
          <a:p>
            <a:r>
              <a:rPr lang="az-Latn-AZ" sz="2000" b="1" dirty="0">
                <a:solidFill>
                  <a:schemeClr val="tx2">
                    <a:lumMod val="25000"/>
                  </a:schemeClr>
                </a:solidFill>
              </a:rPr>
              <a:t>Digər</a:t>
            </a:r>
            <a:endParaRPr lang="en-US" sz="2000" b="1" dirty="0">
              <a:solidFill>
                <a:schemeClr val="tx2">
                  <a:lumMod val="25000"/>
                </a:schemeClr>
              </a:solidFill>
            </a:endParaRPr>
          </a:p>
        </p:txBody>
      </p:sp>
      <p:cxnSp>
        <p:nvCxnSpPr>
          <p:cNvPr id="31" name="Straight Arrow Connector 30"/>
          <p:cNvCxnSpPr>
            <a:stCxn id="9" idx="2"/>
            <a:endCxn id="29" idx="0"/>
          </p:cNvCxnSpPr>
          <p:nvPr/>
        </p:nvCxnSpPr>
        <p:spPr>
          <a:xfrm>
            <a:off x="6111239" y="2628186"/>
            <a:ext cx="0" cy="724614"/>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sp>
        <p:nvSpPr>
          <p:cNvPr id="13" name="Rounded Rectangle 12"/>
          <p:cNvSpPr/>
          <p:nvPr/>
        </p:nvSpPr>
        <p:spPr>
          <a:xfrm>
            <a:off x="5181600" y="1332461"/>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A</a:t>
            </a:r>
            <a:endParaRPr lang="en-US" sz="28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endParaRPr lang="en-US" dirty="0"/>
          </a:p>
        </p:txBody>
      </p:sp>
      <p:sp>
        <p:nvSpPr>
          <p:cNvPr id="11" name="TextBox 10">
            <a:extLst>
              <a:ext uri="{FF2B5EF4-FFF2-40B4-BE49-F238E27FC236}">
                <a16:creationId xmlns:a16="http://schemas.microsoft.com/office/drawing/2014/main" id="{19B9E516-5B5A-4388-9286-E9E934A86FF7}"/>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074190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71800" y="130909"/>
            <a:ext cx="6172200" cy="527091"/>
          </a:xfrm>
        </p:spPr>
        <p:txBody>
          <a:bodyPr>
            <a:normAutofit fontScale="90000"/>
          </a:bodyPr>
          <a:lstStyle/>
          <a:p>
            <a:r>
              <a:rPr lang="az-Latn-AZ" sz="3200" dirty="0">
                <a:solidFill>
                  <a:schemeClr val="accent2">
                    <a:lumMod val="50000"/>
                  </a:schemeClr>
                </a:solidFill>
              </a:rPr>
              <a:t>Ağciyər qanaxması</a:t>
            </a:r>
            <a:endParaRPr lang="en-US" sz="3200" dirty="0">
              <a:solidFill>
                <a:schemeClr val="accent2">
                  <a:lumMod val="50000"/>
                </a:schemeClr>
              </a:solidFill>
            </a:endParaRPr>
          </a:p>
        </p:txBody>
      </p:sp>
      <p:sp>
        <p:nvSpPr>
          <p:cNvPr id="2" name="Content Placeholder 1"/>
          <p:cNvSpPr>
            <a:spLocks noGrp="1"/>
          </p:cNvSpPr>
          <p:nvPr>
            <p:ph sz="half" idx="1"/>
          </p:nvPr>
        </p:nvSpPr>
        <p:spPr>
          <a:xfrm>
            <a:off x="76200" y="1338440"/>
            <a:ext cx="4038600" cy="3014472"/>
          </a:xfrm>
        </p:spPr>
        <p:txBody>
          <a:bodyPr>
            <a:normAutofit/>
          </a:bodyPr>
          <a:lstStyle/>
          <a:p>
            <a:pPr marL="109728" indent="0">
              <a:buNone/>
            </a:pPr>
            <a:r>
              <a:rPr lang="az-Latn-AZ" sz="2000" b="1" dirty="0">
                <a:solidFill>
                  <a:schemeClr val="accent2"/>
                </a:solidFill>
              </a:rPr>
              <a:t>Diaqnostik əlamətlər</a:t>
            </a:r>
          </a:p>
          <a:p>
            <a:r>
              <a:rPr lang="az-Latn-AZ" sz="2000" b="1" dirty="0"/>
              <a:t>Qanhayxırma</a:t>
            </a:r>
          </a:p>
          <a:p>
            <a:r>
              <a:rPr lang="az-Latn-AZ" sz="2000" b="1" dirty="0"/>
              <a:t>Köpüklü qan</a:t>
            </a:r>
          </a:p>
          <a:p>
            <a:r>
              <a:rPr lang="az-Latn-AZ" sz="2000" b="1" dirty="0"/>
              <a:t>Təngənəfəslik</a:t>
            </a:r>
          </a:p>
          <a:p>
            <a:r>
              <a:rPr lang="az-Latn-AZ" sz="2000" b="1" dirty="0"/>
              <a:t>Sianoz</a:t>
            </a:r>
          </a:p>
          <a:p>
            <a:r>
              <a:rPr lang="az-Latn-AZ" sz="2000" b="1" dirty="0"/>
              <a:t>Anemiya və şok </a:t>
            </a:r>
          </a:p>
          <a:p>
            <a:r>
              <a:rPr lang="az-Latn-AZ" sz="2000" b="1" dirty="0"/>
              <a:t>Saturasıya aşağı</a:t>
            </a:r>
            <a:endParaRPr lang="en-US" sz="2000" b="1" dirty="0"/>
          </a:p>
        </p:txBody>
      </p:sp>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288551" y="3890480"/>
            <a:ext cx="3453437" cy="21641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a:xfrm>
            <a:off x="4724400" y="6544528"/>
            <a:ext cx="2350681" cy="365125"/>
          </a:xfrm>
        </p:spPr>
        <p:txBody>
          <a:bodyPr/>
          <a:lstStyle/>
          <a:p>
            <a:r>
              <a:rPr lang="en-US" dirty="0" err="1"/>
              <a:t>Prof.Dr</a:t>
            </a:r>
            <a:r>
              <a:rPr lang="en-US" dirty="0"/>
              <a:t>. </a:t>
            </a:r>
            <a:r>
              <a:rPr lang="en-US" dirty="0" err="1"/>
              <a:t>NYBay</a:t>
            </a:r>
            <a:endParaRPr lang="en-US" dirty="0"/>
          </a:p>
        </p:txBody>
      </p:sp>
      <p:sp>
        <p:nvSpPr>
          <p:cNvPr id="6" name="TextBox 5"/>
          <p:cNvSpPr txBox="1"/>
          <p:nvPr/>
        </p:nvSpPr>
        <p:spPr>
          <a:xfrm>
            <a:off x="1021534" y="4763869"/>
            <a:ext cx="2144113" cy="646331"/>
          </a:xfrm>
          <a:prstGeom prst="rect">
            <a:avLst/>
          </a:prstGeom>
          <a:noFill/>
        </p:spPr>
        <p:txBody>
          <a:bodyPr wrap="none" rtlCol="0">
            <a:spAutoFit/>
          </a:bodyPr>
          <a:lstStyle/>
          <a:p>
            <a:pPr algn="ctr"/>
            <a:r>
              <a:rPr lang="az-Latn-AZ" b="1" dirty="0">
                <a:solidFill>
                  <a:srgbClr val="FF0000"/>
                </a:solidFill>
              </a:rPr>
              <a:t>Stablizasiya</a:t>
            </a:r>
          </a:p>
          <a:p>
            <a:r>
              <a:rPr lang="az-Latn-AZ" b="1" dirty="0">
                <a:solidFill>
                  <a:srgbClr val="FF0000"/>
                </a:solidFill>
              </a:rPr>
              <a:t>KT və bronxoskopiya</a:t>
            </a:r>
            <a:endParaRPr lang="en-US" b="1" dirty="0">
              <a:solidFill>
                <a:srgbClr val="FF0000"/>
              </a:solidFill>
            </a:endParaRPr>
          </a:p>
        </p:txBody>
      </p:sp>
      <p:cxnSp>
        <p:nvCxnSpPr>
          <p:cNvPr id="8" name="Straight Arrow Connector 7"/>
          <p:cNvCxnSpPr>
            <a:stCxn id="2" idx="2"/>
            <a:endCxn id="6" idx="0"/>
          </p:cNvCxnSpPr>
          <p:nvPr/>
        </p:nvCxnSpPr>
        <p:spPr>
          <a:xfrm flipH="1">
            <a:off x="2093591" y="4352912"/>
            <a:ext cx="1909" cy="41095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5320" y="838200"/>
            <a:ext cx="4690480" cy="2345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2005" y="3400426"/>
            <a:ext cx="4114800" cy="308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a:extLst>
              <a:ext uri="{FF2B5EF4-FFF2-40B4-BE49-F238E27FC236}">
                <a16:creationId xmlns:a16="http://schemas.microsoft.com/office/drawing/2014/main" id="{85D26439-3235-4DCE-9921-ED332E1D9391}"/>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836585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71800" y="174260"/>
            <a:ext cx="6172200" cy="663940"/>
          </a:xfrm>
        </p:spPr>
        <p:txBody>
          <a:bodyPr>
            <a:normAutofit/>
          </a:bodyPr>
          <a:lstStyle/>
          <a:p>
            <a:r>
              <a:rPr lang="az-Latn-AZ" sz="2800" dirty="0">
                <a:solidFill>
                  <a:schemeClr val="accent2">
                    <a:lumMod val="50000"/>
                  </a:schemeClr>
                </a:solidFill>
              </a:rPr>
              <a:t>Spontan pnevmotoraks</a:t>
            </a:r>
            <a:endParaRPr lang="en-US" sz="2800" dirty="0">
              <a:solidFill>
                <a:schemeClr val="accent2">
                  <a:lumMod val="50000"/>
                </a:schemeClr>
              </a:solidFill>
            </a:endParaRPr>
          </a:p>
        </p:txBody>
      </p:sp>
      <p:sp>
        <p:nvSpPr>
          <p:cNvPr id="2" name="Content Placeholder 1"/>
          <p:cNvSpPr>
            <a:spLocks noGrp="1"/>
          </p:cNvSpPr>
          <p:nvPr>
            <p:ph sz="half" idx="1"/>
          </p:nvPr>
        </p:nvSpPr>
        <p:spPr>
          <a:xfrm>
            <a:off x="228600" y="1405128"/>
            <a:ext cx="4648200" cy="3014472"/>
          </a:xfrm>
        </p:spPr>
        <p:txBody>
          <a:bodyPr>
            <a:normAutofit/>
          </a:bodyPr>
          <a:lstStyle/>
          <a:p>
            <a:pPr marL="109728" indent="0">
              <a:buNone/>
            </a:pPr>
            <a:r>
              <a:rPr lang="az-Latn-AZ" sz="2400" b="1" dirty="0">
                <a:solidFill>
                  <a:schemeClr val="accent2"/>
                </a:solidFill>
              </a:rPr>
              <a:t>Diaqnostik əlamətlər</a:t>
            </a:r>
          </a:p>
          <a:p>
            <a:r>
              <a:rPr lang="az-Latn-AZ" sz="2400" b="1" dirty="0"/>
              <a:t>Kəskin ağrı ilə başlama</a:t>
            </a:r>
          </a:p>
          <a:p>
            <a:r>
              <a:rPr lang="az-Latn-AZ" sz="2400" b="1" dirty="0"/>
              <a:t>Təngənəfəslik</a:t>
            </a:r>
          </a:p>
          <a:p>
            <a:r>
              <a:rPr lang="az-Latn-AZ" sz="2400" b="1" dirty="0"/>
              <a:t>Birtərəfli tənəffüsdən qalma</a:t>
            </a:r>
          </a:p>
          <a:p>
            <a:r>
              <a:rPr lang="az-Latn-AZ" sz="2400" b="1" dirty="0"/>
              <a:t>Sianoz və saturasıya aşağı ola bilər</a:t>
            </a:r>
          </a:p>
          <a:p>
            <a:r>
              <a:rPr lang="az-Latn-AZ" sz="2400" b="1" dirty="0"/>
              <a:t>R-də pnevmotoraks və bulla</a:t>
            </a:r>
            <a:endParaRPr lang="en-US" sz="2400" b="1" dirty="0"/>
          </a:p>
        </p:txBody>
      </p:sp>
      <p:pic>
        <p:nvPicPr>
          <p:cNvPr id="11"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534400" y="914401"/>
            <a:ext cx="3200400" cy="2633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p>
        </p:txBody>
      </p:sp>
      <p:sp>
        <p:nvSpPr>
          <p:cNvPr id="6" name="TextBox 5"/>
          <p:cNvSpPr txBox="1"/>
          <p:nvPr/>
        </p:nvSpPr>
        <p:spPr>
          <a:xfrm>
            <a:off x="494346" y="5117068"/>
            <a:ext cx="4116709" cy="400110"/>
          </a:xfrm>
          <a:prstGeom prst="rect">
            <a:avLst/>
          </a:prstGeom>
          <a:noFill/>
        </p:spPr>
        <p:txBody>
          <a:bodyPr wrap="square" rtlCol="0">
            <a:spAutoFit/>
          </a:bodyPr>
          <a:lstStyle/>
          <a:p>
            <a:r>
              <a:rPr lang="az-Latn-AZ" sz="2000" b="1" dirty="0">
                <a:solidFill>
                  <a:srgbClr val="FF0000"/>
                </a:solidFill>
              </a:rPr>
              <a:t>KT, göstərişə görə plevral drenaj</a:t>
            </a:r>
            <a:endParaRPr lang="en-US" sz="2000" b="1" dirty="0">
              <a:solidFill>
                <a:srgbClr val="FF0000"/>
              </a:solidFill>
            </a:endParaRPr>
          </a:p>
        </p:txBody>
      </p:sp>
      <p:cxnSp>
        <p:nvCxnSpPr>
          <p:cNvPr id="8" name="Straight Arrow Connector 7"/>
          <p:cNvCxnSpPr>
            <a:cxnSpLocks/>
            <a:stCxn id="2" idx="2"/>
            <a:endCxn id="6" idx="0"/>
          </p:cNvCxnSpPr>
          <p:nvPr/>
        </p:nvCxnSpPr>
        <p:spPr>
          <a:xfrm>
            <a:off x="2552700" y="4419600"/>
            <a:ext cx="1" cy="69746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H="1" flipV="1">
            <a:off x="9144000" y="2108200"/>
            <a:ext cx="1371600" cy="76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1676" y="1553957"/>
            <a:ext cx="3027518" cy="3547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8200" y="3733801"/>
            <a:ext cx="3276600" cy="27384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a:extLst>
              <a:ext uri="{FF2B5EF4-FFF2-40B4-BE49-F238E27FC236}">
                <a16:creationId xmlns:a16="http://schemas.microsoft.com/office/drawing/2014/main" id="{54924348-D99A-4E50-877C-2C854190F09A}"/>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216718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96950" y="74335"/>
            <a:ext cx="6299449" cy="574653"/>
          </a:xfrm>
        </p:spPr>
        <p:txBody>
          <a:bodyPr>
            <a:normAutofit/>
          </a:bodyPr>
          <a:lstStyle/>
          <a:p>
            <a:r>
              <a:rPr lang="az-Latn-AZ" sz="2400" dirty="0">
                <a:solidFill>
                  <a:schemeClr val="accent2">
                    <a:lumMod val="50000"/>
                  </a:schemeClr>
                </a:solidFill>
              </a:rPr>
              <a:t>Ağciyər arteriyalarının tromboemboliyası</a:t>
            </a:r>
            <a:endParaRPr lang="en-US" sz="2400" dirty="0">
              <a:solidFill>
                <a:schemeClr val="accent2">
                  <a:lumMod val="50000"/>
                </a:schemeClr>
              </a:solidFill>
            </a:endParaRPr>
          </a:p>
        </p:txBody>
      </p:sp>
      <p:sp>
        <p:nvSpPr>
          <p:cNvPr id="2" name="Content Placeholder 1"/>
          <p:cNvSpPr>
            <a:spLocks noGrp="1"/>
          </p:cNvSpPr>
          <p:nvPr>
            <p:ph sz="half" idx="1"/>
          </p:nvPr>
        </p:nvSpPr>
        <p:spPr>
          <a:xfrm>
            <a:off x="457200" y="1416796"/>
            <a:ext cx="4724400" cy="3014472"/>
          </a:xfrm>
        </p:spPr>
        <p:txBody>
          <a:bodyPr>
            <a:normAutofit/>
          </a:bodyPr>
          <a:lstStyle/>
          <a:p>
            <a:pPr marL="109728" indent="0">
              <a:buNone/>
            </a:pPr>
            <a:r>
              <a:rPr lang="az-Latn-AZ" sz="2400" b="1" dirty="0">
                <a:solidFill>
                  <a:schemeClr val="accent2"/>
                </a:solidFill>
              </a:rPr>
              <a:t>Diaqnostik əlamətlər</a:t>
            </a:r>
          </a:p>
          <a:p>
            <a:r>
              <a:rPr lang="az-Latn-AZ" sz="2400" b="1" dirty="0"/>
              <a:t>Cərrahi və yataq xəstələrində kəskin təngənəfəsliklə başlama</a:t>
            </a:r>
          </a:p>
          <a:p>
            <a:r>
              <a:rPr lang="az-Latn-AZ" sz="2400" b="1" dirty="0"/>
              <a:t>Sianoz və saturasıya aşağı ola bilər</a:t>
            </a:r>
          </a:p>
          <a:p>
            <a:r>
              <a:rPr lang="az-Latn-AZ" sz="2400" b="1" dirty="0"/>
              <a:t>Hərarət</a:t>
            </a:r>
          </a:p>
          <a:p>
            <a:r>
              <a:rPr lang="az-Latn-AZ" sz="2400" b="1" dirty="0"/>
              <a:t>Şok ola bilr</a:t>
            </a:r>
          </a:p>
          <a:p>
            <a:r>
              <a:rPr lang="az-Latn-AZ" sz="2400" b="1" dirty="0"/>
              <a:t>R-də infiltrasiyalar ola bilər</a:t>
            </a:r>
            <a:endParaRPr lang="en-US" sz="2400" b="1" dirty="0"/>
          </a:p>
        </p:txBody>
      </p:sp>
      <p:pic>
        <p:nvPicPr>
          <p:cNvPr id="14" name="Picture 5"/>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5934" t="20670" r="3648" b="20929"/>
          <a:stretch/>
        </p:blipFill>
        <p:spPr bwMode="auto">
          <a:xfrm>
            <a:off x="8725508" y="1010344"/>
            <a:ext cx="3315267" cy="2647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a:xfrm>
            <a:off x="4920659" y="6553200"/>
            <a:ext cx="2350681" cy="365125"/>
          </a:xfrm>
        </p:spPr>
        <p:txBody>
          <a:bodyPr/>
          <a:lstStyle/>
          <a:p>
            <a:r>
              <a:rPr lang="en-US"/>
              <a:t>Prof.Dr. NYBay</a:t>
            </a:r>
          </a:p>
        </p:txBody>
      </p:sp>
      <p:sp>
        <p:nvSpPr>
          <p:cNvPr id="6" name="TextBox 5"/>
          <p:cNvSpPr txBox="1"/>
          <p:nvPr/>
        </p:nvSpPr>
        <p:spPr>
          <a:xfrm>
            <a:off x="1604189" y="5128736"/>
            <a:ext cx="2430423" cy="523220"/>
          </a:xfrm>
          <a:prstGeom prst="rect">
            <a:avLst/>
          </a:prstGeom>
          <a:noFill/>
        </p:spPr>
        <p:txBody>
          <a:bodyPr wrap="square" rtlCol="0">
            <a:spAutoFit/>
          </a:bodyPr>
          <a:lstStyle/>
          <a:p>
            <a:pPr algn="ctr"/>
            <a:r>
              <a:rPr lang="az-Latn-AZ" sz="2800" b="1" dirty="0">
                <a:solidFill>
                  <a:srgbClr val="FF0000"/>
                </a:solidFill>
              </a:rPr>
              <a:t>Kontrastlı KT</a:t>
            </a:r>
            <a:endParaRPr lang="en-US" sz="2800" b="1" dirty="0">
              <a:solidFill>
                <a:srgbClr val="FF0000"/>
              </a:solidFill>
            </a:endParaRPr>
          </a:p>
        </p:txBody>
      </p:sp>
      <p:cxnSp>
        <p:nvCxnSpPr>
          <p:cNvPr id="8" name="Straight Arrow Connector 7"/>
          <p:cNvCxnSpPr>
            <a:cxnSpLocks/>
            <a:stCxn id="2" idx="2"/>
            <a:endCxn id="6" idx="0"/>
          </p:cNvCxnSpPr>
          <p:nvPr/>
        </p:nvCxnSpPr>
        <p:spPr>
          <a:xfrm>
            <a:off x="2819400" y="4431268"/>
            <a:ext cx="1" cy="69746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4283" y="3777715"/>
            <a:ext cx="3617715" cy="2628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3925" y="1938383"/>
            <a:ext cx="2468033" cy="2841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a:extLst>
              <a:ext uri="{FF2B5EF4-FFF2-40B4-BE49-F238E27FC236}">
                <a16:creationId xmlns:a16="http://schemas.microsoft.com/office/drawing/2014/main" id="{224B5598-3A70-44C1-AA7B-06EF49699885}"/>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3699691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0" y="0"/>
            <a:ext cx="6019800" cy="685800"/>
          </a:xfrm>
        </p:spPr>
        <p:txBody>
          <a:bodyPr>
            <a:normAutofit/>
          </a:bodyPr>
          <a:lstStyle/>
          <a:p>
            <a:r>
              <a:rPr lang="az-Latn-AZ" sz="3200" dirty="0">
                <a:solidFill>
                  <a:schemeClr val="accent2">
                    <a:lumMod val="50000"/>
                  </a:schemeClr>
                </a:solidFill>
              </a:rPr>
              <a:t>Ağciyər yetməzliyi - KRDS</a:t>
            </a:r>
            <a:endParaRPr lang="en-US" sz="3200" dirty="0">
              <a:solidFill>
                <a:schemeClr val="accent2">
                  <a:lumMod val="50000"/>
                </a:schemeClr>
              </a:solidFill>
            </a:endParaRPr>
          </a:p>
        </p:txBody>
      </p:sp>
      <p:sp>
        <p:nvSpPr>
          <p:cNvPr id="2" name="Content Placeholder 1"/>
          <p:cNvSpPr>
            <a:spLocks noGrp="1"/>
          </p:cNvSpPr>
          <p:nvPr>
            <p:ph sz="half" idx="1"/>
          </p:nvPr>
        </p:nvSpPr>
        <p:spPr>
          <a:xfrm>
            <a:off x="570412" y="1303360"/>
            <a:ext cx="5525588" cy="4386072"/>
          </a:xfrm>
        </p:spPr>
        <p:txBody>
          <a:bodyPr>
            <a:normAutofit/>
          </a:bodyPr>
          <a:lstStyle/>
          <a:p>
            <a:pPr marL="109728" indent="0">
              <a:buNone/>
            </a:pPr>
            <a:r>
              <a:rPr lang="az-Latn-AZ" sz="2800" b="1" dirty="0">
                <a:solidFill>
                  <a:schemeClr val="accent2"/>
                </a:solidFill>
              </a:rPr>
              <a:t>Diaqnostik əlamətlər</a:t>
            </a:r>
          </a:p>
          <a:p>
            <a:r>
              <a:rPr lang="az-Latn-AZ" sz="2800" b="1" dirty="0"/>
              <a:t>Kəskin xəstəlik fonunda başlama</a:t>
            </a:r>
          </a:p>
          <a:p>
            <a:r>
              <a:rPr lang="az-Latn-AZ" sz="2800" b="1" dirty="0"/>
              <a:t>Təngənəfəslik</a:t>
            </a:r>
          </a:p>
          <a:p>
            <a:r>
              <a:rPr lang="az-Latn-AZ" sz="2800" b="1" dirty="0"/>
              <a:t>Ağciyərdə ikitərəfli infiltratlar</a:t>
            </a:r>
          </a:p>
          <a:p>
            <a:r>
              <a:rPr lang="az-Latn-AZ" sz="2800" b="1" dirty="0"/>
              <a:t>Saturasiya aşağı SpO</a:t>
            </a:r>
            <a:r>
              <a:rPr lang="az-Latn-AZ" sz="2800" b="1" baseline="-25000" dirty="0"/>
              <a:t>2</a:t>
            </a:r>
            <a:r>
              <a:rPr lang="az-Latn-AZ" sz="2800" b="1" dirty="0"/>
              <a:t>/FiO</a:t>
            </a:r>
            <a:r>
              <a:rPr lang="az-Latn-AZ" sz="2800" b="1" baseline="-25000" dirty="0"/>
              <a:t>2</a:t>
            </a:r>
            <a:r>
              <a:rPr lang="az-Latn-AZ" sz="2800" b="1" dirty="0"/>
              <a:t> &lt;315 mmHg</a:t>
            </a:r>
            <a:endParaRPr lang="en-US" sz="2800" b="1" dirty="0"/>
          </a:p>
        </p:txBody>
      </p:sp>
      <p:pic>
        <p:nvPicPr>
          <p:cNvPr id="5122"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266816" y="1066800"/>
            <a:ext cx="3544184"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a:xfrm>
            <a:off x="2133601" y="6248401"/>
            <a:ext cx="2350681" cy="365125"/>
          </a:xfrm>
        </p:spPr>
        <p:txBody>
          <a:bodyPr/>
          <a:lstStyle/>
          <a:p>
            <a:r>
              <a:rPr lang="en-US"/>
              <a:t>Prof.Dr. NYBay</a:t>
            </a:r>
          </a:p>
        </p:txBody>
      </p:sp>
      <p:pic>
        <p:nvPicPr>
          <p:cNvPr id="5124"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t="18640" r="4953" b="8022"/>
          <a:stretch/>
        </p:blipFill>
        <p:spPr bwMode="auto">
          <a:xfrm>
            <a:off x="8266816" y="3810000"/>
            <a:ext cx="3544184" cy="2777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a16="http://schemas.microsoft.com/office/drawing/2014/main" id="{B287668C-3583-4542-9A82-480DD2A0486F}"/>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3540854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24200" y="0"/>
            <a:ext cx="6096000" cy="685800"/>
          </a:xfrm>
        </p:spPr>
        <p:txBody>
          <a:bodyPr>
            <a:normAutofit/>
          </a:bodyPr>
          <a:lstStyle/>
          <a:p>
            <a:r>
              <a:rPr lang="az-Latn-AZ" sz="3200" dirty="0">
                <a:solidFill>
                  <a:schemeClr val="accent2">
                    <a:lumMod val="50000"/>
                  </a:schemeClr>
                </a:solidFill>
              </a:rPr>
              <a:t>Ağciyər absesi</a:t>
            </a:r>
            <a:endParaRPr lang="en-US" sz="3200" dirty="0">
              <a:solidFill>
                <a:schemeClr val="accent2">
                  <a:lumMod val="50000"/>
                </a:schemeClr>
              </a:solidFill>
            </a:endParaRPr>
          </a:p>
        </p:txBody>
      </p:sp>
      <p:sp>
        <p:nvSpPr>
          <p:cNvPr id="2" name="Content Placeholder 1"/>
          <p:cNvSpPr>
            <a:spLocks noGrp="1"/>
          </p:cNvSpPr>
          <p:nvPr>
            <p:ph sz="half" idx="1"/>
          </p:nvPr>
        </p:nvSpPr>
        <p:spPr>
          <a:xfrm>
            <a:off x="381000" y="1020343"/>
            <a:ext cx="4724400" cy="3780258"/>
          </a:xfrm>
        </p:spPr>
        <p:txBody>
          <a:bodyPr>
            <a:normAutofit lnSpcReduction="10000"/>
          </a:bodyPr>
          <a:lstStyle/>
          <a:p>
            <a:pPr marL="109728" indent="0">
              <a:buNone/>
            </a:pPr>
            <a:r>
              <a:rPr lang="az-Latn-AZ" sz="3600" b="1" dirty="0">
                <a:solidFill>
                  <a:schemeClr val="accent2"/>
                </a:solidFill>
              </a:rPr>
              <a:t>Diaqnostik əlamətlər:</a:t>
            </a:r>
          </a:p>
          <a:p>
            <a:pPr marL="109728" indent="0">
              <a:buNone/>
            </a:pPr>
            <a:endParaRPr lang="az-Latn-AZ" sz="3600" b="1" dirty="0">
              <a:solidFill>
                <a:schemeClr val="accent2"/>
              </a:solidFill>
            </a:endParaRPr>
          </a:p>
          <a:p>
            <a:r>
              <a:rPr lang="az-Latn-AZ" sz="3600" b="1" dirty="0"/>
              <a:t>Kəskin xəstəlik fonunda başlama</a:t>
            </a:r>
          </a:p>
          <a:p>
            <a:r>
              <a:rPr lang="az-Latn-AZ" sz="3600" b="1" dirty="0"/>
              <a:t>Yüksək hərarət</a:t>
            </a:r>
          </a:p>
          <a:p>
            <a:r>
              <a:rPr lang="az-Latn-AZ" sz="3600" b="1" dirty="0"/>
              <a:t>Bəlğəm ifrazı</a:t>
            </a:r>
          </a:p>
          <a:p>
            <a:r>
              <a:rPr lang="az-Latn-AZ" sz="3600" b="1" dirty="0"/>
              <a:t>R-də abses boşluğu</a:t>
            </a:r>
            <a:endParaRPr lang="en-US" sz="3600" b="1" dirty="0"/>
          </a:p>
        </p:txBody>
      </p:sp>
      <p:pic>
        <p:nvPicPr>
          <p:cNvPr id="614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9448799" y="838200"/>
            <a:ext cx="2499360" cy="2906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8399" y="1155560"/>
            <a:ext cx="2057400" cy="2260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9600" y="3886199"/>
            <a:ext cx="3864427" cy="27050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5773106B-3506-45F4-A23F-79E95562FB6D}"/>
              </a:ext>
            </a:extLst>
          </p:cNvPr>
          <p:cNvSpPr txBox="1"/>
          <p:nvPr/>
        </p:nvSpPr>
        <p:spPr>
          <a:xfrm>
            <a:off x="2356716" y="5631359"/>
            <a:ext cx="772969" cy="769441"/>
          </a:xfrm>
          <a:prstGeom prst="rect">
            <a:avLst/>
          </a:prstGeom>
          <a:noFill/>
        </p:spPr>
        <p:txBody>
          <a:bodyPr wrap="none" rtlCol="0">
            <a:spAutoFit/>
          </a:bodyPr>
          <a:lstStyle/>
          <a:p>
            <a:r>
              <a:rPr lang="az-Latn-AZ" sz="4400" b="1" dirty="0"/>
              <a:t>KT</a:t>
            </a:r>
            <a:endParaRPr lang="en-US" sz="4400" b="1" dirty="0"/>
          </a:p>
        </p:txBody>
      </p:sp>
      <p:cxnSp>
        <p:nvCxnSpPr>
          <p:cNvPr id="8" name="Straight Arrow Connector 7">
            <a:extLst>
              <a:ext uri="{FF2B5EF4-FFF2-40B4-BE49-F238E27FC236}">
                <a16:creationId xmlns:a16="http://schemas.microsoft.com/office/drawing/2014/main" id="{4F787270-DC1A-43B5-9209-03A4CE91B658}"/>
              </a:ext>
            </a:extLst>
          </p:cNvPr>
          <p:cNvCxnSpPr>
            <a:stCxn id="2" idx="2"/>
            <a:endCxn id="5" idx="0"/>
          </p:cNvCxnSpPr>
          <p:nvPr/>
        </p:nvCxnSpPr>
        <p:spPr>
          <a:xfrm>
            <a:off x="2743200" y="4800601"/>
            <a:ext cx="1" cy="83075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0F01F2DE-CE99-4FBC-ACE4-2ED789505A24}"/>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313421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2644435" y="762000"/>
            <a:ext cx="6400800"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tx2">
                    <a:lumMod val="25000"/>
                  </a:schemeClr>
                </a:solidFill>
                <a:latin typeface="Calibri" panose="020F0502020204030204" pitchFamily="34" charset="0"/>
              </a:rPr>
              <a:t>Geniş klinik müayinə, Rentgen, Saturasiya, bəlğəm </a:t>
            </a:r>
            <a:endParaRPr lang="tr-TR" altLang="en-US" sz="2000" dirty="0">
              <a:solidFill>
                <a:schemeClr val="tx2">
                  <a:lumMod val="25000"/>
                </a:schemeClr>
              </a:solidFill>
              <a:latin typeface="Calibri" panose="020F0502020204030204" pitchFamily="34" charset="0"/>
            </a:endParaRPr>
          </a:p>
        </p:txBody>
      </p:sp>
      <p:sp>
        <p:nvSpPr>
          <p:cNvPr id="9" name="Text Box 45"/>
          <p:cNvSpPr txBox="1">
            <a:spLocks noChangeArrowheads="1"/>
          </p:cNvSpPr>
          <p:nvPr/>
        </p:nvSpPr>
        <p:spPr bwMode="auto">
          <a:xfrm>
            <a:off x="1752600" y="2438399"/>
            <a:ext cx="8184470" cy="119181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chemeClr val="tx2">
                    <a:lumMod val="25000"/>
                  </a:schemeClr>
                </a:solidFill>
                <a:latin typeface="Calibri" panose="020F0502020204030204" pitchFamily="34" charset="0"/>
              </a:rPr>
              <a:t>Ağciyərdə üzvi dəyişiklik var və səbəbi dəqiqləşir</a:t>
            </a:r>
            <a:endParaRPr lang="tr-TR" altLang="en-US" sz="3200" b="1" dirty="0">
              <a:solidFill>
                <a:schemeClr val="tx2">
                  <a:lumMod val="25000"/>
                </a:schemeClr>
              </a:solidFill>
              <a:latin typeface="Calibri" panose="020F0502020204030204" pitchFamily="34" charset="0"/>
            </a:endParaRPr>
          </a:p>
        </p:txBody>
      </p:sp>
      <p:cxnSp>
        <p:nvCxnSpPr>
          <p:cNvPr id="15" name="Straight Arrow Connector 14"/>
          <p:cNvCxnSpPr>
            <a:cxnSpLocks/>
            <a:stCxn id="8" idx="2"/>
            <a:endCxn id="9" idx="0"/>
          </p:cNvCxnSpPr>
          <p:nvPr/>
        </p:nvCxnSpPr>
        <p:spPr>
          <a:xfrm>
            <a:off x="5844835" y="1545193"/>
            <a:ext cx="0" cy="893206"/>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4386680" y="4907340"/>
            <a:ext cx="2916311" cy="1569660"/>
          </a:xfrm>
          <a:prstGeom prst="rect">
            <a:avLst/>
          </a:prstGeom>
          <a:noFill/>
        </p:spPr>
        <p:txBody>
          <a:bodyPr wrap="none" rtlCol="0">
            <a:spAutoFit/>
          </a:bodyPr>
          <a:lstStyle/>
          <a:p>
            <a:r>
              <a:rPr lang="az-Latn-AZ" sz="2400" b="1" dirty="0">
                <a:solidFill>
                  <a:schemeClr val="tx2">
                    <a:lumMod val="25000"/>
                  </a:schemeClr>
                </a:solidFill>
              </a:rPr>
              <a:t>Ağciyər kavernası</a:t>
            </a:r>
          </a:p>
          <a:p>
            <a:r>
              <a:rPr lang="az-Latn-AZ" sz="2400" b="1" dirty="0">
                <a:solidFill>
                  <a:schemeClr val="tx2">
                    <a:lumMod val="25000"/>
                  </a:schemeClr>
                </a:solidFill>
              </a:rPr>
              <a:t>Metastatik törəmələr</a:t>
            </a:r>
          </a:p>
          <a:p>
            <a:r>
              <a:rPr lang="az-Latn-AZ" sz="2400" b="1" dirty="0">
                <a:solidFill>
                  <a:schemeClr val="tx2">
                    <a:lumMod val="25000"/>
                  </a:schemeClr>
                </a:solidFill>
              </a:rPr>
              <a:t>Emfizema</a:t>
            </a:r>
          </a:p>
          <a:p>
            <a:r>
              <a:rPr lang="az-Latn-AZ" sz="2400" b="1" dirty="0">
                <a:solidFill>
                  <a:schemeClr val="tx2">
                    <a:lumMod val="25000"/>
                  </a:schemeClr>
                </a:solidFill>
              </a:rPr>
              <a:t>Bronxit</a:t>
            </a:r>
            <a:endParaRPr lang="en-US" sz="2400" b="1" dirty="0">
              <a:solidFill>
                <a:schemeClr val="tx2">
                  <a:lumMod val="25000"/>
                </a:schemeClr>
              </a:solidFill>
            </a:endParaRPr>
          </a:p>
        </p:txBody>
      </p:sp>
      <p:cxnSp>
        <p:nvCxnSpPr>
          <p:cNvPr id="31" name="Straight Arrow Connector 30"/>
          <p:cNvCxnSpPr>
            <a:stCxn id="9" idx="2"/>
            <a:endCxn id="29" idx="0"/>
          </p:cNvCxnSpPr>
          <p:nvPr/>
        </p:nvCxnSpPr>
        <p:spPr>
          <a:xfrm>
            <a:off x="5844835" y="3630215"/>
            <a:ext cx="1" cy="1277125"/>
          </a:xfrm>
          <a:prstGeom prst="straightConnector1">
            <a:avLst/>
          </a:prstGeom>
          <a:ln w="28575">
            <a:solidFill>
              <a:srgbClr val="0070C0"/>
            </a:solidFill>
            <a:tailEnd type="arrow"/>
          </a:ln>
        </p:spPr>
        <p:style>
          <a:lnRef idx="3">
            <a:schemeClr val="accent2"/>
          </a:lnRef>
          <a:fillRef idx="0">
            <a:schemeClr val="accent2"/>
          </a:fillRef>
          <a:effectRef idx="2">
            <a:schemeClr val="accent2"/>
          </a:effectRef>
          <a:fontRef idx="minor">
            <a:schemeClr val="tx1"/>
          </a:fontRef>
        </p:style>
      </p:cxnSp>
      <p:sp>
        <p:nvSpPr>
          <p:cNvPr id="5" name="TextBox 4"/>
          <p:cNvSpPr txBox="1"/>
          <p:nvPr/>
        </p:nvSpPr>
        <p:spPr>
          <a:xfrm>
            <a:off x="8305800" y="5062211"/>
            <a:ext cx="2590800" cy="1259919"/>
          </a:xfrm>
          <a:prstGeom prst="round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az-Latn-AZ" sz="2800" b="1" dirty="0">
                <a:solidFill>
                  <a:srgbClr val="C00000"/>
                </a:solidFill>
              </a:rPr>
              <a:t>İkinci pillə</a:t>
            </a:r>
          </a:p>
          <a:p>
            <a:pPr algn="ctr"/>
            <a:r>
              <a:rPr lang="az-Latn-AZ" sz="2000" b="1" dirty="0">
                <a:solidFill>
                  <a:schemeClr val="tx2">
                    <a:lumMod val="25000"/>
                  </a:schemeClr>
                </a:solidFill>
              </a:rPr>
              <a:t>Ağırlıq dərəcəsini qiymətləndirmə</a:t>
            </a:r>
            <a:endParaRPr lang="en-US" sz="2000" b="1" dirty="0">
              <a:solidFill>
                <a:schemeClr val="tx2">
                  <a:lumMod val="25000"/>
                </a:schemeClr>
              </a:solidFill>
            </a:endParaRPr>
          </a:p>
        </p:txBody>
      </p:sp>
      <p:sp>
        <p:nvSpPr>
          <p:cNvPr id="6" name="Right Arrow 5"/>
          <p:cNvSpPr/>
          <p:nvPr/>
        </p:nvSpPr>
        <p:spPr>
          <a:xfrm>
            <a:off x="7620000" y="5234970"/>
            <a:ext cx="533400" cy="914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a:off x="5181600" y="1905000"/>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B</a:t>
            </a:r>
            <a:endParaRPr lang="en-US" sz="28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p>
        </p:txBody>
      </p:sp>
      <p:sp>
        <p:nvSpPr>
          <p:cNvPr id="13" name="TextBox 12">
            <a:extLst>
              <a:ext uri="{FF2B5EF4-FFF2-40B4-BE49-F238E27FC236}">
                <a16:creationId xmlns:a16="http://schemas.microsoft.com/office/drawing/2014/main" id="{5CBF0C4F-EE72-4FAF-ADED-36C3A74733A1}"/>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4215164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1996441" y="8170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rgbClr val="C00000"/>
                </a:solidFill>
                <a:latin typeface="Calibri" panose="020F0502020204030204" pitchFamily="34" charset="0"/>
              </a:rPr>
              <a:t>Geniş klinik müayinə, Rentgen, saturasiya, bəlğəm</a:t>
            </a:r>
            <a:endParaRPr lang="tr-TR" altLang="en-US" sz="2000" dirty="0">
              <a:solidFill>
                <a:srgbClr val="C00000"/>
              </a:solidFill>
              <a:latin typeface="Calibri" panose="020F0502020204030204" pitchFamily="34" charset="0"/>
            </a:endParaRPr>
          </a:p>
        </p:txBody>
      </p:sp>
      <p:sp>
        <p:nvSpPr>
          <p:cNvPr id="9" name="Text Box 45"/>
          <p:cNvSpPr txBox="1">
            <a:spLocks noChangeArrowheads="1"/>
          </p:cNvSpPr>
          <p:nvPr/>
        </p:nvSpPr>
        <p:spPr bwMode="auto">
          <a:xfrm>
            <a:off x="2019005" y="2465784"/>
            <a:ext cx="8184470" cy="119181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chemeClr val="tx2">
                    <a:lumMod val="25000"/>
                  </a:schemeClr>
                </a:solidFill>
                <a:latin typeface="Calibri" panose="020F0502020204030204" pitchFamily="34" charset="0"/>
              </a:rPr>
              <a:t>Üzvi dəyişiklik var,  lakin səbəbi və ya ağırlıq dərəcəsi dəqiqləşmir</a:t>
            </a:r>
            <a:endParaRPr lang="tr-TR" altLang="en-US" sz="3200" b="1" dirty="0">
              <a:solidFill>
                <a:schemeClr val="tx2">
                  <a:lumMod val="25000"/>
                </a:schemeClr>
              </a:solidFill>
              <a:latin typeface="Calibri" panose="020F0502020204030204" pitchFamily="34" charset="0"/>
            </a:endParaRPr>
          </a:p>
        </p:txBody>
      </p:sp>
      <p:cxnSp>
        <p:nvCxnSpPr>
          <p:cNvPr id="15" name="Straight Arrow Connector 14"/>
          <p:cNvCxnSpPr>
            <a:stCxn id="8" idx="2"/>
            <a:endCxn id="9" idx="0"/>
          </p:cNvCxnSpPr>
          <p:nvPr/>
        </p:nvCxnSpPr>
        <p:spPr>
          <a:xfrm flipH="1">
            <a:off x="6111240" y="1600200"/>
            <a:ext cx="1" cy="865584"/>
          </a:xfrm>
          <a:prstGeom prst="straightConnector1">
            <a:avLst/>
          </a:prstGeom>
          <a:ln>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3872262" y="4089737"/>
            <a:ext cx="4477957" cy="1015663"/>
          </a:xfrm>
          <a:prstGeom prst="rect">
            <a:avLst/>
          </a:prstGeom>
          <a:noFill/>
        </p:spPr>
        <p:txBody>
          <a:bodyPr wrap="none" rtlCol="0">
            <a:spAutoFit/>
          </a:bodyPr>
          <a:lstStyle/>
          <a:p>
            <a:r>
              <a:rPr lang="az-Latn-AZ" sz="2000" b="1" dirty="0">
                <a:solidFill>
                  <a:schemeClr val="tx2">
                    <a:lumMod val="25000"/>
                  </a:schemeClr>
                </a:solidFill>
              </a:rPr>
              <a:t>Ağciyərdə kölgəlik  (törəmə)</a:t>
            </a:r>
          </a:p>
          <a:p>
            <a:r>
              <a:rPr lang="az-Latn-AZ" sz="2000" b="1" dirty="0">
                <a:solidFill>
                  <a:schemeClr val="tx2">
                    <a:lumMod val="25000"/>
                  </a:schemeClr>
                </a:solidFill>
              </a:rPr>
              <a:t>Ağciyrdə konsolidasiya, havalılıq artması</a:t>
            </a:r>
          </a:p>
          <a:p>
            <a:r>
              <a:rPr lang="az-Latn-AZ" sz="2000" b="1" dirty="0">
                <a:solidFill>
                  <a:schemeClr val="tx2">
                    <a:lumMod val="25000"/>
                  </a:schemeClr>
                </a:solidFill>
              </a:rPr>
              <a:t>Digər</a:t>
            </a:r>
            <a:endParaRPr lang="en-US" sz="2000" b="1" dirty="0">
              <a:solidFill>
                <a:schemeClr val="tx2">
                  <a:lumMod val="25000"/>
                </a:schemeClr>
              </a:solidFill>
            </a:endParaRPr>
          </a:p>
        </p:txBody>
      </p:sp>
      <p:cxnSp>
        <p:nvCxnSpPr>
          <p:cNvPr id="31" name="Straight Arrow Connector 30"/>
          <p:cNvCxnSpPr>
            <a:stCxn id="9" idx="2"/>
            <a:endCxn id="29" idx="0"/>
          </p:cNvCxnSpPr>
          <p:nvPr/>
        </p:nvCxnSpPr>
        <p:spPr>
          <a:xfrm>
            <a:off x="6111240" y="3657600"/>
            <a:ext cx="1" cy="43213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9" name="Text Box 45"/>
          <p:cNvSpPr txBox="1">
            <a:spLocks noChangeArrowheads="1"/>
          </p:cNvSpPr>
          <p:nvPr/>
        </p:nvSpPr>
        <p:spPr bwMode="auto">
          <a:xfrm>
            <a:off x="2019004" y="5486400"/>
            <a:ext cx="8184470" cy="1055608"/>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rgbClr val="C00000"/>
                </a:solidFill>
                <a:latin typeface="Calibri" panose="020F0502020204030204" pitchFamily="34" charset="0"/>
              </a:rPr>
              <a:t>İkinci pillə müayinələr</a:t>
            </a:r>
          </a:p>
          <a:p>
            <a:pPr algn="ctr"/>
            <a:r>
              <a:rPr lang="az-Latn-AZ" altLang="en-US" sz="2400" b="1" dirty="0">
                <a:solidFill>
                  <a:schemeClr val="tx2">
                    <a:lumMod val="25000"/>
                  </a:schemeClr>
                </a:solidFill>
                <a:latin typeface="Calibri" panose="020F0502020204030204" pitchFamily="34" charset="0"/>
              </a:rPr>
              <a:t>KT və bronxoskopiya</a:t>
            </a:r>
            <a:endParaRPr lang="tr-TR" altLang="en-US" sz="2400" b="1" dirty="0">
              <a:solidFill>
                <a:schemeClr val="tx2">
                  <a:lumMod val="25000"/>
                </a:schemeClr>
              </a:solidFill>
              <a:latin typeface="Calibri" panose="020F0502020204030204" pitchFamily="34" charset="0"/>
            </a:endParaRPr>
          </a:p>
        </p:txBody>
      </p:sp>
      <p:cxnSp>
        <p:nvCxnSpPr>
          <p:cNvPr id="20" name="Straight Arrow Connector 19"/>
          <p:cNvCxnSpPr>
            <a:stCxn id="29" idx="2"/>
            <a:endCxn id="19" idx="0"/>
          </p:cNvCxnSpPr>
          <p:nvPr/>
        </p:nvCxnSpPr>
        <p:spPr>
          <a:xfrm flipH="1">
            <a:off x="6111239" y="5105400"/>
            <a:ext cx="2" cy="3810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1" name="Rounded Rectangle 20"/>
          <p:cNvSpPr/>
          <p:nvPr/>
        </p:nvSpPr>
        <p:spPr>
          <a:xfrm>
            <a:off x="5428374" y="1713461"/>
            <a:ext cx="533400" cy="5725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400" b="1" dirty="0">
                <a:latin typeface="Calibri" panose="020F0502020204030204" pitchFamily="34" charset="0"/>
              </a:rPr>
              <a:t>C</a:t>
            </a:r>
            <a:endParaRPr lang="en-US" sz="44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endParaRPr lang="en-US" dirty="0"/>
          </a:p>
        </p:txBody>
      </p:sp>
      <p:sp>
        <p:nvSpPr>
          <p:cNvPr id="11" name="TextBox 10">
            <a:extLst>
              <a:ext uri="{FF2B5EF4-FFF2-40B4-BE49-F238E27FC236}">
                <a16:creationId xmlns:a16="http://schemas.microsoft.com/office/drawing/2014/main" id="{D2389D59-1A4B-47A8-80E0-ED1B03B4266D}"/>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42315869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57500" y="12702"/>
            <a:ext cx="6324600" cy="702733"/>
          </a:xfrm>
        </p:spPr>
        <p:txBody>
          <a:bodyPr>
            <a:normAutofit/>
          </a:bodyPr>
          <a:lstStyle/>
          <a:p>
            <a:r>
              <a:rPr lang="az-Latn-AZ" sz="3600" dirty="0">
                <a:solidFill>
                  <a:schemeClr val="accent2">
                    <a:lumMod val="50000"/>
                  </a:schemeClr>
                </a:solidFill>
              </a:rPr>
              <a:t>KT</a:t>
            </a:r>
            <a:endParaRPr lang="en-US" sz="3600" dirty="0">
              <a:solidFill>
                <a:schemeClr val="accent2">
                  <a:lumMod val="50000"/>
                </a:schemeClr>
              </a:solidFill>
            </a:endParaRPr>
          </a:p>
        </p:txBody>
      </p:sp>
      <p:sp>
        <p:nvSpPr>
          <p:cNvPr id="2" name="Content Placeholder 1"/>
          <p:cNvSpPr>
            <a:spLocks noGrp="1"/>
          </p:cNvSpPr>
          <p:nvPr>
            <p:ph sz="half" idx="1"/>
          </p:nvPr>
        </p:nvSpPr>
        <p:spPr>
          <a:xfrm>
            <a:off x="457200" y="1143000"/>
            <a:ext cx="6781800" cy="4351338"/>
          </a:xfrm>
        </p:spPr>
        <p:txBody>
          <a:bodyPr>
            <a:noAutofit/>
          </a:bodyPr>
          <a:lstStyle/>
          <a:p>
            <a:pPr marL="109728" indent="0">
              <a:buNone/>
            </a:pPr>
            <a:r>
              <a:rPr lang="az-Latn-AZ" sz="2800" b="1" dirty="0">
                <a:solidFill>
                  <a:srgbClr val="FF0000"/>
                </a:solidFill>
              </a:rPr>
              <a:t>KT bazis müayinədir</a:t>
            </a:r>
          </a:p>
          <a:p>
            <a:endParaRPr lang="az-Latn-AZ" sz="2800" b="1" dirty="0"/>
          </a:p>
          <a:p>
            <a:r>
              <a:rPr lang="az-Latn-AZ" sz="2800" b="1" dirty="0"/>
              <a:t>Rentgen müayinəsini əvəz etməyə başlamışdır</a:t>
            </a:r>
          </a:p>
          <a:p>
            <a:endParaRPr lang="az-Latn-AZ" sz="2800" b="1" dirty="0"/>
          </a:p>
          <a:p>
            <a:r>
              <a:rPr lang="az-Latn-AZ" sz="2800" b="1" dirty="0"/>
              <a:t>Ağciyərdə üzvi dəyişikliyin: </a:t>
            </a:r>
          </a:p>
          <a:p>
            <a:pPr lvl="1"/>
            <a:r>
              <a:rPr lang="az-Latn-AZ" sz="2400" b="1" dirty="0"/>
              <a:t>olub-olmamasını</a:t>
            </a:r>
          </a:p>
          <a:p>
            <a:pPr lvl="1"/>
            <a:r>
              <a:rPr lang="az-Latn-AZ" sz="2400" b="1" dirty="0"/>
              <a:t>xarakterini (solid, kistik, atelektaz, infiltrat, kalsinat, absess, fibroz, emfizema, bronxial kütlə, bronxektaziya, damar patologiyaları  və s)</a:t>
            </a:r>
          </a:p>
          <a:p>
            <a:pPr lvl="1"/>
            <a:r>
              <a:rPr lang="az-Latn-AZ" sz="2400" b="1" dirty="0"/>
              <a:t>ölçüsünü, sayını</a:t>
            </a:r>
          </a:p>
          <a:p>
            <a:pPr lvl="1"/>
            <a:r>
              <a:rPr lang="az-Latn-AZ" sz="2400" b="1" dirty="0"/>
              <a:t>ətraf orqanlara yayılmasını və s.</a:t>
            </a:r>
            <a:endParaRPr lang="en-US" sz="2400" b="1" dirty="0"/>
          </a:p>
        </p:txBody>
      </p:sp>
      <p:pic>
        <p:nvPicPr>
          <p:cNvPr id="717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543800" y="1219200"/>
            <a:ext cx="4390135"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endParaRPr lang="en-US" dirty="0"/>
          </a:p>
        </p:txBody>
      </p:sp>
      <p:sp>
        <p:nvSpPr>
          <p:cNvPr id="6" name="TextBox 5">
            <a:extLst>
              <a:ext uri="{FF2B5EF4-FFF2-40B4-BE49-F238E27FC236}">
                <a16:creationId xmlns:a16="http://schemas.microsoft.com/office/drawing/2014/main" id="{E0D3A6A9-7BDB-447A-9951-BD80D44832D8}"/>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4709157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5"/>
          <p:cNvSpPr txBox="1">
            <a:spLocks noChangeArrowheads="1"/>
          </p:cNvSpPr>
          <p:nvPr/>
        </p:nvSpPr>
        <p:spPr bwMode="auto">
          <a:xfrm>
            <a:off x="2019004" y="773193"/>
            <a:ext cx="8184470" cy="919401"/>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800" b="1" dirty="0">
                <a:solidFill>
                  <a:srgbClr val="C00000"/>
                </a:solidFill>
                <a:latin typeface="Calibri" panose="020F0502020204030204" pitchFamily="34" charset="0"/>
              </a:rPr>
              <a:t>İkinci pillə müayinələr</a:t>
            </a:r>
          </a:p>
          <a:p>
            <a:pPr algn="ctr"/>
            <a:r>
              <a:rPr lang="az-Latn-AZ" altLang="en-US" sz="2000" b="1" dirty="0">
                <a:solidFill>
                  <a:schemeClr val="tx2">
                    <a:lumMod val="25000"/>
                  </a:schemeClr>
                </a:solidFill>
                <a:latin typeface="Calibri" panose="020F0502020204030204" pitchFamily="34" charset="0"/>
              </a:rPr>
              <a:t>KT və bronxoskopiya</a:t>
            </a:r>
            <a:endParaRPr lang="tr-TR" altLang="en-US" sz="2000" b="1" dirty="0">
              <a:solidFill>
                <a:schemeClr val="tx2">
                  <a:lumMod val="25000"/>
                </a:schemeClr>
              </a:solidFill>
              <a:latin typeface="Calibri" panose="020F0502020204030204" pitchFamily="34" charset="0"/>
            </a:endParaRPr>
          </a:p>
        </p:txBody>
      </p:sp>
      <p:sp>
        <p:nvSpPr>
          <p:cNvPr id="3" name="TextBox 2"/>
          <p:cNvSpPr txBox="1"/>
          <p:nvPr/>
        </p:nvSpPr>
        <p:spPr>
          <a:xfrm>
            <a:off x="381000" y="2326957"/>
            <a:ext cx="4898842" cy="461665"/>
          </a:xfrm>
          <a:prstGeom prst="rect">
            <a:avLst/>
          </a:prstGeom>
          <a:noFill/>
        </p:spPr>
        <p:txBody>
          <a:bodyPr wrap="none" rtlCol="0">
            <a:spAutoFit/>
          </a:bodyPr>
          <a:lstStyle/>
          <a:p>
            <a:r>
              <a:rPr lang="az-Latn-AZ" sz="2400" b="1" dirty="0">
                <a:solidFill>
                  <a:schemeClr val="accent2">
                    <a:lumMod val="50000"/>
                  </a:schemeClr>
                </a:solidFill>
              </a:rPr>
              <a:t>Xəstəlik və ağırlıq dərəcəsi dəqiqləşir</a:t>
            </a:r>
            <a:endParaRPr lang="en-US" sz="2400" b="1" dirty="0">
              <a:solidFill>
                <a:schemeClr val="accent2">
                  <a:lumMod val="50000"/>
                </a:schemeClr>
              </a:solidFill>
            </a:endParaRPr>
          </a:p>
        </p:txBody>
      </p:sp>
      <p:sp>
        <p:nvSpPr>
          <p:cNvPr id="12" name="TextBox 11"/>
          <p:cNvSpPr txBox="1"/>
          <p:nvPr/>
        </p:nvSpPr>
        <p:spPr>
          <a:xfrm>
            <a:off x="6781801" y="2326957"/>
            <a:ext cx="5148910" cy="461665"/>
          </a:xfrm>
          <a:prstGeom prst="rect">
            <a:avLst/>
          </a:prstGeom>
          <a:noFill/>
        </p:spPr>
        <p:txBody>
          <a:bodyPr wrap="none" rtlCol="0">
            <a:spAutoFit/>
          </a:bodyPr>
          <a:lstStyle/>
          <a:p>
            <a:r>
              <a:rPr lang="az-Latn-AZ" sz="2400" b="1" dirty="0"/>
              <a:t>Xəstəlik və ağırlıq dərəcəsi dəqiqləşmir</a:t>
            </a:r>
            <a:endParaRPr lang="en-US" sz="2400" b="1" dirty="0"/>
          </a:p>
        </p:txBody>
      </p:sp>
      <p:sp>
        <p:nvSpPr>
          <p:cNvPr id="4" name="TextBox 3"/>
          <p:cNvSpPr txBox="1"/>
          <p:nvPr/>
        </p:nvSpPr>
        <p:spPr>
          <a:xfrm>
            <a:off x="1922961" y="3383101"/>
            <a:ext cx="1814920" cy="3170099"/>
          </a:xfrm>
          <a:prstGeom prst="rect">
            <a:avLst/>
          </a:prstGeom>
          <a:noFill/>
        </p:spPr>
        <p:txBody>
          <a:bodyPr wrap="none" rtlCol="0">
            <a:spAutoFit/>
          </a:bodyPr>
          <a:lstStyle/>
          <a:p>
            <a:r>
              <a:rPr lang="az-Latn-AZ" sz="2000" b="1" dirty="0">
                <a:solidFill>
                  <a:schemeClr val="accent2">
                    <a:lumMod val="50000"/>
                  </a:schemeClr>
                </a:solidFill>
              </a:rPr>
              <a:t>Abses</a:t>
            </a:r>
          </a:p>
          <a:p>
            <a:r>
              <a:rPr lang="az-Latn-AZ" sz="2000" b="1" dirty="0">
                <a:solidFill>
                  <a:schemeClr val="accent2">
                    <a:lumMod val="50000"/>
                  </a:schemeClr>
                </a:solidFill>
              </a:rPr>
              <a:t>Kist</a:t>
            </a:r>
          </a:p>
          <a:p>
            <a:r>
              <a:rPr lang="az-Latn-AZ" sz="2000" b="1" dirty="0">
                <a:solidFill>
                  <a:schemeClr val="accent2">
                    <a:lumMod val="50000"/>
                  </a:schemeClr>
                </a:solidFill>
              </a:rPr>
              <a:t>Metastaz</a:t>
            </a:r>
          </a:p>
          <a:p>
            <a:r>
              <a:rPr lang="az-Latn-AZ" sz="2000" b="1" dirty="0">
                <a:solidFill>
                  <a:schemeClr val="accent2">
                    <a:lumMod val="50000"/>
                  </a:schemeClr>
                </a:solidFill>
              </a:rPr>
              <a:t>Fibroz</a:t>
            </a:r>
          </a:p>
          <a:p>
            <a:r>
              <a:rPr lang="az-Latn-AZ" sz="2000" b="1" dirty="0">
                <a:solidFill>
                  <a:schemeClr val="accent2">
                    <a:lumMod val="50000"/>
                  </a:schemeClr>
                </a:solidFill>
              </a:rPr>
              <a:t>Bronxektaziya</a:t>
            </a:r>
          </a:p>
          <a:p>
            <a:r>
              <a:rPr lang="az-Latn-AZ" sz="2000" b="1" dirty="0">
                <a:solidFill>
                  <a:schemeClr val="accent2">
                    <a:lumMod val="50000"/>
                  </a:schemeClr>
                </a:solidFill>
              </a:rPr>
              <a:t>Bronx törəməsi</a:t>
            </a:r>
          </a:p>
          <a:p>
            <a:r>
              <a:rPr lang="az-Latn-AZ" sz="2000" b="1" dirty="0">
                <a:solidFill>
                  <a:schemeClr val="accent2">
                    <a:lumMod val="50000"/>
                  </a:schemeClr>
                </a:solidFill>
              </a:rPr>
              <a:t>Pnevmoniya</a:t>
            </a:r>
          </a:p>
          <a:p>
            <a:r>
              <a:rPr lang="az-Latn-AZ" sz="2000" b="1" dirty="0">
                <a:solidFill>
                  <a:schemeClr val="accent2">
                    <a:lumMod val="50000"/>
                  </a:schemeClr>
                </a:solidFill>
              </a:rPr>
              <a:t>Atelektaz</a:t>
            </a:r>
          </a:p>
          <a:p>
            <a:r>
              <a:rPr lang="az-Latn-AZ" sz="2000" b="1" dirty="0">
                <a:solidFill>
                  <a:schemeClr val="accent2">
                    <a:lumMod val="50000"/>
                  </a:schemeClr>
                </a:solidFill>
              </a:rPr>
              <a:t>Kalsinat</a:t>
            </a:r>
          </a:p>
          <a:p>
            <a:r>
              <a:rPr lang="az-Latn-AZ" sz="2000" b="1" dirty="0">
                <a:solidFill>
                  <a:schemeClr val="accent2">
                    <a:lumMod val="50000"/>
                  </a:schemeClr>
                </a:solidFill>
              </a:rPr>
              <a:t>Digər</a:t>
            </a:r>
            <a:endParaRPr lang="en-US" sz="2000" b="1" dirty="0">
              <a:solidFill>
                <a:schemeClr val="accent2">
                  <a:lumMod val="50000"/>
                </a:schemeClr>
              </a:solidFill>
            </a:endParaRPr>
          </a:p>
        </p:txBody>
      </p:sp>
      <p:sp>
        <p:nvSpPr>
          <p:cNvPr id="5" name="TextBox 4"/>
          <p:cNvSpPr txBox="1"/>
          <p:nvPr/>
        </p:nvSpPr>
        <p:spPr>
          <a:xfrm>
            <a:off x="8076675" y="3383101"/>
            <a:ext cx="2559162" cy="1015663"/>
          </a:xfrm>
          <a:prstGeom prst="rect">
            <a:avLst/>
          </a:prstGeom>
          <a:noFill/>
        </p:spPr>
        <p:txBody>
          <a:bodyPr wrap="none" rtlCol="0">
            <a:spAutoFit/>
          </a:bodyPr>
          <a:lstStyle/>
          <a:p>
            <a:r>
              <a:rPr lang="az-Latn-AZ" sz="2000" b="1" dirty="0"/>
              <a:t>Solitar ağciyər düyünü</a:t>
            </a:r>
          </a:p>
          <a:p>
            <a:r>
              <a:rPr lang="az-Latn-AZ" sz="2000" b="1" dirty="0"/>
              <a:t>Ağciyər kanseri</a:t>
            </a:r>
          </a:p>
          <a:p>
            <a:r>
              <a:rPr lang="az-Latn-AZ" sz="2000" b="1" dirty="0"/>
              <a:t>Digər</a:t>
            </a:r>
            <a:endParaRPr lang="en-US" sz="2000" b="1" dirty="0"/>
          </a:p>
        </p:txBody>
      </p:sp>
      <p:cxnSp>
        <p:nvCxnSpPr>
          <p:cNvPr id="7" name="Straight Arrow Connector 6"/>
          <p:cNvCxnSpPr>
            <a:stCxn id="3" idx="2"/>
            <a:endCxn id="4" idx="0"/>
          </p:cNvCxnSpPr>
          <p:nvPr/>
        </p:nvCxnSpPr>
        <p:spPr>
          <a:xfrm>
            <a:off x="2830421" y="2788622"/>
            <a:ext cx="0" cy="59447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12" idx="2"/>
            <a:endCxn id="5" idx="0"/>
          </p:cNvCxnSpPr>
          <p:nvPr/>
        </p:nvCxnSpPr>
        <p:spPr>
          <a:xfrm>
            <a:off x="9356256" y="2788622"/>
            <a:ext cx="0" cy="59447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a:stCxn id="19" idx="2"/>
            <a:endCxn id="3" idx="0"/>
          </p:cNvCxnSpPr>
          <p:nvPr/>
        </p:nvCxnSpPr>
        <p:spPr>
          <a:xfrm flipH="1">
            <a:off x="2830421" y="1692594"/>
            <a:ext cx="3280818" cy="6343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stCxn id="19" idx="2"/>
            <a:endCxn id="12" idx="0"/>
          </p:cNvCxnSpPr>
          <p:nvPr/>
        </p:nvCxnSpPr>
        <p:spPr>
          <a:xfrm>
            <a:off x="6111239" y="1692594"/>
            <a:ext cx="3245017" cy="6343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 name="Footer Placeholder 1">
            <a:extLst>
              <a:ext uri="{FF2B5EF4-FFF2-40B4-BE49-F238E27FC236}">
                <a16:creationId xmlns:a16="http://schemas.microsoft.com/office/drawing/2014/main" id="{BDA5D3C8-C3DE-4D31-862B-8BF95149013F}"/>
              </a:ext>
            </a:extLst>
          </p:cNvPr>
          <p:cNvSpPr>
            <a:spLocks noGrp="1"/>
          </p:cNvSpPr>
          <p:nvPr>
            <p:ph type="ftr" sz="quarter" idx="11"/>
          </p:nvPr>
        </p:nvSpPr>
        <p:spPr/>
        <p:txBody>
          <a:bodyPr/>
          <a:lstStyle/>
          <a:p>
            <a:r>
              <a:rPr lang="en-US"/>
              <a:t>Prof.Dr. NYBay</a:t>
            </a:r>
          </a:p>
        </p:txBody>
      </p:sp>
      <p:sp>
        <p:nvSpPr>
          <p:cNvPr id="13" name="TextBox 12">
            <a:extLst>
              <a:ext uri="{FF2B5EF4-FFF2-40B4-BE49-F238E27FC236}">
                <a16:creationId xmlns:a16="http://schemas.microsoft.com/office/drawing/2014/main" id="{6B1CBE28-4A39-46EC-A696-34EEC099D9BB}"/>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1585930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274638"/>
            <a:ext cx="8229600" cy="411162"/>
          </a:xfrm>
        </p:spPr>
        <p:txBody>
          <a:bodyPr>
            <a:noAutofit/>
          </a:bodyPr>
          <a:lstStyle/>
          <a:p>
            <a:r>
              <a:rPr lang="az-Latn-AZ" sz="2800" dirty="0">
                <a:solidFill>
                  <a:schemeClr val="accent2">
                    <a:lumMod val="50000"/>
                  </a:schemeClr>
                </a:solidFill>
              </a:rPr>
              <a:t>Ağciyər absesi</a:t>
            </a:r>
            <a:endParaRPr lang="en-US" sz="2800" dirty="0">
              <a:solidFill>
                <a:schemeClr val="accent2">
                  <a:lumMod val="50000"/>
                </a:schemeClr>
              </a:solidFill>
            </a:endParaRPr>
          </a:p>
        </p:txBody>
      </p:sp>
      <p:sp>
        <p:nvSpPr>
          <p:cNvPr id="2" name="Content Placeholder 1"/>
          <p:cNvSpPr>
            <a:spLocks noGrp="1"/>
          </p:cNvSpPr>
          <p:nvPr>
            <p:ph sz="half" idx="1"/>
          </p:nvPr>
        </p:nvSpPr>
        <p:spPr>
          <a:xfrm>
            <a:off x="609600" y="1849968"/>
            <a:ext cx="4267200" cy="3733800"/>
          </a:xfrm>
        </p:spPr>
        <p:txBody>
          <a:bodyPr>
            <a:noAutofit/>
          </a:bodyPr>
          <a:lstStyle/>
          <a:p>
            <a:pPr marL="109728" indent="0">
              <a:buNone/>
            </a:pPr>
            <a:r>
              <a:rPr lang="az-Latn-AZ" sz="2400" b="1" dirty="0">
                <a:solidFill>
                  <a:schemeClr val="accent2">
                    <a:lumMod val="75000"/>
                  </a:schemeClr>
                </a:solidFill>
              </a:rPr>
              <a:t>Diaqnostik əlamətlər</a:t>
            </a:r>
          </a:p>
          <a:p>
            <a:r>
              <a:rPr lang="az-Latn-AZ" sz="2400" b="1" dirty="0"/>
              <a:t>Öksürək</a:t>
            </a:r>
          </a:p>
          <a:p>
            <a:r>
              <a:rPr lang="az-Latn-AZ" sz="2400" b="1" dirty="0"/>
              <a:t>Sepsis əlamətləri, ağır vəziyyət</a:t>
            </a:r>
            <a:endParaRPr lang="en-US" sz="2400" b="1" dirty="0"/>
          </a:p>
          <a:p>
            <a:r>
              <a:rPr lang="az-Latn-AZ" sz="2400" b="1" dirty="0"/>
              <a:t>Leykositoz, CRP artması</a:t>
            </a:r>
            <a:endParaRPr lang="en-US" sz="2400" b="1" dirty="0"/>
          </a:p>
          <a:p>
            <a:r>
              <a:rPr lang="az-Latn-AZ" sz="2400" b="1" dirty="0"/>
              <a:t>KT </a:t>
            </a:r>
          </a:p>
          <a:p>
            <a:pPr lvl="1"/>
            <a:r>
              <a:rPr lang="az-Latn-AZ" b="1" dirty="0"/>
              <a:t>hava-maye səviyyəsi</a:t>
            </a:r>
          </a:p>
          <a:p>
            <a:pPr lvl="1"/>
            <a:r>
              <a:rPr lang="az-Latn-AZ" b="1" dirty="0"/>
              <a:t>bronxun vəziyyəti</a:t>
            </a:r>
          </a:p>
          <a:p>
            <a:pPr lvl="1"/>
            <a:r>
              <a:rPr lang="az-Latn-AZ" b="1" dirty="0"/>
              <a:t>Agciyərdə patologiya</a:t>
            </a:r>
          </a:p>
          <a:p>
            <a:pPr lvl="1"/>
            <a:r>
              <a:rPr lang="az-Latn-AZ" b="1" dirty="0"/>
              <a:t>Tək və ya çoxsaylı abseslər</a:t>
            </a:r>
            <a:endParaRPr lang="en-US" b="1" dirty="0"/>
          </a:p>
          <a:p>
            <a:pPr marL="109728" indent="0">
              <a:buNone/>
            </a:pPr>
            <a:endParaRPr lang="az-Latn-AZ" sz="2400" b="1" dirty="0">
              <a:solidFill>
                <a:schemeClr val="accent2">
                  <a:lumMod val="75000"/>
                </a:schemeClr>
              </a:solidFill>
            </a:endParaRPr>
          </a:p>
        </p:txBody>
      </p:sp>
      <p:pic>
        <p:nvPicPr>
          <p:cNvPr id="8194" name="Picture 2"/>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t="23233" b="6061"/>
          <a:stretch/>
        </p:blipFill>
        <p:spPr bwMode="auto">
          <a:xfrm>
            <a:off x="7658290" y="990600"/>
            <a:ext cx="3556361" cy="251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endParaRPr lang="en-US" dirty="0"/>
          </a:p>
        </p:txBody>
      </p:sp>
      <p:pic>
        <p:nvPicPr>
          <p:cNvPr id="819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963" t="25185" r="2963" b="6667"/>
          <a:stretch/>
        </p:blipFill>
        <p:spPr bwMode="auto">
          <a:xfrm>
            <a:off x="7557051" y="3869268"/>
            <a:ext cx="3796749" cy="2587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a16="http://schemas.microsoft.com/office/drawing/2014/main" id="{21CDE08A-6A60-4802-8C9E-A55129A92553}"/>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344039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274638"/>
            <a:ext cx="8229600" cy="411162"/>
          </a:xfrm>
        </p:spPr>
        <p:txBody>
          <a:bodyPr>
            <a:noAutofit/>
          </a:bodyPr>
          <a:lstStyle/>
          <a:p>
            <a:r>
              <a:rPr lang="az-Latn-AZ" sz="3200" dirty="0">
                <a:solidFill>
                  <a:schemeClr val="accent2">
                    <a:lumMod val="50000"/>
                  </a:schemeClr>
                </a:solidFill>
              </a:rPr>
              <a:t>Ağciyər kisti</a:t>
            </a:r>
            <a:endParaRPr lang="en-US" sz="3200" dirty="0">
              <a:solidFill>
                <a:schemeClr val="accent2">
                  <a:lumMod val="50000"/>
                </a:schemeClr>
              </a:solidFill>
            </a:endParaRPr>
          </a:p>
        </p:txBody>
      </p:sp>
      <p:sp>
        <p:nvSpPr>
          <p:cNvPr id="2" name="Content Placeholder 1"/>
          <p:cNvSpPr>
            <a:spLocks noGrp="1"/>
          </p:cNvSpPr>
          <p:nvPr>
            <p:ph sz="half" idx="1"/>
          </p:nvPr>
        </p:nvSpPr>
        <p:spPr>
          <a:xfrm>
            <a:off x="401749" y="1181100"/>
            <a:ext cx="4267200" cy="3733800"/>
          </a:xfrm>
        </p:spPr>
        <p:txBody>
          <a:bodyPr>
            <a:noAutofit/>
          </a:bodyPr>
          <a:lstStyle/>
          <a:p>
            <a:pPr marL="109728" indent="0">
              <a:buNone/>
            </a:pPr>
            <a:r>
              <a:rPr lang="az-Latn-AZ" sz="2400" b="1" dirty="0">
                <a:solidFill>
                  <a:schemeClr val="accent2">
                    <a:lumMod val="75000"/>
                  </a:schemeClr>
                </a:solidFill>
              </a:rPr>
              <a:t>Diaqnostik əlamətlər</a:t>
            </a:r>
          </a:p>
          <a:p>
            <a:r>
              <a:rPr lang="az-Latn-AZ" sz="2000" b="1" dirty="0"/>
              <a:t>Klinik əlamətlər var və ya yox</a:t>
            </a:r>
          </a:p>
          <a:p>
            <a:r>
              <a:rPr lang="az-Latn-AZ" sz="2000" b="1" dirty="0"/>
              <a:t>R-də hamar kənarlı homogen kölgəlik</a:t>
            </a:r>
          </a:p>
          <a:p>
            <a:r>
              <a:rPr lang="az-Latn-AZ" sz="2000" b="1" dirty="0"/>
              <a:t>KT-də kontrast tutmayan hamar kənarlı homogen törəmə (ikiqat divarı varsa exinokok)</a:t>
            </a:r>
          </a:p>
        </p:txBody>
      </p:sp>
      <p:pic>
        <p:nvPicPr>
          <p:cNvPr id="921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553200" y="881750"/>
            <a:ext cx="3200400" cy="2634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endParaRPr lang="en-US" dirty="0"/>
          </a:p>
        </p:txBody>
      </p:sp>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4651" y="3679366"/>
            <a:ext cx="3355109" cy="266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t="26963" r="6963"/>
          <a:stretch/>
        </p:blipFill>
        <p:spPr bwMode="auto">
          <a:xfrm>
            <a:off x="8101738" y="3657600"/>
            <a:ext cx="3688513"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a:extLst>
              <a:ext uri="{FF2B5EF4-FFF2-40B4-BE49-F238E27FC236}">
                <a16:creationId xmlns:a16="http://schemas.microsoft.com/office/drawing/2014/main" id="{D37300DE-DC50-4A84-806B-12DD0727A726}"/>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38382344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0" y="176023"/>
            <a:ext cx="6019800" cy="585977"/>
          </a:xfrm>
        </p:spPr>
        <p:txBody>
          <a:bodyPr>
            <a:noAutofit/>
          </a:bodyPr>
          <a:lstStyle/>
          <a:p>
            <a:r>
              <a:rPr lang="az-Latn-AZ" sz="3200" dirty="0">
                <a:solidFill>
                  <a:schemeClr val="accent2">
                    <a:lumMod val="50000"/>
                  </a:schemeClr>
                </a:solidFill>
              </a:rPr>
              <a:t>Bronxektaziya</a:t>
            </a:r>
            <a:endParaRPr lang="en-US" sz="3200" dirty="0">
              <a:solidFill>
                <a:schemeClr val="accent2">
                  <a:lumMod val="50000"/>
                </a:schemeClr>
              </a:solidFill>
            </a:endParaRPr>
          </a:p>
        </p:txBody>
      </p:sp>
      <p:sp>
        <p:nvSpPr>
          <p:cNvPr id="2" name="Content Placeholder 1"/>
          <p:cNvSpPr>
            <a:spLocks noGrp="1"/>
          </p:cNvSpPr>
          <p:nvPr>
            <p:ph sz="half" idx="1"/>
          </p:nvPr>
        </p:nvSpPr>
        <p:spPr>
          <a:xfrm>
            <a:off x="152401" y="1295073"/>
            <a:ext cx="4958608" cy="4495800"/>
          </a:xfrm>
        </p:spPr>
        <p:txBody>
          <a:bodyPr>
            <a:noAutofit/>
          </a:bodyPr>
          <a:lstStyle/>
          <a:p>
            <a:pPr marL="109728" indent="0">
              <a:buNone/>
            </a:pPr>
            <a:r>
              <a:rPr lang="az-Latn-AZ" sz="2400" b="1" dirty="0"/>
              <a:t>Diaqnostik əlamətlər</a:t>
            </a:r>
          </a:p>
          <a:p>
            <a:r>
              <a:rPr lang="az-Latn-AZ" sz="2400" dirty="0"/>
              <a:t>Öksürək –çoxlu bəlğəm ifrazı</a:t>
            </a:r>
            <a:endParaRPr lang="en-US" sz="2400" dirty="0"/>
          </a:p>
          <a:p>
            <a:r>
              <a:rPr lang="az-Latn-AZ" sz="2400" dirty="0"/>
              <a:t>Hərarət</a:t>
            </a:r>
            <a:endParaRPr lang="en-US" sz="2400" dirty="0"/>
          </a:p>
          <a:p>
            <a:r>
              <a:rPr lang="az-Latn-AZ" sz="2400" dirty="0"/>
              <a:t>Hemoptoz (40-60%)</a:t>
            </a:r>
            <a:endParaRPr lang="en-US" sz="2400" dirty="0"/>
          </a:p>
          <a:p>
            <a:r>
              <a:rPr lang="az-Latn-AZ" sz="2400" dirty="0"/>
              <a:t>Təngənəfəslik, sianoz</a:t>
            </a:r>
            <a:endParaRPr lang="en-US" sz="2400" dirty="0"/>
          </a:p>
          <a:p>
            <a:r>
              <a:rPr lang="az-Latn-AZ" sz="2400" dirty="0"/>
              <a:t>Rentgen – bronxoektaziyanı göstərməyə bilər</a:t>
            </a:r>
            <a:endParaRPr lang="en-US" sz="2400" dirty="0"/>
          </a:p>
          <a:p>
            <a:r>
              <a:rPr lang="az-Latn-AZ" sz="2400" dirty="0"/>
              <a:t>KT –genişlənmiş bronxlar və divar qalınlşaması</a:t>
            </a:r>
            <a:endParaRPr lang="en-US" sz="2400" dirty="0"/>
          </a:p>
          <a:p>
            <a:r>
              <a:rPr lang="az-Latn-AZ" sz="2400" dirty="0"/>
              <a:t>Bronxoskopiya – geniş ronxlar, dar sahələr, eksudat və s</a:t>
            </a:r>
            <a:endParaRPr lang="en-US" sz="2400" dirty="0"/>
          </a:p>
          <a:p>
            <a:r>
              <a:rPr lang="az-Latn-AZ" sz="2400" dirty="0"/>
              <a:t>Kultur – bəgəm və bronxoskopik kültür</a:t>
            </a:r>
            <a:endParaRPr lang="en-US" sz="2400" dirty="0"/>
          </a:p>
          <a:p>
            <a:pPr marL="109728" indent="0">
              <a:buNone/>
            </a:pPr>
            <a:endParaRPr lang="az-Latn-AZ" sz="2400" b="1" dirty="0"/>
          </a:p>
        </p:txBody>
      </p:sp>
      <p:pic>
        <p:nvPicPr>
          <p:cNvPr id="10242"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966036" y="990600"/>
            <a:ext cx="3048000" cy="251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endParaRPr lang="en-US" dirty="0"/>
          </a:p>
        </p:txBody>
      </p:sp>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7291" y="1066800"/>
            <a:ext cx="2260879" cy="2155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95045" y="3748913"/>
            <a:ext cx="2458355" cy="24422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7437" y="4004353"/>
            <a:ext cx="3302163" cy="2575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a:extLst>
              <a:ext uri="{FF2B5EF4-FFF2-40B4-BE49-F238E27FC236}">
                <a16:creationId xmlns:a16="http://schemas.microsoft.com/office/drawing/2014/main" id="{AFDE100B-1AF9-4C60-85ED-6D6E1D155FA7}"/>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850180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0" y="76200"/>
            <a:ext cx="6096000" cy="522607"/>
          </a:xfrm>
        </p:spPr>
        <p:txBody>
          <a:bodyPr>
            <a:noAutofit/>
          </a:bodyPr>
          <a:lstStyle/>
          <a:p>
            <a:r>
              <a:rPr lang="az-Latn-AZ" sz="3600" dirty="0">
                <a:solidFill>
                  <a:schemeClr val="accent2">
                    <a:lumMod val="50000"/>
                  </a:schemeClr>
                </a:solidFill>
              </a:rPr>
              <a:t>Orta pay sindromu</a:t>
            </a:r>
            <a:endParaRPr lang="en-US" sz="3600" dirty="0">
              <a:solidFill>
                <a:schemeClr val="accent2">
                  <a:lumMod val="50000"/>
                </a:schemeClr>
              </a:solidFill>
            </a:endParaRPr>
          </a:p>
        </p:txBody>
      </p:sp>
      <p:sp>
        <p:nvSpPr>
          <p:cNvPr id="2" name="Content Placeholder 1"/>
          <p:cNvSpPr>
            <a:spLocks noGrp="1"/>
          </p:cNvSpPr>
          <p:nvPr>
            <p:ph sz="half" idx="1"/>
          </p:nvPr>
        </p:nvSpPr>
        <p:spPr>
          <a:xfrm>
            <a:off x="507274" y="1366203"/>
            <a:ext cx="4826725" cy="4495800"/>
          </a:xfrm>
        </p:spPr>
        <p:txBody>
          <a:bodyPr>
            <a:noAutofit/>
          </a:bodyPr>
          <a:lstStyle/>
          <a:p>
            <a:pPr marL="109728" indent="0">
              <a:buNone/>
            </a:pPr>
            <a:r>
              <a:rPr lang="az-Latn-AZ" sz="3200" b="1" dirty="0">
                <a:solidFill>
                  <a:srgbClr val="C00000"/>
                </a:solidFill>
              </a:rPr>
              <a:t>Diaqnostik əlamətlər:</a:t>
            </a:r>
          </a:p>
          <a:p>
            <a:r>
              <a:rPr lang="az-Latn-AZ" sz="3200" b="1" dirty="0"/>
              <a:t>Təkralayan </a:t>
            </a:r>
            <a:r>
              <a:rPr lang="az-Latn-AZ" sz="3200" dirty="0"/>
              <a:t>pnevmoniya</a:t>
            </a:r>
            <a:endParaRPr lang="en-US" sz="3200" dirty="0"/>
          </a:p>
          <a:p>
            <a:r>
              <a:rPr lang="az-Latn-AZ" sz="3200" dirty="0"/>
              <a:t>Rentgen – orta payda pnevmoniya</a:t>
            </a:r>
            <a:endParaRPr lang="en-US" sz="3200" dirty="0"/>
          </a:p>
          <a:p>
            <a:r>
              <a:rPr lang="az-Latn-AZ" sz="3200" dirty="0"/>
              <a:t>KT- orta payda pnevmniya</a:t>
            </a:r>
            <a:endParaRPr lang="en-US" sz="3200" dirty="0"/>
          </a:p>
          <a:p>
            <a:r>
              <a:rPr lang="az-Latn-AZ" sz="3200" dirty="0"/>
              <a:t>Bronxoskopiya –bronxial törəməni inkar etmək üçün</a:t>
            </a:r>
            <a:endParaRPr lang="en-US" sz="3200" dirty="0"/>
          </a:p>
          <a:p>
            <a:pPr marL="109728" indent="0">
              <a:buNone/>
            </a:pPr>
            <a:endParaRPr lang="az-Latn-AZ" sz="3200" b="1" dirty="0"/>
          </a:p>
        </p:txBody>
      </p:sp>
      <p:pic>
        <p:nvPicPr>
          <p:cNvPr id="1126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772400" y="914400"/>
            <a:ext cx="3352800"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endParaRPr lang="en-US" dirty="0"/>
          </a:p>
        </p:txBody>
      </p:sp>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2400" y="3668395"/>
            <a:ext cx="3352800" cy="28848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a16="http://schemas.microsoft.com/office/drawing/2014/main" id="{89436050-6E9E-4452-BC07-ECD8C158C99C}"/>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4141019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5"/>
          <p:cNvSpPr txBox="1">
            <a:spLocks noChangeArrowheads="1"/>
          </p:cNvSpPr>
          <p:nvPr/>
        </p:nvSpPr>
        <p:spPr bwMode="auto">
          <a:xfrm>
            <a:off x="2102586" y="833199"/>
            <a:ext cx="8184470" cy="919401"/>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800" b="1" dirty="0">
                <a:solidFill>
                  <a:srgbClr val="C00000"/>
                </a:solidFill>
                <a:latin typeface="Calibri" panose="020F0502020204030204" pitchFamily="34" charset="0"/>
              </a:rPr>
              <a:t>İkinci pillə müayinələr</a:t>
            </a:r>
          </a:p>
          <a:p>
            <a:pPr algn="ctr"/>
            <a:r>
              <a:rPr lang="az-Latn-AZ" altLang="en-US" sz="2000" b="1" dirty="0">
                <a:solidFill>
                  <a:schemeClr val="tx2">
                    <a:lumMod val="25000"/>
                  </a:schemeClr>
                </a:solidFill>
                <a:latin typeface="Calibri" panose="020F0502020204030204" pitchFamily="34" charset="0"/>
              </a:rPr>
              <a:t>KT və bronxoskopiya</a:t>
            </a:r>
            <a:endParaRPr lang="tr-TR" altLang="en-US" sz="2000" b="1" dirty="0">
              <a:solidFill>
                <a:schemeClr val="tx2">
                  <a:lumMod val="25000"/>
                </a:schemeClr>
              </a:solidFill>
              <a:latin typeface="Calibri" panose="020F0502020204030204" pitchFamily="34" charset="0"/>
            </a:endParaRPr>
          </a:p>
        </p:txBody>
      </p:sp>
      <p:sp>
        <p:nvSpPr>
          <p:cNvPr id="12" name="TextBox 11"/>
          <p:cNvSpPr txBox="1"/>
          <p:nvPr/>
        </p:nvSpPr>
        <p:spPr>
          <a:xfrm>
            <a:off x="4032851" y="2419290"/>
            <a:ext cx="4323940" cy="400110"/>
          </a:xfrm>
          <a:prstGeom prst="rect">
            <a:avLst/>
          </a:prstGeom>
          <a:noFill/>
        </p:spPr>
        <p:txBody>
          <a:bodyPr wrap="none" rtlCol="0">
            <a:spAutoFit/>
          </a:bodyPr>
          <a:lstStyle/>
          <a:p>
            <a:pPr algn="ctr"/>
            <a:r>
              <a:rPr lang="az-Latn-AZ" sz="2000" b="1" dirty="0">
                <a:solidFill>
                  <a:schemeClr val="accent2">
                    <a:lumMod val="75000"/>
                  </a:schemeClr>
                </a:solidFill>
              </a:rPr>
              <a:t>Xəstəlik və ağırlıq dərəcəsi dəqiqləşmir</a:t>
            </a:r>
            <a:endParaRPr lang="en-US" sz="2000" b="1" dirty="0">
              <a:solidFill>
                <a:schemeClr val="accent2">
                  <a:lumMod val="75000"/>
                </a:schemeClr>
              </a:solidFill>
            </a:endParaRPr>
          </a:p>
        </p:txBody>
      </p:sp>
      <p:sp>
        <p:nvSpPr>
          <p:cNvPr id="5" name="TextBox 4"/>
          <p:cNvSpPr txBox="1"/>
          <p:nvPr/>
        </p:nvSpPr>
        <p:spPr>
          <a:xfrm>
            <a:off x="4440046" y="3568005"/>
            <a:ext cx="3509550" cy="1384995"/>
          </a:xfrm>
          <a:prstGeom prst="rect">
            <a:avLst/>
          </a:prstGeom>
          <a:noFill/>
        </p:spPr>
        <p:txBody>
          <a:bodyPr wrap="none" rtlCol="0">
            <a:spAutoFit/>
          </a:bodyPr>
          <a:lstStyle/>
          <a:p>
            <a:pPr algn="ctr"/>
            <a:r>
              <a:rPr lang="az-Latn-AZ" sz="2800" b="1" dirty="0">
                <a:solidFill>
                  <a:schemeClr val="accent2">
                    <a:lumMod val="50000"/>
                  </a:schemeClr>
                </a:solidFill>
              </a:rPr>
              <a:t>Solitar ağciyər düyünü</a:t>
            </a:r>
          </a:p>
          <a:p>
            <a:pPr algn="ctr"/>
            <a:r>
              <a:rPr lang="az-Latn-AZ" sz="2800" b="1" dirty="0">
                <a:solidFill>
                  <a:schemeClr val="accent2">
                    <a:lumMod val="50000"/>
                  </a:schemeClr>
                </a:solidFill>
              </a:rPr>
              <a:t>Ağciyər kanseri</a:t>
            </a:r>
          </a:p>
          <a:p>
            <a:pPr algn="ctr"/>
            <a:r>
              <a:rPr lang="az-Latn-AZ" sz="2800" b="1" dirty="0">
                <a:solidFill>
                  <a:schemeClr val="accent2">
                    <a:lumMod val="50000"/>
                  </a:schemeClr>
                </a:solidFill>
              </a:rPr>
              <a:t>Digər</a:t>
            </a:r>
            <a:endParaRPr lang="en-US" sz="2800" b="1" dirty="0">
              <a:solidFill>
                <a:schemeClr val="accent2">
                  <a:lumMod val="50000"/>
                </a:schemeClr>
              </a:solidFill>
            </a:endParaRPr>
          </a:p>
        </p:txBody>
      </p:sp>
      <p:cxnSp>
        <p:nvCxnSpPr>
          <p:cNvPr id="11" name="Straight Arrow Connector 10"/>
          <p:cNvCxnSpPr>
            <a:stCxn id="12" idx="2"/>
            <a:endCxn id="5" idx="0"/>
          </p:cNvCxnSpPr>
          <p:nvPr/>
        </p:nvCxnSpPr>
        <p:spPr>
          <a:xfrm>
            <a:off x="6194821" y="2819400"/>
            <a:ext cx="0" cy="748605"/>
          </a:xfrm>
          <a:prstGeom prst="straightConnector1">
            <a:avLst/>
          </a:prstGeom>
          <a:ln w="38100">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stCxn id="19" idx="2"/>
            <a:endCxn id="12" idx="0"/>
          </p:cNvCxnSpPr>
          <p:nvPr/>
        </p:nvCxnSpPr>
        <p:spPr>
          <a:xfrm>
            <a:off x="6194821" y="1752600"/>
            <a:ext cx="0" cy="666690"/>
          </a:xfrm>
          <a:prstGeom prst="straightConnector1">
            <a:avLst/>
          </a:prstGeom>
          <a:ln w="38100">
            <a:tailEnd type="arrow"/>
          </a:ln>
        </p:spPr>
        <p:style>
          <a:lnRef idx="2">
            <a:schemeClr val="dk1"/>
          </a:lnRef>
          <a:fillRef idx="0">
            <a:schemeClr val="dk1"/>
          </a:fillRef>
          <a:effectRef idx="1">
            <a:schemeClr val="dk1"/>
          </a:effectRef>
          <a:fontRef idx="minor">
            <a:schemeClr val="tx1"/>
          </a:fontRef>
        </p:style>
      </p:cxnSp>
      <p:sp>
        <p:nvSpPr>
          <p:cNvPr id="7" name="Text Box 45"/>
          <p:cNvSpPr txBox="1">
            <a:spLocks noChangeArrowheads="1"/>
          </p:cNvSpPr>
          <p:nvPr/>
        </p:nvSpPr>
        <p:spPr bwMode="auto">
          <a:xfrm>
            <a:off x="2102586" y="5562600"/>
            <a:ext cx="8184470" cy="919401"/>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800" b="1" dirty="0">
                <a:solidFill>
                  <a:srgbClr val="C00000"/>
                </a:solidFill>
                <a:latin typeface="Calibri" panose="020F0502020204030204" pitchFamily="34" charset="0"/>
              </a:rPr>
              <a:t>Üçüncü pillə müayinələr</a:t>
            </a:r>
          </a:p>
          <a:p>
            <a:pPr algn="ctr"/>
            <a:r>
              <a:rPr lang="az-Latn-AZ" altLang="en-US" sz="2000" b="1" dirty="0">
                <a:solidFill>
                  <a:schemeClr val="tx2">
                    <a:lumMod val="25000"/>
                  </a:schemeClr>
                </a:solidFill>
                <a:latin typeface="Calibri" panose="020F0502020204030204" pitchFamily="34" charset="0"/>
              </a:rPr>
              <a:t>PET, digər orqan KT, MRT, EBUS və invaziv diaqnostika</a:t>
            </a:r>
            <a:endParaRPr lang="tr-TR" altLang="en-US" sz="2000" b="1" dirty="0">
              <a:solidFill>
                <a:schemeClr val="tx2">
                  <a:lumMod val="25000"/>
                </a:schemeClr>
              </a:solidFill>
              <a:latin typeface="Calibri" panose="020F0502020204030204" pitchFamily="34" charset="0"/>
            </a:endParaRPr>
          </a:p>
        </p:txBody>
      </p:sp>
      <p:cxnSp>
        <p:nvCxnSpPr>
          <p:cNvPr id="8" name="Straight Arrow Connector 7"/>
          <p:cNvCxnSpPr>
            <a:stCxn id="5" idx="2"/>
            <a:endCxn id="7" idx="0"/>
          </p:cNvCxnSpPr>
          <p:nvPr/>
        </p:nvCxnSpPr>
        <p:spPr>
          <a:xfrm>
            <a:off x="6194821" y="4953000"/>
            <a:ext cx="0" cy="609600"/>
          </a:xfrm>
          <a:prstGeom prst="straightConnector1">
            <a:avLst/>
          </a:prstGeom>
          <a:ln w="38100">
            <a:tailEnd type="arrow"/>
          </a:ln>
        </p:spPr>
        <p:style>
          <a:lnRef idx="2">
            <a:schemeClr val="dk1"/>
          </a:lnRef>
          <a:fillRef idx="0">
            <a:schemeClr val="dk1"/>
          </a:fillRef>
          <a:effectRef idx="1">
            <a:schemeClr val="dk1"/>
          </a:effectRef>
          <a:fontRef idx="minor">
            <a:schemeClr val="tx1"/>
          </a:fontRef>
        </p:style>
      </p:cxnSp>
      <p:sp>
        <p:nvSpPr>
          <p:cNvPr id="2" name="Footer Placeholder 1">
            <a:extLst>
              <a:ext uri="{FF2B5EF4-FFF2-40B4-BE49-F238E27FC236}">
                <a16:creationId xmlns:a16="http://schemas.microsoft.com/office/drawing/2014/main" id="{35FC8E75-91D3-4334-89B1-D8F613827516}"/>
              </a:ext>
            </a:extLst>
          </p:cNvPr>
          <p:cNvSpPr>
            <a:spLocks noGrp="1"/>
          </p:cNvSpPr>
          <p:nvPr>
            <p:ph type="ftr" sz="quarter" idx="11"/>
          </p:nvPr>
        </p:nvSpPr>
        <p:spPr/>
        <p:txBody>
          <a:bodyPr/>
          <a:lstStyle/>
          <a:p>
            <a:r>
              <a:rPr lang="en-US"/>
              <a:t>Prof.Dr. NYBay</a:t>
            </a:r>
          </a:p>
        </p:txBody>
      </p:sp>
      <p:sp>
        <p:nvSpPr>
          <p:cNvPr id="10" name="TextBox 9">
            <a:extLst>
              <a:ext uri="{FF2B5EF4-FFF2-40B4-BE49-F238E27FC236}">
                <a16:creationId xmlns:a16="http://schemas.microsoft.com/office/drawing/2014/main" id="{E1C59D85-6B45-4D94-8980-156D0FA28176}"/>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320676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1981200" y="1905000"/>
            <a:ext cx="7467600" cy="3014472"/>
          </a:xfrm>
        </p:spPr>
        <p:txBody>
          <a:bodyPr>
            <a:noAutofit/>
          </a:bodyPr>
          <a:lstStyle/>
          <a:p>
            <a:pPr marL="109728" indent="0" algn="ctr">
              <a:buNone/>
            </a:pPr>
            <a:r>
              <a:rPr lang="az-Latn-AZ" sz="4000" b="1" dirty="0">
                <a:solidFill>
                  <a:schemeClr val="accent2">
                    <a:lumMod val="50000"/>
                  </a:schemeClr>
                </a:solidFill>
              </a:rPr>
              <a:t>Ağciyərdə törəmə tapıldıqda ilk növbədə </a:t>
            </a:r>
            <a:r>
              <a:rPr lang="az-Latn-AZ" sz="4800" b="1" dirty="0">
                <a:solidFill>
                  <a:schemeClr val="accent2">
                    <a:lumMod val="50000"/>
                  </a:schemeClr>
                </a:solidFill>
              </a:rPr>
              <a:t>bədxassəli</a:t>
            </a:r>
            <a:r>
              <a:rPr lang="az-Latn-AZ" sz="4000" b="1" dirty="0">
                <a:solidFill>
                  <a:schemeClr val="accent2">
                    <a:lumMod val="50000"/>
                  </a:schemeClr>
                </a:solidFill>
              </a:rPr>
              <a:t> </a:t>
            </a:r>
          </a:p>
          <a:p>
            <a:pPr marL="109728" indent="0" algn="ctr">
              <a:buNone/>
            </a:pPr>
            <a:r>
              <a:rPr lang="az-Latn-AZ" sz="4000" b="1" dirty="0">
                <a:solidFill>
                  <a:schemeClr val="accent2">
                    <a:lumMod val="50000"/>
                  </a:schemeClr>
                </a:solidFill>
              </a:rPr>
              <a:t>olub-olmadığı dəqiqləşdirilməlidir</a:t>
            </a:r>
            <a:endParaRPr lang="en-US" sz="4000" b="1" dirty="0">
              <a:solidFill>
                <a:schemeClr val="accent2">
                  <a:lumMod val="50000"/>
                </a:schemeClr>
              </a:solidFill>
            </a:endParaRPr>
          </a:p>
        </p:txBody>
      </p:sp>
      <p:sp>
        <p:nvSpPr>
          <p:cNvPr id="3" name="Footer Placeholder 2"/>
          <p:cNvSpPr>
            <a:spLocks noGrp="1"/>
          </p:cNvSpPr>
          <p:nvPr>
            <p:ph type="ftr" sz="quarter" idx="11"/>
          </p:nvPr>
        </p:nvSpPr>
        <p:spPr/>
        <p:txBody>
          <a:bodyPr/>
          <a:lstStyle/>
          <a:p>
            <a:r>
              <a:rPr lang="en-US"/>
              <a:t>Prof.Dr. NYBay</a:t>
            </a:r>
          </a:p>
        </p:txBody>
      </p:sp>
      <p:sp>
        <p:nvSpPr>
          <p:cNvPr id="4" name="TextBox 3">
            <a:extLst>
              <a:ext uri="{FF2B5EF4-FFF2-40B4-BE49-F238E27FC236}">
                <a16:creationId xmlns:a16="http://schemas.microsoft.com/office/drawing/2014/main" id="{4EEEE709-5D06-47E6-A91E-8101943E8ED6}"/>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214197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86519" y="533400"/>
            <a:ext cx="4690003" cy="892552"/>
          </a:xfrm>
          <a:prstGeom prst="rect">
            <a:avLst/>
          </a:prstGeom>
          <a:noFill/>
        </p:spPr>
        <p:txBody>
          <a:bodyPr wrap="none" rtlCol="0">
            <a:spAutoFit/>
          </a:bodyPr>
          <a:lstStyle/>
          <a:p>
            <a:pPr algn="ctr"/>
            <a:r>
              <a:rPr lang="az-Latn-AZ" sz="2800" b="1" dirty="0">
                <a:solidFill>
                  <a:schemeClr val="accent2">
                    <a:lumMod val="75000"/>
                  </a:schemeClr>
                </a:solidFill>
                <a:latin typeface="Calibri" panose="020F0502020204030204" pitchFamily="34" charset="0"/>
              </a:rPr>
              <a:t>Solitar ağciyər düyünü</a:t>
            </a:r>
            <a:endParaRPr lang="az-Latn-AZ" sz="2800" b="1" dirty="0">
              <a:latin typeface="Calibri" panose="020F0502020204030204" pitchFamily="34" charset="0"/>
            </a:endParaRPr>
          </a:p>
          <a:p>
            <a:pPr algn="ctr"/>
            <a:r>
              <a:rPr lang="az-Latn-AZ" sz="2400" b="1" dirty="0">
                <a:latin typeface="Calibri" panose="020F0502020204030204" pitchFamily="34" charset="0"/>
              </a:rPr>
              <a:t>Asimptomatik, KT-də dairəvi düyün</a:t>
            </a:r>
          </a:p>
        </p:txBody>
      </p:sp>
      <p:sp>
        <p:nvSpPr>
          <p:cNvPr id="3" name="TextBox 2"/>
          <p:cNvSpPr txBox="1"/>
          <p:nvPr/>
        </p:nvSpPr>
        <p:spPr>
          <a:xfrm>
            <a:off x="4233469" y="2190690"/>
            <a:ext cx="3796103" cy="830997"/>
          </a:xfrm>
          <a:prstGeom prst="rect">
            <a:avLst/>
          </a:prstGeom>
          <a:noFill/>
        </p:spPr>
        <p:txBody>
          <a:bodyPr wrap="none" rtlCol="0">
            <a:spAutoFit/>
          </a:bodyPr>
          <a:lstStyle/>
          <a:p>
            <a:pPr algn="ctr"/>
            <a:r>
              <a:rPr lang="az-Latn-AZ" sz="2400" b="1" dirty="0">
                <a:solidFill>
                  <a:srgbClr val="C00000"/>
                </a:solidFill>
                <a:latin typeface="Calibri" panose="020F0502020204030204" pitchFamily="34" charset="0"/>
              </a:rPr>
              <a:t>Əvvəlki şəkillərlə müqayisə, </a:t>
            </a:r>
          </a:p>
          <a:p>
            <a:pPr algn="ctr"/>
            <a:r>
              <a:rPr lang="az-Latn-AZ" sz="2400" b="1" dirty="0">
                <a:solidFill>
                  <a:srgbClr val="C00000"/>
                </a:solidFill>
                <a:latin typeface="Calibri" panose="020F0502020204030204" pitchFamily="34" charset="0"/>
              </a:rPr>
              <a:t>ölçü, kalsifikasiya cəhəti</a:t>
            </a:r>
            <a:endParaRPr lang="en-US" sz="2400" b="1" dirty="0">
              <a:solidFill>
                <a:srgbClr val="C00000"/>
              </a:solidFill>
              <a:latin typeface="Calibri" panose="020F0502020204030204" pitchFamily="34" charset="0"/>
            </a:endParaRPr>
          </a:p>
        </p:txBody>
      </p:sp>
      <p:sp>
        <p:nvSpPr>
          <p:cNvPr id="4" name="TextBox 3"/>
          <p:cNvSpPr txBox="1"/>
          <p:nvPr/>
        </p:nvSpPr>
        <p:spPr>
          <a:xfrm>
            <a:off x="838208" y="1714143"/>
            <a:ext cx="2736955" cy="2400657"/>
          </a:xfrm>
          <a:prstGeom prst="rect">
            <a:avLst/>
          </a:prstGeom>
          <a:noFill/>
        </p:spPr>
        <p:txBody>
          <a:bodyPr wrap="square" rtlCol="0">
            <a:spAutoFit/>
          </a:bodyPr>
          <a:lstStyle/>
          <a:p>
            <a:r>
              <a:rPr lang="az-Latn-AZ" sz="2400" b="1" dirty="0">
                <a:solidFill>
                  <a:srgbClr val="C00000"/>
                </a:solidFill>
                <a:latin typeface="Calibri" panose="020F0502020204030204" pitchFamily="34" charset="0"/>
              </a:rPr>
              <a:t>Xoş xassəli</a:t>
            </a:r>
          </a:p>
          <a:p>
            <a:pPr lvl="1"/>
            <a:r>
              <a:rPr lang="az-Latn-AZ" b="1" dirty="0">
                <a:latin typeface="Calibri" panose="020F0502020204030204" pitchFamily="34" charset="0"/>
              </a:rPr>
              <a:t>Böyüməyən</a:t>
            </a:r>
          </a:p>
          <a:p>
            <a:pPr lvl="1"/>
            <a:r>
              <a:rPr lang="az-Latn-AZ" b="1" dirty="0">
                <a:latin typeface="Calibri" panose="020F0502020204030204" pitchFamily="34" charset="0"/>
              </a:rPr>
              <a:t>2 sm-dən kiçik</a:t>
            </a:r>
          </a:p>
          <a:p>
            <a:pPr lvl="1"/>
            <a:r>
              <a:rPr lang="az-Latn-AZ" b="1" dirty="0">
                <a:latin typeface="Calibri" panose="020F0502020204030204" pitchFamily="34" charset="0"/>
              </a:rPr>
              <a:t>Diffuz, mərkəzi və laylı kalsifikasiya</a:t>
            </a:r>
          </a:p>
          <a:p>
            <a:pPr lvl="1"/>
            <a:r>
              <a:rPr lang="az-Latn-AZ" b="1" dirty="0">
                <a:latin typeface="Calibri" panose="020F0502020204030204" pitchFamily="34" charset="0"/>
              </a:rPr>
              <a:t>İzotop tutulumu yox (adenokarsinoma və karsinoiddə ola bilər</a:t>
            </a:r>
            <a:r>
              <a:rPr lang="az-Latn-AZ" b="1" dirty="0">
                <a:solidFill>
                  <a:schemeClr val="bg1"/>
                </a:solidFill>
                <a:latin typeface="Calibri" panose="020F0502020204030204" pitchFamily="34" charset="0"/>
              </a:rPr>
              <a:t>)</a:t>
            </a:r>
            <a:endParaRPr lang="en-US" b="1" dirty="0">
              <a:solidFill>
                <a:schemeClr val="bg1"/>
              </a:solidFill>
              <a:latin typeface="Calibri" panose="020F0502020204030204" pitchFamily="34" charset="0"/>
            </a:endParaRPr>
          </a:p>
        </p:txBody>
      </p:sp>
      <p:sp>
        <p:nvSpPr>
          <p:cNvPr id="6" name="TextBox 5"/>
          <p:cNvSpPr txBox="1"/>
          <p:nvPr/>
        </p:nvSpPr>
        <p:spPr>
          <a:xfrm>
            <a:off x="9158673" y="1714143"/>
            <a:ext cx="3144077" cy="2123658"/>
          </a:xfrm>
          <a:prstGeom prst="rect">
            <a:avLst/>
          </a:prstGeom>
          <a:noFill/>
        </p:spPr>
        <p:txBody>
          <a:bodyPr wrap="square" rtlCol="0">
            <a:spAutoFit/>
          </a:bodyPr>
          <a:lstStyle/>
          <a:p>
            <a:r>
              <a:rPr lang="az-Latn-AZ" sz="2400" b="1" dirty="0">
                <a:solidFill>
                  <a:srgbClr val="C00000"/>
                </a:solidFill>
                <a:latin typeface="Calibri" panose="020F0502020204030204" pitchFamily="34" charset="0"/>
              </a:rPr>
              <a:t>Bəd xassəli</a:t>
            </a:r>
            <a:endParaRPr lang="az-Latn-AZ" b="1" dirty="0">
              <a:solidFill>
                <a:srgbClr val="C00000"/>
              </a:solidFill>
              <a:latin typeface="Calibri" panose="020F0502020204030204" pitchFamily="34" charset="0"/>
            </a:endParaRPr>
          </a:p>
          <a:p>
            <a:pPr lvl="1"/>
            <a:r>
              <a:rPr lang="az-Latn-AZ" b="1" dirty="0">
                <a:solidFill>
                  <a:schemeClr val="accent2">
                    <a:lumMod val="50000"/>
                  </a:schemeClr>
                </a:solidFill>
                <a:latin typeface="Calibri" panose="020F0502020204030204" pitchFamily="34" charset="0"/>
              </a:rPr>
              <a:t>Böyüyən</a:t>
            </a:r>
          </a:p>
          <a:p>
            <a:pPr lvl="1"/>
            <a:r>
              <a:rPr lang="az-Latn-AZ" b="1" dirty="0">
                <a:solidFill>
                  <a:schemeClr val="accent2">
                    <a:lumMod val="50000"/>
                  </a:schemeClr>
                </a:solidFill>
                <a:latin typeface="Calibri" panose="020F0502020204030204" pitchFamily="34" charset="0"/>
              </a:rPr>
              <a:t>2 sm-dən böyük</a:t>
            </a:r>
          </a:p>
          <a:p>
            <a:pPr lvl="1"/>
            <a:r>
              <a:rPr lang="az-Latn-AZ" b="1" dirty="0">
                <a:solidFill>
                  <a:schemeClr val="accent2">
                    <a:lumMod val="50000"/>
                  </a:schemeClr>
                </a:solidFill>
                <a:latin typeface="Calibri" panose="020F0502020204030204" pitchFamily="34" charset="0"/>
              </a:rPr>
              <a:t>Ekzentrik, nöqtəvari kalsifikasiya</a:t>
            </a:r>
          </a:p>
          <a:p>
            <a:pPr lvl="1"/>
            <a:r>
              <a:rPr lang="az-Latn-AZ" b="1" dirty="0">
                <a:solidFill>
                  <a:schemeClr val="accent2">
                    <a:lumMod val="50000"/>
                  </a:schemeClr>
                </a:solidFill>
                <a:latin typeface="Calibri" panose="020F0502020204030204" pitchFamily="34" charset="0"/>
              </a:rPr>
              <a:t>İzotop tutulumu var (iltihabda da ola bilər)</a:t>
            </a:r>
            <a:endParaRPr lang="en-US" b="1" dirty="0">
              <a:solidFill>
                <a:schemeClr val="accent2">
                  <a:lumMod val="50000"/>
                </a:schemeClr>
              </a:solidFill>
              <a:latin typeface="Calibri" panose="020F0502020204030204" pitchFamily="34" charset="0"/>
            </a:endParaRPr>
          </a:p>
        </p:txBody>
      </p:sp>
      <p:sp>
        <p:nvSpPr>
          <p:cNvPr id="13" name="TextBox 12"/>
          <p:cNvSpPr txBox="1"/>
          <p:nvPr/>
        </p:nvSpPr>
        <p:spPr>
          <a:xfrm>
            <a:off x="4088686" y="3790890"/>
            <a:ext cx="4085670" cy="461665"/>
          </a:xfrm>
          <a:prstGeom prst="rect">
            <a:avLst/>
          </a:prstGeom>
          <a:noFill/>
        </p:spPr>
        <p:txBody>
          <a:bodyPr wrap="none" rtlCol="0">
            <a:spAutoFit/>
          </a:bodyPr>
          <a:lstStyle/>
          <a:p>
            <a:pPr algn="ctr"/>
            <a:r>
              <a:rPr lang="az-Latn-AZ" sz="2400" b="1" dirty="0">
                <a:solidFill>
                  <a:srgbClr val="C00000"/>
                </a:solidFill>
                <a:latin typeface="Calibri" panose="020F0502020204030204" pitchFamily="34" charset="0"/>
              </a:rPr>
              <a:t>Pozitron emission tomoqrafiya</a:t>
            </a:r>
            <a:endParaRPr lang="en-US" sz="2400" b="1" dirty="0">
              <a:solidFill>
                <a:srgbClr val="C00000"/>
              </a:solidFill>
              <a:latin typeface="Calibri" panose="020F0502020204030204" pitchFamily="34" charset="0"/>
            </a:endParaRPr>
          </a:p>
        </p:txBody>
      </p:sp>
      <p:sp>
        <p:nvSpPr>
          <p:cNvPr id="14" name="TextBox 13"/>
          <p:cNvSpPr txBox="1"/>
          <p:nvPr/>
        </p:nvSpPr>
        <p:spPr>
          <a:xfrm>
            <a:off x="2611164" y="5616714"/>
            <a:ext cx="7040710" cy="830997"/>
          </a:xfrm>
          <a:prstGeom prst="rect">
            <a:avLst/>
          </a:prstGeom>
          <a:noFill/>
        </p:spPr>
        <p:txBody>
          <a:bodyPr wrap="none" rtlCol="0">
            <a:spAutoFit/>
          </a:bodyPr>
          <a:lstStyle/>
          <a:p>
            <a:pPr algn="ctr"/>
            <a:r>
              <a:rPr lang="az-Latn-AZ" sz="2400" b="1" dirty="0">
                <a:solidFill>
                  <a:srgbClr val="C00000"/>
                </a:solidFill>
                <a:latin typeface="Calibri" panose="020F0502020204030204" pitchFamily="34" charset="0"/>
              </a:rPr>
              <a:t>BİOPSİYA - qızıl standartdır</a:t>
            </a:r>
          </a:p>
          <a:p>
            <a:pPr algn="ctr"/>
            <a:r>
              <a:rPr lang="az-Latn-AZ" sz="2400" b="1" dirty="0">
                <a:latin typeface="Calibri" panose="020F0502020204030204" pitchFamily="34" charset="0"/>
              </a:rPr>
              <a:t>Bronxoskopik, KT-altında, Torakoskopik, torakotomiya</a:t>
            </a:r>
            <a:endParaRPr lang="en-US" sz="2400" b="1" dirty="0">
              <a:latin typeface="Calibri" panose="020F0502020204030204" pitchFamily="34" charset="0"/>
            </a:endParaRPr>
          </a:p>
        </p:txBody>
      </p:sp>
      <p:cxnSp>
        <p:nvCxnSpPr>
          <p:cNvPr id="8" name="Straight Arrow Connector 7"/>
          <p:cNvCxnSpPr>
            <a:stCxn id="5" idx="2"/>
            <a:endCxn id="3" idx="0"/>
          </p:cNvCxnSpPr>
          <p:nvPr/>
        </p:nvCxnSpPr>
        <p:spPr>
          <a:xfrm>
            <a:off x="6131521" y="1425952"/>
            <a:ext cx="0" cy="764738"/>
          </a:xfrm>
          <a:prstGeom prst="straightConnector1">
            <a:avLst/>
          </a:prstGeom>
          <a:ln w="38100">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a:stCxn id="3" idx="2"/>
            <a:endCxn id="13" idx="0"/>
          </p:cNvCxnSpPr>
          <p:nvPr/>
        </p:nvCxnSpPr>
        <p:spPr>
          <a:xfrm>
            <a:off x="6131521" y="3021687"/>
            <a:ext cx="0" cy="769203"/>
          </a:xfrm>
          <a:prstGeom prst="straightConnector1">
            <a:avLst/>
          </a:prstGeom>
          <a:ln w="38100">
            <a:tailEnd type="arrow"/>
          </a:ln>
        </p:spPr>
        <p:style>
          <a:lnRef idx="2">
            <a:schemeClr val="dk1"/>
          </a:lnRef>
          <a:fillRef idx="0">
            <a:schemeClr val="dk1"/>
          </a:fillRef>
          <a:effectRef idx="1">
            <a:schemeClr val="dk1"/>
          </a:effectRef>
          <a:fontRef idx="minor">
            <a:schemeClr val="tx1"/>
          </a:fontRef>
        </p:style>
      </p:cxnSp>
      <p:cxnSp>
        <p:nvCxnSpPr>
          <p:cNvPr id="16" name="Straight Arrow Connector 15"/>
          <p:cNvCxnSpPr>
            <a:stCxn id="13" idx="2"/>
            <a:endCxn id="14" idx="0"/>
          </p:cNvCxnSpPr>
          <p:nvPr/>
        </p:nvCxnSpPr>
        <p:spPr>
          <a:xfrm flipH="1">
            <a:off x="6131519" y="4252555"/>
            <a:ext cx="2" cy="1364159"/>
          </a:xfrm>
          <a:prstGeom prst="straightConnector1">
            <a:avLst/>
          </a:prstGeom>
          <a:ln w="38100">
            <a:tailEnd type="arrow"/>
          </a:ln>
        </p:spPr>
        <p:style>
          <a:lnRef idx="2">
            <a:schemeClr val="dk1"/>
          </a:lnRef>
          <a:fillRef idx="0">
            <a:schemeClr val="dk1"/>
          </a:fillRef>
          <a:effectRef idx="1">
            <a:schemeClr val="dk1"/>
          </a:effectRef>
          <a:fontRef idx="minor">
            <a:schemeClr val="tx1"/>
          </a:fontRef>
        </p:style>
      </p:cxnSp>
      <p:sp>
        <p:nvSpPr>
          <p:cNvPr id="2" name="Footer Placeholder 1">
            <a:extLst>
              <a:ext uri="{FF2B5EF4-FFF2-40B4-BE49-F238E27FC236}">
                <a16:creationId xmlns:a16="http://schemas.microsoft.com/office/drawing/2014/main" id="{35B5860E-F802-4F99-AA17-454C1AFA53CB}"/>
              </a:ext>
            </a:extLst>
          </p:cNvPr>
          <p:cNvSpPr>
            <a:spLocks noGrp="1"/>
          </p:cNvSpPr>
          <p:nvPr>
            <p:ph type="ftr" sz="quarter" idx="11"/>
          </p:nvPr>
        </p:nvSpPr>
        <p:spPr>
          <a:xfrm>
            <a:off x="4038600" y="6629399"/>
            <a:ext cx="4114800" cy="228600"/>
          </a:xfrm>
        </p:spPr>
        <p:txBody>
          <a:bodyPr/>
          <a:lstStyle/>
          <a:p>
            <a:r>
              <a:rPr lang="en-US"/>
              <a:t>Prof.Dr. NYBay</a:t>
            </a:r>
          </a:p>
        </p:txBody>
      </p:sp>
      <p:sp>
        <p:nvSpPr>
          <p:cNvPr id="12" name="TextBox 11">
            <a:extLst>
              <a:ext uri="{FF2B5EF4-FFF2-40B4-BE49-F238E27FC236}">
                <a16:creationId xmlns:a16="http://schemas.microsoft.com/office/drawing/2014/main" id="{3B8108AF-860F-42B7-BADB-6141A9FD2AAF}"/>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2249062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5"/>
          <p:cNvSpPr txBox="1">
            <a:spLocks noChangeArrowheads="1"/>
          </p:cNvSpPr>
          <p:nvPr/>
        </p:nvSpPr>
        <p:spPr bwMode="auto">
          <a:xfrm>
            <a:off x="4134065" y="381000"/>
            <a:ext cx="3758079" cy="919401"/>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800" b="1" dirty="0">
                <a:solidFill>
                  <a:srgbClr val="C00000"/>
                </a:solidFill>
                <a:latin typeface="Calibri" panose="020F0502020204030204" pitchFamily="34" charset="0"/>
              </a:rPr>
              <a:t>İkinci pillə müayinələr</a:t>
            </a:r>
          </a:p>
          <a:p>
            <a:pPr algn="ctr"/>
            <a:r>
              <a:rPr lang="az-Latn-AZ" altLang="en-US" sz="2000" b="1" dirty="0">
                <a:solidFill>
                  <a:schemeClr val="tx2">
                    <a:lumMod val="25000"/>
                  </a:schemeClr>
                </a:solidFill>
                <a:latin typeface="Calibri" panose="020F0502020204030204" pitchFamily="34" charset="0"/>
              </a:rPr>
              <a:t>KT və bronxoskopiya</a:t>
            </a:r>
            <a:endParaRPr lang="tr-TR" altLang="en-US" sz="2000" b="1" dirty="0">
              <a:solidFill>
                <a:schemeClr val="tx2">
                  <a:lumMod val="25000"/>
                </a:schemeClr>
              </a:solidFill>
              <a:latin typeface="Calibri" panose="020F0502020204030204" pitchFamily="34" charset="0"/>
            </a:endParaRPr>
          </a:p>
        </p:txBody>
      </p:sp>
      <p:sp>
        <p:nvSpPr>
          <p:cNvPr id="12" name="TextBox 11"/>
          <p:cNvSpPr txBox="1"/>
          <p:nvPr/>
        </p:nvSpPr>
        <p:spPr>
          <a:xfrm>
            <a:off x="5112152" y="1752957"/>
            <a:ext cx="1801904" cy="400110"/>
          </a:xfrm>
          <a:prstGeom prst="rect">
            <a:avLst/>
          </a:prstGeom>
          <a:noFill/>
        </p:spPr>
        <p:txBody>
          <a:bodyPr wrap="none" rtlCol="0">
            <a:spAutoFit/>
          </a:bodyPr>
          <a:lstStyle/>
          <a:p>
            <a:pPr algn="ctr"/>
            <a:r>
              <a:rPr lang="az-Latn-AZ" sz="2000" b="1" dirty="0">
                <a:solidFill>
                  <a:schemeClr val="accent2">
                    <a:lumMod val="75000"/>
                  </a:schemeClr>
                </a:solidFill>
              </a:rPr>
              <a:t>Ağciyər kanseri</a:t>
            </a:r>
          </a:p>
        </p:txBody>
      </p:sp>
      <p:sp>
        <p:nvSpPr>
          <p:cNvPr id="5" name="TextBox 4"/>
          <p:cNvSpPr txBox="1"/>
          <p:nvPr/>
        </p:nvSpPr>
        <p:spPr>
          <a:xfrm>
            <a:off x="4587874" y="2605623"/>
            <a:ext cx="2850460" cy="523220"/>
          </a:xfrm>
          <a:prstGeom prst="rect">
            <a:avLst/>
          </a:prstGeom>
          <a:noFill/>
        </p:spPr>
        <p:txBody>
          <a:bodyPr wrap="none" rtlCol="0">
            <a:spAutoFit/>
          </a:bodyPr>
          <a:lstStyle/>
          <a:p>
            <a:pPr algn="ctr"/>
            <a:r>
              <a:rPr lang="az-Latn-AZ" sz="2800" b="1" dirty="0">
                <a:solidFill>
                  <a:schemeClr val="accent2">
                    <a:lumMod val="75000"/>
                  </a:schemeClr>
                </a:solidFill>
              </a:rPr>
              <a:t>Mərhələnin təyini</a:t>
            </a:r>
            <a:endParaRPr lang="en-US" sz="2800" b="1" dirty="0">
              <a:solidFill>
                <a:schemeClr val="accent2">
                  <a:lumMod val="75000"/>
                </a:schemeClr>
              </a:solidFill>
            </a:endParaRPr>
          </a:p>
        </p:txBody>
      </p:sp>
      <p:cxnSp>
        <p:nvCxnSpPr>
          <p:cNvPr id="11" name="Straight Arrow Connector 10"/>
          <p:cNvCxnSpPr>
            <a:stCxn id="12" idx="2"/>
            <a:endCxn id="5" idx="0"/>
          </p:cNvCxnSpPr>
          <p:nvPr/>
        </p:nvCxnSpPr>
        <p:spPr>
          <a:xfrm>
            <a:off x="6013104" y="2153067"/>
            <a:ext cx="0" cy="452556"/>
          </a:xfrm>
          <a:prstGeom prst="straightConnector1">
            <a:avLst/>
          </a:prstGeom>
          <a:ln w="28575">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cxnSpLocks/>
            <a:stCxn id="19" idx="2"/>
            <a:endCxn id="12" idx="0"/>
          </p:cNvCxnSpPr>
          <p:nvPr/>
        </p:nvCxnSpPr>
        <p:spPr>
          <a:xfrm flipH="1">
            <a:off x="6013104" y="1300401"/>
            <a:ext cx="1" cy="452556"/>
          </a:xfrm>
          <a:prstGeom prst="straightConnector1">
            <a:avLst/>
          </a:prstGeom>
          <a:ln w="28575">
            <a:tailEnd type="arrow"/>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4134065" y="3581400"/>
            <a:ext cx="3758079" cy="2962513"/>
          </a:xfrm>
          <a:prstGeom prst="round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lgn="ctr"/>
            <a:r>
              <a:rPr lang="az-Latn-AZ" sz="2400" b="1" dirty="0">
                <a:solidFill>
                  <a:schemeClr val="tx1"/>
                </a:solidFill>
              </a:rPr>
              <a:t>Qarın KT</a:t>
            </a:r>
          </a:p>
          <a:p>
            <a:pPr algn="ctr"/>
            <a:r>
              <a:rPr lang="az-Latn-AZ" sz="2400" b="1" dirty="0">
                <a:solidFill>
                  <a:schemeClr val="tx1"/>
                </a:solidFill>
              </a:rPr>
              <a:t>Beyin KT</a:t>
            </a:r>
          </a:p>
          <a:p>
            <a:pPr algn="ctr"/>
            <a:r>
              <a:rPr lang="az-Latn-AZ" sz="2400" b="1" dirty="0">
                <a:solidFill>
                  <a:schemeClr val="tx1"/>
                </a:solidFill>
              </a:rPr>
              <a:t>PET</a:t>
            </a:r>
          </a:p>
          <a:p>
            <a:pPr algn="ctr"/>
            <a:r>
              <a:rPr lang="az-Latn-AZ" sz="2400" b="1" dirty="0">
                <a:solidFill>
                  <a:schemeClr val="tx1"/>
                </a:solidFill>
              </a:rPr>
              <a:t>Mediastinoskopiya</a:t>
            </a:r>
          </a:p>
          <a:p>
            <a:pPr algn="ctr"/>
            <a:r>
              <a:rPr lang="az-Latn-AZ" sz="2400" b="1" dirty="0">
                <a:solidFill>
                  <a:schemeClr val="tx1"/>
                </a:solidFill>
              </a:rPr>
              <a:t>Endobronxial USM (EBUS)</a:t>
            </a:r>
          </a:p>
          <a:p>
            <a:pPr algn="ctr"/>
            <a:r>
              <a:rPr lang="az-Latn-AZ" sz="2400" b="1" dirty="0">
                <a:solidFill>
                  <a:schemeClr val="tx1"/>
                </a:solidFill>
              </a:rPr>
              <a:t>Torakoskoiya</a:t>
            </a:r>
          </a:p>
          <a:p>
            <a:pPr algn="ctr"/>
            <a:r>
              <a:rPr lang="az-Latn-AZ" sz="2400" b="1" dirty="0">
                <a:solidFill>
                  <a:schemeClr val="tx1"/>
                </a:solidFill>
              </a:rPr>
              <a:t>Torakotomiya</a:t>
            </a:r>
            <a:endParaRPr lang="en-US" sz="2400" b="1" dirty="0">
              <a:solidFill>
                <a:schemeClr val="tx1"/>
              </a:solidFill>
            </a:endParaRPr>
          </a:p>
        </p:txBody>
      </p:sp>
      <p:cxnSp>
        <p:nvCxnSpPr>
          <p:cNvPr id="4" name="Straight Arrow Connector 3"/>
          <p:cNvCxnSpPr>
            <a:stCxn id="5" idx="2"/>
            <a:endCxn id="8" idx="0"/>
          </p:cNvCxnSpPr>
          <p:nvPr/>
        </p:nvCxnSpPr>
        <p:spPr>
          <a:xfrm>
            <a:off x="6013104" y="3128843"/>
            <a:ext cx="1" cy="452557"/>
          </a:xfrm>
          <a:prstGeom prst="straightConnector1">
            <a:avLst/>
          </a:prstGeom>
          <a:ln w="28575">
            <a:tailEnd type="arrow"/>
          </a:ln>
        </p:spPr>
        <p:style>
          <a:lnRef idx="2">
            <a:schemeClr val="dk1"/>
          </a:lnRef>
          <a:fillRef idx="0">
            <a:schemeClr val="dk1"/>
          </a:fillRef>
          <a:effectRef idx="1">
            <a:schemeClr val="dk1"/>
          </a:effectRef>
          <a:fontRef idx="minor">
            <a:schemeClr val="tx1"/>
          </a:fontRef>
        </p:style>
      </p:cxnSp>
      <p:sp>
        <p:nvSpPr>
          <p:cNvPr id="2" name="Footer Placeholder 1">
            <a:extLst>
              <a:ext uri="{FF2B5EF4-FFF2-40B4-BE49-F238E27FC236}">
                <a16:creationId xmlns:a16="http://schemas.microsoft.com/office/drawing/2014/main" id="{6760F524-ED2E-4288-B9D8-B2916477ABB1}"/>
              </a:ext>
            </a:extLst>
          </p:cNvPr>
          <p:cNvSpPr>
            <a:spLocks noGrp="1"/>
          </p:cNvSpPr>
          <p:nvPr>
            <p:ph type="ftr" sz="quarter" idx="11"/>
          </p:nvPr>
        </p:nvSpPr>
        <p:spPr/>
        <p:txBody>
          <a:bodyPr/>
          <a:lstStyle/>
          <a:p>
            <a:r>
              <a:rPr lang="en-US"/>
              <a:t>Prof.Dr. NYBay</a:t>
            </a:r>
          </a:p>
        </p:txBody>
      </p:sp>
      <p:sp>
        <p:nvSpPr>
          <p:cNvPr id="13" name="TextBox 12">
            <a:extLst>
              <a:ext uri="{FF2B5EF4-FFF2-40B4-BE49-F238E27FC236}">
                <a16:creationId xmlns:a16="http://schemas.microsoft.com/office/drawing/2014/main" id="{BF56E7BF-0758-4980-A566-3785E70F6C9C}"/>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36374739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2819401" y="468869"/>
            <a:ext cx="6705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chemeClr val="tx2"/>
                </a:solidFill>
                <a:latin typeface="Calibri" panose="020F0502020204030204" pitchFamily="34" charset="0"/>
              </a:rPr>
              <a:t>BİRİNCİ PİLLƏ MÜAYİNƏLƏR</a:t>
            </a:r>
          </a:p>
          <a:p>
            <a:pPr algn="ctr"/>
            <a:r>
              <a:rPr lang="az-Latn-AZ" sz="2000" b="1" dirty="0">
                <a:solidFill>
                  <a:schemeClr val="tx2"/>
                </a:solidFill>
                <a:latin typeface="Calibri" panose="020F0502020204030204" pitchFamily="34" charset="0"/>
              </a:rPr>
              <a:t>Geniş klinik müayinə, Rentgen, saturasiya, bəlğəm müayinəsi </a:t>
            </a:r>
            <a:endParaRPr lang="tr-TR" altLang="en-US" sz="2000" b="1" dirty="0">
              <a:solidFill>
                <a:schemeClr val="tx2"/>
              </a:solidFill>
              <a:latin typeface="Calibri" panose="020F0502020204030204" pitchFamily="34" charset="0"/>
            </a:endParaRPr>
          </a:p>
        </p:txBody>
      </p:sp>
      <p:sp>
        <p:nvSpPr>
          <p:cNvPr id="10" name="Text Box 48"/>
          <p:cNvSpPr txBox="1">
            <a:spLocks noChangeArrowheads="1"/>
          </p:cNvSpPr>
          <p:nvPr/>
        </p:nvSpPr>
        <p:spPr bwMode="auto">
          <a:xfrm>
            <a:off x="3162300" y="1916668"/>
            <a:ext cx="6019800" cy="442674"/>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solidFill>
                <a:latin typeface="Calibri" panose="020F0502020204030204" pitchFamily="34" charset="0"/>
              </a:rPr>
              <a:t>Üzvi dəyişiklik yox,  lakin klinik  şübhə var</a:t>
            </a:r>
            <a:endParaRPr lang="tr-TR" altLang="en-US" sz="2000" b="1" dirty="0">
              <a:solidFill>
                <a:schemeClr val="tx2"/>
              </a:solidFill>
              <a:latin typeface="Calibri" panose="020F0502020204030204" pitchFamily="34" charset="0"/>
            </a:endParaRPr>
          </a:p>
        </p:txBody>
      </p:sp>
      <p:cxnSp>
        <p:nvCxnSpPr>
          <p:cNvPr id="16" name="Straight Arrow Connector 15"/>
          <p:cNvCxnSpPr>
            <a:cxnSpLocks/>
            <a:stCxn id="8" idx="2"/>
            <a:endCxn id="10" idx="0"/>
          </p:cNvCxnSpPr>
          <p:nvPr/>
        </p:nvCxnSpPr>
        <p:spPr>
          <a:xfrm flipH="1">
            <a:off x="6172200" y="1252062"/>
            <a:ext cx="1" cy="664606"/>
          </a:xfrm>
          <a:prstGeom prst="straightConnector1">
            <a:avLst/>
          </a:prstGeom>
          <a:ln>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1" name="Rounded Rectangle 20"/>
          <p:cNvSpPr/>
          <p:nvPr/>
        </p:nvSpPr>
        <p:spPr>
          <a:xfrm>
            <a:off x="6400800" y="1383269"/>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solidFill>
                  <a:schemeClr val="tx2"/>
                </a:solidFill>
                <a:latin typeface="Calibri" panose="020F0502020204030204" pitchFamily="34" charset="0"/>
              </a:rPr>
              <a:t>D</a:t>
            </a:r>
            <a:endParaRPr lang="en-US" sz="2800" b="1" dirty="0">
              <a:solidFill>
                <a:schemeClr val="tx2"/>
              </a:solidFill>
              <a:latin typeface="Calibri" panose="020F0502020204030204" pitchFamily="34" charset="0"/>
            </a:endParaRPr>
          </a:p>
        </p:txBody>
      </p:sp>
      <p:sp>
        <p:nvSpPr>
          <p:cNvPr id="4" name="Footer Placeholder 3"/>
          <p:cNvSpPr>
            <a:spLocks noGrp="1"/>
          </p:cNvSpPr>
          <p:nvPr>
            <p:ph type="ftr" sz="quarter" idx="11"/>
          </p:nvPr>
        </p:nvSpPr>
        <p:spPr/>
        <p:txBody>
          <a:bodyPr/>
          <a:lstStyle/>
          <a:p>
            <a:pPr algn="ctr"/>
            <a:r>
              <a:rPr lang="en-US"/>
              <a:t>Prof.Dr. NYBay</a:t>
            </a:r>
            <a:endParaRPr lang="en-US" dirty="0"/>
          </a:p>
        </p:txBody>
      </p:sp>
      <p:sp>
        <p:nvSpPr>
          <p:cNvPr id="24" name="Text Box 44"/>
          <p:cNvSpPr txBox="1">
            <a:spLocks noChangeArrowheads="1"/>
          </p:cNvSpPr>
          <p:nvPr/>
        </p:nvSpPr>
        <p:spPr bwMode="auto">
          <a:xfrm>
            <a:off x="2057401" y="2962276"/>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chemeClr val="tx2"/>
                </a:solidFill>
                <a:latin typeface="Calibri" panose="020F0502020204030204" pitchFamily="34" charset="0"/>
              </a:rPr>
              <a:t>İKİNCİ PİLLƏ MÜAYİNƏLƏR</a:t>
            </a:r>
          </a:p>
          <a:p>
            <a:pPr algn="ctr"/>
            <a:r>
              <a:rPr lang="az-Latn-AZ" altLang="en-US" sz="2000" b="1" dirty="0">
                <a:solidFill>
                  <a:schemeClr val="tx2"/>
                </a:solidFill>
                <a:latin typeface="Calibri" panose="020F0502020204030204" pitchFamily="34" charset="0"/>
              </a:rPr>
              <a:t>KT, bronxoskopiya</a:t>
            </a:r>
            <a:endParaRPr lang="tr-TR" altLang="en-US" sz="2000" b="1" dirty="0">
              <a:solidFill>
                <a:schemeClr val="tx2"/>
              </a:solidFill>
              <a:latin typeface="Calibri" panose="020F0502020204030204" pitchFamily="34" charset="0"/>
            </a:endParaRPr>
          </a:p>
        </p:txBody>
      </p:sp>
      <p:cxnSp>
        <p:nvCxnSpPr>
          <p:cNvPr id="25" name="Straight Arrow Connector 24"/>
          <p:cNvCxnSpPr>
            <a:stCxn id="10" idx="2"/>
            <a:endCxn id="24" idx="0"/>
          </p:cNvCxnSpPr>
          <p:nvPr/>
        </p:nvCxnSpPr>
        <p:spPr>
          <a:xfrm>
            <a:off x="6172200" y="2359342"/>
            <a:ext cx="1" cy="602934"/>
          </a:xfrm>
          <a:prstGeom prst="straightConnector1">
            <a:avLst/>
          </a:prstGeom>
          <a:ln>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6" name="TextBox 25"/>
          <p:cNvSpPr txBox="1"/>
          <p:nvPr/>
        </p:nvSpPr>
        <p:spPr>
          <a:xfrm>
            <a:off x="5145637" y="4422913"/>
            <a:ext cx="2053126" cy="369332"/>
          </a:xfrm>
          <a:prstGeom prst="rect">
            <a:avLst/>
          </a:prstGeom>
          <a:noFill/>
        </p:spPr>
        <p:txBody>
          <a:bodyPr wrap="none" rtlCol="0">
            <a:spAutoFit/>
          </a:bodyPr>
          <a:lstStyle/>
          <a:p>
            <a:pPr algn="ctr"/>
            <a:r>
              <a:rPr lang="az-Latn-AZ" b="1" dirty="0">
                <a:solidFill>
                  <a:schemeClr val="tx2"/>
                </a:solidFill>
                <a:latin typeface="Calibri" panose="020F0502020204030204" pitchFamily="34" charset="0"/>
              </a:rPr>
              <a:t>Dəyişiklik tapılmadı</a:t>
            </a:r>
            <a:endParaRPr lang="en-US" b="1" dirty="0">
              <a:solidFill>
                <a:schemeClr val="tx2"/>
              </a:solidFill>
              <a:latin typeface="Calibri" panose="020F0502020204030204" pitchFamily="34" charset="0"/>
            </a:endParaRPr>
          </a:p>
        </p:txBody>
      </p:sp>
      <p:sp>
        <p:nvSpPr>
          <p:cNvPr id="28" name="TextBox 27"/>
          <p:cNvSpPr txBox="1"/>
          <p:nvPr/>
        </p:nvSpPr>
        <p:spPr>
          <a:xfrm>
            <a:off x="5001688" y="5345668"/>
            <a:ext cx="2341025" cy="369332"/>
          </a:xfrm>
          <a:prstGeom prst="rect">
            <a:avLst/>
          </a:prstGeom>
          <a:noFill/>
        </p:spPr>
        <p:txBody>
          <a:bodyPr wrap="none" rtlCol="0">
            <a:spAutoFit/>
          </a:bodyPr>
          <a:lstStyle/>
          <a:p>
            <a:pPr algn="ctr"/>
            <a:r>
              <a:rPr lang="az-Latn-AZ" b="1" dirty="0">
                <a:solidFill>
                  <a:schemeClr val="tx2"/>
                </a:solidFill>
                <a:latin typeface="Calibri" panose="020F0502020204030204" pitchFamily="34" charset="0"/>
              </a:rPr>
              <a:t>Funksional müayinələr</a:t>
            </a:r>
            <a:endParaRPr lang="en-US" b="1" dirty="0">
              <a:solidFill>
                <a:schemeClr val="tx2"/>
              </a:solidFill>
              <a:latin typeface="Calibri" panose="020F0502020204030204" pitchFamily="34" charset="0"/>
            </a:endParaRPr>
          </a:p>
        </p:txBody>
      </p:sp>
      <p:sp>
        <p:nvSpPr>
          <p:cNvPr id="29" name="TextBox 28"/>
          <p:cNvSpPr txBox="1"/>
          <p:nvPr/>
        </p:nvSpPr>
        <p:spPr>
          <a:xfrm>
            <a:off x="5145637" y="6183868"/>
            <a:ext cx="2053126" cy="369332"/>
          </a:xfrm>
          <a:prstGeom prst="rect">
            <a:avLst/>
          </a:prstGeom>
          <a:noFill/>
        </p:spPr>
        <p:txBody>
          <a:bodyPr wrap="none" rtlCol="0">
            <a:spAutoFit/>
          </a:bodyPr>
          <a:lstStyle/>
          <a:p>
            <a:pPr algn="ctr"/>
            <a:r>
              <a:rPr lang="az-Latn-AZ" b="1" dirty="0">
                <a:solidFill>
                  <a:schemeClr val="tx2"/>
                </a:solidFill>
                <a:latin typeface="Calibri" panose="020F0502020204030204" pitchFamily="34" charset="0"/>
              </a:rPr>
              <a:t>Dəyişiklik tapılmadı</a:t>
            </a:r>
            <a:endParaRPr lang="en-US" b="1" dirty="0">
              <a:solidFill>
                <a:schemeClr val="tx2"/>
              </a:solidFill>
              <a:latin typeface="Calibri" panose="020F0502020204030204" pitchFamily="34" charset="0"/>
            </a:endParaRPr>
          </a:p>
        </p:txBody>
      </p:sp>
      <p:sp>
        <p:nvSpPr>
          <p:cNvPr id="30" name="TextBox 29"/>
          <p:cNvSpPr txBox="1"/>
          <p:nvPr/>
        </p:nvSpPr>
        <p:spPr>
          <a:xfrm>
            <a:off x="8023437" y="6183868"/>
            <a:ext cx="2391488" cy="369332"/>
          </a:xfrm>
          <a:prstGeom prst="rect">
            <a:avLst/>
          </a:prstGeom>
          <a:noFill/>
        </p:spPr>
        <p:txBody>
          <a:bodyPr wrap="none" rtlCol="0">
            <a:spAutoFit/>
          </a:bodyPr>
          <a:lstStyle/>
          <a:p>
            <a:pPr algn="ctr"/>
            <a:r>
              <a:rPr lang="az-Latn-AZ" b="1" dirty="0">
                <a:solidFill>
                  <a:schemeClr val="tx2"/>
                </a:solidFill>
              </a:rPr>
              <a:t>Başqa xəstəlikləri axtar</a:t>
            </a:r>
            <a:endParaRPr lang="en-US" b="1" dirty="0">
              <a:solidFill>
                <a:schemeClr val="tx2"/>
              </a:solidFill>
            </a:endParaRPr>
          </a:p>
        </p:txBody>
      </p:sp>
      <p:cxnSp>
        <p:nvCxnSpPr>
          <p:cNvPr id="32" name="Straight Arrow Connector 31"/>
          <p:cNvCxnSpPr>
            <a:stCxn id="24" idx="2"/>
            <a:endCxn id="26" idx="0"/>
          </p:cNvCxnSpPr>
          <p:nvPr/>
        </p:nvCxnSpPr>
        <p:spPr>
          <a:xfrm flipH="1">
            <a:off x="6172200" y="3745469"/>
            <a:ext cx="1" cy="67744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34" name="Straight Arrow Connector 33"/>
          <p:cNvCxnSpPr>
            <a:stCxn id="26" idx="2"/>
            <a:endCxn id="28" idx="0"/>
          </p:cNvCxnSpPr>
          <p:nvPr/>
        </p:nvCxnSpPr>
        <p:spPr>
          <a:xfrm>
            <a:off x="6172200" y="4792245"/>
            <a:ext cx="1" cy="55342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36" name="Straight Arrow Connector 35"/>
          <p:cNvCxnSpPr>
            <a:stCxn id="28" idx="2"/>
            <a:endCxn id="29" idx="0"/>
          </p:cNvCxnSpPr>
          <p:nvPr/>
        </p:nvCxnSpPr>
        <p:spPr>
          <a:xfrm flipH="1">
            <a:off x="6172200" y="5715000"/>
            <a:ext cx="1" cy="46886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38" name="Straight Arrow Connector 37"/>
          <p:cNvCxnSpPr>
            <a:stCxn id="29" idx="3"/>
            <a:endCxn id="30" idx="1"/>
          </p:cNvCxnSpPr>
          <p:nvPr/>
        </p:nvCxnSpPr>
        <p:spPr>
          <a:xfrm>
            <a:off x="7198763" y="6368534"/>
            <a:ext cx="824674" cy="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40" name="TextBox 39"/>
          <p:cNvSpPr txBox="1"/>
          <p:nvPr/>
        </p:nvSpPr>
        <p:spPr>
          <a:xfrm>
            <a:off x="2318157" y="5357336"/>
            <a:ext cx="1593706" cy="369332"/>
          </a:xfrm>
          <a:prstGeom prst="rect">
            <a:avLst/>
          </a:prstGeom>
          <a:noFill/>
        </p:spPr>
        <p:txBody>
          <a:bodyPr wrap="none" rtlCol="0">
            <a:spAutoFit/>
          </a:bodyPr>
          <a:lstStyle/>
          <a:p>
            <a:pPr algn="ctr"/>
            <a:r>
              <a:rPr lang="az-Latn-AZ" b="1" dirty="0">
                <a:solidFill>
                  <a:schemeClr val="tx2"/>
                </a:solidFill>
              </a:rPr>
              <a:t>Xəstəlik tapıldı</a:t>
            </a:r>
            <a:endParaRPr lang="en-US" b="1" dirty="0">
              <a:solidFill>
                <a:schemeClr val="tx2"/>
              </a:solidFill>
            </a:endParaRPr>
          </a:p>
        </p:txBody>
      </p:sp>
      <p:cxnSp>
        <p:nvCxnSpPr>
          <p:cNvPr id="42" name="Straight Arrow Connector 41"/>
          <p:cNvCxnSpPr>
            <a:stCxn id="24" idx="2"/>
            <a:endCxn id="40" idx="0"/>
          </p:cNvCxnSpPr>
          <p:nvPr/>
        </p:nvCxnSpPr>
        <p:spPr>
          <a:xfrm flipH="1">
            <a:off x="3115010" y="3745469"/>
            <a:ext cx="3057191" cy="16118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8" idx="1"/>
            <a:endCxn id="40" idx="3"/>
          </p:cNvCxnSpPr>
          <p:nvPr/>
        </p:nvCxnSpPr>
        <p:spPr>
          <a:xfrm flipH="1">
            <a:off x="3911863" y="5530334"/>
            <a:ext cx="1089825" cy="116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E040683B-421F-4327-A5DC-D9E29D36AD6F}"/>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19013045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z-Latn-AZ" dirty="0"/>
              <a:t>Ağciyər əməliyyatları</a:t>
            </a:r>
            <a:endParaRPr lang="en-US" dirty="0"/>
          </a:p>
        </p:txBody>
      </p:sp>
      <p:sp>
        <p:nvSpPr>
          <p:cNvPr id="2" name="Content Placeholder 1"/>
          <p:cNvSpPr>
            <a:spLocks noGrp="1"/>
          </p:cNvSpPr>
          <p:nvPr>
            <p:ph idx="1"/>
          </p:nvPr>
        </p:nvSpPr>
        <p:spPr>
          <a:xfrm>
            <a:off x="837290" y="1905000"/>
            <a:ext cx="10515600" cy="4351338"/>
          </a:xfrm>
        </p:spPr>
        <p:txBody>
          <a:bodyPr>
            <a:normAutofit/>
          </a:bodyPr>
          <a:lstStyle/>
          <a:p>
            <a:r>
              <a:rPr lang="az-Latn-AZ" sz="2800" b="1" dirty="0"/>
              <a:t>Pulmonektomiya</a:t>
            </a:r>
            <a:endParaRPr lang="en-US" sz="2800" b="1" dirty="0"/>
          </a:p>
          <a:p>
            <a:r>
              <a:rPr lang="az-Latn-AZ" sz="2800" b="1" dirty="0"/>
              <a:t>Lobektomiya</a:t>
            </a:r>
            <a:endParaRPr lang="en-US" sz="2800" b="1" dirty="0"/>
          </a:p>
          <a:p>
            <a:r>
              <a:rPr lang="az-Latn-AZ" sz="2800" b="1" dirty="0"/>
              <a:t>Seqmentektomiya</a:t>
            </a:r>
            <a:endParaRPr lang="en-US" sz="2800" b="1" dirty="0"/>
          </a:p>
          <a:p>
            <a:r>
              <a:rPr lang="az-Latn-AZ" sz="2800" b="1" dirty="0"/>
              <a:t>Abses drenaj- perkutan, torakoskopik, bronxoskopik və digər</a:t>
            </a:r>
            <a:endParaRPr lang="en-US" sz="2800" b="1" dirty="0"/>
          </a:p>
          <a:p>
            <a:r>
              <a:rPr lang="az-Latn-AZ" sz="2800" b="1" dirty="0"/>
              <a:t>Pnevmorafiya</a:t>
            </a:r>
            <a:endParaRPr lang="en-US" sz="2800" b="1" dirty="0"/>
          </a:p>
          <a:p>
            <a:r>
              <a:rPr lang="az-Latn-AZ" sz="2800" b="1" dirty="0"/>
              <a:t>Bronxial plomb</a:t>
            </a:r>
            <a:endParaRPr lang="en-US" sz="2800" b="1" dirty="0"/>
          </a:p>
          <a:p>
            <a:r>
              <a:rPr lang="az-Latn-AZ" sz="2800" b="1" dirty="0"/>
              <a:t>Digər</a:t>
            </a:r>
            <a:endParaRPr lang="en-US" sz="2800" b="1" dirty="0"/>
          </a:p>
          <a:p>
            <a:endParaRPr lang="en-US" sz="2800" b="1" dirty="0"/>
          </a:p>
        </p:txBody>
      </p:sp>
      <p:sp>
        <p:nvSpPr>
          <p:cNvPr id="3" name="Footer Placeholder 2"/>
          <p:cNvSpPr>
            <a:spLocks noGrp="1"/>
          </p:cNvSpPr>
          <p:nvPr>
            <p:ph type="ftr" sz="quarter" idx="11"/>
          </p:nvPr>
        </p:nvSpPr>
        <p:spPr/>
        <p:txBody>
          <a:bodyPr/>
          <a:lstStyle/>
          <a:p>
            <a:r>
              <a:rPr lang="en-US"/>
              <a:t>Prof.Dr. NYBay</a:t>
            </a:r>
          </a:p>
        </p:txBody>
      </p:sp>
      <p:sp>
        <p:nvSpPr>
          <p:cNvPr id="5" name="TextBox 4">
            <a:extLst>
              <a:ext uri="{FF2B5EF4-FFF2-40B4-BE49-F238E27FC236}">
                <a16:creationId xmlns:a16="http://schemas.microsoft.com/office/drawing/2014/main" id="{6C529B46-6841-486C-9525-3B3D275261CB}"/>
              </a:ext>
            </a:extLst>
          </p:cNvPr>
          <p:cNvSpPr txBox="1"/>
          <p:nvPr/>
        </p:nvSpPr>
        <p:spPr>
          <a:xfrm>
            <a:off x="9982200" y="76200"/>
            <a:ext cx="2133600" cy="584775"/>
          </a:xfrm>
          <a:prstGeom prst="rect">
            <a:avLst/>
          </a:prstGeom>
          <a:noFill/>
        </p:spPr>
        <p:txBody>
          <a:bodyPr wrap="square" rtlCol="0">
            <a:spAutoFit/>
          </a:bodyPr>
          <a:lstStyle/>
          <a:p>
            <a:r>
              <a:rPr lang="az-Latn-AZ" sz="1600" b="1" dirty="0"/>
              <a:t>Ağciyər xəstəliklərinə diaqnostik yanaşma</a:t>
            </a:r>
            <a:endParaRPr lang="en-US" sz="1600" b="1" dirty="0"/>
          </a:p>
        </p:txBody>
      </p:sp>
    </p:spTree>
    <p:extLst>
      <p:ext uri="{BB962C8B-B14F-4D97-AF65-F5344CB8AC3E}">
        <p14:creationId xmlns:p14="http://schemas.microsoft.com/office/powerpoint/2010/main" val="65189076"/>
      </p:ext>
    </p:extLst>
  </p:cSld>
  <p:clrMapOvr>
    <a:masterClrMapping/>
  </p:clrMapOvr>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1" id="{88495F96-A900-46D7-9EE0-FCEC1BB2FC28}" vid="{4612F42E-815F-485C-8CB6-D82AD89043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1232</TotalTime>
  <Words>2673</Words>
  <Application>Microsoft Office PowerPoint</Application>
  <PresentationFormat>Widescreen</PresentationFormat>
  <Paragraphs>452</Paragraphs>
  <Slides>35</Slides>
  <Notes>28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Verdana</vt:lpstr>
      <vt:lpstr>Wingdings 3</vt:lpstr>
      <vt:lpstr>Praktiki dərs şablonu 1</vt:lpstr>
      <vt:lpstr>PowerPoint Presentation</vt:lpstr>
      <vt:lpstr>AĞCİYƏRİN CƏRRAHİ XƏSTƏLİKLƏRİNƏ DİAQNOSTİK YANAŞMA</vt:lpstr>
      <vt:lpstr>Anatomiyası</vt:lpstr>
      <vt:lpstr>Anatomiyası</vt:lpstr>
      <vt:lpstr>Anatomiyası</vt:lpstr>
      <vt:lpstr>Fiziologiyası</vt:lpstr>
      <vt:lpstr>Sindromları</vt:lpstr>
      <vt:lpstr>Cərrahi xəstəlikləri</vt:lpstr>
      <vt:lpstr>Müayinələri</vt:lpstr>
      <vt:lpstr>Ağciyərin müayinəsinə göstərişlər</vt:lpstr>
      <vt:lpstr>Ağciyər xəstəliklərininə şübhə</vt:lpstr>
      <vt:lpstr>Ağciyərin cərrahi xəstəliklərinin diaqnostikası</vt:lpstr>
      <vt:lpstr>Birinci pillə müayinələr </vt:lpstr>
      <vt:lpstr>Rentgenoqrafiya</vt:lpstr>
      <vt:lpstr>PowerPoint Presentation</vt:lpstr>
      <vt:lpstr>PowerPoint Presentation</vt:lpstr>
      <vt:lpstr>Ağciyər qanaxması</vt:lpstr>
      <vt:lpstr>Spontan pnevmotoraks</vt:lpstr>
      <vt:lpstr>Ağciyər arteriyalarının tromboemboliyası</vt:lpstr>
      <vt:lpstr>Ağciyər yetməzliyi - KRDS</vt:lpstr>
      <vt:lpstr>Ağciyər absesi</vt:lpstr>
      <vt:lpstr>PowerPoint Presentation</vt:lpstr>
      <vt:lpstr>PowerPoint Presentation</vt:lpstr>
      <vt:lpstr>KT</vt:lpstr>
      <vt:lpstr>PowerPoint Presentation</vt:lpstr>
      <vt:lpstr>Ağciyər absesi</vt:lpstr>
      <vt:lpstr>Ağciyər kisti</vt:lpstr>
      <vt:lpstr>Bronxektaziya</vt:lpstr>
      <vt:lpstr>Orta pay sindromu</vt:lpstr>
      <vt:lpstr>PowerPoint Presentation</vt:lpstr>
      <vt:lpstr>PowerPoint Presentation</vt:lpstr>
      <vt:lpstr>PowerPoint Presentation</vt:lpstr>
      <vt:lpstr>PowerPoint Presentation</vt:lpstr>
      <vt:lpstr>PowerPoint Presentation</vt:lpstr>
      <vt:lpstr>Ağciyər əməliyyatları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Yoğun bağırsağın cərrahi xəstəlikləri</dc:title>
  <dc:creator>Nuru Bayramov</dc:creator>
  <cp:lastModifiedBy>Nuru Bayramov</cp:lastModifiedBy>
  <cp:revision>226</cp:revision>
  <dcterms:created xsi:type="dcterms:W3CDTF">2014-01-19T12:20:10Z</dcterms:created>
  <dcterms:modified xsi:type="dcterms:W3CDTF">2019-09-16T13:24:35Z</dcterms:modified>
</cp:coreProperties>
</file>