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40"/>
  </p:notesMasterIdLst>
  <p:sldIdLst>
    <p:sldId id="290" r:id="rId2"/>
    <p:sldId id="256" r:id="rId3"/>
    <p:sldId id="257" r:id="rId4"/>
    <p:sldId id="278" r:id="rId5"/>
    <p:sldId id="296" r:id="rId6"/>
    <p:sldId id="258" r:id="rId7"/>
    <p:sldId id="259" r:id="rId8"/>
    <p:sldId id="260" r:id="rId9"/>
    <p:sldId id="261" r:id="rId10"/>
    <p:sldId id="262" r:id="rId11"/>
    <p:sldId id="263" r:id="rId12"/>
    <p:sldId id="264" r:id="rId13"/>
    <p:sldId id="265" r:id="rId14"/>
    <p:sldId id="266" r:id="rId15"/>
    <p:sldId id="279" r:id="rId16"/>
    <p:sldId id="267" r:id="rId17"/>
    <p:sldId id="268" r:id="rId18"/>
    <p:sldId id="269" r:id="rId19"/>
    <p:sldId id="270" r:id="rId20"/>
    <p:sldId id="283" r:id="rId21"/>
    <p:sldId id="271" r:id="rId22"/>
    <p:sldId id="272" r:id="rId23"/>
    <p:sldId id="273" r:id="rId24"/>
    <p:sldId id="280" r:id="rId25"/>
    <p:sldId id="274" r:id="rId26"/>
    <p:sldId id="284" r:id="rId27"/>
    <p:sldId id="281" r:id="rId28"/>
    <p:sldId id="282" r:id="rId29"/>
    <p:sldId id="285" r:id="rId30"/>
    <p:sldId id="286" r:id="rId31"/>
    <p:sldId id="287" r:id="rId32"/>
    <p:sldId id="288" r:id="rId33"/>
    <p:sldId id="289" r:id="rId34"/>
    <p:sldId id="291" r:id="rId35"/>
    <p:sldId id="292" r:id="rId36"/>
    <p:sldId id="276" r:id="rId37"/>
    <p:sldId id="294" r:id="rId38"/>
    <p:sldId id="277"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393" autoAdjust="0"/>
  </p:normalViewPr>
  <p:slideViewPr>
    <p:cSldViewPr>
      <p:cViewPr varScale="1">
        <p:scale>
          <a:sx n="57" d="100"/>
          <a:sy n="57" d="100"/>
        </p:scale>
        <p:origin x="1236"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EA82BF-07FD-42B3-A1C1-A21773E0108B}" type="datetimeFigureOut">
              <a:rPr lang="en-US" smtClean="0"/>
              <a:t>9/30/2019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FDE32F8-2482-4832-A2B6-0873DE54E348}" type="slidenum">
              <a:rPr lang="en-US" smtClean="0"/>
              <a:t>‹#›</a:t>
            </a:fld>
            <a:endParaRPr lang="en-US"/>
          </a:p>
        </p:txBody>
      </p:sp>
    </p:spTree>
    <p:extLst>
      <p:ext uri="{BB962C8B-B14F-4D97-AF65-F5344CB8AC3E}">
        <p14:creationId xmlns:p14="http://schemas.microsoft.com/office/powerpoint/2010/main" val="29228203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Həzm traktının son hissəsidir, qalça bağırsaqdan başlayır, anusda bitir. Uzunluğu 1,5 m, diametri 4-6 sm. Diametri kor bağırsaqda ən geniş, S-vari bağırsaqda isə ən dardır. Anatomik olaraq yoğun bağırsaq çənbər bağırsaq və düz bağırsağa ayrılır. Çənbər bağırsaq isə kor, qalxan, köndələn, enən və S-vari hissələrə bölünür. Çərrahi praktikada sağ kolon (kor, qalxan və köndələn bağırsağın proksimalı) və sol kolon (köndələn bağırsaqğın sodistalı, enən və S-vari bağırsaqlar) kimi hissələrə də bölünür.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Düz bağırsaq 12-16 sm uzunluğunda olub, ampilaşəkilli bağrsaqdır.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a:t>
            </a:fld>
            <a:endParaRPr lang="en-US"/>
          </a:p>
        </p:txBody>
      </p:sp>
    </p:spTree>
    <p:extLst>
      <p:ext uri="{BB962C8B-B14F-4D97-AF65-F5344CB8AC3E}">
        <p14:creationId xmlns:p14="http://schemas.microsoft.com/office/powerpoint/2010/main" val="13081945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Yoğun bağırsaqda haustralar, tenia və piy artımları var. Haustra və tenia S-vari və düz bağırsaqda yoxdur. Bu anatomik ələmətlərə görə nazik və yoğun bağırsağı fərqləndirmək olur.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4</a:t>
            </a:fld>
            <a:endParaRPr lang="en-US"/>
          </a:p>
        </p:txBody>
      </p:sp>
    </p:spTree>
    <p:extLst>
      <p:ext uri="{BB962C8B-B14F-4D97-AF65-F5344CB8AC3E}">
        <p14:creationId xmlns:p14="http://schemas.microsoft.com/office/powerpoint/2010/main" val="1308194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Yoğun bağırsağın divarında 4 qat var: selikli, selikaltı, əzələ və seroz qişalar.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5</a:t>
            </a:fld>
            <a:endParaRPr lang="en-US"/>
          </a:p>
        </p:txBody>
      </p:sp>
    </p:spTree>
    <p:extLst>
      <p:ext uri="{BB962C8B-B14F-4D97-AF65-F5344CB8AC3E}">
        <p14:creationId xmlns:p14="http://schemas.microsoft.com/office/powerpoint/2010/main" val="40694270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Arterial qanı 3 arteriyadan alır: yuxarı və aşağı çöz arteriyaları və daxili qalça arteriyası . Hər iki çöz arteriyaları birbaşa aortadan ayrılır. Yuxarı çöz arteriyasından ilekolik, sağ və orta kolik arteriyalar, aşağı çöz arteriyasından isə sol kolon və yuxarı rektal arteriyalar ayrılır və uyğun bölgələri qidalandırır.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6</a:t>
            </a:fld>
            <a:endParaRPr lang="en-US"/>
          </a:p>
        </p:txBody>
      </p:sp>
    </p:spTree>
    <p:extLst>
      <p:ext uri="{BB962C8B-B14F-4D97-AF65-F5344CB8AC3E}">
        <p14:creationId xmlns:p14="http://schemas.microsoft.com/office/powerpoint/2010/main" val="37538444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Yuxarı və aşağı çöz arteriyaları arasında iki yolla əlqə var. Birincisi hüdudi arteriya, ikincisi Riolan qövsü. Çənbər bağırsağa gedən arteriyalr bağırsağa təxminən 2,5 sm məsafədə şaxələnərək qövs əmələ gətirirlər və damarları bir-biri ilə birləşdirən hüdudi (Drummond) arteriyası yaranır. Bağırsağa paralel yerləşən hüdudi arteriyadan bağırsaq oxuna perpendikulyar şəkildə arteriyalar çıxır və bağırsağa daxil olur.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7</a:t>
            </a:fld>
            <a:endParaRPr lang="en-US"/>
          </a:p>
        </p:txBody>
      </p:sp>
    </p:spTree>
    <p:extLst>
      <p:ext uri="{BB962C8B-B14F-4D97-AF65-F5344CB8AC3E}">
        <p14:creationId xmlns:p14="http://schemas.microsoft.com/office/powerpoint/2010/main" val="3453632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Venalar arteriyaları izləyir, venoz qanı yuxarı və aşağı çöz venaları ilə  qapı venasına, orta və aşağı rektal venalar vasitəsi ilə qalça venasına daşıyırlar. Düz bağırsaqğın distlında  portal sistem ilə üçümi venoz sistem arasında kollateralllar var ki, bunlar portal hipertenziyada genişlənə bilirlər.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8</a:t>
            </a:fld>
            <a:endParaRPr lang="en-US"/>
          </a:p>
        </p:txBody>
      </p:sp>
    </p:spTree>
    <p:extLst>
      <p:ext uri="{BB962C8B-B14F-4D97-AF65-F5344CB8AC3E}">
        <p14:creationId xmlns:p14="http://schemas.microsoft.com/office/powerpoint/2010/main" val="2253653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Limfanı müsariqə və parakolik limfa düyünlərinə daşıyır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9</a:t>
            </a:fld>
            <a:endParaRPr lang="en-US"/>
          </a:p>
        </p:txBody>
      </p:sp>
    </p:spTree>
    <p:extLst>
      <p:ext uri="{BB962C8B-B14F-4D97-AF65-F5344CB8AC3E}">
        <p14:creationId xmlns:p14="http://schemas.microsoft.com/office/powerpoint/2010/main" val="525171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Yoğun bağırsağın divarında 4 qat var: selikli, selikaltı, əzələ və seroz qişalar.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10</a:t>
            </a:fld>
            <a:endParaRPr lang="en-US"/>
          </a:p>
        </p:txBody>
      </p:sp>
    </p:spTree>
    <p:extLst>
      <p:ext uri="{BB962C8B-B14F-4D97-AF65-F5344CB8AC3E}">
        <p14:creationId xmlns:p14="http://schemas.microsoft.com/office/powerpoint/2010/main" val="4069427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Yoğun bağırsaqın funksiyaları aşağıdakılardır: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Absorbsiya</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Hərəki</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Qoruma</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Endokrin</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11</a:t>
            </a:fld>
            <a:endParaRPr lang="en-US"/>
          </a:p>
        </p:txBody>
      </p:sp>
    </p:spTree>
    <p:extLst>
      <p:ext uri="{BB962C8B-B14F-4D97-AF65-F5344CB8AC3E}">
        <p14:creationId xmlns:p14="http://schemas.microsoft.com/office/powerpoint/2010/main" val="1004311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Suyun və eletrolitlərin böyük hissəsi (80-90%) nazik bağırsaqlarda sorulsa da yoğun bağırsaqğa gündə təxminən 1 litr maye daxil olur və bunun 100-200 ml nəcislə xaric olunur. Sol kolon gündə 6 litrə qədər maye absorbsiya edə bilir və gündəlik absorbsiya 2000  ml-dən aşağı olanda diarreya baş verir. </a:t>
            </a:r>
          </a:p>
          <a:p>
            <a:r>
              <a:rPr lang="az-Latn-AZ" sz="1200" kern="1200" dirty="0">
                <a:solidFill>
                  <a:schemeClr val="tx1"/>
                </a:solidFill>
                <a:effectLst/>
                <a:latin typeface="+mn-lt"/>
                <a:ea typeface="+mn-ea"/>
                <a:cs typeface="+mn-cs"/>
              </a:rPr>
              <a:t>Elektrolitlərdən Na və Cl aktiv şəkildə sorulur və yerinə K və HCO3 ifraz olunur.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Qidadan gələn yağ turşuları nazik bağırsaqlarda tamailə sorulur. Bağırsaq florasının sintez etdiyi yağ turşuları isə bağırsaq epitelinin qidalanması üçün vacibdir. Bağırsaq florası olmayanda (proksimal stomalar) enterositlərin qidalanması pozulur və diversion kolit adlanan vəsiyyət yaranır.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12</a:t>
            </a:fld>
            <a:endParaRPr lang="en-US"/>
          </a:p>
        </p:txBody>
      </p:sp>
    </p:spTree>
    <p:extLst>
      <p:ext uri="{BB962C8B-B14F-4D97-AF65-F5344CB8AC3E}">
        <p14:creationId xmlns:p14="http://schemas.microsoft.com/office/powerpoint/2010/main" val="14492751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Motorika yoğun bağırsağın ən önəmli funksiyasıdır və nəcisin formalaşmasında, rfezervasiyasında  və ifrazında əsas rol oynayır. Yoğun bağırsaqda 3 növ hərəkətlər görünür: antiperistaltika, seqmentar yığılmalar və distala doğrü güclü peristaltika. Antiperistaltika əsasən sağ kolonda rast gəlir və nazaik bağırsaqdan gələn möhtəviyyatın qarışdşrlması və susun sorulması üçün şərait yaradır. Seqmentar yığılmalar ən çox rast gələn hərəkətdir və nəzisin formalaşmasında rol oynayır. Peristaltika gündə 3-4 dəfə baş verir, qaz və nəcisin düz bağırsağa ötürülməsi və çıxmasında önəmli rol oynayır. Hərəki proseslərdə peysmeker köndələn bağırsaqdır. </a:t>
            </a:r>
            <a:endParaRPr lang="en-US" sz="1200" kern="1200" dirty="0">
              <a:solidFill>
                <a:schemeClr val="tx1"/>
              </a:solidFill>
              <a:effectLst/>
              <a:latin typeface="+mn-lt"/>
              <a:ea typeface="+mn-ea"/>
              <a:cs typeface="+mn-cs"/>
            </a:endParaRPr>
          </a:p>
          <a:p>
            <a:r>
              <a:rPr lang="az-Latn-AZ" sz="1200" kern="1200" dirty="0">
                <a:solidFill>
                  <a:schemeClr val="tx1"/>
                </a:solidFill>
                <a:effectLst/>
                <a:latin typeface="+mn-lt"/>
                <a:ea typeface="+mn-ea"/>
                <a:cs typeface="+mn-cs"/>
              </a:rPr>
              <a:t>Yoğun bağırsağın hərəki fəaliyyətinə emosional vəziyyət, bağırsaq möhtəviyyatının tərkibi və xarkteri, bağırsaq genişlənməsi, fiziki aktivlik, hormonal və digər faktorlar təsir göstərə bilir.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13</a:t>
            </a:fld>
            <a:endParaRPr lang="en-US"/>
          </a:p>
        </p:txBody>
      </p:sp>
    </p:spTree>
    <p:extLst>
      <p:ext uri="{BB962C8B-B14F-4D97-AF65-F5344CB8AC3E}">
        <p14:creationId xmlns:p14="http://schemas.microsoft.com/office/powerpoint/2010/main" val="33585998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Yoğun bağırsaq nəcis rezervasiyası və  ifrazi ilə yanaşı vacib qoruma funksiyaları yerinə yetirir ki, bunlara epitelial baryer, immun və mikrobioloji qoruma aiddir. Epitel qatı mikrobların və toksinlərin vücuda keçməsini əngəlləyən önmli strukdurdur. Epitel zədəlnməsi bakterial translokasiyaya və sepsisə səbəb ol bilir. Bağırsaq divarındakı immun hüceyrələr immunitetin yaranmsı və invaziv bakteriyaların yaranmasında müstəsna rol oynayır.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14</a:t>
            </a:fld>
            <a:endParaRPr lang="en-US"/>
          </a:p>
        </p:txBody>
      </p:sp>
    </p:spTree>
    <p:extLst>
      <p:ext uri="{BB962C8B-B14F-4D97-AF65-F5344CB8AC3E}">
        <p14:creationId xmlns:p14="http://schemas.microsoft.com/office/powerpoint/2010/main" val="27393136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Mikrofloranın bir çox fizoloji əhəmiyyatə var: </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Vitamin K sintez edirlər</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Yağ turşuları sintez edirlər ki bu da enterositlərin qidalanmasında faydalıdır. </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Mikroblar daimi immun sistmi stumulyasiya edir və aktiv vəsiyyətdə saxlayır. Bağırsaq steril olarsa immun sistem çökər. </a:t>
            </a:r>
            <a:endParaRPr lang="en-US" sz="1200" kern="1200" dirty="0">
              <a:solidFill>
                <a:schemeClr val="tx1"/>
              </a:solidFill>
              <a:effectLst/>
              <a:latin typeface="+mn-lt"/>
              <a:ea typeface="+mn-ea"/>
              <a:cs typeface="+mn-cs"/>
            </a:endParaRPr>
          </a:p>
          <a:p>
            <a:pPr lvl="0"/>
            <a:r>
              <a:rPr lang="az-Latn-AZ" sz="1200" kern="1200" dirty="0">
                <a:solidFill>
                  <a:schemeClr val="tx1"/>
                </a:solidFill>
                <a:effectLst/>
                <a:latin typeface="+mn-lt"/>
                <a:ea typeface="+mn-ea"/>
                <a:cs typeface="+mn-cs"/>
              </a:rPr>
              <a:t>Mikroflora yad mikrobların çoxalmasının qarşısını alır. Normal floranın antibiotiklərlə məhv edilməsi patoloji mikrobların inkişafına səbəb olur (Clostridium difficile psevdomembranoz koliti vəs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FDE32F8-2482-4832-A2B6-0873DE54E348}" type="slidenum">
              <a:rPr lang="en-US" smtClean="0"/>
              <a:t>15</a:t>
            </a:fld>
            <a:endParaRPr lang="en-US"/>
          </a:p>
        </p:txBody>
      </p:sp>
    </p:spTree>
    <p:extLst>
      <p:ext uri="{BB962C8B-B14F-4D97-AF65-F5344CB8AC3E}">
        <p14:creationId xmlns:p14="http://schemas.microsoft.com/office/powerpoint/2010/main" val="27393136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Yoğun bağırsaq xəstəliklərinə şübhə oduqda müaynələr pilləli və</a:t>
            </a:r>
            <a:r>
              <a:rPr lang="az-Latn-AZ" sz="1200" kern="1200" baseline="0" dirty="0">
                <a:solidFill>
                  <a:schemeClr val="tx1"/>
                </a:solidFill>
                <a:effectLst/>
                <a:latin typeface="+mn-lt"/>
                <a:ea typeface="+mn-ea"/>
                <a:cs typeface="+mn-cs"/>
              </a:rPr>
              <a:t> ardıcıl şəkildə aparılır. İlk pillədə </a:t>
            </a:r>
            <a:r>
              <a:rPr lang="az-Latn-AZ" sz="1200" kern="1200" dirty="0">
                <a:solidFill>
                  <a:schemeClr val="tx1"/>
                </a:solidFill>
                <a:effectLst/>
                <a:latin typeface="+mn-lt"/>
                <a:ea typeface="+mn-ea"/>
                <a:cs typeface="+mn-cs"/>
              </a:rPr>
              <a:t> təcili və üzvi xəstəlikləri ilk planda tutulur. Ikinci pillədə xəstəliklərin ağırlıq dərəcələri və bəzi xəstəliklərin dəqiqləşdirilməsi, üçüncü pillədə isə invaziv diaqnostika aparılır.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19</a:t>
            </a:fld>
            <a:endParaRPr lang="en-US"/>
          </a:p>
        </p:txBody>
      </p:sp>
    </p:spTree>
    <p:extLst>
      <p:ext uri="{BB962C8B-B14F-4D97-AF65-F5344CB8AC3E}">
        <p14:creationId xmlns:p14="http://schemas.microsoft.com/office/powerpoint/2010/main" val="29009540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kern="1200" dirty="0">
                <a:solidFill>
                  <a:schemeClr val="tx1"/>
                </a:solidFill>
                <a:effectLst/>
                <a:latin typeface="+mn-lt"/>
                <a:ea typeface="+mn-ea"/>
                <a:cs typeface="+mn-cs"/>
              </a:rPr>
              <a:t>Qarında ağrı, diarreya, köp, qaz və nəcisin çıxmaması, melena şikayətləri olan xəstələrdə yoğun bağırsaq xəstəliklərinə şübhə yaranır.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21</a:t>
            </a:fld>
            <a:endParaRPr lang="en-US"/>
          </a:p>
        </p:txBody>
      </p:sp>
    </p:spTree>
    <p:extLst>
      <p:ext uri="{BB962C8B-B14F-4D97-AF65-F5344CB8AC3E}">
        <p14:creationId xmlns:p14="http://schemas.microsoft.com/office/powerpoint/2010/main" val="6714170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kern="1200" dirty="0">
                <a:solidFill>
                  <a:schemeClr val="tx1"/>
                </a:solidFill>
                <a:effectLst/>
                <a:latin typeface="+mn-lt"/>
                <a:ea typeface="+mn-ea"/>
                <a:cs typeface="+mn-cs"/>
              </a:rPr>
              <a:t>Bu mərhələdə məqsəd yoğun bağırsağın kəskin cərrahi xəstəlikləri (keçməzlik, qanaxma, iltihab) və üzvi xəstəlikləri (törəmələr, iltinabı divar qalınlşması) olub-olmamasını araşdırmaqdır. Bunun üçün aparılan geniş klinik müayinə, kontrastlı kompyuter tomoqrafiya və kolonoskopiya və nacis analizi  əksər hallarda qeyd edilən xəstəlikləri təsdiq və ya inlkar etməyə imkan verir. Bu müayinələrin bir neçə nəticəsi ola bilər. A, B, C, D variantlar.</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22</a:t>
            </a:fld>
            <a:endParaRPr lang="en-US"/>
          </a:p>
        </p:txBody>
      </p:sp>
    </p:spTree>
    <p:extLst>
      <p:ext uri="{BB962C8B-B14F-4D97-AF65-F5344CB8AC3E}">
        <p14:creationId xmlns:p14="http://schemas.microsoft.com/office/powerpoint/2010/main" val="3632160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sz="1200" b="1" kern="1200" dirty="0">
                <a:solidFill>
                  <a:schemeClr val="tx1"/>
                </a:solidFill>
                <a:effectLst/>
                <a:latin typeface="+mn-lt"/>
                <a:ea typeface="+mn-ea"/>
                <a:cs typeface="+mn-cs"/>
              </a:rPr>
              <a:t>Birinci nəticə  (A variant)</a:t>
            </a:r>
            <a:r>
              <a:rPr lang="az-Latn-AZ" sz="1200" kern="1200" dirty="0">
                <a:solidFill>
                  <a:schemeClr val="tx1"/>
                </a:solidFill>
                <a:effectLst/>
                <a:latin typeface="+mn-lt"/>
                <a:ea typeface="+mn-ea"/>
                <a:cs typeface="+mn-cs"/>
              </a:rPr>
              <a:t>- yoğun bağırsaq mənşəli kəskin cərrahi xəstəlik aşkar edilir və səbəbi müəyyən olunur. Məsələn, kəskin bağırsaq keçməzliyi (şiş mənşəli, burulma), bağırsaq qanaxması ( şiş mənşəli, divertikullar, angiodisplaziyalar, xoralı kolit və s), qarındaxili iltihabi ağırlaşmalar (şiş perforasiyası, divertikulit, Kron mənşəli abses, toksik meqakolon və s).</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23</a:t>
            </a:fld>
            <a:endParaRPr lang="en-US"/>
          </a:p>
        </p:txBody>
      </p:sp>
    </p:spTree>
    <p:extLst>
      <p:ext uri="{BB962C8B-B14F-4D97-AF65-F5344CB8AC3E}">
        <p14:creationId xmlns:p14="http://schemas.microsoft.com/office/powerpoint/2010/main" val="36633303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adətən kəskin bağırsaq keçməzliyinin diaqnozu və səbəbi  dəqiqləşir. Xarakterik</a:t>
            </a:r>
            <a:r>
              <a:rPr lang="az-Latn-AZ" baseline="0" dirty="0"/>
              <a:t> klinik əlamətləri ilə yanaşı KT-də bağırsaqlarda genişlənmə və daralma obstruksiyanı dəqiqləşdiri.</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24</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b="1" kern="1200" dirty="0">
                <a:solidFill>
                  <a:schemeClr val="tx1"/>
                </a:solidFill>
                <a:effectLst/>
                <a:latin typeface="+mn-lt"/>
                <a:ea typeface="+mn-ea"/>
                <a:cs typeface="+mn-cs"/>
              </a:rPr>
              <a:t>İkinci nəticə (B</a:t>
            </a:r>
            <a:r>
              <a:rPr lang="az-Latn-AZ" sz="1200" b="1" kern="1200" baseline="0" dirty="0">
                <a:solidFill>
                  <a:schemeClr val="tx1"/>
                </a:solidFill>
                <a:effectLst/>
                <a:latin typeface="+mn-lt"/>
                <a:ea typeface="+mn-ea"/>
                <a:cs typeface="+mn-cs"/>
              </a:rPr>
              <a:t> variant)</a:t>
            </a:r>
            <a:r>
              <a:rPr lang="az-Latn-AZ" sz="1200" kern="1200" dirty="0">
                <a:solidFill>
                  <a:schemeClr val="tx1"/>
                </a:solidFill>
                <a:effectLst/>
                <a:latin typeface="+mn-lt"/>
                <a:ea typeface="+mn-ea"/>
                <a:cs typeface="+mn-cs"/>
              </a:rPr>
              <a:t>, kolonda üzvi xəstəlik tapılır və diaqnozu dəqiqləşir. Bağırsaqda törəmə tapılıqda</a:t>
            </a:r>
            <a:r>
              <a:rPr lang="az-Latn-AZ" sz="1200" kern="1200" baseline="0" dirty="0">
                <a:solidFill>
                  <a:schemeClr val="tx1"/>
                </a:solidFill>
                <a:effectLst/>
                <a:latin typeface="+mn-lt"/>
                <a:ea typeface="+mn-ea"/>
                <a:cs typeface="+mn-cs"/>
              </a:rPr>
              <a:t> il növbədə bədxassəli olub-olmadığı təsdiq və ya inkar edilməlidir. Bunun üşün də biopsiya vacibdir. </a:t>
            </a:r>
            <a:r>
              <a:rPr lang="az-Latn-AZ" sz="1200" kern="1200" dirty="0">
                <a:solidFill>
                  <a:schemeClr val="tx1"/>
                </a:solidFill>
                <a:effectLst/>
                <a:latin typeface="+mn-lt"/>
                <a:ea typeface="+mn-ea"/>
                <a:cs typeface="+mn-cs"/>
              </a:rPr>
              <a:t>Məsələn, bağırsaq törəmələri, iltihabi xəstəlikləri, divertikullar, damar xəstəlikləri və s. Belə halda ağırlıq dərəcəsini təyin etmək üçün növbəti pillə müayinələrə ehtiyac ola bilər.</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25</a:t>
            </a:fld>
            <a:endParaRPr lang="en-US"/>
          </a:p>
        </p:txBody>
      </p:sp>
    </p:spTree>
    <p:extLst>
      <p:ext uri="{BB962C8B-B14F-4D97-AF65-F5344CB8AC3E}">
        <p14:creationId xmlns:p14="http://schemas.microsoft.com/office/powerpoint/2010/main" val="1187004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26</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Birinci pillə müayinələrdə Kolonunn əksər üzvi xəstəliklərinin diaqnozunu təyin etmək mümükün olur (variant B). Yoğun bağırsağın</a:t>
            </a:r>
            <a:r>
              <a:rPr lang="az-Latn-AZ" baseline="0" dirty="0"/>
              <a:t> bəd xassəli törəmələrinin diaqnozunu adətən endoskopiya ilə dəqiqləşdirmək mümkün olur. KT diferensasiyada və mərhələnin təyinində əhəmiyyətlidir.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27</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dirty="0"/>
              <a:t>Qastrointestinal poliplərin ən çox rast gəlinən lokalizasiyası kolorektumdur. Mənşəcə iltihabi və neoplastik ola bilir. Yaş artdıqca rastgəlmə tezliyi artır. Tək və ya çoxsaylı ola bilir. Kiçik poliplər əksər</a:t>
            </a:r>
            <a:r>
              <a:rPr lang="az-Latn-AZ" sz="1200" baseline="0" dirty="0"/>
              <a:t> hallrda simptom törətmirlər və xarakterik klinik əlamətləri də yoxdur. Endoskopiya standart diaqnostika üsuludur. KT kişik pilipləri göstərməyə bilir, lakin vitual KT kolonoskopiya kiçik polipləri də göstərə bilir. </a:t>
            </a:r>
            <a:endParaRPr lang="ru-RU" sz="1200" dirty="0"/>
          </a:p>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28</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dirty="0"/>
              <a:t>Qastrointestinal poliplərin ən çox rast gəlinən lokalizasiyası kolorektumdur. Mənşəcə iltihabi və neoplastik ola bilir. Yaş artdıqca rastgəlmə tezliyi artır. Tək və ya çoxsaylı ola bilir. Kiçik poliplər əksər</a:t>
            </a:r>
            <a:r>
              <a:rPr lang="az-Latn-AZ" sz="1200" baseline="0" dirty="0"/>
              <a:t> hallrda simptom törətmirlər və xarakterik klinik əlamətləri də yoxdur. Endoskopiya standart diaqnostika üsuludur. KT kişik pilipləri göstərməyə bilir, lakin vitual KT kolonoskopiya kiçik polipləri də göstərə bilir. </a:t>
            </a:r>
            <a:endParaRPr lang="ru-RU" sz="1200" dirty="0"/>
          </a:p>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29</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az-Latn-AZ" sz="1200" dirty="0"/>
              <a:t>Qastrointestinal poliplərin ən çox rast gəlinən lokalizasiyası kolorektumdur. Mənşəcə iltihabi və neoplastik ola bilir. Yaş artdıqca rastgəlmə tezliyi artır. Tək və ya çoxsaylı ola bilir. Kiçik poliplər əksər</a:t>
            </a:r>
            <a:r>
              <a:rPr lang="az-Latn-AZ" sz="1200" baseline="0" dirty="0"/>
              <a:t> hallrda simptom törətmirlər və xarakterik klinik əlamətləri də yoxdur. Endoskopiya standart diaqnostika üsuludur. KT kişik pilipləri göstərməyə bilir, lakin vitual KT kolonoskopiya kiçik polipləri də göstərə bilir. </a:t>
            </a:r>
            <a:endParaRPr lang="ru-RU" sz="1200" dirty="0"/>
          </a:p>
          <a:p>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30</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altLang="en-US" sz="1200" b="1" dirty="0">
                <a:solidFill>
                  <a:schemeClr val="bg1"/>
                </a:solidFill>
                <a:latin typeface="Calibri" panose="020F0502020204030204" pitchFamily="34" charset="0"/>
              </a:rPr>
              <a:t>X</a:t>
            </a:r>
            <a:r>
              <a:rPr lang="az-Latn-AZ" altLang="en-US" sz="1200" b="1" dirty="0">
                <a:solidFill>
                  <a:schemeClr val="bg1"/>
                </a:solidFill>
                <a:latin typeface="Calibri" panose="020F0502020204030204" pitchFamily="34" charset="0"/>
              </a:rPr>
              <a:t>oralı kolit ideopatik iltihabi xəstəlik olub</a:t>
            </a:r>
            <a:r>
              <a:rPr lang="en-US" altLang="en-US" sz="1200" b="1" dirty="0">
                <a:solidFill>
                  <a:schemeClr val="bg1"/>
                </a:solidFill>
                <a:latin typeface="Calibri" panose="020F0502020204030204" pitchFamily="34" charset="0"/>
              </a:rPr>
              <a:t> </a:t>
            </a:r>
            <a:r>
              <a:rPr lang="az-Latn-AZ" altLang="en-US" sz="1200" b="1" dirty="0">
                <a:solidFill>
                  <a:schemeClr val="bg1"/>
                </a:solidFill>
                <a:latin typeface="Calibri" panose="020F0502020204030204" pitchFamily="34" charset="0"/>
              </a:rPr>
              <a:t>yoğun bağırsağın selikli qişasını zədələyir.</a:t>
            </a:r>
          </a:p>
          <a:p>
            <a:r>
              <a:rPr lang="az-Latn-AZ" altLang="en-US" sz="1200" b="1" dirty="0">
                <a:solidFill>
                  <a:schemeClr val="bg1"/>
                </a:solidFill>
                <a:latin typeface="Calibri" panose="020F0502020204030204" pitchFamily="34" charset="0"/>
              </a:rPr>
              <a:t>Səbəbi dəqiq bilinmir</a:t>
            </a:r>
          </a:p>
          <a:p>
            <a:r>
              <a:rPr lang="az-Latn-AZ" altLang="en-US" sz="1200" b="1" dirty="0">
                <a:solidFill>
                  <a:schemeClr val="bg1"/>
                </a:solidFill>
                <a:latin typeface="Calibri" panose="020F0502020204030204" pitchFamily="34" charset="0"/>
              </a:rPr>
              <a:t>4 forması var: rektal , rektosiqmoid, sol kolon, pankolit. </a:t>
            </a:r>
          </a:p>
          <a:p>
            <a:r>
              <a:rPr lang="az-Latn-AZ" altLang="en-US" sz="1200" b="1" dirty="0">
                <a:solidFill>
                  <a:schemeClr val="bg1"/>
                </a:solidFill>
                <a:latin typeface="Calibri" panose="020F0502020204030204" pitchFamily="34" charset="0"/>
              </a:rPr>
              <a:t>Rektal zədələnmə əksər xəstələrdə rast gəlir.</a:t>
            </a:r>
          </a:p>
          <a:p>
            <a:r>
              <a:rPr lang="az-Latn-AZ" altLang="en-US" sz="1200" b="1" dirty="0">
                <a:solidFill>
                  <a:schemeClr val="bg1"/>
                </a:solidFill>
                <a:latin typeface="Calibri" panose="020F0502020204030204" pitchFamily="34" charset="0"/>
              </a:rPr>
              <a:t>Kron xəstəliyindən və amöb kolitindən diferensasiya lazım gəlir</a:t>
            </a:r>
          </a:p>
          <a:p>
            <a:r>
              <a:rPr lang="az-Latn-AZ" altLang="en-US" sz="1200" b="1" dirty="0">
                <a:solidFill>
                  <a:schemeClr val="bg1"/>
                </a:solidFill>
                <a:latin typeface="Calibri" panose="020F0502020204030204" pitchFamily="34" charset="0"/>
              </a:rPr>
              <a:t>Kanser riski 10 ildən sonra artır. </a:t>
            </a:r>
            <a:endParaRPr lang="ru-RU" altLang="en-US" sz="1200" b="1" dirty="0">
              <a:solidFill>
                <a:schemeClr val="bg1"/>
              </a:solidFill>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4FDE32F8-2482-4832-A2B6-0873DE54E348}" type="slidenum">
              <a:rPr lang="en-US" smtClean="0"/>
              <a:t>31</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altLang="en-US" sz="1200" b="1" dirty="0">
                <a:solidFill>
                  <a:schemeClr val="bg1"/>
                </a:solidFill>
                <a:latin typeface="Calibri" panose="020F0502020204030204" pitchFamily="34" charset="0"/>
              </a:rPr>
              <a:t>Xoralı kolitin diaqnostikasında əsas yeri kolonoskopiya və diferensasiya</a:t>
            </a:r>
            <a:r>
              <a:rPr lang="az-Latn-AZ" altLang="en-US" sz="1200" b="1" baseline="0" dirty="0">
                <a:solidFill>
                  <a:schemeClr val="bg1"/>
                </a:solidFill>
                <a:latin typeface="Calibri" panose="020F0502020204030204" pitchFamily="34" charset="0"/>
              </a:rPr>
              <a:t> tutur. </a:t>
            </a:r>
            <a:r>
              <a:rPr lang="az-Latn-AZ" altLang="en-US" sz="1200" b="1" dirty="0">
                <a:solidFill>
                  <a:schemeClr val="bg1"/>
                </a:solidFill>
                <a:latin typeface="Calibri" panose="020F0502020204030204" pitchFamily="34" charset="0"/>
              </a:rPr>
              <a:t> Diaqnostik əlamətləri:</a:t>
            </a:r>
          </a:p>
          <a:p>
            <a:r>
              <a:rPr lang="az-Latn-AZ" altLang="en-US" sz="1200" b="1" dirty="0">
                <a:solidFill>
                  <a:schemeClr val="bg1"/>
                </a:solidFill>
                <a:latin typeface="Calibri" panose="020F0502020204030204" pitchFamily="34" charset="0"/>
              </a:rPr>
              <a:t>Diarreya, qanlı</a:t>
            </a:r>
          </a:p>
          <a:p>
            <a:r>
              <a:rPr lang="az-Latn-AZ" altLang="en-US" sz="1200" b="1" dirty="0">
                <a:solidFill>
                  <a:schemeClr val="bg1"/>
                </a:solidFill>
                <a:latin typeface="Calibri" panose="020F0502020204030204" pitchFamily="34" charset="0"/>
              </a:rPr>
              <a:t>Ağrı</a:t>
            </a:r>
          </a:p>
          <a:p>
            <a:r>
              <a:rPr lang="az-Latn-AZ" altLang="en-US" sz="1200" b="1" dirty="0">
                <a:solidFill>
                  <a:schemeClr val="bg1"/>
                </a:solidFill>
                <a:latin typeface="Calibri" panose="020F0502020204030204" pitchFamily="34" charset="0"/>
              </a:rPr>
              <a:t>Endoskopiyada xorlar</a:t>
            </a:r>
          </a:p>
          <a:p>
            <a:r>
              <a:rPr lang="az-Latn-AZ" altLang="en-US" sz="1200" b="1" dirty="0">
                <a:solidFill>
                  <a:schemeClr val="bg1"/>
                </a:solidFill>
                <a:latin typeface="Calibri" panose="020F0502020204030204" pitchFamily="34" charset="0"/>
              </a:rPr>
              <a:t>Biopsiyada iltihab və xarakterik əlamətlər.</a:t>
            </a:r>
            <a:endParaRPr lang="ru-RU" altLang="en-US" sz="1200" b="1" dirty="0">
              <a:solidFill>
                <a:schemeClr val="bg1"/>
              </a:solidFill>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4FDE32F8-2482-4832-A2B6-0873DE54E348}" type="slidenum">
              <a:rPr lang="en-US" smtClean="0"/>
              <a:t>32</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altLang="en-US" sz="1200" b="1" dirty="0">
                <a:solidFill>
                  <a:schemeClr val="bg1"/>
                </a:solidFill>
                <a:latin typeface="Calibri" panose="020F0502020204030204" pitchFamily="34" charset="0"/>
              </a:rPr>
              <a:t>Xoralı koliti ən çox Kron xəstəliyi ilə diferensasiya etmək lzım gəlir. Qanlı diarreya, rektumda zədələnmə, divar qalınlaşmasının olmaması və qranulomalr görünməməsi,</a:t>
            </a:r>
            <a:r>
              <a:rPr lang="az-Latn-AZ" altLang="en-US" sz="1200" b="1" baseline="0" dirty="0">
                <a:solidFill>
                  <a:schemeClr val="bg1"/>
                </a:solidFill>
                <a:latin typeface="Calibri" panose="020F0502020204030204" pitchFamily="34" charset="0"/>
              </a:rPr>
              <a:t> </a:t>
            </a:r>
            <a:r>
              <a:rPr lang="az-Latn-AZ" altLang="en-US" sz="1200" b="1" dirty="0">
                <a:solidFill>
                  <a:schemeClr val="bg1"/>
                </a:solidFill>
                <a:latin typeface="Calibri" panose="020F0502020204030204" pitchFamily="34" charset="0"/>
              </a:rPr>
              <a:t>psevdopoliplər, siqaret çəkənlərdə az olması,</a:t>
            </a:r>
            <a:r>
              <a:rPr lang="az-Latn-AZ" altLang="en-US" sz="1200" b="1" baseline="0" dirty="0">
                <a:solidFill>
                  <a:schemeClr val="bg1"/>
                </a:solidFill>
                <a:latin typeface="Calibri" panose="020F0502020204030204" pitchFamily="34" charset="0"/>
              </a:rPr>
              <a:t> b</a:t>
            </a:r>
            <a:r>
              <a:rPr lang="az-Latn-AZ" altLang="en-US" sz="1200" b="1" dirty="0">
                <a:solidFill>
                  <a:schemeClr val="bg1"/>
                </a:solidFill>
                <a:latin typeface="Calibri" panose="020F0502020204030204" pitchFamily="34" charset="0"/>
              </a:rPr>
              <a:t>iosiyada xarakterik əlamətlər xoralı koit üçün səciyyəvidir.</a:t>
            </a:r>
          </a:p>
          <a:p>
            <a:endParaRPr lang="ru-RU" altLang="en-US" sz="1200" b="1" dirty="0">
              <a:solidFill>
                <a:schemeClr val="bg1"/>
              </a:solidFill>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4FDE32F8-2482-4832-A2B6-0873DE54E348}" type="slidenum">
              <a:rPr lang="en-US" smtClean="0"/>
              <a:t>33</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dirty="0"/>
              <a:t>Yoğun bağırsaqğın bəzi xəstəliklərində endoskopiya ilə üzvi dəyişikliyin təbiətini dəqiqləşdirmək üçün əlavə müayinələrə ehtiyac qalır (variant D). İşemik kolit, mezensterial tromboz, mukozalatı törəməlr buna aiddir. Kolon və rektum kanserlərində  mərhələni təyin etmək vacib</a:t>
            </a:r>
            <a:r>
              <a:rPr lang="az-Latn-AZ" baseline="0" dirty="0"/>
              <a:t> məsələdir. KT metastazları göstərmədə tətbiq olunur. Yerli yayılmanı qiymətləndurmək üçün isə MRT və EndoUSM tövsiyə olunur.  </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34</a:t>
            </a:fld>
            <a:endParaRPr lang="en-US"/>
          </a:p>
        </p:txBody>
      </p:sp>
    </p:spTree>
    <p:extLst>
      <p:ext uri="{BB962C8B-B14F-4D97-AF65-F5344CB8AC3E}">
        <p14:creationId xmlns:p14="http://schemas.microsoft.com/office/powerpoint/2010/main" val="25705293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b="1" dirty="0">
                <a:solidFill>
                  <a:schemeClr val="bg1"/>
                </a:solidFill>
                <a:latin typeface="Calibri" panose="020F0502020204030204" pitchFamily="34" charset="0"/>
              </a:rPr>
              <a:t>İşemik kolit okkluziv və qeyri-okkluziv (şok) səbəblərdən meydana gələn işemiya və nekrozdur. Kəskin pankreatitdə, damar ateresklerozund, ürəyin işemik xəstəliklərində rast gələ bilir. </a:t>
            </a:r>
            <a:r>
              <a:rPr lang="az-Latn-AZ" altLang="en-US" b="1" dirty="0">
                <a:solidFill>
                  <a:schemeClr val="bg1"/>
                </a:solidFill>
                <a:latin typeface="Calibri" panose="020F0502020204030204" pitchFamily="34" charset="0"/>
              </a:rPr>
              <a:t>Ağrı, melena, ishal, septik vəziyyət xarakterikdir. Endoskopiyada işemik mukoza görünür. Dəqiqləşdirmək üçün angioqrafiya (invaziv, və ya KT ilə) laım gəlir. </a:t>
            </a:r>
            <a:endParaRPr lang="ru-RU" altLang="en-US" sz="1200" b="1" dirty="0">
              <a:solidFill>
                <a:schemeClr val="bg1"/>
              </a:solidFill>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4FDE32F8-2482-4832-A2B6-0873DE54E348}" type="slidenum">
              <a:rPr lang="en-US" smtClean="0"/>
              <a:t>35</a:t>
            </a:fld>
            <a:endParaRPr lang="en-US"/>
          </a:p>
        </p:txBody>
      </p:sp>
    </p:spTree>
    <p:extLst>
      <p:ext uri="{BB962C8B-B14F-4D97-AF65-F5344CB8AC3E}">
        <p14:creationId xmlns:p14="http://schemas.microsoft.com/office/powerpoint/2010/main" val="35866779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lgn="just"/>
            <a:r>
              <a:rPr lang="az-Latn-AZ" dirty="0"/>
              <a:t>Kolonoskopiya və KT-də üzvi dəyişiklik tapılmayan, lakin yoğun</a:t>
            </a:r>
            <a:r>
              <a:rPr lang="az-Latn-AZ" baseline="0" dirty="0"/>
              <a:t> bağırsaq xəstəliyi əlamətləri olanlarda (</a:t>
            </a:r>
            <a:r>
              <a:rPr lang="az-Latn-AZ" b="1" baseline="0" dirty="0"/>
              <a:t>D variantı)</a:t>
            </a:r>
            <a:r>
              <a:rPr lang="az-Latn-AZ" baseline="0" dirty="0"/>
              <a:t> funksional xəstəlikləri araşdırmaq lazım gəlir. Spastik kolit, xroniki qəbzlik, defekasiya çətinliyi və digər xəstəliklərə diqqət edilir. Kolonun hərəki funksiyasını qiymətləndirmək üçün irriqoskopiya, kontrastın transit zamanı, defekasiyanı qiymətləndirmək üçün isə rentgen-kontrast və ya maqnit rezonans defekoqrafiya müayinələri aparılır.</a:t>
            </a:r>
            <a:endParaRPr lang="en-US" dirty="0"/>
          </a:p>
        </p:txBody>
      </p:sp>
      <p:sp>
        <p:nvSpPr>
          <p:cNvPr id="4" name="Slide Number Placeholder 3"/>
          <p:cNvSpPr>
            <a:spLocks noGrp="1"/>
          </p:cNvSpPr>
          <p:nvPr>
            <p:ph type="sldNum" sz="quarter" idx="10"/>
          </p:nvPr>
        </p:nvSpPr>
        <p:spPr/>
        <p:txBody>
          <a:bodyPr/>
          <a:lstStyle/>
          <a:p>
            <a:fld id="{4FDE32F8-2482-4832-A2B6-0873DE54E348}" type="slidenum">
              <a:rPr lang="en-US" smtClean="0"/>
              <a:t>36</a:t>
            </a:fld>
            <a:endParaRPr lang="en-US"/>
          </a:p>
        </p:txBody>
      </p:sp>
    </p:spTree>
    <p:extLst>
      <p:ext uri="{BB962C8B-B14F-4D97-AF65-F5344CB8AC3E}">
        <p14:creationId xmlns:p14="http://schemas.microsoft.com/office/powerpoint/2010/main" val="40097249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az-Latn-AZ" b="1" dirty="0">
                <a:solidFill>
                  <a:schemeClr val="bg1"/>
                </a:solidFill>
                <a:latin typeface="Calibri" panose="020F0502020204030204" pitchFamily="34" charset="0"/>
              </a:rPr>
              <a:t>Xroniki qəbzlikdə ilk növbədə çanaqda</a:t>
            </a:r>
            <a:r>
              <a:rPr lang="az-Latn-AZ" b="1" baseline="0" dirty="0">
                <a:solidFill>
                  <a:schemeClr val="bg1"/>
                </a:solidFill>
                <a:latin typeface="Calibri" panose="020F0502020204030204" pitchFamily="34" charset="0"/>
              </a:rPr>
              <a:t> defekasiyay əngəl olan morfo-funksional faktorlar araşdırılmalıdır. Rektosel, prolaps, sfinkter spazmı və sfinkter diskordinasiyaları kimi xəstəliklərdə adətən kolonoskopiya və tomoqrafiyada dəyişiklik tapılmır. Funksional müayinələrdə isə bu patologiyaları təyin etmək mümükün olur. </a:t>
            </a:r>
            <a:endParaRPr lang="ru-RU" altLang="en-US" sz="1200" b="1" dirty="0">
              <a:solidFill>
                <a:schemeClr val="bg1"/>
              </a:solidFill>
              <a:latin typeface="Calibri" panose="020F0502020204030204" pitchFamily="34" charset="0"/>
            </a:endParaRPr>
          </a:p>
        </p:txBody>
      </p:sp>
      <p:sp>
        <p:nvSpPr>
          <p:cNvPr id="4" name="Slide Number Placeholder 3"/>
          <p:cNvSpPr>
            <a:spLocks noGrp="1"/>
          </p:cNvSpPr>
          <p:nvPr>
            <p:ph type="sldNum" sz="quarter" idx="10"/>
          </p:nvPr>
        </p:nvSpPr>
        <p:spPr/>
        <p:txBody>
          <a:bodyPr/>
          <a:lstStyle/>
          <a:p>
            <a:fld id="{4FDE32F8-2482-4832-A2B6-0873DE54E348}" type="slidenum">
              <a:rPr lang="en-US" smtClean="0"/>
              <a:t>37</a:t>
            </a:fld>
            <a:endParaRPr lang="en-US"/>
          </a:p>
        </p:txBody>
      </p:sp>
    </p:spTree>
    <p:extLst>
      <p:ext uri="{BB962C8B-B14F-4D97-AF65-F5344CB8AC3E}">
        <p14:creationId xmlns:p14="http://schemas.microsoft.com/office/powerpoint/2010/main" val="3586677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1295066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1839098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4142173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35293" y="47782"/>
            <a:ext cx="6130480" cy="69598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1" y="6607630"/>
            <a:ext cx="12191999" cy="250370"/>
          </a:xfrm>
        </p:spPr>
        <p:txBody>
          <a:bodyPr/>
          <a:lstStyle/>
          <a:p>
            <a:r>
              <a:rPr lang="en-US"/>
              <a:t>Prof.Dr. NYBay</a:t>
            </a:r>
          </a:p>
        </p:txBody>
      </p:sp>
    </p:spTree>
    <p:extLst>
      <p:ext uri="{BB962C8B-B14F-4D97-AF65-F5344CB8AC3E}">
        <p14:creationId xmlns:p14="http://schemas.microsoft.com/office/powerpoint/2010/main" val="1434784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2942206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838200" y="6356350"/>
            <a:ext cx="2743200" cy="365125"/>
          </a:xfrm>
          <a:prstGeom prst="rect">
            <a:avLst/>
          </a:prstGeom>
        </p:spPr>
        <p:txBody>
          <a:bodyPr/>
          <a:lstStyle/>
          <a:p>
            <a:endParaRPr lang="en-US"/>
          </a:p>
        </p:txBody>
      </p:sp>
      <p:sp>
        <p:nvSpPr>
          <p:cNvPr id="4" name="Footer Placeholder 3"/>
          <p:cNvSpPr>
            <a:spLocks noGrp="1"/>
          </p:cNvSpPr>
          <p:nvPr>
            <p:ph type="ftr" sz="quarter" idx="11"/>
          </p:nvPr>
        </p:nvSpPr>
        <p:spPr/>
        <p:txBody>
          <a:bodyPr/>
          <a:lstStyle/>
          <a:p>
            <a:r>
              <a:rPr lang="en-US"/>
              <a:t>Prof.Dr. NYBay</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CA839AC4-4BAD-4C77-8DE3-E4896A53E592}" type="slidenum">
              <a:rPr lang="en-US" smtClean="0"/>
              <a:t>‹#›</a:t>
            </a:fld>
            <a:endParaRPr lang="en-US"/>
          </a:p>
        </p:txBody>
      </p:sp>
    </p:spTree>
    <p:extLst>
      <p:ext uri="{BB962C8B-B14F-4D97-AF65-F5344CB8AC3E}">
        <p14:creationId xmlns:p14="http://schemas.microsoft.com/office/powerpoint/2010/main" val="1749144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3870044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3599110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p:txBody>
          <a:bodyPr/>
          <a:lstStyle/>
          <a:p>
            <a:r>
              <a:rPr lang="en-US"/>
              <a:t>Prof.Dr. NYBay</a:t>
            </a:r>
          </a:p>
        </p:txBody>
      </p:sp>
    </p:spTree>
    <p:extLst>
      <p:ext uri="{BB962C8B-B14F-4D97-AF65-F5344CB8AC3E}">
        <p14:creationId xmlns:p14="http://schemas.microsoft.com/office/powerpoint/2010/main" val="1516924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57064" y="47782"/>
            <a:ext cx="6192531" cy="695989"/>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1" y="6538434"/>
            <a:ext cx="12191999" cy="319565"/>
          </a:xfrm>
          <a:prstGeom prst="rect">
            <a:avLst/>
          </a:prstGeom>
          <a:solidFill>
            <a:schemeClr val="accent5"/>
          </a:solidFill>
          <a:ln>
            <a:solidFill>
              <a:schemeClr val="bg1"/>
            </a:solidFill>
          </a:ln>
        </p:spPr>
        <p:txBody>
          <a:bodyPr vert="horz" lIns="91440" tIns="45720" rIns="91440" bIns="45720" rtlCol="0" anchor="ctr"/>
          <a:lstStyle>
            <a:lvl1pPr algn="ctr">
              <a:defRPr sz="1050">
                <a:solidFill>
                  <a:schemeClr val="bg1"/>
                </a:solidFill>
              </a:defRPr>
            </a:lvl1pPr>
          </a:lstStyle>
          <a:p>
            <a:r>
              <a:rPr lang="en-US"/>
              <a:t>Prof.Dr. NYBay</a:t>
            </a:r>
          </a:p>
        </p:txBody>
      </p:sp>
      <p:sp>
        <p:nvSpPr>
          <p:cNvPr id="7" name="Rectangle: Single Corner Snipped 3">
            <a:extLst>
              <a:ext uri="{FF2B5EF4-FFF2-40B4-BE49-F238E27FC236}">
                <a16:creationId xmlns:a16="http://schemas.microsoft.com/office/drawing/2014/main" id="{969E38AF-291F-4339-900B-5C929DD14B9F}"/>
              </a:ext>
            </a:extLst>
          </p:cNvPr>
          <p:cNvSpPr/>
          <p:nvPr/>
        </p:nvSpPr>
        <p:spPr>
          <a:xfrm flipH="1" flipV="1">
            <a:off x="9249595" y="-6194"/>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Single Corner Snipped 3">
            <a:extLst>
              <a:ext uri="{FF2B5EF4-FFF2-40B4-BE49-F238E27FC236}">
                <a16:creationId xmlns:a16="http://schemas.microsoft.com/office/drawing/2014/main" id="{560E05C1-69F9-4044-B263-4E0302496109}"/>
              </a:ext>
            </a:extLst>
          </p:cNvPr>
          <p:cNvSpPr/>
          <p:nvPr/>
        </p:nvSpPr>
        <p:spPr>
          <a:xfrm flipV="1">
            <a:off x="3538" y="-3406"/>
            <a:ext cx="2948366" cy="749965"/>
          </a:xfrm>
          <a:custGeom>
            <a:avLst/>
            <a:gdLst>
              <a:gd name="connsiteX0" fmla="*/ 0 w 2948366"/>
              <a:gd name="connsiteY0" fmla="*/ 0 h 749965"/>
              <a:gd name="connsiteX1" fmla="*/ 2573384 w 2948366"/>
              <a:gd name="connsiteY1" fmla="*/ 0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278282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66060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03714 w 2948366"/>
              <a:gd name="connsiteY1" fmla="*/ 4157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8366 w 2948366"/>
              <a:gd name="connsiteY2" fmla="*/ 374983 h 749965"/>
              <a:gd name="connsiteX3" fmla="*/ 2948366 w 2948366"/>
              <a:gd name="connsiteY3" fmla="*/ 749965 h 749965"/>
              <a:gd name="connsiteX4" fmla="*/ 0 w 2948366"/>
              <a:gd name="connsiteY4" fmla="*/ 749965 h 749965"/>
              <a:gd name="connsiteX5" fmla="*/ 0 w 2948366"/>
              <a:gd name="connsiteY5" fmla="*/ 0 h 749965"/>
              <a:gd name="connsiteX0" fmla="*/ 0 w 2948366"/>
              <a:gd name="connsiteY0" fmla="*/ 0 h 749965"/>
              <a:gd name="connsiteX1" fmla="*/ 2186842 w 2948366"/>
              <a:gd name="connsiteY1" fmla="*/ 1291 h 749965"/>
              <a:gd name="connsiteX2" fmla="*/ 2945499 w 2948366"/>
              <a:gd name="connsiteY2" fmla="*/ 647296 h 749965"/>
              <a:gd name="connsiteX3" fmla="*/ 2948366 w 2948366"/>
              <a:gd name="connsiteY3" fmla="*/ 749965 h 749965"/>
              <a:gd name="connsiteX4" fmla="*/ 0 w 2948366"/>
              <a:gd name="connsiteY4" fmla="*/ 749965 h 749965"/>
              <a:gd name="connsiteX5" fmla="*/ 0 w 2948366"/>
              <a:gd name="connsiteY5" fmla="*/ 0 h 7499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8366" h="749965">
                <a:moveTo>
                  <a:pt x="0" y="0"/>
                </a:moveTo>
                <a:lnTo>
                  <a:pt x="2186842" y="1291"/>
                </a:lnTo>
                <a:lnTo>
                  <a:pt x="2945499" y="647296"/>
                </a:lnTo>
                <a:cubicBezTo>
                  <a:pt x="2946455" y="681519"/>
                  <a:pt x="2947410" y="715742"/>
                  <a:pt x="2948366" y="749965"/>
                </a:cubicBezTo>
                <a:lnTo>
                  <a:pt x="0" y="749965"/>
                </a:lnTo>
                <a:lnTo>
                  <a:pt x="0" y="0"/>
                </a:lnTo>
                <a:close/>
              </a:path>
            </a:pathLst>
          </a:custGeom>
          <a:solidFill>
            <a:schemeClr val="accent5">
              <a:lumMod val="20000"/>
              <a:lumOff val="80000"/>
            </a:schemeClr>
          </a:solidFill>
          <a:ln>
            <a:noFill/>
          </a:ln>
          <a:scene3d>
            <a:camera prst="orthographicFront"/>
            <a:lightRig rig="threePt" dir="t"/>
          </a:scene3d>
          <a:sp3d prstMaterial="flat">
            <a:bevelB prst="relaxedIns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3DEEB3C-5770-4373-89A7-73C7E73B1C8F}"/>
              </a:ext>
            </a:extLst>
          </p:cNvPr>
          <p:cNvSpPr txBox="1"/>
          <p:nvPr/>
        </p:nvSpPr>
        <p:spPr>
          <a:xfrm>
            <a:off x="840709" y="319565"/>
            <a:ext cx="1449436" cy="415498"/>
          </a:xfrm>
          <a:prstGeom prst="rect">
            <a:avLst/>
          </a:prstGeom>
          <a:noFill/>
        </p:spPr>
        <p:txBody>
          <a:bodyPr wrap="none" rtlCol="0">
            <a:spAutoFit/>
          </a:bodyPr>
          <a:lstStyle/>
          <a:p>
            <a:r>
              <a:rPr lang="en-US" sz="1050" b="1" dirty="0">
                <a:solidFill>
                  <a:schemeClr val="accent1">
                    <a:lumMod val="75000"/>
                  </a:schemeClr>
                </a:solidFill>
              </a:rPr>
              <a:t>I </a:t>
            </a:r>
            <a:r>
              <a:rPr lang="az-Latn-AZ" sz="1050" b="1" dirty="0">
                <a:solidFill>
                  <a:schemeClr val="accent1">
                    <a:lumMod val="75000"/>
                  </a:schemeClr>
                </a:solidFill>
              </a:rPr>
              <a:t>cərrrahi xəstəliklər </a:t>
            </a:r>
          </a:p>
          <a:p>
            <a:r>
              <a:rPr lang="az-Latn-AZ" sz="1050" b="1" dirty="0">
                <a:solidFill>
                  <a:schemeClr val="accent1">
                    <a:lumMod val="75000"/>
                  </a:schemeClr>
                </a:solidFill>
              </a:rPr>
              <a:t>kafedrası. </a:t>
            </a:r>
            <a:r>
              <a:rPr lang="en-US" sz="1050" b="1" dirty="0">
                <a:solidFill>
                  <a:schemeClr val="accent1">
                    <a:lumMod val="75000"/>
                  </a:schemeClr>
                </a:solidFill>
              </a:rPr>
              <a:t>www.</a:t>
            </a:r>
            <a:r>
              <a:rPr lang="az-Latn-AZ" sz="1050" b="1" dirty="0">
                <a:solidFill>
                  <a:schemeClr val="accent1">
                    <a:lumMod val="75000"/>
                  </a:schemeClr>
                </a:solidFill>
              </a:rPr>
              <a:t>bck.az</a:t>
            </a:r>
          </a:p>
        </p:txBody>
      </p:sp>
      <p:pic>
        <p:nvPicPr>
          <p:cNvPr id="10" name="Picture 9">
            <a:extLst>
              <a:ext uri="{FF2B5EF4-FFF2-40B4-BE49-F238E27FC236}">
                <a16:creationId xmlns:a16="http://schemas.microsoft.com/office/drawing/2014/main" id="{E0C96B6E-AD68-4B1D-8E45-3341F93D5B88}"/>
              </a:ext>
            </a:extLst>
          </p:cNvPr>
          <p:cNvPicPr/>
          <p:nvPr/>
        </p:nvPicPr>
        <p:blipFill>
          <a:blip r:embed="rId11">
            <a:extLst>
              <a:ext uri="{28A0092B-C50C-407E-A947-70E740481C1C}">
                <a14:useLocalDpi xmlns:a14="http://schemas.microsoft.com/office/drawing/2010/main" val="0"/>
              </a:ext>
            </a:extLst>
          </a:blip>
          <a:srcRect/>
          <a:stretch>
            <a:fillRect/>
          </a:stretch>
        </p:blipFill>
        <p:spPr bwMode="auto">
          <a:xfrm>
            <a:off x="73901" y="57320"/>
            <a:ext cx="661648" cy="662355"/>
          </a:xfrm>
          <a:prstGeom prst="rect">
            <a:avLst/>
          </a:prstGeom>
          <a:noFill/>
          <a:ln>
            <a:noFill/>
          </a:ln>
        </p:spPr>
      </p:pic>
      <p:sp>
        <p:nvSpPr>
          <p:cNvPr id="11" name="Rectangle 10">
            <a:extLst>
              <a:ext uri="{FF2B5EF4-FFF2-40B4-BE49-F238E27FC236}">
                <a16:creationId xmlns:a16="http://schemas.microsoft.com/office/drawing/2014/main" id="{89DFEF07-5073-4CE5-AF7F-5E2722E18213}"/>
              </a:ext>
            </a:extLst>
          </p:cNvPr>
          <p:cNvSpPr/>
          <p:nvPr/>
        </p:nvSpPr>
        <p:spPr>
          <a:xfrm>
            <a:off x="840709" y="22655"/>
            <a:ext cx="849543" cy="400110"/>
          </a:xfrm>
          <a:prstGeom prst="rect">
            <a:avLst/>
          </a:prstGeom>
          <a:noFill/>
        </p:spPr>
        <p:txBody>
          <a:bodyPr wrap="square" lIns="91440" tIns="45720" rIns="91440" bIns="45720">
            <a:spAutoFit/>
          </a:bodyPr>
          <a:lstStyle/>
          <a:p>
            <a:r>
              <a:rPr lang="az-Latn-AZ"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rPr>
              <a:t>BCK</a:t>
            </a:r>
            <a:endParaRPr lang="en-US" sz="2000" b="1" dirty="0">
              <a:ln w="9525">
                <a:solidFill>
                  <a:schemeClr val="accent1">
                    <a:lumMod val="50000"/>
                  </a:schemeClr>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746277501"/>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Lst>
  <p:hf sldNum="0" hdr="0" dt="0"/>
  <p:txStyles>
    <p:titleStyle>
      <a:lvl1pPr algn="ctr" defTabSz="914400" rtl="0" eaLnBrk="1" latinLnBrk="0" hangingPunct="1">
        <a:lnSpc>
          <a:spcPct val="90000"/>
        </a:lnSpc>
        <a:spcBef>
          <a:spcPct val="0"/>
        </a:spcBef>
        <a:buNone/>
        <a:defRPr sz="36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27.jpe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31.jpeg"/><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35.png"/><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4504152-151A-42FA-B840-2517AD17ED43}"/>
              </a:ext>
            </a:extLst>
          </p:cNvPr>
          <p:cNvSpPr>
            <a:spLocks noGrp="1"/>
          </p:cNvSpPr>
          <p:nvPr>
            <p:ph type="ftr" sz="quarter" idx="11"/>
          </p:nvPr>
        </p:nvSpPr>
        <p:spPr/>
        <p:txBody>
          <a:bodyPr/>
          <a:lstStyle/>
          <a:p>
            <a:r>
              <a:rPr lang="en-US"/>
              <a:t>Müəlliflər</a:t>
            </a:r>
          </a:p>
        </p:txBody>
      </p:sp>
      <p:sp>
        <p:nvSpPr>
          <p:cNvPr id="5" name="Заголовок 1">
            <a:extLst>
              <a:ext uri="{FF2B5EF4-FFF2-40B4-BE49-F238E27FC236}">
                <a16:creationId xmlns:a16="http://schemas.microsoft.com/office/drawing/2014/main" id="{4D702279-ACE9-4FC9-8ADE-DFF4DF6D6794}"/>
              </a:ext>
            </a:extLst>
          </p:cNvPr>
          <p:cNvSpPr txBox="1">
            <a:spLocks/>
          </p:cNvSpPr>
          <p:nvPr/>
        </p:nvSpPr>
        <p:spPr>
          <a:xfrm>
            <a:off x="8156743" y="3142882"/>
            <a:ext cx="3686914" cy="137307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b="1" kern="1200">
                <a:solidFill>
                  <a:schemeClr val="tx1"/>
                </a:solidFill>
                <a:latin typeface="+mn-lt"/>
                <a:ea typeface="+mj-ea"/>
                <a:cs typeface="+mj-cs"/>
              </a:defRPr>
            </a:lvl1pPr>
          </a:lstStyle>
          <a:p>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6" name="Подзаголовок 2">
            <a:extLst>
              <a:ext uri="{FF2B5EF4-FFF2-40B4-BE49-F238E27FC236}">
                <a16:creationId xmlns:a16="http://schemas.microsoft.com/office/drawing/2014/main" id="{B1DF8DD9-CAEC-4A68-907F-834C4D75D13C}"/>
              </a:ext>
            </a:extLst>
          </p:cNvPr>
          <p:cNvSpPr txBox="1">
            <a:spLocks/>
          </p:cNvSpPr>
          <p:nvPr/>
        </p:nvSpPr>
        <p:spPr>
          <a:xfrm>
            <a:off x="1428057" y="5098469"/>
            <a:ext cx="9606678" cy="70574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chemeClr val="accent2">
                    <a:lumMod val="50000"/>
                  </a:schemeClr>
                </a:solidFill>
              </a:rPr>
              <a:t>Az</a:t>
            </a:r>
            <a:r>
              <a:rPr lang="az-Latn-AZ" sz="2800" b="1">
                <a:solidFill>
                  <a:schemeClr val="accent2">
                    <a:lumMod val="50000"/>
                  </a:schemeClr>
                </a:solidFill>
              </a:rPr>
              <a:t>ərbaycan Tibb Universitetinin </a:t>
            </a:r>
            <a:r>
              <a:rPr lang="en-US" sz="2800" b="1">
                <a:solidFill>
                  <a:schemeClr val="accent2">
                    <a:lumMod val="50000"/>
                  </a:schemeClr>
                </a:solidFill>
              </a:rPr>
              <a:t>I</a:t>
            </a:r>
            <a:r>
              <a:rPr lang="az-Latn-AZ" sz="2800" b="1">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7" name="Рисунок 5">
            <a:extLst>
              <a:ext uri="{FF2B5EF4-FFF2-40B4-BE49-F238E27FC236}">
                <a16:creationId xmlns:a16="http://schemas.microsoft.com/office/drawing/2014/main" id="{DDC89D77-0A3E-4808-ABCC-14D02F7CC8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8" name="Picture 7">
            <a:extLst>
              <a:ext uri="{FF2B5EF4-FFF2-40B4-BE49-F238E27FC236}">
                <a16:creationId xmlns:a16="http://schemas.microsoft.com/office/drawing/2014/main" id="{4B921A35-DD63-4792-A2AE-B091092676F1}"/>
              </a:ext>
            </a:extLst>
          </p:cNvPr>
          <p:cNvPicPr>
            <a:picLocks noChangeAspect="1"/>
          </p:cNvPicPr>
          <p:nvPr/>
        </p:nvPicPr>
        <p:blipFill>
          <a:blip r:embed="rId3"/>
          <a:stretch>
            <a:fillRect/>
          </a:stretch>
        </p:blipFill>
        <p:spPr>
          <a:xfrm>
            <a:off x="3361478" y="1302494"/>
            <a:ext cx="5032582" cy="3375643"/>
          </a:xfrm>
          <a:prstGeom prst="rect">
            <a:avLst/>
          </a:prstGeom>
        </p:spPr>
      </p:pic>
      <p:sp>
        <p:nvSpPr>
          <p:cNvPr id="10" name="TextBox 9">
            <a:extLst>
              <a:ext uri="{FF2B5EF4-FFF2-40B4-BE49-F238E27FC236}">
                <a16:creationId xmlns:a16="http://schemas.microsoft.com/office/drawing/2014/main" id="{85475105-9830-4427-B092-EB3708EE8D6B}"/>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921874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963329"/>
            <a:ext cx="7772400" cy="1470025"/>
          </a:xfrm>
        </p:spPr>
        <p:txBody>
          <a:bodyPr>
            <a:normAutofit fontScale="90000"/>
          </a:bodyPr>
          <a:lstStyle/>
          <a:p>
            <a:r>
              <a:rPr lang="az-Latn-AZ" dirty="0"/>
              <a:t>Yoğun bağırsağın cərrahi xəstəliklərinə diaqnostik yanaşma</a:t>
            </a:r>
            <a:endParaRPr lang="en-US" dirty="0"/>
          </a:p>
        </p:txBody>
      </p:sp>
      <p:sp>
        <p:nvSpPr>
          <p:cNvPr id="3" name="Subtitle 2"/>
          <p:cNvSpPr>
            <a:spLocks noGrp="1"/>
          </p:cNvSpPr>
          <p:nvPr>
            <p:ph type="subTitle" idx="1"/>
          </p:nvPr>
        </p:nvSpPr>
        <p:spPr>
          <a:xfrm>
            <a:off x="1143000" y="4054385"/>
            <a:ext cx="9144000" cy="1655762"/>
          </a:xfrm>
        </p:spPr>
        <p:txBody>
          <a:bodyPr/>
          <a:lstStyle/>
          <a:p>
            <a:pPr marR="0"/>
            <a:r>
              <a:rPr lang="az-Latn-AZ" b="1" dirty="0"/>
              <a:t>AMEA müxbir üzvü, </a:t>
            </a:r>
          </a:p>
          <a:p>
            <a:pPr marR="0"/>
            <a:r>
              <a:rPr lang="az-Latn-AZ" b="1" dirty="0"/>
              <a:t>Prof.Dr. Nuru Yusifoğlu Bayramov</a:t>
            </a:r>
          </a:p>
          <a:p>
            <a:pPr marR="0"/>
            <a:r>
              <a:rPr lang="az-Latn-AZ" b="1" dirty="0"/>
              <a:t>ATU, I cərrahi xəstəlikləri kafedrası</a:t>
            </a:r>
          </a:p>
        </p:txBody>
      </p:sp>
      <p:sp>
        <p:nvSpPr>
          <p:cNvPr id="4" name="Footer Placeholder 3"/>
          <p:cNvSpPr>
            <a:spLocks noGrp="1"/>
          </p:cNvSpPr>
          <p:nvPr>
            <p:ph type="ftr" sz="quarter" idx="11"/>
          </p:nvPr>
        </p:nvSpPr>
        <p:spPr>
          <a:xfrm>
            <a:off x="5904072" y="6407945"/>
            <a:ext cx="3239928" cy="297656"/>
          </a:xfrm>
        </p:spPr>
        <p:txBody>
          <a:bodyPr/>
          <a:lstStyle/>
          <a:p>
            <a:r>
              <a:rPr lang="en-US"/>
              <a:t>Prof.Dr. NYBay</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2405481"/>
            <a:ext cx="3124200" cy="3925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FC80FFA8-137D-4004-B606-2F2CC10D7340}"/>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409165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743200" y="0"/>
            <a:ext cx="6477000" cy="685800"/>
          </a:xfrm>
        </p:spPr>
        <p:txBody>
          <a:bodyPr>
            <a:normAutofit/>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457200" y="1676400"/>
            <a:ext cx="4038600" cy="4525963"/>
          </a:xfrm>
        </p:spPr>
        <p:txBody>
          <a:bodyPr>
            <a:normAutofit fontScale="92500" lnSpcReduction="20000"/>
          </a:bodyPr>
          <a:lstStyle/>
          <a:p>
            <a:pPr marL="109728" indent="0">
              <a:buNone/>
            </a:pPr>
            <a:r>
              <a:rPr lang="az-Latn-AZ" b="1" dirty="0">
                <a:latin typeface="Calibri" panose="020F0502020204030204" pitchFamily="34" charset="0"/>
              </a:rPr>
              <a:t>Sərhəddləri</a:t>
            </a:r>
            <a:endParaRPr lang="en-US" dirty="0">
              <a:latin typeface="Calibri" panose="020F0502020204030204" pitchFamily="34" charset="0"/>
            </a:endParaRPr>
          </a:p>
          <a:p>
            <a:pPr lvl="1"/>
            <a:r>
              <a:rPr lang="az-Latn-AZ" dirty="0">
                <a:latin typeface="Calibri" panose="020F0502020204030204" pitchFamily="34" charset="0"/>
              </a:rPr>
              <a:t>Nazik bağırsaq-anus</a:t>
            </a:r>
          </a:p>
          <a:p>
            <a:pPr marL="109728" indent="0">
              <a:buNone/>
            </a:pPr>
            <a:r>
              <a:rPr lang="az-Latn-AZ" b="1" dirty="0">
                <a:latin typeface="Calibri" panose="020F0502020204030204" pitchFamily="34" charset="0"/>
              </a:rPr>
              <a:t>Ölçüləri</a:t>
            </a:r>
          </a:p>
          <a:p>
            <a:pPr lvl="1"/>
            <a:r>
              <a:rPr lang="az-Latn-AZ" dirty="0"/>
              <a:t>uzunluğu 1,5 m, diametri 4-6 sm.</a:t>
            </a:r>
            <a:endParaRPr lang="az-Latn-AZ" b="1" dirty="0">
              <a:latin typeface="Calibri" panose="020F0502020204030204" pitchFamily="34" charset="0"/>
            </a:endParaRPr>
          </a:p>
          <a:p>
            <a:pPr marL="109728" indent="0">
              <a:buNone/>
            </a:pPr>
            <a:r>
              <a:rPr lang="az-Latn-AZ" b="1" dirty="0">
                <a:latin typeface="Calibri" panose="020F0502020204030204" pitchFamily="34" charset="0"/>
              </a:rPr>
              <a:t>Hissələri</a:t>
            </a:r>
            <a:endParaRPr lang="en-US" sz="2400" dirty="0">
              <a:latin typeface="Calibri" panose="020F0502020204030204" pitchFamily="34" charset="0"/>
            </a:endParaRPr>
          </a:p>
          <a:p>
            <a:pPr lvl="0"/>
            <a:r>
              <a:rPr lang="az-Latn-AZ" dirty="0">
                <a:latin typeface="Calibri" panose="020F0502020204030204" pitchFamily="34" charset="0"/>
              </a:rPr>
              <a:t>Çənbər bağırsaq</a:t>
            </a:r>
            <a:endParaRPr lang="en-US" sz="2400" dirty="0">
              <a:latin typeface="Calibri" panose="020F0502020204030204" pitchFamily="34" charset="0"/>
            </a:endParaRPr>
          </a:p>
          <a:p>
            <a:pPr lvl="1"/>
            <a:r>
              <a:rPr lang="az-Latn-AZ" dirty="0">
                <a:latin typeface="Calibri" panose="020F0502020204030204" pitchFamily="34" charset="0"/>
              </a:rPr>
              <a:t>kor</a:t>
            </a:r>
            <a:endParaRPr lang="en-US" sz="2000" dirty="0">
              <a:latin typeface="Calibri" panose="020F0502020204030204" pitchFamily="34" charset="0"/>
            </a:endParaRPr>
          </a:p>
          <a:p>
            <a:pPr lvl="1"/>
            <a:r>
              <a:rPr lang="az-Latn-AZ" dirty="0">
                <a:latin typeface="Calibri" panose="020F0502020204030204" pitchFamily="34" charset="0"/>
              </a:rPr>
              <a:t>qalxan</a:t>
            </a:r>
            <a:endParaRPr lang="en-US" sz="2000" dirty="0">
              <a:latin typeface="Calibri" panose="020F0502020204030204" pitchFamily="34" charset="0"/>
            </a:endParaRPr>
          </a:p>
          <a:p>
            <a:pPr lvl="1"/>
            <a:r>
              <a:rPr lang="az-Latn-AZ" dirty="0">
                <a:latin typeface="Calibri" panose="020F0502020204030204" pitchFamily="34" charset="0"/>
              </a:rPr>
              <a:t>köndələn</a:t>
            </a:r>
            <a:endParaRPr lang="en-US" sz="2000" dirty="0">
              <a:latin typeface="Calibri" panose="020F0502020204030204" pitchFamily="34" charset="0"/>
            </a:endParaRPr>
          </a:p>
          <a:p>
            <a:pPr lvl="1"/>
            <a:r>
              <a:rPr lang="az-Latn-AZ" dirty="0">
                <a:latin typeface="Calibri" panose="020F0502020204030204" pitchFamily="34" charset="0"/>
              </a:rPr>
              <a:t>enən</a:t>
            </a:r>
            <a:endParaRPr lang="en-US" sz="2000" dirty="0">
              <a:latin typeface="Calibri" panose="020F0502020204030204" pitchFamily="34" charset="0"/>
            </a:endParaRPr>
          </a:p>
          <a:p>
            <a:pPr lvl="1"/>
            <a:r>
              <a:rPr lang="az-Latn-AZ" dirty="0">
                <a:latin typeface="Calibri" panose="020F0502020204030204" pitchFamily="34" charset="0"/>
              </a:rPr>
              <a:t>S-vari</a:t>
            </a:r>
            <a:endParaRPr lang="en-US" sz="2000" dirty="0">
              <a:latin typeface="Calibri" panose="020F0502020204030204" pitchFamily="34" charset="0"/>
            </a:endParaRPr>
          </a:p>
          <a:p>
            <a:r>
              <a:rPr lang="az-Latn-AZ" dirty="0">
                <a:latin typeface="Calibri" panose="020F0502020204030204" pitchFamily="34" charset="0"/>
              </a:rPr>
              <a:t>Düz bağırsaq</a:t>
            </a:r>
            <a:endParaRPr lang="en-US" dirty="0">
              <a:latin typeface="Calibri" panose="020F0502020204030204" pitchFamily="34" charset="0"/>
            </a:endParaRPr>
          </a:p>
        </p:txBody>
      </p:sp>
      <p:pic>
        <p:nvPicPr>
          <p:cNvPr id="102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944689" y="1676400"/>
            <a:ext cx="5464002"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C64F96E2-B6E6-4F6C-80CE-0D8D9BFF2119}"/>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4080762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0" y="152400"/>
            <a:ext cx="5867400" cy="533400"/>
          </a:xfrm>
        </p:spPr>
        <p:txBody>
          <a:bodyPr>
            <a:normAutofit/>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685800" y="1568695"/>
            <a:ext cx="4038600" cy="4525963"/>
          </a:xfrm>
        </p:spPr>
        <p:txBody>
          <a:bodyPr>
            <a:normAutofit/>
          </a:bodyPr>
          <a:lstStyle/>
          <a:p>
            <a:pPr marL="109728" indent="0">
              <a:buNone/>
            </a:pPr>
            <a:r>
              <a:rPr lang="az-Latn-AZ" b="1" dirty="0">
                <a:solidFill>
                  <a:schemeClr val="bg2">
                    <a:lumMod val="50000"/>
                  </a:schemeClr>
                </a:solidFill>
                <a:latin typeface="Calibri" panose="020F0502020204030204" pitchFamily="34" charset="0"/>
              </a:rPr>
              <a:t>Xarici elementləri</a:t>
            </a:r>
          </a:p>
          <a:p>
            <a:pPr marL="109728" indent="0">
              <a:buNone/>
            </a:pPr>
            <a:endParaRPr lang="az-Latn-AZ" b="1" dirty="0">
              <a:solidFill>
                <a:schemeClr val="bg2">
                  <a:lumMod val="50000"/>
                </a:schemeClr>
              </a:solidFill>
              <a:latin typeface="Calibri" panose="020F0502020204030204" pitchFamily="34" charset="0"/>
            </a:endParaRPr>
          </a:p>
          <a:p>
            <a:pPr marL="109728" indent="0">
              <a:buNone/>
            </a:pPr>
            <a:endParaRPr lang="az-Latn-AZ" b="1" dirty="0">
              <a:solidFill>
                <a:schemeClr val="bg2">
                  <a:lumMod val="50000"/>
                </a:schemeClr>
              </a:solidFill>
              <a:latin typeface="Calibri" panose="020F0502020204030204" pitchFamily="34" charset="0"/>
            </a:endParaRPr>
          </a:p>
          <a:p>
            <a:r>
              <a:rPr lang="az-Latn-AZ" b="1" dirty="0">
                <a:solidFill>
                  <a:schemeClr val="bg2">
                    <a:lumMod val="50000"/>
                  </a:schemeClr>
                </a:solidFill>
                <a:latin typeface="Calibri" panose="020F0502020204030204" pitchFamily="34" charset="0"/>
              </a:rPr>
              <a:t>Haustria</a:t>
            </a:r>
          </a:p>
          <a:p>
            <a:r>
              <a:rPr lang="az-Latn-AZ" b="1" dirty="0">
                <a:solidFill>
                  <a:schemeClr val="bg2">
                    <a:lumMod val="50000"/>
                  </a:schemeClr>
                </a:solidFill>
                <a:latin typeface="Calibri" panose="020F0502020204030204" pitchFamily="34" charset="0"/>
              </a:rPr>
              <a:t>Piy çıxıntıları</a:t>
            </a:r>
          </a:p>
          <a:p>
            <a:r>
              <a:rPr lang="az-Latn-AZ" b="1" dirty="0">
                <a:solidFill>
                  <a:schemeClr val="bg2">
                    <a:lumMod val="50000"/>
                  </a:schemeClr>
                </a:solidFill>
                <a:latin typeface="Calibri" panose="020F0502020204030204" pitchFamily="34" charset="0"/>
              </a:rPr>
              <a:t>Tenia</a:t>
            </a:r>
            <a:endParaRPr lang="en-US" b="1" dirty="0">
              <a:solidFill>
                <a:schemeClr val="bg2">
                  <a:lumMod val="50000"/>
                </a:schemeClr>
              </a:solidFill>
              <a:latin typeface="Calibri" panose="020F0502020204030204" pitchFamily="34" charset="0"/>
            </a:endParaRPr>
          </a:p>
        </p:txBody>
      </p:sp>
      <p:pic>
        <p:nvPicPr>
          <p:cNvPr id="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380180" y="1568695"/>
            <a:ext cx="5126020" cy="4396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A01CECFA-BDE8-412D-9F5D-CB8C26C804FC}"/>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6827094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0" y="152399"/>
            <a:ext cx="6248400" cy="557213"/>
          </a:xfrm>
        </p:spPr>
        <p:txBody>
          <a:bodyPr>
            <a:normAutofit/>
          </a:bodyPr>
          <a:lstStyle/>
          <a:p>
            <a:r>
              <a:rPr lang="az-Latn-AZ" sz="2800" dirty="0">
                <a:solidFill>
                  <a:schemeClr val="accent2">
                    <a:lumMod val="50000"/>
                  </a:schemeClr>
                </a:solidFill>
              </a:rPr>
              <a:t>Anatomiyası</a:t>
            </a:r>
            <a:endParaRPr lang="en-US" sz="2800" dirty="0">
              <a:solidFill>
                <a:schemeClr val="accent2">
                  <a:lumMod val="50000"/>
                </a:schemeClr>
              </a:solidFill>
            </a:endParaRPr>
          </a:p>
        </p:txBody>
      </p:sp>
      <p:sp>
        <p:nvSpPr>
          <p:cNvPr id="2" name="Footer Placeholder 1"/>
          <p:cNvSpPr>
            <a:spLocks noGrp="1"/>
          </p:cNvSpPr>
          <p:nvPr>
            <p:ph type="ftr" sz="quarter" idx="11"/>
          </p:nvPr>
        </p:nvSpPr>
        <p:spPr/>
        <p:txBody>
          <a:bodyPr/>
          <a:lstStyle/>
          <a:p>
            <a:r>
              <a:rPr lang="en-US"/>
              <a:t>Prof.Dr. NYBay</a:t>
            </a:r>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86400" y="1218598"/>
            <a:ext cx="4937566" cy="4929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002971" y="2667000"/>
            <a:ext cx="2263889" cy="369332"/>
          </a:xfrm>
          <a:prstGeom prst="rect">
            <a:avLst/>
          </a:prstGeom>
          <a:noFill/>
        </p:spPr>
        <p:txBody>
          <a:bodyPr wrap="none" rtlCol="0">
            <a:spAutoFit/>
          </a:bodyPr>
          <a:lstStyle/>
          <a:p>
            <a:r>
              <a:rPr lang="az-Latn-AZ" b="1" dirty="0">
                <a:solidFill>
                  <a:schemeClr val="accent2">
                    <a:lumMod val="50000"/>
                  </a:schemeClr>
                </a:solidFill>
              </a:rPr>
              <a:t>Orqanlara münasibəti</a:t>
            </a:r>
            <a:endParaRPr lang="en-US" b="1" dirty="0">
              <a:solidFill>
                <a:schemeClr val="accent2">
                  <a:lumMod val="50000"/>
                </a:schemeClr>
              </a:solidFill>
            </a:endParaRPr>
          </a:p>
        </p:txBody>
      </p:sp>
      <p:sp>
        <p:nvSpPr>
          <p:cNvPr id="6" name="TextBox 5">
            <a:extLst>
              <a:ext uri="{FF2B5EF4-FFF2-40B4-BE49-F238E27FC236}">
                <a16:creationId xmlns:a16="http://schemas.microsoft.com/office/drawing/2014/main" id="{FB19CC72-568A-48F9-8AFD-89A31EBBF234}"/>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2197110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971800" y="152400"/>
            <a:ext cx="5943600" cy="533400"/>
          </a:xfrm>
        </p:spPr>
        <p:txBody>
          <a:bodyPr>
            <a:normAutofit/>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1371600" y="1316764"/>
            <a:ext cx="3657600" cy="4572000"/>
          </a:xfrm>
        </p:spPr>
        <p:txBody>
          <a:bodyPr>
            <a:normAutofit/>
          </a:bodyPr>
          <a:lstStyle/>
          <a:p>
            <a:r>
              <a:rPr lang="az-Latn-AZ" b="1" dirty="0">
                <a:solidFill>
                  <a:schemeClr val="accent2">
                    <a:lumMod val="75000"/>
                  </a:schemeClr>
                </a:solidFill>
              </a:rPr>
              <a:t>Arteriyaları</a:t>
            </a:r>
            <a:endParaRPr lang="en-US" dirty="0">
              <a:solidFill>
                <a:schemeClr val="accent2">
                  <a:lumMod val="75000"/>
                </a:schemeClr>
              </a:solidFill>
            </a:endParaRPr>
          </a:p>
          <a:p>
            <a:pPr lvl="1"/>
            <a:r>
              <a:rPr lang="az-Latn-AZ" b="1" dirty="0">
                <a:solidFill>
                  <a:schemeClr val="accent1">
                    <a:lumMod val="50000"/>
                  </a:schemeClr>
                </a:solidFill>
              </a:rPr>
              <a:t>Yuxarı çöz arteriyası</a:t>
            </a:r>
            <a:endParaRPr lang="en-US" b="1" dirty="0">
              <a:solidFill>
                <a:schemeClr val="accent1">
                  <a:lumMod val="50000"/>
                </a:schemeClr>
              </a:solidFill>
            </a:endParaRPr>
          </a:p>
          <a:p>
            <a:pPr lvl="1"/>
            <a:r>
              <a:rPr lang="az-Latn-AZ" b="1" dirty="0">
                <a:solidFill>
                  <a:schemeClr val="accent1">
                    <a:lumMod val="50000"/>
                  </a:schemeClr>
                </a:solidFill>
              </a:rPr>
              <a:t>Aşağı çöz arteriyası</a:t>
            </a:r>
            <a:endParaRPr lang="en-US" b="1" dirty="0">
              <a:solidFill>
                <a:schemeClr val="accent1">
                  <a:lumMod val="50000"/>
                </a:schemeClr>
              </a:solidFill>
            </a:endParaRPr>
          </a:p>
          <a:p>
            <a:pPr lvl="1"/>
            <a:r>
              <a:rPr lang="az-Latn-AZ" b="1" dirty="0">
                <a:solidFill>
                  <a:schemeClr val="accent1">
                    <a:lumMod val="50000"/>
                  </a:schemeClr>
                </a:solidFill>
              </a:rPr>
              <a:t>Daxili qalça  arteriyası</a:t>
            </a:r>
            <a:endParaRPr lang="en-US" b="1" dirty="0">
              <a:solidFill>
                <a:schemeClr val="accent1">
                  <a:lumMod val="50000"/>
                </a:schemeClr>
              </a:solidFill>
              <a:latin typeface="Calibri" panose="020F0502020204030204" pitchFamily="34" charset="0"/>
            </a:endParaRPr>
          </a:p>
        </p:txBody>
      </p:sp>
      <p:pic>
        <p:nvPicPr>
          <p:cNvPr id="4099"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947954" y="1014140"/>
            <a:ext cx="5199750" cy="5273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FCECD9CD-B653-4CE6-BBEB-3F1CE5DAE047}"/>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801852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971800" y="76200"/>
            <a:ext cx="6248400" cy="838200"/>
          </a:xfrm>
        </p:spPr>
        <p:txBody>
          <a:bodyPr>
            <a:normAutofit/>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1831790" y="1730830"/>
            <a:ext cx="4191000" cy="4572000"/>
          </a:xfrm>
        </p:spPr>
        <p:txBody>
          <a:bodyPr>
            <a:normAutofit/>
          </a:bodyPr>
          <a:lstStyle/>
          <a:p>
            <a:r>
              <a:rPr lang="az-Latn-AZ" b="1" dirty="0">
                <a:solidFill>
                  <a:schemeClr val="accent2">
                    <a:lumMod val="75000"/>
                  </a:schemeClr>
                </a:solidFill>
              </a:rPr>
              <a:t>Hüdudu arteriya (marginal artery  - Drummond)</a:t>
            </a:r>
          </a:p>
          <a:p>
            <a:endParaRPr lang="az-Latn-AZ" b="1" dirty="0">
              <a:solidFill>
                <a:schemeClr val="accent2">
                  <a:lumMod val="75000"/>
                </a:schemeClr>
              </a:solidFill>
            </a:endParaRPr>
          </a:p>
          <a:p>
            <a:endParaRPr lang="az-Latn-AZ" b="1" dirty="0">
              <a:solidFill>
                <a:schemeClr val="accent2">
                  <a:lumMod val="75000"/>
                </a:schemeClr>
              </a:solidFill>
            </a:endParaRPr>
          </a:p>
          <a:p>
            <a:r>
              <a:rPr lang="az-Latn-AZ" b="1" dirty="0">
                <a:solidFill>
                  <a:schemeClr val="accent1">
                    <a:lumMod val="50000"/>
                  </a:schemeClr>
                </a:solidFill>
              </a:rPr>
              <a:t>Riolan qovsu</a:t>
            </a:r>
            <a:endParaRPr lang="en-US" b="1" dirty="0">
              <a:solidFill>
                <a:schemeClr val="accent1">
                  <a:lumMod val="50000"/>
                </a:schemeClr>
              </a:solidFill>
              <a:latin typeface="Calibri" panose="020F0502020204030204" pitchFamily="34" charset="0"/>
            </a:endParaRPr>
          </a:p>
        </p:txBody>
      </p:sp>
      <p:pic>
        <p:nvPicPr>
          <p:cNvPr id="307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269360" y="1142999"/>
            <a:ext cx="5313040" cy="5334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0DC22EA0-9A9D-4A2F-A1B8-F0F491FEF479}"/>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7921245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895600" y="152400"/>
            <a:ext cx="7315200" cy="533400"/>
          </a:xfrm>
        </p:spPr>
        <p:txBody>
          <a:bodyPr>
            <a:normAutofit/>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1600200" y="1524000"/>
            <a:ext cx="4191000" cy="4572000"/>
          </a:xfrm>
        </p:spPr>
        <p:txBody>
          <a:bodyPr>
            <a:normAutofit/>
          </a:bodyPr>
          <a:lstStyle/>
          <a:p>
            <a:pPr lvl="0"/>
            <a:r>
              <a:rPr lang="az-Latn-AZ" b="1" dirty="0">
                <a:solidFill>
                  <a:schemeClr val="accent1">
                    <a:lumMod val="50000"/>
                  </a:schemeClr>
                </a:solidFill>
                <a:latin typeface="Calibri" panose="020F0502020204030204" pitchFamily="34" charset="0"/>
              </a:rPr>
              <a:t>Yuxarı çöz venası</a:t>
            </a:r>
          </a:p>
          <a:p>
            <a:pPr lvl="0"/>
            <a:endParaRPr lang="en-US" b="1" dirty="0">
              <a:solidFill>
                <a:schemeClr val="accent1">
                  <a:lumMod val="50000"/>
                </a:schemeClr>
              </a:solidFill>
              <a:latin typeface="Calibri" panose="020F0502020204030204" pitchFamily="34" charset="0"/>
            </a:endParaRPr>
          </a:p>
          <a:p>
            <a:pPr lvl="0"/>
            <a:r>
              <a:rPr lang="az-Latn-AZ" b="1" dirty="0">
                <a:solidFill>
                  <a:schemeClr val="accent1">
                    <a:lumMod val="50000"/>
                  </a:schemeClr>
                </a:solidFill>
                <a:latin typeface="Calibri" panose="020F0502020204030204" pitchFamily="34" charset="0"/>
              </a:rPr>
              <a:t>Aşağı çöz venası</a:t>
            </a:r>
          </a:p>
          <a:p>
            <a:pPr lvl="0"/>
            <a:endParaRPr lang="en-US" b="1" dirty="0">
              <a:solidFill>
                <a:schemeClr val="accent1">
                  <a:lumMod val="50000"/>
                </a:schemeClr>
              </a:solidFill>
              <a:latin typeface="Calibri" panose="020F0502020204030204" pitchFamily="34" charset="0"/>
            </a:endParaRPr>
          </a:p>
          <a:p>
            <a:r>
              <a:rPr lang="az-Latn-AZ" b="1" dirty="0">
                <a:solidFill>
                  <a:schemeClr val="accent1">
                    <a:lumMod val="50000"/>
                  </a:schemeClr>
                </a:solidFill>
                <a:latin typeface="Calibri" panose="020F0502020204030204" pitchFamily="34" charset="0"/>
              </a:rPr>
              <a:t>Orta və aşağı rektal venalar</a:t>
            </a:r>
            <a:endParaRPr lang="en-US" b="1" dirty="0">
              <a:solidFill>
                <a:schemeClr val="accent1">
                  <a:lumMod val="50000"/>
                </a:schemeClr>
              </a:solidFill>
              <a:latin typeface="Calibri" panose="020F0502020204030204" pitchFamily="34" charset="0"/>
            </a:endParaRPr>
          </a:p>
        </p:txBody>
      </p:sp>
      <p:pic>
        <p:nvPicPr>
          <p:cNvPr id="409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430999" y="1143000"/>
            <a:ext cx="5160801" cy="533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7CE7DE4C-BE4A-4F04-934B-0273C453A8F0}"/>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6904388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0" y="152400"/>
            <a:ext cx="6019800" cy="533400"/>
          </a:xfrm>
        </p:spPr>
        <p:txBody>
          <a:bodyPr>
            <a:normAutofit/>
          </a:bodyPr>
          <a:lstStyle/>
          <a:p>
            <a:r>
              <a:rPr lang="az-Latn-AZ" sz="3200" dirty="0">
                <a:solidFill>
                  <a:schemeClr val="accent2">
                    <a:lumMod val="50000"/>
                  </a:schemeClr>
                </a:solidFill>
              </a:rPr>
              <a:t>Anatomiyası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1828800" y="1524000"/>
            <a:ext cx="4191000" cy="4572000"/>
          </a:xfrm>
        </p:spPr>
        <p:txBody>
          <a:bodyPr>
            <a:normAutofit/>
          </a:bodyPr>
          <a:lstStyle/>
          <a:p>
            <a:pPr lvl="0"/>
            <a:r>
              <a:rPr lang="az-Latn-AZ" b="1" dirty="0">
                <a:solidFill>
                  <a:schemeClr val="accent1">
                    <a:lumMod val="50000"/>
                  </a:schemeClr>
                </a:solidFill>
                <a:latin typeface="Calibri" panose="020F0502020204030204" pitchFamily="34" charset="0"/>
              </a:rPr>
              <a:t>Limfa axını</a:t>
            </a:r>
          </a:p>
          <a:p>
            <a:pPr lvl="0"/>
            <a:endParaRPr lang="az-Latn-AZ" b="1" dirty="0">
              <a:solidFill>
                <a:schemeClr val="accent1">
                  <a:lumMod val="50000"/>
                </a:schemeClr>
              </a:solidFill>
              <a:latin typeface="Calibri" panose="020F0502020204030204" pitchFamily="34" charset="0"/>
            </a:endParaRPr>
          </a:p>
          <a:p>
            <a:pPr lvl="0"/>
            <a:r>
              <a:rPr lang="az-Latn-AZ" b="1" dirty="0">
                <a:solidFill>
                  <a:schemeClr val="accent1">
                    <a:lumMod val="50000"/>
                  </a:schemeClr>
                </a:solidFill>
                <a:latin typeface="Calibri" panose="020F0502020204030204" pitchFamily="34" charset="0"/>
              </a:rPr>
              <a:t>Parakolik venalar</a:t>
            </a:r>
            <a:endParaRPr lang="en-US" b="1" dirty="0">
              <a:solidFill>
                <a:schemeClr val="accent1">
                  <a:lumMod val="50000"/>
                </a:schemeClr>
              </a:solidFill>
              <a:latin typeface="Calibri" panose="020F0502020204030204" pitchFamily="34" charset="0"/>
            </a:endParaRPr>
          </a:p>
        </p:txBody>
      </p:sp>
      <p:pic>
        <p:nvPicPr>
          <p:cNvPr id="5122"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096001" y="1143000"/>
            <a:ext cx="4057121" cy="5074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7FFAF0E2-4CB0-44F1-BEAC-74803CD2DB82}"/>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0678632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276600" y="152400"/>
            <a:ext cx="5791200" cy="533400"/>
          </a:xfrm>
        </p:spPr>
        <p:txBody>
          <a:bodyPr>
            <a:normAutofit/>
          </a:bodyPr>
          <a:lstStyle/>
          <a:p>
            <a:r>
              <a:rPr lang="az-Latn-AZ" sz="2800" dirty="0">
                <a:solidFill>
                  <a:schemeClr val="accent2">
                    <a:lumMod val="50000"/>
                  </a:schemeClr>
                </a:solidFill>
              </a:rPr>
              <a:t>Anatomiyası</a:t>
            </a:r>
            <a:endParaRPr lang="en-US" sz="2800" dirty="0">
              <a:solidFill>
                <a:schemeClr val="accent2">
                  <a:lumMod val="50000"/>
                </a:schemeClr>
              </a:solidFill>
            </a:endParaRPr>
          </a:p>
        </p:txBody>
      </p:sp>
      <p:sp>
        <p:nvSpPr>
          <p:cNvPr id="3" name="Content Placeholder 2"/>
          <p:cNvSpPr>
            <a:spLocks noGrp="1"/>
          </p:cNvSpPr>
          <p:nvPr>
            <p:ph sz="half" idx="1"/>
          </p:nvPr>
        </p:nvSpPr>
        <p:spPr>
          <a:xfrm>
            <a:off x="533400" y="1369424"/>
            <a:ext cx="4191000" cy="4572000"/>
          </a:xfrm>
        </p:spPr>
        <p:txBody>
          <a:bodyPr>
            <a:normAutofit/>
          </a:bodyPr>
          <a:lstStyle/>
          <a:p>
            <a:pPr marL="109728" indent="0">
              <a:buNone/>
            </a:pPr>
            <a:r>
              <a:rPr lang="az-Latn-AZ" b="1" dirty="0">
                <a:solidFill>
                  <a:srgbClr val="C00000"/>
                </a:solidFill>
                <a:latin typeface="Calibri" panose="020F0502020204030204" pitchFamily="34" charset="0"/>
              </a:rPr>
              <a:t>Histologi qatları</a:t>
            </a:r>
          </a:p>
          <a:p>
            <a:pPr marL="109728" indent="0">
              <a:buNone/>
            </a:pPr>
            <a:endParaRPr lang="az-Latn-AZ" b="1" dirty="0">
              <a:solidFill>
                <a:schemeClr val="accent1">
                  <a:lumMod val="50000"/>
                </a:schemeClr>
              </a:solidFill>
              <a:latin typeface="Calibri" panose="020F0502020204030204" pitchFamily="34" charset="0"/>
            </a:endParaRPr>
          </a:p>
          <a:p>
            <a:r>
              <a:rPr lang="az-Latn-AZ" b="1" dirty="0">
                <a:solidFill>
                  <a:schemeClr val="accent1">
                    <a:lumMod val="50000"/>
                  </a:schemeClr>
                </a:solidFill>
              </a:rPr>
              <a:t>selikli</a:t>
            </a:r>
          </a:p>
          <a:p>
            <a:r>
              <a:rPr lang="az-Latn-AZ" b="1" dirty="0">
                <a:solidFill>
                  <a:schemeClr val="accent1">
                    <a:lumMod val="50000"/>
                  </a:schemeClr>
                </a:solidFill>
              </a:rPr>
              <a:t>selikaltı</a:t>
            </a:r>
          </a:p>
          <a:p>
            <a:r>
              <a:rPr lang="az-Latn-AZ" b="1" dirty="0">
                <a:solidFill>
                  <a:schemeClr val="accent1">
                    <a:lumMod val="50000"/>
                  </a:schemeClr>
                </a:solidFill>
              </a:rPr>
              <a:t>əzələ</a:t>
            </a:r>
          </a:p>
          <a:p>
            <a:r>
              <a:rPr lang="az-Latn-AZ" b="1" dirty="0">
                <a:solidFill>
                  <a:schemeClr val="accent1">
                    <a:lumMod val="50000"/>
                  </a:schemeClr>
                </a:solidFill>
              </a:rPr>
              <a:t>seroz</a:t>
            </a:r>
            <a:endParaRPr lang="en-US" b="1" dirty="0">
              <a:solidFill>
                <a:schemeClr val="accent1">
                  <a:lumMod val="50000"/>
                </a:schemeClr>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4970" y="1295400"/>
            <a:ext cx="6779830" cy="4373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a:extLst>
              <a:ext uri="{FF2B5EF4-FFF2-40B4-BE49-F238E27FC236}">
                <a16:creationId xmlns:a16="http://schemas.microsoft.com/office/drawing/2014/main" id="{4B81141A-7967-4EB4-8394-24F598DDBD55}"/>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907343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81200" y="76200"/>
            <a:ext cx="8229600" cy="609600"/>
          </a:xfrm>
        </p:spPr>
        <p:txBody>
          <a:bodyPr>
            <a:noAutofit/>
          </a:bodyPr>
          <a:lstStyle/>
          <a:p>
            <a:r>
              <a:rPr lang="az-Latn-AZ" sz="2800" dirty="0">
                <a:solidFill>
                  <a:schemeClr val="accent2">
                    <a:lumMod val="50000"/>
                  </a:schemeClr>
                </a:solidFill>
              </a:rPr>
              <a:t>Fiziologiyası</a:t>
            </a:r>
            <a:endParaRPr lang="en-US" sz="2800" dirty="0">
              <a:solidFill>
                <a:schemeClr val="accent2">
                  <a:lumMod val="50000"/>
                </a:schemeClr>
              </a:solidFill>
            </a:endParaRPr>
          </a:p>
        </p:txBody>
      </p:sp>
      <p:sp>
        <p:nvSpPr>
          <p:cNvPr id="3" name="Content Placeholder 2"/>
          <p:cNvSpPr>
            <a:spLocks noGrp="1"/>
          </p:cNvSpPr>
          <p:nvPr>
            <p:ph sz="half" idx="1"/>
          </p:nvPr>
        </p:nvSpPr>
        <p:spPr>
          <a:xfrm>
            <a:off x="685800" y="1779815"/>
            <a:ext cx="4191000" cy="4572000"/>
          </a:xfrm>
        </p:spPr>
        <p:txBody>
          <a:bodyPr>
            <a:normAutofit/>
          </a:bodyPr>
          <a:lstStyle/>
          <a:p>
            <a:pPr marL="109728" indent="0">
              <a:buNone/>
            </a:pPr>
            <a:r>
              <a:rPr lang="az-Latn-AZ" b="1" dirty="0">
                <a:solidFill>
                  <a:srgbClr val="C00000"/>
                </a:solidFill>
              </a:rPr>
              <a:t>Funksiyaları </a:t>
            </a:r>
          </a:p>
          <a:p>
            <a:pPr marL="109728" indent="0">
              <a:buNone/>
            </a:pPr>
            <a:endParaRPr lang="en-US" b="1" dirty="0">
              <a:solidFill>
                <a:srgbClr val="C00000"/>
              </a:solidFill>
            </a:endParaRPr>
          </a:p>
          <a:p>
            <a:pPr lvl="0"/>
            <a:r>
              <a:rPr lang="az-Latn-AZ" b="1" dirty="0">
                <a:solidFill>
                  <a:schemeClr val="tx2">
                    <a:lumMod val="10000"/>
                  </a:schemeClr>
                </a:solidFill>
              </a:rPr>
              <a:t>Absorbsiya</a:t>
            </a:r>
            <a:endParaRPr lang="en-US" b="1" dirty="0">
              <a:solidFill>
                <a:schemeClr val="tx2">
                  <a:lumMod val="10000"/>
                </a:schemeClr>
              </a:solidFill>
            </a:endParaRPr>
          </a:p>
          <a:p>
            <a:pPr lvl="0"/>
            <a:r>
              <a:rPr lang="az-Latn-AZ" b="1" dirty="0">
                <a:solidFill>
                  <a:schemeClr val="tx2">
                    <a:lumMod val="10000"/>
                  </a:schemeClr>
                </a:solidFill>
              </a:rPr>
              <a:t>Hərəki</a:t>
            </a:r>
            <a:endParaRPr lang="en-US" b="1" dirty="0">
              <a:solidFill>
                <a:schemeClr val="tx2">
                  <a:lumMod val="10000"/>
                </a:schemeClr>
              </a:solidFill>
            </a:endParaRPr>
          </a:p>
          <a:p>
            <a:pPr lvl="0"/>
            <a:r>
              <a:rPr lang="az-Latn-AZ" b="1" dirty="0">
                <a:solidFill>
                  <a:schemeClr val="tx2">
                    <a:lumMod val="10000"/>
                  </a:schemeClr>
                </a:solidFill>
              </a:rPr>
              <a:t>Qoruma</a:t>
            </a:r>
            <a:endParaRPr lang="en-US" b="1" dirty="0">
              <a:solidFill>
                <a:schemeClr val="tx2">
                  <a:lumMod val="10000"/>
                </a:schemeClr>
              </a:solidFill>
            </a:endParaRPr>
          </a:p>
          <a:p>
            <a:r>
              <a:rPr lang="az-Latn-AZ" b="1" dirty="0">
                <a:solidFill>
                  <a:schemeClr val="tx2">
                    <a:lumMod val="10000"/>
                  </a:schemeClr>
                </a:solidFill>
              </a:rPr>
              <a:t>Endokrin</a:t>
            </a:r>
            <a:endParaRPr lang="en-US" b="1" dirty="0">
              <a:solidFill>
                <a:schemeClr val="tx2">
                  <a:lumMod val="10000"/>
                </a:schemeClr>
              </a:solidFill>
              <a:latin typeface="Calibri" panose="020F0502020204030204" pitchFamily="34" charset="0"/>
            </a:endParaRPr>
          </a:p>
        </p:txBody>
      </p:sp>
      <p:pic>
        <p:nvPicPr>
          <p:cNvPr id="2052"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867400" y="1132115"/>
            <a:ext cx="5788252"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DA14A84B-B833-4183-83C3-56B267767158}"/>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6008332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2819400" y="89375"/>
            <a:ext cx="6315681" cy="606277"/>
          </a:xfrm>
        </p:spPr>
        <p:txBody>
          <a:bodyPr>
            <a:normAutofit/>
          </a:bodyPr>
          <a:lstStyle/>
          <a:p>
            <a:r>
              <a:rPr lang="az-Latn-AZ" sz="2800" dirty="0">
                <a:solidFill>
                  <a:schemeClr val="accent2">
                    <a:lumMod val="50000"/>
                  </a:schemeClr>
                </a:solidFill>
              </a:rPr>
              <a:t>Fiziologiyası</a:t>
            </a:r>
            <a:endParaRPr lang="en-US" sz="2800" dirty="0">
              <a:solidFill>
                <a:schemeClr val="accent2">
                  <a:lumMod val="50000"/>
                </a:schemeClr>
              </a:solidFill>
            </a:endParaRPr>
          </a:p>
        </p:txBody>
      </p:sp>
      <p:sp>
        <p:nvSpPr>
          <p:cNvPr id="3" name="Content Placeholder 2"/>
          <p:cNvSpPr>
            <a:spLocks noGrp="1"/>
          </p:cNvSpPr>
          <p:nvPr>
            <p:ph sz="half" idx="1"/>
          </p:nvPr>
        </p:nvSpPr>
        <p:spPr>
          <a:xfrm>
            <a:off x="558071" y="1380309"/>
            <a:ext cx="4191000" cy="4572000"/>
          </a:xfrm>
        </p:spPr>
        <p:txBody>
          <a:bodyPr>
            <a:normAutofit/>
          </a:bodyPr>
          <a:lstStyle/>
          <a:p>
            <a:pPr marL="109728" indent="0">
              <a:buNone/>
            </a:pPr>
            <a:r>
              <a:rPr lang="az-Latn-AZ" b="1" dirty="0">
                <a:solidFill>
                  <a:srgbClr val="C00000"/>
                </a:solidFill>
              </a:rPr>
              <a:t>Absorbsiya</a:t>
            </a:r>
          </a:p>
          <a:p>
            <a:pPr marL="109728" indent="0">
              <a:buNone/>
            </a:pPr>
            <a:endParaRPr lang="en-US" dirty="0">
              <a:solidFill>
                <a:srgbClr val="C00000"/>
              </a:solidFill>
            </a:endParaRPr>
          </a:p>
          <a:p>
            <a:pPr lvl="0"/>
            <a:r>
              <a:rPr lang="az-Latn-AZ" b="1" dirty="0">
                <a:solidFill>
                  <a:schemeClr val="tx2">
                    <a:lumMod val="25000"/>
                  </a:schemeClr>
                </a:solidFill>
              </a:rPr>
              <a:t>Su</a:t>
            </a:r>
            <a:endParaRPr lang="en-US" b="1" dirty="0">
              <a:solidFill>
                <a:schemeClr val="tx2">
                  <a:lumMod val="25000"/>
                </a:schemeClr>
              </a:solidFill>
            </a:endParaRPr>
          </a:p>
          <a:p>
            <a:pPr lvl="0"/>
            <a:r>
              <a:rPr lang="az-Latn-AZ" b="1" dirty="0">
                <a:solidFill>
                  <a:schemeClr val="tx2">
                    <a:lumMod val="25000"/>
                  </a:schemeClr>
                </a:solidFill>
              </a:rPr>
              <a:t>Elektrolit</a:t>
            </a:r>
            <a:endParaRPr lang="en-US" b="1" dirty="0">
              <a:solidFill>
                <a:schemeClr val="tx2">
                  <a:lumMod val="25000"/>
                </a:schemeClr>
              </a:solidFill>
            </a:endParaRPr>
          </a:p>
          <a:p>
            <a:pPr lvl="0"/>
            <a:r>
              <a:rPr lang="az-Latn-AZ" b="1" dirty="0">
                <a:solidFill>
                  <a:schemeClr val="tx2">
                    <a:lumMod val="25000"/>
                  </a:schemeClr>
                </a:solidFill>
              </a:rPr>
              <a:t>Yağ turşuları</a:t>
            </a:r>
          </a:p>
          <a:p>
            <a:pPr lvl="0"/>
            <a:r>
              <a:rPr lang="az-Latn-AZ" b="1" dirty="0">
                <a:solidFill>
                  <a:schemeClr val="tx2">
                    <a:lumMod val="25000"/>
                  </a:schemeClr>
                </a:solidFill>
              </a:rPr>
              <a:t>Vit K</a:t>
            </a:r>
            <a:endParaRPr lang="en-US" b="1" dirty="0">
              <a:solidFill>
                <a:schemeClr val="tx2">
                  <a:lumMod val="25000"/>
                </a:schemeClr>
              </a:solidFill>
            </a:endParaRPr>
          </a:p>
        </p:txBody>
      </p:sp>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185219" y="1350973"/>
            <a:ext cx="2819400" cy="5188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Footer Placeholder 6"/>
          <p:cNvSpPr>
            <a:spLocks noGrp="1"/>
          </p:cNvSpPr>
          <p:nvPr>
            <p:ph type="ftr" sz="quarter" idx="11"/>
          </p:nvPr>
        </p:nvSpPr>
        <p:spPr/>
        <p:txBody>
          <a:bodyPr/>
          <a:lstStyle/>
          <a:p>
            <a:r>
              <a:rPr lang="en-US"/>
              <a:t>Prof.Dr. NYBay</a:t>
            </a:r>
          </a:p>
        </p:txBody>
      </p:sp>
      <p:sp>
        <p:nvSpPr>
          <p:cNvPr id="2" name="Bent Arrow 1"/>
          <p:cNvSpPr/>
          <p:nvPr/>
        </p:nvSpPr>
        <p:spPr>
          <a:xfrm flipH="1">
            <a:off x="7848600" y="3515976"/>
            <a:ext cx="2865120" cy="1600200"/>
          </a:xfrm>
          <a:prstGeom prst="bentArrow">
            <a:avLst>
              <a:gd name="adj1" fmla="val 29444"/>
              <a:gd name="adj2" fmla="val 25000"/>
              <a:gd name="adj3" fmla="val 25000"/>
              <a:gd name="adj4" fmla="val 89722"/>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Bent Arrow 3"/>
          <p:cNvSpPr/>
          <p:nvPr/>
        </p:nvSpPr>
        <p:spPr>
          <a:xfrm>
            <a:off x="5943601" y="1143000"/>
            <a:ext cx="2091499" cy="914400"/>
          </a:xfrm>
          <a:prstGeom prst="bentArrow">
            <a:avLst>
              <a:gd name="adj1" fmla="val 44444"/>
              <a:gd name="adj2" fmla="val 37037"/>
              <a:gd name="adj3" fmla="val 23148"/>
              <a:gd name="adj4" fmla="val 66666"/>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TextBox 5"/>
          <p:cNvSpPr txBox="1"/>
          <p:nvPr/>
        </p:nvSpPr>
        <p:spPr>
          <a:xfrm>
            <a:off x="8035100" y="1214736"/>
            <a:ext cx="1099981" cy="461665"/>
          </a:xfrm>
          <a:prstGeom prst="rect">
            <a:avLst/>
          </a:prstGeom>
          <a:noFill/>
        </p:spPr>
        <p:txBody>
          <a:bodyPr wrap="none" rtlCol="0">
            <a:spAutoFit/>
          </a:bodyPr>
          <a:lstStyle/>
          <a:p>
            <a:r>
              <a:rPr lang="az-Latn-AZ" sz="2400" b="1" dirty="0">
                <a:solidFill>
                  <a:srgbClr val="FF0000"/>
                </a:solidFill>
                <a:latin typeface="Calibri" panose="020F0502020204030204" pitchFamily="34" charset="0"/>
              </a:rPr>
              <a:t>Su 90%</a:t>
            </a:r>
            <a:endParaRPr lang="en-US" sz="2400" b="1" dirty="0">
              <a:solidFill>
                <a:srgbClr val="FF0000"/>
              </a:solidFill>
              <a:latin typeface="Calibri" panose="020F0502020204030204" pitchFamily="34" charset="0"/>
            </a:endParaRPr>
          </a:p>
        </p:txBody>
      </p:sp>
      <p:sp>
        <p:nvSpPr>
          <p:cNvPr id="9" name="Bent Arrow 8"/>
          <p:cNvSpPr/>
          <p:nvPr/>
        </p:nvSpPr>
        <p:spPr>
          <a:xfrm>
            <a:off x="6477000" y="1828800"/>
            <a:ext cx="1371600" cy="914400"/>
          </a:xfrm>
          <a:prstGeom prst="bentArrow">
            <a:avLst>
              <a:gd name="adj1" fmla="val 25000"/>
              <a:gd name="adj2" fmla="val 25000"/>
              <a:gd name="adj3" fmla="val 25000"/>
              <a:gd name="adj4" fmla="val 87083"/>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Bent Arrow 9"/>
          <p:cNvSpPr/>
          <p:nvPr/>
        </p:nvSpPr>
        <p:spPr>
          <a:xfrm>
            <a:off x="6629400" y="2484120"/>
            <a:ext cx="1371600" cy="914400"/>
          </a:xfrm>
          <a:prstGeom prst="bentArrow">
            <a:avLst>
              <a:gd name="adj1" fmla="val 25000"/>
              <a:gd name="adj2" fmla="val 25000"/>
              <a:gd name="adj3" fmla="val 25000"/>
              <a:gd name="adj4" fmla="val 87083"/>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TextBox 12"/>
          <p:cNvSpPr txBox="1"/>
          <p:nvPr/>
        </p:nvSpPr>
        <p:spPr>
          <a:xfrm>
            <a:off x="8066542" y="1828801"/>
            <a:ext cx="1347998" cy="461665"/>
          </a:xfrm>
          <a:prstGeom prst="rect">
            <a:avLst/>
          </a:prstGeom>
          <a:noFill/>
        </p:spPr>
        <p:txBody>
          <a:bodyPr wrap="none" rtlCol="0">
            <a:spAutoFit/>
          </a:bodyPr>
          <a:lstStyle/>
          <a:p>
            <a:pPr lvl="0"/>
            <a:r>
              <a:rPr lang="az-Latn-AZ" sz="2400" b="1" dirty="0">
                <a:solidFill>
                  <a:schemeClr val="tx2">
                    <a:lumMod val="25000"/>
                  </a:schemeClr>
                </a:solidFill>
                <a:latin typeface="Calibri" panose="020F0502020204030204" pitchFamily="34" charset="0"/>
              </a:rPr>
              <a:t>Elektrolit</a:t>
            </a:r>
            <a:endParaRPr lang="en-US" sz="2400" b="1" dirty="0">
              <a:solidFill>
                <a:schemeClr val="tx2">
                  <a:lumMod val="25000"/>
                </a:schemeClr>
              </a:solidFill>
              <a:latin typeface="Calibri" panose="020F0502020204030204" pitchFamily="34" charset="0"/>
            </a:endParaRPr>
          </a:p>
        </p:txBody>
      </p:sp>
      <p:sp>
        <p:nvSpPr>
          <p:cNvPr id="15" name="TextBox 14"/>
          <p:cNvSpPr txBox="1"/>
          <p:nvPr/>
        </p:nvSpPr>
        <p:spPr>
          <a:xfrm>
            <a:off x="8197231" y="2362201"/>
            <a:ext cx="1769267" cy="830997"/>
          </a:xfrm>
          <a:prstGeom prst="rect">
            <a:avLst/>
          </a:prstGeom>
          <a:noFill/>
        </p:spPr>
        <p:txBody>
          <a:bodyPr wrap="none" rtlCol="0">
            <a:spAutoFit/>
          </a:bodyPr>
          <a:lstStyle/>
          <a:p>
            <a:pPr lvl="0"/>
            <a:r>
              <a:rPr lang="az-Latn-AZ" sz="2400" b="1" dirty="0">
                <a:solidFill>
                  <a:schemeClr val="tx2">
                    <a:lumMod val="25000"/>
                  </a:schemeClr>
                </a:solidFill>
                <a:latin typeface="Calibri" panose="020F0502020204030204" pitchFamily="34" charset="0"/>
              </a:rPr>
              <a:t>Yağ turşuları</a:t>
            </a:r>
          </a:p>
          <a:p>
            <a:pPr lvl="0"/>
            <a:r>
              <a:rPr lang="az-Latn-AZ" sz="2400" b="1" dirty="0">
                <a:solidFill>
                  <a:schemeClr val="tx2">
                    <a:lumMod val="25000"/>
                  </a:schemeClr>
                </a:solidFill>
                <a:latin typeface="Calibri" panose="020F0502020204030204" pitchFamily="34" charset="0"/>
              </a:rPr>
              <a:t>Vit K</a:t>
            </a:r>
            <a:endParaRPr lang="en-US" sz="2400" b="1" dirty="0">
              <a:solidFill>
                <a:schemeClr val="tx2">
                  <a:lumMod val="25000"/>
                </a:schemeClr>
              </a:solidFill>
              <a:latin typeface="Calibri" panose="020F0502020204030204" pitchFamily="34" charset="0"/>
            </a:endParaRPr>
          </a:p>
        </p:txBody>
      </p:sp>
      <p:sp>
        <p:nvSpPr>
          <p:cNvPr id="17" name="TextBox 16"/>
          <p:cNvSpPr txBox="1"/>
          <p:nvPr/>
        </p:nvSpPr>
        <p:spPr>
          <a:xfrm>
            <a:off x="9966498" y="5338969"/>
            <a:ext cx="918841" cy="461665"/>
          </a:xfrm>
          <a:prstGeom prst="rect">
            <a:avLst/>
          </a:prstGeom>
          <a:noFill/>
        </p:spPr>
        <p:txBody>
          <a:bodyPr wrap="none" rtlCol="0">
            <a:spAutoFit/>
          </a:bodyPr>
          <a:lstStyle/>
          <a:p>
            <a:r>
              <a:rPr lang="az-Latn-AZ" sz="2400" b="1" dirty="0">
                <a:solidFill>
                  <a:srgbClr val="FF0000"/>
                </a:solidFill>
                <a:latin typeface="Calibri" panose="020F0502020204030204" pitchFamily="34" charset="0"/>
              </a:rPr>
              <a:t>Su 1 L</a:t>
            </a:r>
            <a:endParaRPr lang="en-US" sz="2400" b="1" dirty="0">
              <a:solidFill>
                <a:srgbClr val="FF0000"/>
              </a:solidFill>
              <a:latin typeface="Calibri" panose="020F0502020204030204" pitchFamily="34" charset="0"/>
            </a:endParaRPr>
          </a:p>
        </p:txBody>
      </p:sp>
      <p:sp>
        <p:nvSpPr>
          <p:cNvPr id="14" name="TextBox 13">
            <a:extLst>
              <a:ext uri="{FF2B5EF4-FFF2-40B4-BE49-F238E27FC236}">
                <a16:creationId xmlns:a16="http://schemas.microsoft.com/office/drawing/2014/main" id="{DC449431-F41B-4133-AA9A-EB2F21FA0705}"/>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599006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81200" y="152399"/>
            <a:ext cx="8229600" cy="533401"/>
          </a:xfrm>
        </p:spPr>
        <p:txBody>
          <a:bodyPr>
            <a:normAutofit/>
          </a:bodyPr>
          <a:lstStyle/>
          <a:p>
            <a:r>
              <a:rPr lang="az-Latn-AZ" sz="3200" dirty="0">
                <a:solidFill>
                  <a:schemeClr val="accent2">
                    <a:lumMod val="50000"/>
                  </a:schemeClr>
                </a:solidFill>
              </a:rPr>
              <a:t>Fiziologiyası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152400" y="1295400"/>
            <a:ext cx="4191000" cy="3200400"/>
          </a:xfrm>
        </p:spPr>
        <p:txBody>
          <a:bodyPr>
            <a:normAutofit/>
          </a:bodyPr>
          <a:lstStyle/>
          <a:p>
            <a:pPr marL="109728" indent="0">
              <a:buNone/>
            </a:pPr>
            <a:r>
              <a:rPr lang="az-Latn-AZ" b="1" dirty="0">
                <a:solidFill>
                  <a:srgbClr val="C00000"/>
                </a:solidFill>
              </a:rPr>
              <a:t>Hərəki funksiya</a:t>
            </a:r>
          </a:p>
          <a:p>
            <a:endParaRPr lang="en-US" b="1" dirty="0">
              <a:solidFill>
                <a:schemeClr val="tx2">
                  <a:lumMod val="25000"/>
                </a:schemeClr>
              </a:solidFill>
            </a:endParaRPr>
          </a:p>
          <a:p>
            <a:pPr lvl="0"/>
            <a:r>
              <a:rPr lang="az-Latn-AZ" b="1" dirty="0">
                <a:solidFill>
                  <a:schemeClr val="tx2">
                    <a:lumMod val="25000"/>
                  </a:schemeClr>
                </a:solidFill>
              </a:rPr>
              <a:t>Antiperistaltika</a:t>
            </a:r>
            <a:endParaRPr lang="en-US" b="1" dirty="0">
              <a:solidFill>
                <a:schemeClr val="tx2">
                  <a:lumMod val="25000"/>
                </a:schemeClr>
              </a:solidFill>
            </a:endParaRPr>
          </a:p>
          <a:p>
            <a:pPr lvl="0"/>
            <a:r>
              <a:rPr lang="az-Latn-AZ" b="1" dirty="0">
                <a:solidFill>
                  <a:schemeClr val="tx2">
                    <a:lumMod val="25000"/>
                  </a:schemeClr>
                </a:solidFill>
              </a:rPr>
              <a:t>Seqmentar yığılma</a:t>
            </a:r>
            <a:endParaRPr lang="en-US" b="1" dirty="0">
              <a:solidFill>
                <a:schemeClr val="tx2">
                  <a:lumMod val="25000"/>
                </a:schemeClr>
              </a:solidFill>
            </a:endParaRPr>
          </a:p>
          <a:p>
            <a:pPr lvl="0"/>
            <a:r>
              <a:rPr lang="az-Latn-AZ" b="1" dirty="0">
                <a:solidFill>
                  <a:schemeClr val="tx2">
                    <a:lumMod val="25000"/>
                  </a:schemeClr>
                </a:solidFill>
              </a:rPr>
              <a:t>Peristaltika</a:t>
            </a:r>
          </a:p>
          <a:p>
            <a:pPr lvl="0"/>
            <a:r>
              <a:rPr lang="az-Latn-AZ" b="1" dirty="0">
                <a:solidFill>
                  <a:schemeClr val="tx2">
                    <a:lumMod val="25000"/>
                  </a:schemeClr>
                </a:solidFill>
              </a:rPr>
              <a:t>Defekasya</a:t>
            </a:r>
            <a:endParaRPr lang="en-US" b="1" dirty="0">
              <a:solidFill>
                <a:schemeClr val="tx2">
                  <a:lumMod val="25000"/>
                </a:schemeClr>
              </a:solidFill>
            </a:endParaRPr>
          </a:p>
        </p:txBody>
      </p:sp>
      <p:pic>
        <p:nvPicPr>
          <p:cNvPr id="3076" name="Picture 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458200" y="2438400"/>
            <a:ext cx="3632049" cy="3621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1"/>
          </p:nvPr>
        </p:nvSpPr>
        <p:spPr>
          <a:xfrm>
            <a:off x="5904072" y="6407945"/>
            <a:ext cx="3011328" cy="297656"/>
          </a:xfrm>
        </p:spPr>
        <p:txBody>
          <a:bodyPr/>
          <a:lstStyle/>
          <a:p>
            <a:r>
              <a:rPr lang="en-US"/>
              <a:t>Prof.Dr. NYBay</a:t>
            </a:r>
            <a:endParaRPr lang="en-US"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5321" y="2438400"/>
            <a:ext cx="3629797" cy="3581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a16="http://schemas.microsoft.com/office/drawing/2014/main" id="{9E6E0A91-B747-4DF9-9A9D-6F7E04748867}"/>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142526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81200" y="0"/>
            <a:ext cx="8229600" cy="685800"/>
          </a:xfrm>
        </p:spPr>
        <p:txBody>
          <a:bodyPr>
            <a:normAutofit/>
          </a:bodyPr>
          <a:lstStyle/>
          <a:p>
            <a:r>
              <a:rPr lang="az-Latn-AZ" sz="3200" dirty="0">
                <a:solidFill>
                  <a:schemeClr val="accent2">
                    <a:lumMod val="50000"/>
                  </a:schemeClr>
                </a:solidFill>
              </a:rPr>
              <a:t>Fiziologiyası</a:t>
            </a:r>
            <a:endParaRPr lang="en-US" sz="3200" dirty="0">
              <a:solidFill>
                <a:schemeClr val="accent2">
                  <a:lumMod val="50000"/>
                </a:schemeClr>
              </a:solidFill>
            </a:endParaRPr>
          </a:p>
        </p:txBody>
      </p:sp>
      <p:sp>
        <p:nvSpPr>
          <p:cNvPr id="3" name="Content Placeholder 2"/>
          <p:cNvSpPr>
            <a:spLocks noGrp="1"/>
          </p:cNvSpPr>
          <p:nvPr>
            <p:ph sz="half" idx="1"/>
          </p:nvPr>
        </p:nvSpPr>
        <p:spPr>
          <a:xfrm>
            <a:off x="1447800" y="1715294"/>
            <a:ext cx="4191000" cy="4572000"/>
          </a:xfrm>
        </p:spPr>
        <p:txBody>
          <a:bodyPr>
            <a:normAutofit/>
          </a:bodyPr>
          <a:lstStyle/>
          <a:p>
            <a:pPr marL="109728" indent="0">
              <a:buNone/>
            </a:pPr>
            <a:r>
              <a:rPr lang="az-Latn-AZ" b="1" dirty="0">
                <a:solidFill>
                  <a:srgbClr val="C00000"/>
                </a:solidFill>
              </a:rPr>
              <a:t>Qoruma</a:t>
            </a:r>
            <a:endParaRPr lang="en-US" dirty="0">
              <a:solidFill>
                <a:srgbClr val="C00000"/>
              </a:solidFill>
            </a:endParaRPr>
          </a:p>
          <a:p>
            <a:pPr lvl="0"/>
            <a:r>
              <a:rPr lang="az-Latn-AZ" dirty="0">
                <a:solidFill>
                  <a:srgbClr val="C00000"/>
                </a:solidFill>
              </a:rPr>
              <a:t>Epitel</a:t>
            </a:r>
            <a:endParaRPr lang="en-US" dirty="0">
              <a:solidFill>
                <a:srgbClr val="C00000"/>
              </a:solidFill>
            </a:endParaRPr>
          </a:p>
          <a:p>
            <a:pPr lvl="0"/>
            <a:r>
              <a:rPr lang="az-Latn-AZ" dirty="0">
                <a:solidFill>
                  <a:srgbClr val="C00000"/>
                </a:solidFill>
              </a:rPr>
              <a:t>MALT</a:t>
            </a:r>
            <a:endParaRPr lang="en-US" dirty="0">
              <a:solidFill>
                <a:srgbClr val="C00000"/>
              </a:solidFill>
            </a:endParaRPr>
          </a:p>
          <a:p>
            <a:pPr lvl="0"/>
            <a:r>
              <a:rPr lang="az-Latn-AZ" dirty="0">
                <a:solidFill>
                  <a:srgbClr val="C00000"/>
                </a:solidFill>
              </a:rPr>
              <a:t>Mikroflora</a:t>
            </a:r>
            <a:endParaRPr lang="en-US" dirty="0">
              <a:solidFill>
                <a:srgbClr val="C00000"/>
              </a:solidFill>
            </a:endParaRPr>
          </a:p>
          <a:p>
            <a:pPr lvl="1"/>
            <a:r>
              <a:rPr lang="az-Latn-AZ" dirty="0">
                <a:solidFill>
                  <a:srgbClr val="C00000"/>
                </a:solidFill>
              </a:rPr>
              <a:t>Vit K</a:t>
            </a:r>
            <a:endParaRPr lang="en-US" dirty="0">
              <a:solidFill>
                <a:srgbClr val="C00000"/>
              </a:solidFill>
            </a:endParaRPr>
          </a:p>
          <a:p>
            <a:pPr lvl="1"/>
            <a:r>
              <a:rPr lang="az-Latn-AZ" dirty="0">
                <a:solidFill>
                  <a:srgbClr val="C00000"/>
                </a:solidFill>
              </a:rPr>
              <a:t>Yağ turşuları</a:t>
            </a:r>
            <a:endParaRPr lang="en-US" dirty="0">
              <a:solidFill>
                <a:srgbClr val="C00000"/>
              </a:solidFill>
            </a:endParaRPr>
          </a:p>
          <a:p>
            <a:pPr lvl="1"/>
            <a:r>
              <a:rPr lang="az-Latn-AZ" dirty="0">
                <a:solidFill>
                  <a:srgbClr val="C00000"/>
                </a:solidFill>
              </a:rPr>
              <a:t>Immunostimulyasiya</a:t>
            </a:r>
            <a:endParaRPr lang="en-US" dirty="0">
              <a:solidFill>
                <a:srgbClr val="C00000"/>
              </a:solidFill>
            </a:endParaRPr>
          </a:p>
          <a:p>
            <a:pPr lvl="1"/>
            <a:r>
              <a:rPr lang="az-Latn-AZ" dirty="0">
                <a:solidFill>
                  <a:srgbClr val="C00000"/>
                </a:solidFill>
              </a:rPr>
              <a:t>antimikrobial</a:t>
            </a:r>
            <a:endParaRPr lang="en-US" b="1" dirty="0">
              <a:solidFill>
                <a:srgbClr val="C00000"/>
              </a:solidFill>
            </a:endParaRPr>
          </a:p>
        </p:txBody>
      </p:sp>
      <p:sp>
        <p:nvSpPr>
          <p:cNvPr id="7" name="Content Placeholder 6"/>
          <p:cNvSpPr>
            <a:spLocks noGrp="1"/>
          </p:cNvSpPr>
          <p:nvPr>
            <p:ph sz="half" idx="2"/>
          </p:nvPr>
        </p:nvSpPr>
        <p:spPr/>
        <p:txBody>
          <a:bodyPr>
            <a:normAutofit/>
          </a:bodyPr>
          <a:lstStyle/>
          <a:p>
            <a:endParaRPr lang="en-US" dirty="0"/>
          </a:p>
        </p:txBody>
      </p:sp>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28F9ACA1-63B2-446F-94D3-53881C2235F9}"/>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7595382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124200" y="0"/>
            <a:ext cx="5943600" cy="685800"/>
          </a:xfrm>
        </p:spPr>
        <p:txBody>
          <a:bodyPr>
            <a:normAutofit/>
          </a:bodyPr>
          <a:lstStyle/>
          <a:p>
            <a:r>
              <a:rPr lang="az-Latn-AZ" sz="2400" dirty="0">
                <a:solidFill>
                  <a:schemeClr val="accent2">
                    <a:lumMod val="50000"/>
                  </a:schemeClr>
                </a:solidFill>
              </a:rPr>
              <a:t>Fiziologiyası</a:t>
            </a:r>
            <a:endParaRPr lang="en-US" sz="2400" dirty="0">
              <a:solidFill>
                <a:schemeClr val="accent2">
                  <a:lumMod val="50000"/>
                </a:schemeClr>
              </a:solidFill>
            </a:endParaRPr>
          </a:p>
        </p:txBody>
      </p:sp>
      <p:sp>
        <p:nvSpPr>
          <p:cNvPr id="3" name="Content Placeholder 2"/>
          <p:cNvSpPr>
            <a:spLocks noGrp="1"/>
          </p:cNvSpPr>
          <p:nvPr>
            <p:ph sz="half" idx="1"/>
          </p:nvPr>
        </p:nvSpPr>
        <p:spPr>
          <a:xfrm>
            <a:off x="1828800" y="1524000"/>
            <a:ext cx="8229600" cy="4572000"/>
          </a:xfrm>
        </p:spPr>
        <p:txBody>
          <a:bodyPr>
            <a:normAutofit/>
          </a:bodyPr>
          <a:lstStyle/>
          <a:p>
            <a:pPr marL="109728" indent="0">
              <a:buNone/>
            </a:pPr>
            <a:r>
              <a:rPr lang="az-Latn-AZ" b="1" dirty="0">
                <a:solidFill>
                  <a:schemeClr val="bg1"/>
                </a:solidFill>
              </a:rPr>
              <a:t>Mikrofloranın əhəmiyyəti</a:t>
            </a:r>
          </a:p>
          <a:p>
            <a:pPr marL="109728" indent="0">
              <a:buNone/>
            </a:pPr>
            <a:r>
              <a:rPr lang="az-Latn-AZ" b="1" dirty="0">
                <a:solidFill>
                  <a:schemeClr val="accent2"/>
                </a:solidFill>
              </a:rPr>
              <a:t>Yoğun bağırsaqda 10</a:t>
            </a:r>
            <a:r>
              <a:rPr lang="az-Latn-AZ" b="1" baseline="30000" dirty="0">
                <a:solidFill>
                  <a:schemeClr val="accent2"/>
                </a:solidFill>
              </a:rPr>
              <a:t>11</a:t>
            </a:r>
            <a:r>
              <a:rPr lang="az-Latn-AZ" b="1" dirty="0">
                <a:solidFill>
                  <a:schemeClr val="accent2"/>
                </a:solidFill>
              </a:rPr>
              <a:t> /ml çox bakteriya var</a:t>
            </a:r>
            <a:endParaRPr lang="en-US" b="1" dirty="0">
              <a:solidFill>
                <a:schemeClr val="accent2"/>
              </a:solidFill>
            </a:endParaRPr>
          </a:p>
          <a:p>
            <a:pPr lvl="0"/>
            <a:r>
              <a:rPr lang="az-Latn-AZ" dirty="0">
                <a:solidFill>
                  <a:schemeClr val="bg1"/>
                </a:solidFill>
              </a:rPr>
              <a:t>Vitamin K sintez edirlər</a:t>
            </a:r>
            <a:endParaRPr lang="en-US" dirty="0">
              <a:solidFill>
                <a:schemeClr val="bg1"/>
              </a:solidFill>
            </a:endParaRPr>
          </a:p>
          <a:p>
            <a:pPr lvl="0"/>
            <a:r>
              <a:rPr lang="az-Latn-AZ" dirty="0">
                <a:solidFill>
                  <a:schemeClr val="bg1"/>
                </a:solidFill>
              </a:rPr>
              <a:t>Yağ turşuları sintez edirlər</a:t>
            </a:r>
          </a:p>
          <a:p>
            <a:pPr lvl="0"/>
            <a:r>
              <a:rPr lang="az-Latn-AZ" dirty="0">
                <a:solidFill>
                  <a:schemeClr val="bg1"/>
                </a:solidFill>
              </a:rPr>
              <a:t>İmmun sistmi stumulyasiya edir və aktiv vəziyyətdə saxlayır. </a:t>
            </a:r>
            <a:endParaRPr lang="en-US" dirty="0">
              <a:solidFill>
                <a:schemeClr val="bg1"/>
              </a:solidFill>
            </a:endParaRPr>
          </a:p>
          <a:p>
            <a:pPr lvl="0"/>
            <a:r>
              <a:rPr lang="az-Latn-AZ" dirty="0">
                <a:solidFill>
                  <a:schemeClr val="bg1"/>
                </a:solidFill>
              </a:rPr>
              <a:t>Mikroflora yad mikrobların çoxalmasının qarşısını alır. </a:t>
            </a:r>
            <a:endParaRPr lang="en-US" dirty="0">
              <a:solidFill>
                <a:schemeClr val="bg1"/>
              </a:solidFill>
            </a:endParaRPr>
          </a:p>
        </p:txBody>
      </p:sp>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E0931658-0166-4BE2-9EDC-EEF2145E6A26}"/>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221316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0" y="0"/>
            <a:ext cx="6324600" cy="685800"/>
          </a:xfrm>
        </p:spPr>
        <p:txBody>
          <a:bodyPr>
            <a:normAutofit/>
          </a:bodyPr>
          <a:lstStyle/>
          <a:p>
            <a:r>
              <a:rPr lang="az-Latn-AZ" sz="2800" dirty="0">
                <a:solidFill>
                  <a:schemeClr val="accent2">
                    <a:lumMod val="50000"/>
                  </a:schemeClr>
                </a:solidFill>
              </a:rPr>
              <a:t>Sindromları</a:t>
            </a:r>
            <a:endParaRPr lang="en-US" sz="2800" dirty="0">
              <a:solidFill>
                <a:schemeClr val="accent2">
                  <a:lumMod val="50000"/>
                </a:schemeClr>
              </a:solidFill>
            </a:endParaRPr>
          </a:p>
        </p:txBody>
      </p:sp>
      <p:sp>
        <p:nvSpPr>
          <p:cNvPr id="3" name="Content Placeholder 2"/>
          <p:cNvSpPr>
            <a:spLocks noGrp="1"/>
          </p:cNvSpPr>
          <p:nvPr>
            <p:ph sz="half" idx="1"/>
          </p:nvPr>
        </p:nvSpPr>
        <p:spPr>
          <a:xfrm>
            <a:off x="1676400" y="1600200"/>
            <a:ext cx="4191000" cy="4572000"/>
          </a:xfrm>
        </p:spPr>
        <p:txBody>
          <a:bodyPr>
            <a:normAutofit/>
          </a:bodyPr>
          <a:lstStyle/>
          <a:p>
            <a:r>
              <a:rPr lang="az-Latn-AZ" b="1" dirty="0">
                <a:solidFill>
                  <a:schemeClr val="accent1">
                    <a:lumMod val="75000"/>
                  </a:schemeClr>
                </a:solidFill>
              </a:rPr>
              <a:t>Diarreya</a:t>
            </a:r>
          </a:p>
          <a:p>
            <a:pPr marL="109728" indent="0">
              <a:buNone/>
            </a:pPr>
            <a:endParaRPr lang="en-US" dirty="0">
              <a:solidFill>
                <a:schemeClr val="accent1">
                  <a:lumMod val="75000"/>
                </a:schemeClr>
              </a:solidFill>
            </a:endParaRPr>
          </a:p>
          <a:p>
            <a:r>
              <a:rPr lang="az-Latn-AZ" b="1" dirty="0">
                <a:solidFill>
                  <a:schemeClr val="accent1">
                    <a:lumMod val="75000"/>
                  </a:schemeClr>
                </a:solidFill>
              </a:rPr>
              <a:t>Qəbzlik</a:t>
            </a:r>
          </a:p>
          <a:p>
            <a:endParaRPr lang="en-US" dirty="0">
              <a:solidFill>
                <a:schemeClr val="accent1">
                  <a:lumMod val="75000"/>
                </a:schemeClr>
              </a:solidFill>
            </a:endParaRPr>
          </a:p>
          <a:p>
            <a:r>
              <a:rPr lang="az-Latn-AZ" b="1" dirty="0">
                <a:solidFill>
                  <a:schemeClr val="accent1">
                    <a:lumMod val="75000"/>
                  </a:schemeClr>
                </a:solidFill>
              </a:rPr>
              <a:t>Bağırsaq keçməzliyi </a:t>
            </a:r>
          </a:p>
          <a:p>
            <a:endParaRPr lang="en-US" dirty="0">
              <a:solidFill>
                <a:schemeClr val="accent1">
                  <a:lumMod val="75000"/>
                </a:schemeClr>
              </a:solidFill>
            </a:endParaRPr>
          </a:p>
          <a:p>
            <a:r>
              <a:rPr lang="az-Latn-AZ" b="1" dirty="0">
                <a:solidFill>
                  <a:schemeClr val="accent1">
                    <a:lumMod val="75000"/>
                  </a:schemeClr>
                </a:solidFill>
              </a:rPr>
              <a:t>Qanaxma</a:t>
            </a:r>
            <a:endParaRPr lang="en-US" dirty="0">
              <a:solidFill>
                <a:schemeClr val="accent1">
                  <a:lumMod val="75000"/>
                </a:schemeClr>
              </a:solidFill>
            </a:endParaRPr>
          </a:p>
        </p:txBody>
      </p:sp>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F9B8081A-971E-4FEC-9CDE-09242B4F4B96}"/>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6358341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0" y="152400"/>
            <a:ext cx="6096000" cy="533400"/>
          </a:xfrm>
        </p:spPr>
        <p:txBody>
          <a:bodyPr>
            <a:normAutofit/>
          </a:bodyPr>
          <a:lstStyle/>
          <a:p>
            <a:r>
              <a:rPr lang="az-Latn-AZ" sz="2400" dirty="0">
                <a:solidFill>
                  <a:schemeClr val="accent2">
                    <a:lumMod val="50000"/>
                  </a:schemeClr>
                </a:solidFill>
              </a:rPr>
              <a:t>Cərrahi xəstəlikləri</a:t>
            </a:r>
            <a:endParaRPr lang="en-US" sz="2400" dirty="0">
              <a:solidFill>
                <a:schemeClr val="accent2">
                  <a:lumMod val="50000"/>
                </a:schemeClr>
              </a:solidFill>
            </a:endParaRPr>
          </a:p>
        </p:txBody>
      </p:sp>
      <p:graphicFrame>
        <p:nvGraphicFramePr>
          <p:cNvPr id="4" name="Content Placeholder 3"/>
          <p:cNvGraphicFramePr>
            <a:graphicFrameLocks noGrp="1"/>
          </p:cNvGraphicFramePr>
          <p:nvPr>
            <p:ph sz="half" idx="1"/>
            <p:extLst>
              <p:ext uri="{D42A27DB-BD31-4B8C-83A1-F6EECF244321}">
                <p14:modId xmlns:p14="http://schemas.microsoft.com/office/powerpoint/2010/main" val="169709173"/>
              </p:ext>
            </p:extLst>
          </p:nvPr>
        </p:nvGraphicFramePr>
        <p:xfrm>
          <a:off x="1828800" y="838199"/>
          <a:ext cx="8458200" cy="5562600"/>
        </p:xfrm>
        <a:graphic>
          <a:graphicData uri="http://schemas.openxmlformats.org/drawingml/2006/table">
            <a:tbl>
              <a:tblPr firstRow="1" firstCol="1" bandRow="1">
                <a:effectLst/>
                <a:tableStyleId>{5C22544A-7EE6-4342-B048-85BDC9FD1C3A}</a:tableStyleId>
              </a:tblPr>
              <a:tblGrid>
                <a:gridCol w="8458200">
                  <a:extLst>
                    <a:ext uri="{9D8B030D-6E8A-4147-A177-3AD203B41FA5}">
                      <a16:colId xmlns:a16="http://schemas.microsoft.com/office/drawing/2014/main" val="20000"/>
                    </a:ext>
                  </a:extLst>
                </a:gridCol>
              </a:tblGrid>
              <a:tr h="463550">
                <a:tc>
                  <a:txBody>
                    <a:bodyPr/>
                    <a:lstStyle/>
                    <a:p>
                      <a:pPr marL="0" marR="0">
                        <a:lnSpc>
                          <a:spcPct val="115000"/>
                        </a:lnSpc>
                        <a:spcBef>
                          <a:spcPts val="0"/>
                        </a:spcBef>
                        <a:spcAft>
                          <a:spcPts val="0"/>
                        </a:spcAft>
                      </a:pPr>
                      <a:r>
                        <a:rPr lang="en-US" sz="2400" dirty="0" err="1">
                          <a:solidFill>
                            <a:schemeClr val="tx2">
                              <a:lumMod val="25000"/>
                            </a:schemeClr>
                          </a:solidFill>
                          <a:effectLst/>
                        </a:rPr>
                        <a:t>Xoralı</a:t>
                      </a:r>
                      <a:r>
                        <a:rPr lang="en-US" sz="2400" dirty="0">
                          <a:solidFill>
                            <a:schemeClr val="tx2">
                              <a:lumMod val="25000"/>
                            </a:schemeClr>
                          </a:solidFill>
                          <a:effectLst/>
                        </a:rPr>
                        <a:t> </a:t>
                      </a:r>
                      <a:r>
                        <a:rPr lang="en-US" sz="2400" dirty="0" err="1">
                          <a:solidFill>
                            <a:schemeClr val="tx2">
                              <a:lumMod val="25000"/>
                            </a:schemeClr>
                          </a:solidFill>
                          <a:effectLst/>
                        </a:rPr>
                        <a:t>kolit</a:t>
                      </a:r>
                      <a:endParaRPr lang="en-US" sz="2000" dirty="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0"/>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Divertikul</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1"/>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Poliplər</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2"/>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Polipoz</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3"/>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Xərçəng</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4"/>
                  </a:ext>
                </a:extLst>
              </a:tr>
              <a:tr h="463550">
                <a:tc>
                  <a:txBody>
                    <a:bodyPr/>
                    <a:lstStyle/>
                    <a:p>
                      <a:pPr marL="0" marR="0">
                        <a:lnSpc>
                          <a:spcPct val="115000"/>
                        </a:lnSpc>
                        <a:spcBef>
                          <a:spcPts val="0"/>
                        </a:spcBef>
                        <a:spcAft>
                          <a:spcPts val="0"/>
                        </a:spcAft>
                      </a:pPr>
                      <a:r>
                        <a:rPr lang="en-US" sz="2400" dirty="0" err="1">
                          <a:solidFill>
                            <a:schemeClr val="tx2">
                              <a:lumMod val="25000"/>
                            </a:schemeClr>
                          </a:solidFill>
                          <a:effectLst/>
                        </a:rPr>
                        <a:t>Xoş</a:t>
                      </a:r>
                      <a:r>
                        <a:rPr lang="en-US" sz="2400" dirty="0">
                          <a:solidFill>
                            <a:schemeClr val="tx2">
                              <a:lumMod val="25000"/>
                            </a:schemeClr>
                          </a:solidFill>
                          <a:effectLst/>
                        </a:rPr>
                        <a:t> </a:t>
                      </a:r>
                      <a:r>
                        <a:rPr lang="en-US" sz="2400" dirty="0" err="1">
                          <a:solidFill>
                            <a:schemeClr val="tx2">
                              <a:lumMod val="25000"/>
                            </a:schemeClr>
                          </a:solidFill>
                          <a:effectLst/>
                        </a:rPr>
                        <a:t>törəmələr</a:t>
                      </a:r>
                      <a:endParaRPr lang="en-US" sz="2000" dirty="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5"/>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Fistullar</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6"/>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Burulma</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7"/>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Meqakolon</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8"/>
                  </a:ext>
                </a:extLst>
              </a:tr>
              <a:tr h="463550">
                <a:tc>
                  <a:txBody>
                    <a:bodyPr/>
                    <a:lstStyle/>
                    <a:p>
                      <a:pPr marL="0" marR="0">
                        <a:lnSpc>
                          <a:spcPct val="115000"/>
                        </a:lnSpc>
                        <a:spcBef>
                          <a:spcPts val="0"/>
                        </a:spcBef>
                        <a:spcAft>
                          <a:spcPts val="0"/>
                        </a:spcAft>
                      </a:pPr>
                      <a:r>
                        <a:rPr lang="en-US" sz="2400">
                          <a:solidFill>
                            <a:schemeClr val="tx2">
                              <a:lumMod val="25000"/>
                            </a:schemeClr>
                          </a:solidFill>
                          <a:effectLst/>
                        </a:rPr>
                        <a:t>İşemik kolit</a:t>
                      </a:r>
                      <a:endParaRPr lang="en-US" sz="200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09"/>
                  </a:ext>
                </a:extLst>
              </a:tr>
              <a:tr h="463550">
                <a:tc>
                  <a:txBody>
                    <a:bodyPr/>
                    <a:lstStyle/>
                    <a:p>
                      <a:pPr marL="0" marR="0">
                        <a:lnSpc>
                          <a:spcPct val="115000"/>
                        </a:lnSpc>
                        <a:spcBef>
                          <a:spcPts val="0"/>
                        </a:spcBef>
                        <a:spcAft>
                          <a:spcPts val="0"/>
                        </a:spcAft>
                      </a:pPr>
                      <a:r>
                        <a:rPr lang="en-US" sz="2400" dirty="0" err="1">
                          <a:solidFill>
                            <a:schemeClr val="tx2">
                              <a:lumMod val="25000"/>
                            </a:schemeClr>
                          </a:solidFill>
                          <a:effectLst/>
                        </a:rPr>
                        <a:t>Xroniki</a:t>
                      </a:r>
                      <a:r>
                        <a:rPr lang="en-US" sz="2400" dirty="0">
                          <a:solidFill>
                            <a:schemeClr val="tx2">
                              <a:lumMod val="25000"/>
                            </a:schemeClr>
                          </a:solidFill>
                          <a:effectLst/>
                        </a:rPr>
                        <a:t> </a:t>
                      </a:r>
                      <a:r>
                        <a:rPr lang="en-US" sz="2400" dirty="0" err="1">
                          <a:solidFill>
                            <a:schemeClr val="tx2">
                              <a:lumMod val="25000"/>
                            </a:schemeClr>
                          </a:solidFill>
                          <a:effectLst/>
                        </a:rPr>
                        <a:t>qəbzlik</a:t>
                      </a:r>
                      <a:endParaRPr lang="en-US" sz="2000" dirty="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10"/>
                  </a:ext>
                </a:extLst>
              </a:tr>
              <a:tr h="463550">
                <a:tc>
                  <a:txBody>
                    <a:bodyPr/>
                    <a:lstStyle/>
                    <a:p>
                      <a:pPr marL="0" marR="0">
                        <a:lnSpc>
                          <a:spcPct val="115000"/>
                        </a:lnSpc>
                        <a:spcBef>
                          <a:spcPts val="0"/>
                        </a:spcBef>
                        <a:spcAft>
                          <a:spcPts val="0"/>
                        </a:spcAft>
                      </a:pPr>
                      <a:r>
                        <a:rPr lang="en-US" sz="2400" dirty="0" err="1">
                          <a:solidFill>
                            <a:schemeClr val="tx2">
                              <a:lumMod val="25000"/>
                            </a:schemeClr>
                          </a:solidFill>
                          <a:effectLst/>
                        </a:rPr>
                        <a:t>Yaralanmaları</a:t>
                      </a:r>
                      <a:endParaRPr lang="en-US" sz="2000" dirty="0">
                        <a:solidFill>
                          <a:schemeClr val="tx2">
                            <a:lumMod val="25000"/>
                          </a:schemeClr>
                        </a:solidFill>
                        <a:effectLst/>
                        <a:latin typeface="Calibri"/>
                        <a:ea typeface="Calibri"/>
                        <a:cs typeface="Times New Roman"/>
                      </a:endParaRPr>
                    </a:p>
                  </a:txBody>
                  <a:tcPr marL="68580" marR="68580" marT="0" marB="0" anchor="ctr">
                    <a:noFill/>
                  </a:tcPr>
                </a:tc>
                <a:extLst>
                  <a:ext uri="{0D108BD9-81ED-4DB2-BD59-A6C34878D82A}">
                    <a16:rowId xmlns:a16="http://schemas.microsoft.com/office/drawing/2014/main" val="10011"/>
                  </a:ext>
                </a:extLst>
              </a:tr>
            </a:tbl>
          </a:graphicData>
        </a:graphic>
      </p:graphicFrame>
      <p:sp>
        <p:nvSpPr>
          <p:cNvPr id="2" name="Footer Placeholder 1"/>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3669B61C-E54B-4C63-B895-982F3950093C}"/>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673044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76200"/>
            <a:ext cx="6324600" cy="533400"/>
          </a:xfrm>
        </p:spPr>
        <p:txBody>
          <a:bodyPr>
            <a:noAutofit/>
          </a:bodyPr>
          <a:lstStyle/>
          <a:p>
            <a:r>
              <a:rPr lang="az-Latn-AZ" sz="2800" dirty="0">
                <a:solidFill>
                  <a:schemeClr val="accent2">
                    <a:lumMod val="50000"/>
                  </a:schemeClr>
                </a:solidFill>
              </a:rPr>
              <a:t>Müayinələri</a:t>
            </a:r>
            <a:endParaRPr lang="en-US" sz="2800" dirty="0">
              <a:solidFill>
                <a:schemeClr val="accent2">
                  <a:lumMod val="50000"/>
                </a:schemeClr>
              </a:solidFill>
            </a:endParaRPr>
          </a:p>
        </p:txBody>
      </p:sp>
      <p:sp>
        <p:nvSpPr>
          <p:cNvPr id="2" name="Content Placeholder 1"/>
          <p:cNvSpPr>
            <a:spLocks noGrp="1"/>
          </p:cNvSpPr>
          <p:nvPr>
            <p:ph sz="half" idx="1"/>
          </p:nvPr>
        </p:nvSpPr>
        <p:spPr>
          <a:xfrm>
            <a:off x="1295400" y="1106582"/>
            <a:ext cx="4038600" cy="3471672"/>
          </a:xfrm>
        </p:spPr>
        <p:txBody>
          <a:bodyPr>
            <a:normAutofit fontScale="92500" lnSpcReduction="20000"/>
          </a:bodyPr>
          <a:lstStyle/>
          <a:p>
            <a:pPr marL="109728" indent="0">
              <a:buNone/>
            </a:pPr>
            <a:r>
              <a:rPr lang="az-Latn-AZ" b="1" dirty="0">
                <a:solidFill>
                  <a:srgbClr val="C00000"/>
                </a:solidFill>
              </a:rPr>
              <a:t>Klinik</a:t>
            </a:r>
          </a:p>
          <a:p>
            <a:r>
              <a:rPr lang="az-Latn-AZ" b="1" dirty="0">
                <a:solidFill>
                  <a:schemeClr val="tx2">
                    <a:lumMod val="25000"/>
                  </a:schemeClr>
                </a:solidFill>
              </a:rPr>
              <a:t>Ağrı</a:t>
            </a:r>
            <a:endParaRPr lang="en-US" b="1" dirty="0">
              <a:solidFill>
                <a:schemeClr val="tx2">
                  <a:lumMod val="25000"/>
                </a:schemeClr>
              </a:solidFill>
            </a:endParaRPr>
          </a:p>
          <a:p>
            <a:r>
              <a:rPr lang="az-Latn-AZ" b="1" dirty="0">
                <a:solidFill>
                  <a:schemeClr val="tx2">
                    <a:lumMod val="25000"/>
                  </a:schemeClr>
                </a:solidFill>
              </a:rPr>
              <a:t>Diarreya</a:t>
            </a:r>
            <a:endParaRPr lang="en-US" b="1" dirty="0">
              <a:solidFill>
                <a:schemeClr val="tx2">
                  <a:lumMod val="25000"/>
                </a:schemeClr>
              </a:solidFill>
            </a:endParaRPr>
          </a:p>
          <a:p>
            <a:r>
              <a:rPr lang="az-Latn-AZ" b="1" dirty="0">
                <a:solidFill>
                  <a:schemeClr val="tx2">
                    <a:lumMod val="25000"/>
                  </a:schemeClr>
                </a:solidFill>
              </a:rPr>
              <a:t>Qəbzlik</a:t>
            </a:r>
            <a:endParaRPr lang="en-US" b="1" dirty="0">
              <a:solidFill>
                <a:schemeClr val="tx2">
                  <a:lumMod val="25000"/>
                </a:schemeClr>
              </a:solidFill>
            </a:endParaRPr>
          </a:p>
          <a:p>
            <a:r>
              <a:rPr lang="az-Latn-AZ" b="1" dirty="0">
                <a:solidFill>
                  <a:schemeClr val="tx2">
                    <a:lumMod val="25000"/>
                  </a:schemeClr>
                </a:solidFill>
              </a:rPr>
              <a:t>Köp</a:t>
            </a:r>
            <a:endParaRPr lang="en-US" b="1" dirty="0">
              <a:solidFill>
                <a:schemeClr val="tx2">
                  <a:lumMod val="25000"/>
                </a:schemeClr>
              </a:solidFill>
            </a:endParaRPr>
          </a:p>
          <a:p>
            <a:r>
              <a:rPr lang="az-Latn-AZ" b="1" dirty="0">
                <a:solidFill>
                  <a:schemeClr val="tx2">
                    <a:lumMod val="25000"/>
                  </a:schemeClr>
                </a:solidFill>
              </a:rPr>
              <a:t>Qanaxma</a:t>
            </a:r>
            <a:endParaRPr lang="en-US" b="1" dirty="0">
              <a:solidFill>
                <a:schemeClr val="tx2">
                  <a:lumMod val="25000"/>
                </a:schemeClr>
              </a:solidFill>
            </a:endParaRPr>
          </a:p>
          <a:p>
            <a:r>
              <a:rPr lang="az-Latn-AZ" b="1" dirty="0">
                <a:solidFill>
                  <a:schemeClr val="tx2">
                    <a:lumMod val="25000"/>
                  </a:schemeClr>
                </a:solidFill>
              </a:rPr>
              <a:t>Palpator kütlə</a:t>
            </a:r>
          </a:p>
          <a:p>
            <a:r>
              <a:rPr lang="az-Latn-AZ" b="1" dirty="0">
                <a:solidFill>
                  <a:schemeClr val="tx2">
                    <a:lumMod val="25000"/>
                  </a:schemeClr>
                </a:solidFill>
              </a:rPr>
              <a:t>Digər</a:t>
            </a:r>
            <a:endParaRPr lang="en-US" b="1" dirty="0">
              <a:solidFill>
                <a:schemeClr val="tx2">
                  <a:lumMod val="25000"/>
                </a:schemeClr>
              </a:solidFill>
            </a:endParaRPr>
          </a:p>
          <a:p>
            <a:endParaRPr lang="en-US" b="1" dirty="0">
              <a:solidFill>
                <a:schemeClr val="tx2">
                  <a:lumMod val="25000"/>
                </a:schemeClr>
              </a:solidFill>
            </a:endParaRPr>
          </a:p>
        </p:txBody>
      </p:sp>
      <p:sp>
        <p:nvSpPr>
          <p:cNvPr id="3" name="Content Placeholder 2"/>
          <p:cNvSpPr>
            <a:spLocks noGrp="1"/>
          </p:cNvSpPr>
          <p:nvPr>
            <p:ph sz="half" idx="2"/>
          </p:nvPr>
        </p:nvSpPr>
        <p:spPr>
          <a:xfrm>
            <a:off x="6096000" y="1106582"/>
            <a:ext cx="4267200" cy="3998818"/>
          </a:xfrm>
        </p:spPr>
        <p:txBody>
          <a:bodyPr>
            <a:normAutofit fontScale="92500" lnSpcReduction="20000"/>
          </a:bodyPr>
          <a:lstStyle/>
          <a:p>
            <a:pPr marL="109728" indent="0">
              <a:buNone/>
            </a:pPr>
            <a:r>
              <a:rPr lang="az-Latn-AZ" b="1" dirty="0">
                <a:solidFill>
                  <a:srgbClr val="C00000"/>
                </a:solidFill>
              </a:rPr>
              <a:t>Görüntüləmə</a:t>
            </a:r>
            <a:endParaRPr lang="en-US" b="1" dirty="0">
              <a:solidFill>
                <a:srgbClr val="C00000"/>
              </a:solidFill>
            </a:endParaRPr>
          </a:p>
          <a:p>
            <a:r>
              <a:rPr lang="az-Latn-AZ" b="1" dirty="0">
                <a:solidFill>
                  <a:schemeClr val="accent1">
                    <a:lumMod val="75000"/>
                  </a:schemeClr>
                </a:solidFill>
              </a:rPr>
              <a:t>Rentgenoqrafiya</a:t>
            </a:r>
            <a:endParaRPr lang="en-US" b="1" dirty="0">
              <a:solidFill>
                <a:schemeClr val="accent1">
                  <a:lumMod val="75000"/>
                </a:schemeClr>
              </a:solidFill>
            </a:endParaRPr>
          </a:p>
          <a:p>
            <a:r>
              <a:rPr lang="az-Latn-AZ" b="1" dirty="0">
                <a:solidFill>
                  <a:schemeClr val="accent1">
                    <a:lumMod val="75000"/>
                  </a:schemeClr>
                </a:solidFill>
              </a:rPr>
              <a:t>Defekoqrafiya</a:t>
            </a:r>
            <a:endParaRPr lang="en-US" b="1" dirty="0">
              <a:solidFill>
                <a:schemeClr val="accent1">
                  <a:lumMod val="75000"/>
                </a:schemeClr>
              </a:solidFill>
            </a:endParaRPr>
          </a:p>
          <a:p>
            <a:r>
              <a:rPr lang="az-Latn-AZ" b="1" dirty="0">
                <a:solidFill>
                  <a:schemeClr val="accent1">
                    <a:lumMod val="75000"/>
                  </a:schemeClr>
                </a:solidFill>
              </a:rPr>
              <a:t>KT</a:t>
            </a:r>
          </a:p>
          <a:p>
            <a:r>
              <a:rPr lang="az-Latn-AZ" b="1" dirty="0">
                <a:solidFill>
                  <a:schemeClr val="accent1">
                    <a:lumMod val="75000"/>
                  </a:schemeClr>
                </a:solidFill>
              </a:rPr>
              <a:t>Virtual kolonoskopiya</a:t>
            </a:r>
            <a:endParaRPr lang="en-US" b="1" dirty="0">
              <a:solidFill>
                <a:schemeClr val="accent1">
                  <a:lumMod val="75000"/>
                </a:schemeClr>
              </a:solidFill>
            </a:endParaRPr>
          </a:p>
          <a:p>
            <a:r>
              <a:rPr lang="az-Latn-AZ" b="1" dirty="0">
                <a:solidFill>
                  <a:schemeClr val="accent1">
                    <a:lumMod val="75000"/>
                  </a:schemeClr>
                </a:solidFill>
              </a:rPr>
              <a:t>MRT</a:t>
            </a:r>
            <a:endParaRPr lang="en-US" b="1" dirty="0">
              <a:solidFill>
                <a:schemeClr val="accent1">
                  <a:lumMod val="75000"/>
                </a:schemeClr>
              </a:solidFill>
            </a:endParaRPr>
          </a:p>
          <a:p>
            <a:r>
              <a:rPr lang="az-Latn-AZ" b="1" dirty="0">
                <a:solidFill>
                  <a:schemeClr val="accent1">
                    <a:lumMod val="75000"/>
                  </a:schemeClr>
                </a:solidFill>
              </a:rPr>
              <a:t>Kolonoskopiya</a:t>
            </a:r>
            <a:endParaRPr lang="en-US" b="1" dirty="0">
              <a:solidFill>
                <a:schemeClr val="accent1">
                  <a:lumMod val="75000"/>
                </a:schemeClr>
              </a:solidFill>
            </a:endParaRPr>
          </a:p>
        </p:txBody>
      </p:sp>
      <p:sp>
        <p:nvSpPr>
          <p:cNvPr id="7" name="Footer Placeholder 6"/>
          <p:cNvSpPr>
            <a:spLocks noGrp="1"/>
          </p:cNvSpPr>
          <p:nvPr>
            <p:ph type="ftr" sz="quarter" idx="11"/>
          </p:nvPr>
        </p:nvSpPr>
        <p:spPr/>
        <p:txBody>
          <a:bodyPr/>
          <a:lstStyle/>
          <a:p>
            <a:r>
              <a:rPr lang="en-US"/>
              <a:t>Prof.Dr. NYBay</a:t>
            </a:r>
          </a:p>
        </p:txBody>
      </p:sp>
      <p:sp>
        <p:nvSpPr>
          <p:cNvPr id="5" name="Content Placeholder 1"/>
          <p:cNvSpPr txBox="1">
            <a:spLocks/>
          </p:cNvSpPr>
          <p:nvPr/>
        </p:nvSpPr>
        <p:spPr>
          <a:xfrm>
            <a:off x="1295400" y="4892506"/>
            <a:ext cx="4038600" cy="1735836"/>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None/>
            </a:pPr>
            <a:r>
              <a:rPr lang="az-Latn-AZ" b="1" dirty="0">
                <a:solidFill>
                  <a:srgbClr val="C00000"/>
                </a:solidFill>
              </a:rPr>
              <a:t>Laborator</a:t>
            </a:r>
          </a:p>
          <a:p>
            <a:r>
              <a:rPr lang="az-Latn-AZ" b="1" dirty="0">
                <a:solidFill>
                  <a:schemeClr val="tx2">
                    <a:lumMod val="25000"/>
                  </a:schemeClr>
                </a:solidFill>
              </a:rPr>
              <a:t>Nəcis analizi</a:t>
            </a:r>
            <a:endParaRPr lang="en-US" b="1" dirty="0">
              <a:solidFill>
                <a:schemeClr val="tx2">
                  <a:lumMod val="25000"/>
                </a:schemeClr>
              </a:solidFill>
            </a:endParaRPr>
          </a:p>
          <a:p>
            <a:r>
              <a:rPr lang="az-Latn-AZ" b="1" dirty="0">
                <a:solidFill>
                  <a:schemeClr val="tx2">
                    <a:lumMod val="25000"/>
                  </a:schemeClr>
                </a:solidFill>
              </a:rPr>
              <a:t>Şiş markerləri</a:t>
            </a:r>
            <a:endParaRPr lang="en-US" b="1" dirty="0">
              <a:solidFill>
                <a:schemeClr val="tx2">
                  <a:lumMod val="25000"/>
                </a:schemeClr>
              </a:solidFill>
            </a:endParaRPr>
          </a:p>
          <a:p>
            <a:endParaRPr lang="en-US" b="1" dirty="0">
              <a:solidFill>
                <a:schemeClr val="tx2">
                  <a:lumMod val="25000"/>
                </a:schemeClr>
              </a:solidFill>
            </a:endParaRPr>
          </a:p>
        </p:txBody>
      </p:sp>
      <p:sp>
        <p:nvSpPr>
          <p:cNvPr id="6" name="Content Placeholder 2"/>
          <p:cNvSpPr txBox="1">
            <a:spLocks/>
          </p:cNvSpPr>
          <p:nvPr/>
        </p:nvSpPr>
        <p:spPr>
          <a:xfrm>
            <a:off x="6385560" y="4892506"/>
            <a:ext cx="4267200" cy="761238"/>
          </a:xfrm>
          <a:prstGeom prst="rect">
            <a:avLst/>
          </a:prstGeom>
        </p:spPr>
        <p:txBody>
          <a:bodyPr vert="horz">
            <a:normAutofit/>
          </a:bodyPr>
          <a:lstStyle>
            <a:lvl1pPr marL="365760" indent="-256032" algn="l" rtl="0" eaLnBrk="1" latinLnBrk="0" hangingPunct="1">
              <a:spcBef>
                <a:spcPts val="400"/>
              </a:spcBef>
              <a:spcAft>
                <a:spcPts val="0"/>
              </a:spcAft>
              <a:buClr>
                <a:schemeClr val="accent1"/>
              </a:buClr>
              <a:buSzPct val="68000"/>
              <a:buFont typeface="Wingdings 3"/>
              <a:buChar char=""/>
              <a:defRPr kumimoji="0" sz="28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4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0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109728" indent="0">
              <a:buNone/>
            </a:pPr>
            <a:r>
              <a:rPr lang="az-Latn-AZ" b="1" dirty="0">
                <a:solidFill>
                  <a:srgbClr val="C00000"/>
                </a:solidFill>
              </a:rPr>
              <a:t>Biopsiya</a:t>
            </a:r>
            <a:endParaRPr lang="en-US" b="1" dirty="0">
              <a:solidFill>
                <a:srgbClr val="C00000"/>
              </a:solidFill>
            </a:endParaRPr>
          </a:p>
        </p:txBody>
      </p:sp>
      <p:sp>
        <p:nvSpPr>
          <p:cNvPr id="8" name="TextBox 7">
            <a:extLst>
              <a:ext uri="{FF2B5EF4-FFF2-40B4-BE49-F238E27FC236}">
                <a16:creationId xmlns:a16="http://schemas.microsoft.com/office/drawing/2014/main" id="{30C34B84-41CB-40DA-8F11-707C368A7E20}"/>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2176252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895600" y="129647"/>
            <a:ext cx="6324600" cy="461665"/>
          </a:xfrm>
        </p:spPr>
        <p:txBody>
          <a:bodyPr>
            <a:noAutofit/>
          </a:bodyPr>
          <a:lstStyle/>
          <a:p>
            <a:r>
              <a:rPr lang="az-Latn-AZ" sz="2000" dirty="0">
                <a:solidFill>
                  <a:schemeClr val="accent2">
                    <a:lumMod val="50000"/>
                  </a:schemeClr>
                </a:solidFill>
              </a:rPr>
              <a:t>Yoğun  bağırsaq xəstəliklərinin diaqnostik alqoritmi</a:t>
            </a:r>
            <a:endParaRPr lang="en-US" sz="2000" dirty="0">
              <a:solidFill>
                <a:schemeClr val="accent2">
                  <a:lumMod val="50000"/>
                </a:schemeClr>
              </a:solidFill>
            </a:endParaRPr>
          </a:p>
        </p:txBody>
      </p:sp>
      <p:sp>
        <p:nvSpPr>
          <p:cNvPr id="2" name="Footer Placeholder 1"/>
          <p:cNvSpPr>
            <a:spLocks noGrp="1"/>
          </p:cNvSpPr>
          <p:nvPr>
            <p:ph type="ftr" sz="quarter" idx="11"/>
          </p:nvPr>
        </p:nvSpPr>
        <p:spPr/>
        <p:txBody>
          <a:bodyPr/>
          <a:lstStyle/>
          <a:p>
            <a:r>
              <a:rPr lang="en-US"/>
              <a:t>Prof.Dr. NYBay</a:t>
            </a:r>
          </a:p>
        </p:txBody>
      </p:sp>
      <p:sp>
        <p:nvSpPr>
          <p:cNvPr id="7" name="TextBox 6"/>
          <p:cNvSpPr txBox="1"/>
          <p:nvPr/>
        </p:nvSpPr>
        <p:spPr>
          <a:xfrm>
            <a:off x="2074024" y="920710"/>
            <a:ext cx="1176925" cy="461665"/>
          </a:xfrm>
          <a:prstGeom prst="rect">
            <a:avLst/>
          </a:prstGeom>
          <a:noFill/>
        </p:spPr>
        <p:txBody>
          <a:bodyPr wrap="none" rtlCol="0">
            <a:spAutoFit/>
          </a:bodyPr>
          <a:lstStyle/>
          <a:p>
            <a:pPr algn="ctr"/>
            <a:r>
              <a:rPr lang="az-Latn-AZ" sz="2400" b="1" dirty="0">
                <a:solidFill>
                  <a:schemeClr val="tx2">
                    <a:lumMod val="25000"/>
                  </a:schemeClr>
                </a:solidFill>
                <a:latin typeface="+mj-lt"/>
              </a:rPr>
              <a:t>ŞÜBHƏ</a:t>
            </a:r>
          </a:p>
        </p:txBody>
      </p:sp>
      <p:sp>
        <p:nvSpPr>
          <p:cNvPr id="8" name="TextBox 7"/>
          <p:cNvSpPr txBox="1"/>
          <p:nvPr/>
        </p:nvSpPr>
        <p:spPr>
          <a:xfrm>
            <a:off x="1585107" y="2586335"/>
            <a:ext cx="2154757" cy="461665"/>
          </a:xfrm>
          <a:prstGeom prst="rect">
            <a:avLst/>
          </a:prstGeom>
          <a:noFill/>
        </p:spPr>
        <p:txBody>
          <a:bodyPr wrap="none" rtlCol="0">
            <a:spAutoFit/>
          </a:bodyPr>
          <a:lstStyle/>
          <a:p>
            <a:pPr algn="ctr"/>
            <a:r>
              <a:rPr lang="az-Latn-AZ" sz="2400" b="1" dirty="0">
                <a:solidFill>
                  <a:schemeClr val="tx2">
                    <a:lumMod val="25000"/>
                  </a:schemeClr>
                </a:solidFill>
                <a:latin typeface="+mj-lt"/>
              </a:rPr>
              <a:t>BİRİNCİ PİLLƏ</a:t>
            </a:r>
          </a:p>
        </p:txBody>
      </p:sp>
      <p:sp>
        <p:nvSpPr>
          <p:cNvPr id="9" name="TextBox 8"/>
          <p:cNvSpPr txBox="1"/>
          <p:nvPr/>
        </p:nvSpPr>
        <p:spPr>
          <a:xfrm>
            <a:off x="1671669" y="3959276"/>
            <a:ext cx="1981633" cy="461665"/>
          </a:xfrm>
          <a:prstGeom prst="rect">
            <a:avLst/>
          </a:prstGeom>
          <a:noFill/>
        </p:spPr>
        <p:txBody>
          <a:bodyPr wrap="none" rtlCol="0">
            <a:spAutoFit/>
          </a:bodyPr>
          <a:lstStyle/>
          <a:p>
            <a:pPr algn="ctr"/>
            <a:r>
              <a:rPr lang="az-Latn-AZ" sz="2400" b="1" dirty="0">
                <a:solidFill>
                  <a:schemeClr val="tx2">
                    <a:lumMod val="25000"/>
                  </a:schemeClr>
                </a:solidFill>
                <a:latin typeface="+mj-lt"/>
              </a:rPr>
              <a:t>İKİNCİ PİLLƏ</a:t>
            </a:r>
            <a:endParaRPr lang="en-US" sz="2400" b="1" dirty="0">
              <a:solidFill>
                <a:schemeClr val="tx2">
                  <a:lumMod val="25000"/>
                </a:schemeClr>
              </a:solidFill>
              <a:latin typeface="+mj-lt"/>
            </a:endParaRPr>
          </a:p>
        </p:txBody>
      </p:sp>
      <p:sp>
        <p:nvSpPr>
          <p:cNvPr id="10" name="TextBox 9"/>
          <p:cNvSpPr txBox="1"/>
          <p:nvPr/>
        </p:nvSpPr>
        <p:spPr>
          <a:xfrm>
            <a:off x="1676400" y="5330876"/>
            <a:ext cx="1972168" cy="830997"/>
          </a:xfrm>
          <a:prstGeom prst="rect">
            <a:avLst/>
          </a:prstGeom>
          <a:noFill/>
        </p:spPr>
        <p:txBody>
          <a:bodyPr wrap="square" rtlCol="0">
            <a:spAutoFit/>
          </a:bodyPr>
          <a:lstStyle/>
          <a:p>
            <a:pPr algn="ctr"/>
            <a:r>
              <a:rPr lang="az-Latn-AZ" sz="2400" b="1" dirty="0">
                <a:solidFill>
                  <a:schemeClr val="tx2">
                    <a:lumMod val="25000"/>
                  </a:schemeClr>
                </a:solidFill>
                <a:latin typeface="+mj-lt"/>
              </a:rPr>
              <a:t>ÜÇÜNCÜ PİLLƏ</a:t>
            </a:r>
          </a:p>
        </p:txBody>
      </p:sp>
      <p:sp>
        <p:nvSpPr>
          <p:cNvPr id="11" name="Rounded Rectangular Callout 10"/>
          <p:cNvSpPr/>
          <p:nvPr/>
        </p:nvSpPr>
        <p:spPr>
          <a:xfrm>
            <a:off x="4953000" y="911273"/>
            <a:ext cx="5562600" cy="1621304"/>
          </a:xfrm>
          <a:prstGeom prst="wedgeRoundRectCallout">
            <a:avLst>
              <a:gd name="adj1" fmla="val -78551"/>
              <a:gd name="adj2" fmla="val -37605"/>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r>
              <a:rPr lang="az-Latn-AZ" b="1" dirty="0">
                <a:solidFill>
                  <a:schemeClr val="tx2">
                    <a:lumMod val="25000"/>
                  </a:schemeClr>
                </a:solidFill>
                <a:latin typeface="+mj-lt"/>
              </a:rPr>
              <a:t>Ağrı</a:t>
            </a:r>
          </a:p>
          <a:p>
            <a:pPr marL="0" lvl="1"/>
            <a:r>
              <a:rPr lang="az-Latn-AZ" b="1" dirty="0">
                <a:solidFill>
                  <a:schemeClr val="tx2">
                    <a:lumMod val="25000"/>
                  </a:schemeClr>
                </a:solidFill>
                <a:latin typeface="+mj-lt"/>
              </a:rPr>
              <a:t>Diarreya, köp</a:t>
            </a:r>
          </a:p>
          <a:p>
            <a:pPr marL="0" lvl="1"/>
            <a:r>
              <a:rPr lang="az-Latn-AZ" b="1" dirty="0">
                <a:solidFill>
                  <a:schemeClr val="tx2">
                    <a:lumMod val="25000"/>
                  </a:schemeClr>
                </a:solidFill>
                <a:latin typeface="+mj-lt"/>
              </a:rPr>
              <a:t>Qaz və nəcisin çıxmaması</a:t>
            </a:r>
          </a:p>
          <a:p>
            <a:pPr marL="0" lvl="1"/>
            <a:r>
              <a:rPr lang="az-Latn-AZ" b="1" dirty="0">
                <a:solidFill>
                  <a:schemeClr val="tx2">
                    <a:lumMod val="25000"/>
                  </a:schemeClr>
                </a:solidFill>
                <a:latin typeface="+mj-lt"/>
              </a:rPr>
              <a:t>Melena</a:t>
            </a:r>
          </a:p>
          <a:p>
            <a:pPr marL="0" lvl="1"/>
            <a:r>
              <a:rPr lang="az-Latn-AZ" b="1" dirty="0">
                <a:solidFill>
                  <a:schemeClr val="tx2">
                    <a:lumMod val="25000"/>
                  </a:schemeClr>
                </a:solidFill>
                <a:latin typeface="+mj-lt"/>
              </a:rPr>
              <a:t>Qarında kütlə</a:t>
            </a:r>
          </a:p>
        </p:txBody>
      </p:sp>
      <p:sp>
        <p:nvSpPr>
          <p:cNvPr id="12" name="Rounded Rectangular Callout 11"/>
          <p:cNvSpPr/>
          <p:nvPr/>
        </p:nvSpPr>
        <p:spPr>
          <a:xfrm>
            <a:off x="4939144" y="3066871"/>
            <a:ext cx="5562600" cy="895529"/>
          </a:xfrm>
          <a:prstGeom prst="wedgeRoundRectCallout">
            <a:avLst>
              <a:gd name="adj1" fmla="val -73501"/>
              <a:gd name="adj2" fmla="val -69397"/>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2">
                    <a:lumMod val="25000"/>
                  </a:schemeClr>
                </a:solidFill>
                <a:latin typeface="+mj-lt"/>
              </a:rPr>
              <a:t>Kəskin cərrahi xəstəlikləri və  üzvi  xəstəlikləri araşdırmaq</a:t>
            </a:r>
            <a:endParaRPr lang="en-US" sz="2000" b="1" dirty="0">
              <a:solidFill>
                <a:schemeClr val="tx2">
                  <a:lumMod val="25000"/>
                </a:schemeClr>
              </a:solidFill>
              <a:latin typeface="+mj-lt"/>
            </a:endParaRPr>
          </a:p>
        </p:txBody>
      </p:sp>
      <p:sp>
        <p:nvSpPr>
          <p:cNvPr id="13" name="Rounded Rectangular Callout 12"/>
          <p:cNvSpPr/>
          <p:nvPr/>
        </p:nvSpPr>
        <p:spPr>
          <a:xfrm>
            <a:off x="4953000" y="4306669"/>
            <a:ext cx="5562600" cy="1024206"/>
          </a:xfrm>
          <a:prstGeom prst="wedgeRoundRectCallout">
            <a:avLst>
              <a:gd name="adj1" fmla="val -72998"/>
              <a:gd name="adj2" fmla="val -71422"/>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000" b="1" dirty="0">
                <a:solidFill>
                  <a:schemeClr val="tx2">
                    <a:lumMod val="25000"/>
                  </a:schemeClr>
                </a:solidFill>
                <a:latin typeface="+mj-lt"/>
              </a:rPr>
              <a:t>Bəzi xəstəlikləri və ağırlıq dərəcələrini dəqiqləşdirmə və funksional xəstəlikləri araşdırmaqdır</a:t>
            </a:r>
            <a:endParaRPr lang="en-US" sz="2000" b="1" dirty="0">
              <a:solidFill>
                <a:schemeClr val="tx2">
                  <a:lumMod val="25000"/>
                </a:schemeClr>
              </a:solidFill>
              <a:latin typeface="+mj-lt"/>
            </a:endParaRPr>
          </a:p>
        </p:txBody>
      </p:sp>
      <p:sp>
        <p:nvSpPr>
          <p:cNvPr id="14" name="Rounded Rectangular Callout 13"/>
          <p:cNvSpPr/>
          <p:nvPr/>
        </p:nvSpPr>
        <p:spPr>
          <a:xfrm>
            <a:off x="4939145" y="5638800"/>
            <a:ext cx="5576455" cy="883027"/>
          </a:xfrm>
          <a:prstGeom prst="wedgeRoundRectCallout">
            <a:avLst>
              <a:gd name="adj1" fmla="val -76491"/>
              <a:gd name="adj2" fmla="val -71198"/>
              <a:gd name="adj3" fmla="val 16667"/>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az-Latn-AZ" sz="2800" b="1" dirty="0">
                <a:solidFill>
                  <a:schemeClr val="tx2">
                    <a:lumMod val="25000"/>
                  </a:schemeClr>
                </a:solidFill>
                <a:latin typeface="+mj-lt"/>
              </a:rPr>
              <a:t>İnvaziv diaqnostika</a:t>
            </a:r>
            <a:endParaRPr lang="en-US" sz="2800" b="1" dirty="0">
              <a:solidFill>
                <a:schemeClr val="tx2">
                  <a:lumMod val="25000"/>
                </a:schemeClr>
              </a:solidFill>
              <a:latin typeface="+mj-lt"/>
            </a:endParaRPr>
          </a:p>
        </p:txBody>
      </p:sp>
      <p:cxnSp>
        <p:nvCxnSpPr>
          <p:cNvPr id="15" name="Straight Arrow Connector 14"/>
          <p:cNvCxnSpPr>
            <a:stCxn id="7" idx="2"/>
            <a:endCxn id="8" idx="0"/>
          </p:cNvCxnSpPr>
          <p:nvPr/>
        </p:nvCxnSpPr>
        <p:spPr>
          <a:xfrm flipH="1">
            <a:off x="2662486" y="1382375"/>
            <a:ext cx="1" cy="120396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8" idx="2"/>
          </p:cNvCxnSpPr>
          <p:nvPr/>
        </p:nvCxnSpPr>
        <p:spPr>
          <a:xfrm>
            <a:off x="2662485" y="3048000"/>
            <a:ext cx="0" cy="1387733"/>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a:stCxn id="9" idx="2"/>
            <a:endCxn id="10" idx="0"/>
          </p:cNvCxnSpPr>
          <p:nvPr/>
        </p:nvCxnSpPr>
        <p:spPr>
          <a:xfrm flipH="1">
            <a:off x="2662485" y="4420941"/>
            <a:ext cx="1" cy="90993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D2B3A44F-800E-4AAC-97A4-DF8C1ED2EAE8}"/>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6953511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24200" y="228600"/>
            <a:ext cx="6019800" cy="533400"/>
          </a:xfrm>
        </p:spPr>
        <p:txBody>
          <a:bodyPr>
            <a:noAutofit/>
          </a:bodyPr>
          <a:lstStyle/>
          <a:p>
            <a:r>
              <a:rPr lang="az-Latn-AZ" sz="2400" dirty="0">
                <a:solidFill>
                  <a:schemeClr val="accent2">
                    <a:lumMod val="50000"/>
                  </a:schemeClr>
                </a:solidFill>
              </a:rPr>
              <a:t>Kolonoskopiya</a:t>
            </a:r>
            <a:endParaRPr lang="en-US" sz="2400" dirty="0">
              <a:solidFill>
                <a:schemeClr val="accent2">
                  <a:lumMod val="50000"/>
                </a:schemeClr>
              </a:solidFill>
            </a:endParaRPr>
          </a:p>
        </p:txBody>
      </p:sp>
      <p:sp>
        <p:nvSpPr>
          <p:cNvPr id="7" name="Content Placeholder 6"/>
          <p:cNvSpPr>
            <a:spLocks noGrp="1"/>
          </p:cNvSpPr>
          <p:nvPr>
            <p:ph sz="half" idx="1"/>
          </p:nvPr>
        </p:nvSpPr>
        <p:spPr>
          <a:xfrm>
            <a:off x="722498" y="1447800"/>
            <a:ext cx="10747003" cy="1295400"/>
          </a:xfrm>
        </p:spPr>
        <p:txBody>
          <a:bodyPr>
            <a:normAutofit/>
          </a:bodyPr>
          <a:lstStyle/>
          <a:p>
            <a:r>
              <a:rPr lang="az-Latn-AZ" b="1" dirty="0">
                <a:solidFill>
                  <a:schemeClr val="accent2">
                    <a:lumMod val="50000"/>
                  </a:schemeClr>
                </a:solidFill>
              </a:rPr>
              <a:t>Kolonoskopiya yoğun bağırsağın ilkin və standart müayinəsidir</a:t>
            </a:r>
            <a:endParaRPr lang="en-US" b="1" dirty="0">
              <a:solidFill>
                <a:schemeClr val="accent2">
                  <a:lumMod val="50000"/>
                </a:schemeClr>
              </a:solidFill>
            </a:endParaRPr>
          </a:p>
        </p:txBody>
      </p:sp>
      <p:sp>
        <p:nvSpPr>
          <p:cNvPr id="2" name="Footer Placeholder 1"/>
          <p:cNvSpPr>
            <a:spLocks noGrp="1"/>
          </p:cNvSpPr>
          <p:nvPr>
            <p:ph type="ftr" sz="quarter" idx="11"/>
          </p:nvPr>
        </p:nvSpPr>
        <p:spPr/>
        <p:txBody>
          <a:bodyPr/>
          <a:lstStyle/>
          <a:p>
            <a:r>
              <a:rPr lang="en-US"/>
              <a:t>Prof.Dr. NYBay</a:t>
            </a:r>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368" y="2540726"/>
            <a:ext cx="5143664"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839355" y="2514600"/>
            <a:ext cx="4895445"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extLst>
              <a:ext uri="{FF2B5EF4-FFF2-40B4-BE49-F238E27FC236}">
                <a16:creationId xmlns:a16="http://schemas.microsoft.com/office/drawing/2014/main" id="{B5DBA77B-3C42-433F-B5A3-1A6B78CA8229}"/>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1315280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2971800" y="152400"/>
            <a:ext cx="6096000" cy="797941"/>
          </a:xfrm>
        </p:spPr>
        <p:txBody>
          <a:bodyPr>
            <a:noAutofit/>
          </a:bodyPr>
          <a:lstStyle/>
          <a:p>
            <a:pPr algn="r"/>
            <a:r>
              <a:rPr lang="az-Latn-AZ" sz="2400" dirty="0">
                <a:solidFill>
                  <a:schemeClr val="accent2">
                    <a:lumMod val="50000"/>
                  </a:schemeClr>
                </a:solidFill>
              </a:rPr>
              <a:t>Yoğun bağırsaq xəstəliklərinin diaqnostikası</a:t>
            </a:r>
            <a:endParaRPr lang="en-US" sz="2400" dirty="0">
              <a:solidFill>
                <a:schemeClr val="accent2">
                  <a:lumMod val="50000"/>
                </a:schemeClr>
              </a:solidFill>
            </a:endParaRPr>
          </a:p>
        </p:txBody>
      </p:sp>
      <p:sp>
        <p:nvSpPr>
          <p:cNvPr id="2" name="Footer Placeholder 1"/>
          <p:cNvSpPr>
            <a:spLocks noGrp="1"/>
          </p:cNvSpPr>
          <p:nvPr>
            <p:ph type="ftr" sz="quarter" idx="11"/>
          </p:nvPr>
        </p:nvSpPr>
        <p:spPr/>
        <p:txBody>
          <a:bodyPr/>
          <a:lstStyle/>
          <a:p>
            <a:r>
              <a:rPr lang="en-US"/>
              <a:t>Prof.Dr. NYBay</a:t>
            </a:r>
          </a:p>
        </p:txBody>
      </p:sp>
      <p:sp>
        <p:nvSpPr>
          <p:cNvPr id="19" name="Text Box 43"/>
          <p:cNvSpPr txBox="1">
            <a:spLocks noChangeArrowheads="1"/>
          </p:cNvSpPr>
          <p:nvPr/>
        </p:nvSpPr>
        <p:spPr bwMode="auto">
          <a:xfrm>
            <a:off x="2329934" y="5650469"/>
            <a:ext cx="74559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3600" b="1" dirty="0">
                <a:solidFill>
                  <a:srgbClr val="C00000"/>
                </a:solidFill>
                <a:latin typeface="Calibri" panose="020F0502020204030204" pitchFamily="34" charset="0"/>
              </a:rPr>
              <a:t>Yoğun bağırsaq xəstəliklərinə ŞÜBHƏ</a:t>
            </a:r>
            <a:endParaRPr lang="tr-TR" altLang="en-US" sz="3600" b="1" dirty="0">
              <a:solidFill>
                <a:srgbClr val="C00000"/>
              </a:solidFill>
              <a:latin typeface="Calibri" panose="020F0502020204030204" pitchFamily="34" charset="0"/>
            </a:endParaRPr>
          </a:p>
        </p:txBody>
      </p:sp>
      <p:sp>
        <p:nvSpPr>
          <p:cNvPr id="20" name="TextBox 19"/>
          <p:cNvSpPr txBox="1"/>
          <p:nvPr/>
        </p:nvSpPr>
        <p:spPr>
          <a:xfrm>
            <a:off x="3238509" y="1387257"/>
            <a:ext cx="5638799" cy="3108543"/>
          </a:xfrm>
          <a:prstGeom prst="rect">
            <a:avLst/>
          </a:prstGeom>
          <a:noFill/>
        </p:spPr>
        <p:txBody>
          <a:bodyPr wrap="square" rtlCol="0">
            <a:spAutoFit/>
          </a:bodyPr>
          <a:lstStyle/>
          <a:p>
            <a:pPr marL="0" lvl="1"/>
            <a:r>
              <a:rPr lang="az-Latn-AZ" sz="2800" b="1" dirty="0">
                <a:solidFill>
                  <a:schemeClr val="accent1">
                    <a:lumMod val="75000"/>
                  </a:schemeClr>
                </a:solidFill>
                <a:latin typeface="+mj-lt"/>
              </a:rPr>
              <a:t>Ağrı</a:t>
            </a:r>
          </a:p>
          <a:p>
            <a:pPr marL="0" lvl="1"/>
            <a:r>
              <a:rPr lang="az-Latn-AZ" sz="2800" b="1" dirty="0">
                <a:solidFill>
                  <a:schemeClr val="accent1">
                    <a:lumMod val="75000"/>
                  </a:schemeClr>
                </a:solidFill>
                <a:latin typeface="+mj-lt"/>
              </a:rPr>
              <a:t>Diarreya</a:t>
            </a:r>
          </a:p>
          <a:p>
            <a:pPr marL="0" lvl="1"/>
            <a:r>
              <a:rPr lang="az-Latn-AZ" sz="2800" b="1" dirty="0">
                <a:solidFill>
                  <a:schemeClr val="accent1">
                    <a:lumMod val="75000"/>
                  </a:schemeClr>
                </a:solidFill>
                <a:latin typeface="+mj-lt"/>
              </a:rPr>
              <a:t>Köp</a:t>
            </a:r>
          </a:p>
          <a:p>
            <a:pPr marL="0" lvl="1"/>
            <a:r>
              <a:rPr lang="az-Latn-AZ" sz="2800" b="1" dirty="0">
                <a:solidFill>
                  <a:schemeClr val="accent1">
                    <a:lumMod val="75000"/>
                  </a:schemeClr>
                </a:solidFill>
                <a:latin typeface="+mj-lt"/>
              </a:rPr>
              <a:t>Qaz və nəcisin çıxmaması</a:t>
            </a:r>
          </a:p>
          <a:p>
            <a:pPr marL="0" lvl="1"/>
            <a:r>
              <a:rPr lang="az-Latn-AZ" sz="2800" b="1" dirty="0">
                <a:solidFill>
                  <a:schemeClr val="accent1">
                    <a:lumMod val="75000"/>
                  </a:schemeClr>
                </a:solidFill>
                <a:latin typeface="+mj-lt"/>
              </a:rPr>
              <a:t>Melena</a:t>
            </a:r>
          </a:p>
          <a:p>
            <a:pPr marL="0" lvl="1"/>
            <a:r>
              <a:rPr lang="az-Latn-AZ" sz="2800" b="1" dirty="0">
                <a:solidFill>
                  <a:schemeClr val="accent1">
                    <a:lumMod val="75000"/>
                  </a:schemeClr>
                </a:solidFill>
                <a:latin typeface="+mj-lt"/>
              </a:rPr>
              <a:t>Qarında kütlə</a:t>
            </a:r>
          </a:p>
          <a:p>
            <a:pPr marL="0" lvl="1"/>
            <a:r>
              <a:rPr lang="az-Latn-AZ" sz="2800" b="1" dirty="0">
                <a:solidFill>
                  <a:schemeClr val="accent1">
                    <a:lumMod val="75000"/>
                  </a:schemeClr>
                </a:solidFill>
                <a:latin typeface="+mj-lt"/>
              </a:rPr>
              <a:t>Fistul</a:t>
            </a:r>
          </a:p>
        </p:txBody>
      </p:sp>
      <p:cxnSp>
        <p:nvCxnSpPr>
          <p:cNvPr id="21" name="Straight Arrow Connector 20"/>
          <p:cNvCxnSpPr>
            <a:stCxn id="20" idx="2"/>
            <a:endCxn id="19" idx="0"/>
          </p:cNvCxnSpPr>
          <p:nvPr/>
        </p:nvCxnSpPr>
        <p:spPr>
          <a:xfrm>
            <a:off x="6057909" y="4495800"/>
            <a:ext cx="1" cy="1154669"/>
          </a:xfrm>
          <a:prstGeom prst="straightConnector1">
            <a:avLst/>
          </a:prstGeom>
          <a:ln w="38100">
            <a:solidFill>
              <a:schemeClr val="accent1"/>
            </a:solidFill>
            <a:tailEnd type="arrow"/>
          </a:ln>
        </p:spPr>
        <p:style>
          <a:lnRef idx="3">
            <a:schemeClr val="dk1"/>
          </a:lnRef>
          <a:fillRef idx="0">
            <a:schemeClr val="dk1"/>
          </a:fillRef>
          <a:effectRef idx="2">
            <a:schemeClr val="dk1"/>
          </a:effectRef>
          <a:fontRef idx="minor">
            <a:schemeClr val="tx1"/>
          </a:fontRef>
        </p:style>
      </p:cxnSp>
      <p:sp>
        <p:nvSpPr>
          <p:cNvPr id="7" name="TextBox 6">
            <a:extLst>
              <a:ext uri="{FF2B5EF4-FFF2-40B4-BE49-F238E27FC236}">
                <a16:creationId xmlns:a16="http://schemas.microsoft.com/office/drawing/2014/main" id="{88772612-D038-407E-8EDF-758DDB5E8BDC}"/>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3112512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43"/>
          <p:cNvSpPr txBox="1">
            <a:spLocks noChangeArrowheads="1"/>
          </p:cNvSpPr>
          <p:nvPr/>
        </p:nvSpPr>
        <p:spPr bwMode="auto">
          <a:xfrm>
            <a:off x="3645492" y="1428690"/>
            <a:ext cx="490102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az-Latn-AZ" altLang="en-US" sz="2000" b="1" dirty="0">
                <a:solidFill>
                  <a:schemeClr val="tx2">
                    <a:lumMod val="25000"/>
                  </a:schemeClr>
                </a:solidFill>
                <a:latin typeface="Calibri" panose="020F0502020204030204" pitchFamily="34" charset="0"/>
              </a:rPr>
              <a:t>YOĞUN BAĞIRSAQ XƏSTƏLİKLƏRİNƏ ŞÜBHƏ</a:t>
            </a:r>
            <a:endParaRPr lang="tr-TR" altLang="en-US" sz="2000" b="1" dirty="0">
              <a:solidFill>
                <a:schemeClr val="tx2">
                  <a:lumMod val="25000"/>
                </a:schemeClr>
              </a:solidFill>
              <a:latin typeface="Calibri" panose="020F0502020204030204" pitchFamily="34" charset="0"/>
            </a:endParaRPr>
          </a:p>
        </p:txBody>
      </p:sp>
      <p:sp>
        <p:nvSpPr>
          <p:cNvPr id="8" name="Text Box 44"/>
          <p:cNvSpPr txBox="1">
            <a:spLocks noChangeArrowheads="1"/>
          </p:cNvSpPr>
          <p:nvPr/>
        </p:nvSpPr>
        <p:spPr bwMode="auto">
          <a:xfrm>
            <a:off x="1981201" y="2228910"/>
            <a:ext cx="8229599" cy="1123712"/>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endParaRPr lang="az-Latn-AZ" altLang="en-US" sz="2000" b="1" dirty="0">
              <a:solidFill>
                <a:srgbClr val="C00000"/>
              </a:solidFill>
              <a:latin typeface="Calibri" panose="020F0502020204030204" pitchFamily="34" charset="0"/>
            </a:endParaRPr>
          </a:p>
          <a:p>
            <a:pPr algn="ctr"/>
            <a:r>
              <a:rPr lang="az-Latn-AZ" sz="2000" b="1" dirty="0">
                <a:solidFill>
                  <a:schemeClr val="tx2">
                    <a:lumMod val="25000"/>
                  </a:schemeClr>
                </a:solidFill>
                <a:latin typeface="Calibri" panose="020F0502020204030204" pitchFamily="34" charset="0"/>
              </a:rPr>
              <a:t>Geniş klinik müayinə, KT, Kolonoskopiya+biopsiya, hemoqram, nəcis analizi </a:t>
            </a:r>
            <a:endParaRPr lang="tr-TR" altLang="en-US" sz="2000" dirty="0">
              <a:solidFill>
                <a:schemeClr val="tx2">
                  <a:lumMod val="25000"/>
                </a:schemeClr>
              </a:solidFill>
              <a:latin typeface="Calibri" panose="020F0502020204030204" pitchFamily="34" charset="0"/>
            </a:endParaRPr>
          </a:p>
        </p:txBody>
      </p:sp>
      <p:sp>
        <p:nvSpPr>
          <p:cNvPr id="9" name="Text Box 45"/>
          <p:cNvSpPr txBox="1">
            <a:spLocks noChangeArrowheads="1"/>
          </p:cNvSpPr>
          <p:nvPr/>
        </p:nvSpPr>
        <p:spPr bwMode="auto">
          <a:xfrm>
            <a:off x="1600200" y="4169808"/>
            <a:ext cx="2933700" cy="78319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Təcili cərrahi xəstəlik var  və səbəbi dəqiqləşir</a:t>
            </a:r>
            <a:endParaRPr lang="tr-TR" altLang="en-US" sz="2000" b="1" dirty="0">
              <a:solidFill>
                <a:schemeClr val="tx2">
                  <a:lumMod val="25000"/>
                </a:schemeClr>
              </a:solidFill>
              <a:latin typeface="Calibri" panose="020F0502020204030204" pitchFamily="34" charset="0"/>
            </a:endParaRPr>
          </a:p>
        </p:txBody>
      </p:sp>
      <p:sp>
        <p:nvSpPr>
          <p:cNvPr id="10" name="Text Box 48"/>
          <p:cNvSpPr txBox="1">
            <a:spLocks noChangeArrowheads="1"/>
          </p:cNvSpPr>
          <p:nvPr/>
        </p:nvSpPr>
        <p:spPr bwMode="auto">
          <a:xfrm>
            <a:off x="8153400" y="4169808"/>
            <a:ext cx="2590800" cy="783193"/>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Üzvi dəyişiklik yox,  lakin klinik  şübhə var</a:t>
            </a:r>
            <a:endParaRPr lang="tr-TR" altLang="en-US" sz="2000" b="1" dirty="0">
              <a:solidFill>
                <a:schemeClr val="tx2">
                  <a:lumMod val="25000"/>
                </a:schemeClr>
              </a:solidFill>
              <a:latin typeface="Calibri" panose="020F0502020204030204" pitchFamily="34" charset="0"/>
            </a:endParaRPr>
          </a:p>
        </p:txBody>
      </p:sp>
      <p:cxnSp>
        <p:nvCxnSpPr>
          <p:cNvPr id="12" name="AutoShape 64"/>
          <p:cNvCxnSpPr>
            <a:cxnSpLocks noChangeShapeType="1"/>
            <a:stCxn id="7" idx="2"/>
            <a:endCxn id="8" idx="0"/>
          </p:cNvCxnSpPr>
          <p:nvPr/>
        </p:nvCxnSpPr>
        <p:spPr bwMode="auto">
          <a:xfrm flipH="1">
            <a:off x="6096001" y="1828800"/>
            <a:ext cx="2" cy="400110"/>
          </a:xfrm>
          <a:prstGeom prst="straightConnector1">
            <a:avLst/>
          </a:prstGeom>
          <a:ln w="28575">
            <a:solidFill>
              <a:srgbClr val="C00000"/>
            </a:solidFill>
            <a:headEnd/>
            <a:tailEnd type="triangle" w="med" len="med"/>
          </a:ln>
        </p:spPr>
        <p:style>
          <a:lnRef idx="2">
            <a:schemeClr val="accent3"/>
          </a:lnRef>
          <a:fillRef idx="0">
            <a:schemeClr val="accent3"/>
          </a:fillRef>
          <a:effectRef idx="1">
            <a:schemeClr val="accent3"/>
          </a:effectRef>
          <a:fontRef idx="minor">
            <a:schemeClr val="tx1"/>
          </a:fontRef>
        </p:style>
      </p:cxnSp>
      <p:sp>
        <p:nvSpPr>
          <p:cNvPr id="13" name="TextBox 12"/>
          <p:cNvSpPr txBox="1"/>
          <p:nvPr/>
        </p:nvSpPr>
        <p:spPr>
          <a:xfrm>
            <a:off x="2171699" y="312003"/>
            <a:ext cx="7848600" cy="830997"/>
          </a:xfrm>
          <a:prstGeom prst="rect">
            <a:avLst/>
          </a:prstGeom>
          <a:noFill/>
        </p:spPr>
        <p:txBody>
          <a:bodyPr wrap="square" rtlCol="0">
            <a:spAutoFit/>
          </a:bodyPr>
          <a:lstStyle/>
          <a:p>
            <a:pPr marL="0" lvl="1" algn="ctr"/>
            <a:r>
              <a:rPr lang="az-Latn-AZ" sz="2400" b="1" dirty="0">
                <a:solidFill>
                  <a:srgbClr val="C00000"/>
                </a:solidFill>
              </a:rPr>
              <a:t>Ağrı, diarreya, köp, qaz və nəcisin çıxmaması, qusma, melena, qarında kütlə, fistul</a:t>
            </a:r>
            <a:endParaRPr lang="en-US" sz="2000" b="1" dirty="0">
              <a:solidFill>
                <a:srgbClr val="C00000"/>
              </a:solidFill>
              <a:latin typeface="Calibri" panose="020F0502020204030204" pitchFamily="34" charset="0"/>
            </a:endParaRPr>
          </a:p>
        </p:txBody>
      </p:sp>
      <p:cxnSp>
        <p:nvCxnSpPr>
          <p:cNvPr id="14" name="Straight Arrow Connector 13"/>
          <p:cNvCxnSpPr>
            <a:stCxn id="13" idx="2"/>
            <a:endCxn id="7" idx="0"/>
          </p:cNvCxnSpPr>
          <p:nvPr/>
        </p:nvCxnSpPr>
        <p:spPr>
          <a:xfrm>
            <a:off x="6095999" y="1143000"/>
            <a:ext cx="4" cy="285690"/>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cxnSp>
        <p:nvCxnSpPr>
          <p:cNvPr id="15" name="Straight Arrow Connector 14"/>
          <p:cNvCxnSpPr>
            <a:stCxn id="8" idx="2"/>
            <a:endCxn id="9" idx="0"/>
          </p:cNvCxnSpPr>
          <p:nvPr/>
        </p:nvCxnSpPr>
        <p:spPr>
          <a:xfrm flipH="1">
            <a:off x="3067050" y="3352623"/>
            <a:ext cx="3028950" cy="817185"/>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cxnSp>
        <p:nvCxnSpPr>
          <p:cNvPr id="16" name="Straight Arrow Connector 15"/>
          <p:cNvCxnSpPr>
            <a:stCxn id="8" idx="2"/>
            <a:endCxn id="10" idx="0"/>
          </p:cNvCxnSpPr>
          <p:nvPr/>
        </p:nvCxnSpPr>
        <p:spPr>
          <a:xfrm>
            <a:off x="6096000" y="3352623"/>
            <a:ext cx="3352800" cy="817185"/>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2" name="Text Box 51"/>
          <p:cNvSpPr txBox="1">
            <a:spLocks noChangeArrowheads="1"/>
          </p:cNvSpPr>
          <p:nvPr/>
        </p:nvSpPr>
        <p:spPr bwMode="auto">
          <a:xfrm>
            <a:off x="2887981" y="5617608"/>
            <a:ext cx="2662709" cy="783193"/>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Üzvi dəyişiklik var və diaqnozu dəqiqləşir</a:t>
            </a:r>
            <a:endParaRPr lang="tr-TR" altLang="en-US" sz="2000" b="1" dirty="0">
              <a:solidFill>
                <a:schemeClr val="tx2">
                  <a:lumMod val="25000"/>
                </a:schemeClr>
              </a:solidFill>
              <a:latin typeface="Calibri" panose="020F0502020204030204" pitchFamily="34" charset="0"/>
            </a:endParaRPr>
          </a:p>
        </p:txBody>
      </p:sp>
      <p:cxnSp>
        <p:nvCxnSpPr>
          <p:cNvPr id="23" name="Straight Arrow Connector 22"/>
          <p:cNvCxnSpPr>
            <a:stCxn id="8" idx="2"/>
            <a:endCxn id="22" idx="0"/>
          </p:cNvCxnSpPr>
          <p:nvPr/>
        </p:nvCxnSpPr>
        <p:spPr>
          <a:xfrm flipH="1">
            <a:off x="4219336" y="3352623"/>
            <a:ext cx="1876665" cy="2264985"/>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17" name="Text Box 51"/>
          <p:cNvSpPr txBox="1">
            <a:spLocks noChangeArrowheads="1"/>
          </p:cNvSpPr>
          <p:nvPr/>
        </p:nvSpPr>
        <p:spPr bwMode="auto">
          <a:xfrm>
            <a:off x="6770851" y="5566415"/>
            <a:ext cx="3439948" cy="1123712"/>
          </a:xfrm>
          <a:prstGeom prst="round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az-Latn-AZ" altLang="en-US" sz="2000" b="1" dirty="0">
                <a:solidFill>
                  <a:schemeClr val="tx2">
                    <a:lumMod val="25000"/>
                  </a:schemeClr>
                </a:solidFill>
                <a:latin typeface="Calibri" panose="020F0502020204030204" pitchFamily="34" charset="0"/>
              </a:rPr>
              <a:t>Üzvi dəyişiklik tapıldı lakin diaqnozu və ya ağırlıq dərəcəsi dəqiqləşmir</a:t>
            </a:r>
            <a:endParaRPr lang="tr-TR" altLang="en-US" sz="2000" b="1" dirty="0">
              <a:solidFill>
                <a:schemeClr val="tx2">
                  <a:lumMod val="25000"/>
                </a:schemeClr>
              </a:solidFill>
              <a:latin typeface="Calibri" panose="020F0502020204030204" pitchFamily="34" charset="0"/>
            </a:endParaRPr>
          </a:p>
        </p:txBody>
      </p:sp>
      <p:cxnSp>
        <p:nvCxnSpPr>
          <p:cNvPr id="18" name="Straight Arrow Connector 17"/>
          <p:cNvCxnSpPr>
            <a:stCxn id="8" idx="2"/>
            <a:endCxn id="17" idx="0"/>
          </p:cNvCxnSpPr>
          <p:nvPr/>
        </p:nvCxnSpPr>
        <p:spPr>
          <a:xfrm>
            <a:off x="6096001" y="3352623"/>
            <a:ext cx="2394825" cy="2213793"/>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 name="Rounded Rectangle 1"/>
          <p:cNvSpPr/>
          <p:nvPr/>
        </p:nvSpPr>
        <p:spPr>
          <a:xfrm>
            <a:off x="2133600" y="3694662"/>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A</a:t>
            </a:r>
            <a:endParaRPr lang="en-US" sz="2800" b="1" dirty="0">
              <a:latin typeface="Calibri" panose="020F0502020204030204" pitchFamily="34" charset="0"/>
            </a:endParaRPr>
          </a:p>
        </p:txBody>
      </p:sp>
      <p:sp>
        <p:nvSpPr>
          <p:cNvPr id="19" name="Rounded Rectangle 18"/>
          <p:cNvSpPr/>
          <p:nvPr/>
        </p:nvSpPr>
        <p:spPr>
          <a:xfrm>
            <a:off x="3378792" y="5197469"/>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B</a:t>
            </a:r>
            <a:endParaRPr lang="en-US" sz="2800" b="1" dirty="0">
              <a:latin typeface="Calibri" panose="020F0502020204030204" pitchFamily="34" charset="0"/>
            </a:endParaRPr>
          </a:p>
        </p:txBody>
      </p:sp>
      <p:sp>
        <p:nvSpPr>
          <p:cNvPr id="20" name="Rounded Rectangle 19"/>
          <p:cNvSpPr/>
          <p:nvPr/>
        </p:nvSpPr>
        <p:spPr>
          <a:xfrm>
            <a:off x="7010400" y="5168985"/>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C</a:t>
            </a:r>
            <a:endParaRPr lang="en-US" sz="2800" b="1" dirty="0">
              <a:latin typeface="Calibri" panose="020F0502020204030204" pitchFamily="34" charset="0"/>
            </a:endParaRPr>
          </a:p>
        </p:txBody>
      </p:sp>
      <p:sp>
        <p:nvSpPr>
          <p:cNvPr id="21" name="Rounded Rectangle 20"/>
          <p:cNvSpPr/>
          <p:nvPr/>
        </p:nvSpPr>
        <p:spPr>
          <a:xfrm>
            <a:off x="9753600" y="3657601"/>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D</a:t>
            </a:r>
            <a:endParaRPr lang="en-US" sz="2800" b="1" dirty="0">
              <a:latin typeface="Calibri" panose="020F0502020204030204" pitchFamily="34" charset="0"/>
            </a:endParaRPr>
          </a:p>
        </p:txBody>
      </p:sp>
      <p:sp>
        <p:nvSpPr>
          <p:cNvPr id="4" name="Footer Placeholder 3"/>
          <p:cNvSpPr>
            <a:spLocks noGrp="1"/>
          </p:cNvSpPr>
          <p:nvPr>
            <p:ph type="ftr" sz="quarter" idx="11"/>
          </p:nvPr>
        </p:nvSpPr>
        <p:spPr/>
        <p:txBody>
          <a:bodyPr/>
          <a:lstStyle/>
          <a:p>
            <a:r>
              <a:rPr lang="en-US"/>
              <a:t>Prof.Dr. NYBay</a:t>
            </a:r>
          </a:p>
        </p:txBody>
      </p:sp>
      <p:sp>
        <p:nvSpPr>
          <p:cNvPr id="24" name="TextBox 23">
            <a:extLst>
              <a:ext uri="{FF2B5EF4-FFF2-40B4-BE49-F238E27FC236}">
                <a16:creationId xmlns:a16="http://schemas.microsoft.com/office/drawing/2014/main" id="{F6088CB9-B6D2-4A66-8E22-90A8FE98BF43}"/>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2507532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1996441" y="9694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rgbClr val="C00000"/>
                </a:solidFill>
                <a:latin typeface="Calibri" panose="020F0502020204030204" pitchFamily="34" charset="0"/>
              </a:rPr>
              <a:t>Geniş klinik müayinə, Hemoqram, KT, Kolonoskopiya+biopsiya </a:t>
            </a:r>
            <a:endParaRPr lang="tr-TR" altLang="en-US" sz="2000" dirty="0">
              <a:solidFill>
                <a:srgbClr val="C00000"/>
              </a:solidFill>
              <a:latin typeface="Calibri" panose="020F0502020204030204" pitchFamily="34" charset="0"/>
            </a:endParaRPr>
          </a:p>
        </p:txBody>
      </p:sp>
      <p:sp>
        <p:nvSpPr>
          <p:cNvPr id="9" name="Text Box 45"/>
          <p:cNvSpPr txBox="1">
            <a:spLocks noChangeArrowheads="1"/>
          </p:cNvSpPr>
          <p:nvPr/>
        </p:nvSpPr>
        <p:spPr bwMode="auto">
          <a:xfrm>
            <a:off x="2019005" y="3010614"/>
            <a:ext cx="8184470"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chemeClr val="tx2">
                    <a:lumMod val="25000"/>
                  </a:schemeClr>
                </a:solidFill>
                <a:latin typeface="Calibri" panose="020F0502020204030204" pitchFamily="34" charset="0"/>
              </a:rPr>
              <a:t>Təcili cərrahi xəstəlik var  və səbəbi dəqiqləşir</a:t>
            </a:r>
            <a:endParaRPr lang="tr-TR" altLang="en-US" sz="3200" b="1" dirty="0">
              <a:solidFill>
                <a:schemeClr val="tx2">
                  <a:lumMod val="25000"/>
                </a:schemeClr>
              </a:solidFill>
              <a:latin typeface="Calibri" panose="020F0502020204030204" pitchFamily="34" charset="0"/>
            </a:endParaRPr>
          </a:p>
        </p:txBody>
      </p:sp>
      <p:cxnSp>
        <p:nvCxnSpPr>
          <p:cNvPr id="15" name="Straight Arrow Connector 14"/>
          <p:cNvCxnSpPr>
            <a:stCxn id="8" idx="2"/>
            <a:endCxn id="9" idx="0"/>
          </p:cNvCxnSpPr>
          <p:nvPr/>
        </p:nvCxnSpPr>
        <p:spPr>
          <a:xfrm flipH="1">
            <a:off x="6111240" y="1752600"/>
            <a:ext cx="1" cy="1258014"/>
          </a:xfrm>
          <a:prstGeom prst="straightConnector1">
            <a:avLst/>
          </a:prstGeom>
          <a:ln w="28575">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3655279" y="4336912"/>
            <a:ext cx="4911922" cy="2246769"/>
          </a:xfrm>
          <a:prstGeom prst="rect">
            <a:avLst/>
          </a:prstGeom>
          <a:noFill/>
        </p:spPr>
        <p:txBody>
          <a:bodyPr wrap="none" rtlCol="0">
            <a:spAutoFit/>
          </a:bodyPr>
          <a:lstStyle/>
          <a:p>
            <a:r>
              <a:rPr lang="az-Latn-AZ" sz="2800" b="1" dirty="0">
                <a:solidFill>
                  <a:schemeClr val="tx2">
                    <a:lumMod val="25000"/>
                  </a:schemeClr>
                </a:solidFill>
              </a:rPr>
              <a:t>Bağırsaq qanaxması</a:t>
            </a:r>
          </a:p>
          <a:p>
            <a:r>
              <a:rPr lang="az-Latn-AZ" sz="2800" b="1" dirty="0">
                <a:solidFill>
                  <a:schemeClr val="tx2">
                    <a:lumMod val="25000"/>
                  </a:schemeClr>
                </a:solidFill>
              </a:rPr>
              <a:t>Divertikulit</a:t>
            </a:r>
          </a:p>
          <a:p>
            <a:r>
              <a:rPr lang="az-Latn-AZ" sz="2800" b="1" dirty="0">
                <a:solidFill>
                  <a:schemeClr val="tx2">
                    <a:lumMod val="25000"/>
                  </a:schemeClr>
                </a:solidFill>
              </a:rPr>
              <a:t>Şiş perforasiyası</a:t>
            </a:r>
          </a:p>
          <a:p>
            <a:r>
              <a:rPr lang="az-Latn-AZ" sz="2800" b="1" dirty="0">
                <a:solidFill>
                  <a:schemeClr val="tx2">
                    <a:lumMod val="25000"/>
                  </a:schemeClr>
                </a:solidFill>
              </a:rPr>
              <a:t>Kəskin bağırsaq keçməzliyi</a:t>
            </a:r>
          </a:p>
          <a:p>
            <a:r>
              <a:rPr lang="az-Latn-AZ" sz="2800" b="1" dirty="0">
                <a:solidFill>
                  <a:schemeClr val="tx2">
                    <a:lumMod val="25000"/>
                  </a:schemeClr>
                </a:solidFill>
              </a:rPr>
              <a:t>Digər</a:t>
            </a:r>
            <a:endParaRPr lang="en-US" sz="2800" b="1" dirty="0">
              <a:solidFill>
                <a:schemeClr val="tx2">
                  <a:lumMod val="25000"/>
                </a:schemeClr>
              </a:solidFill>
            </a:endParaRPr>
          </a:p>
        </p:txBody>
      </p:sp>
      <p:cxnSp>
        <p:nvCxnSpPr>
          <p:cNvPr id="31" name="Straight Arrow Connector 30"/>
          <p:cNvCxnSpPr>
            <a:stCxn id="9" idx="2"/>
            <a:endCxn id="29" idx="0"/>
          </p:cNvCxnSpPr>
          <p:nvPr/>
        </p:nvCxnSpPr>
        <p:spPr>
          <a:xfrm>
            <a:off x="6111240" y="3657600"/>
            <a:ext cx="0" cy="679312"/>
          </a:xfrm>
          <a:prstGeom prst="straightConnector1">
            <a:avLst/>
          </a:prstGeom>
          <a:ln w="28575">
            <a:tailEnd type="arrow"/>
          </a:ln>
        </p:spPr>
        <p:style>
          <a:lnRef idx="3">
            <a:schemeClr val="accent2"/>
          </a:lnRef>
          <a:fillRef idx="0">
            <a:schemeClr val="accent2"/>
          </a:fillRef>
          <a:effectRef idx="2">
            <a:schemeClr val="accent2"/>
          </a:effectRef>
          <a:fontRef idx="minor">
            <a:schemeClr val="tx1"/>
          </a:fontRef>
        </p:style>
      </p:cxnSp>
      <p:sp>
        <p:nvSpPr>
          <p:cNvPr id="13" name="Rounded Rectangle 12"/>
          <p:cNvSpPr/>
          <p:nvPr/>
        </p:nvSpPr>
        <p:spPr>
          <a:xfrm>
            <a:off x="5181600" y="2399261"/>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A</a:t>
            </a:r>
            <a:endParaRPr lang="en-US" sz="28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p>
        </p:txBody>
      </p:sp>
      <p:sp>
        <p:nvSpPr>
          <p:cNvPr id="19" name="TextBox 18">
            <a:extLst>
              <a:ext uri="{FF2B5EF4-FFF2-40B4-BE49-F238E27FC236}">
                <a16:creationId xmlns:a16="http://schemas.microsoft.com/office/drawing/2014/main" id="{314B681A-3451-463D-B19B-6051A8BEC09C}"/>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074190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0"/>
            <a:ext cx="8229600" cy="685800"/>
          </a:xfrm>
        </p:spPr>
        <p:txBody>
          <a:bodyPr>
            <a:normAutofit/>
          </a:bodyPr>
          <a:lstStyle/>
          <a:p>
            <a:r>
              <a:rPr lang="az-Latn-AZ" sz="2400" dirty="0">
                <a:solidFill>
                  <a:schemeClr val="accent1">
                    <a:lumMod val="75000"/>
                  </a:schemeClr>
                </a:solidFill>
              </a:rPr>
              <a:t>Kəskin bağırsaq keçməzliyi</a:t>
            </a:r>
            <a:endParaRPr lang="en-US" sz="2400" dirty="0">
              <a:solidFill>
                <a:schemeClr val="accent1">
                  <a:lumMod val="75000"/>
                </a:schemeClr>
              </a:solidFill>
            </a:endParaRPr>
          </a:p>
        </p:txBody>
      </p:sp>
      <p:sp>
        <p:nvSpPr>
          <p:cNvPr id="2" name="Content Placeholder 1"/>
          <p:cNvSpPr>
            <a:spLocks noGrp="1"/>
          </p:cNvSpPr>
          <p:nvPr>
            <p:ph sz="half" idx="1"/>
          </p:nvPr>
        </p:nvSpPr>
        <p:spPr>
          <a:xfrm>
            <a:off x="228600" y="1143000"/>
            <a:ext cx="4038600" cy="3014472"/>
          </a:xfrm>
        </p:spPr>
        <p:txBody>
          <a:bodyPr>
            <a:normAutofit/>
          </a:bodyPr>
          <a:lstStyle/>
          <a:p>
            <a:pPr marL="109728" indent="0">
              <a:buNone/>
            </a:pPr>
            <a:r>
              <a:rPr lang="az-Latn-AZ" sz="2000" b="1" dirty="0">
                <a:solidFill>
                  <a:schemeClr val="accent2">
                    <a:lumMod val="50000"/>
                  </a:schemeClr>
                </a:solidFill>
              </a:rPr>
              <a:t>Diaqnostik əlamətlər</a:t>
            </a:r>
          </a:p>
          <a:p>
            <a:r>
              <a:rPr lang="az-Latn-AZ" sz="2000" b="1" dirty="0">
                <a:solidFill>
                  <a:schemeClr val="accent2">
                    <a:lumMod val="50000"/>
                  </a:schemeClr>
                </a:solidFill>
              </a:rPr>
              <a:t>Ağrı</a:t>
            </a:r>
          </a:p>
          <a:p>
            <a:r>
              <a:rPr lang="az-Latn-AZ" sz="2000" b="1" dirty="0">
                <a:solidFill>
                  <a:schemeClr val="accent2">
                    <a:lumMod val="50000"/>
                  </a:schemeClr>
                </a:solidFill>
              </a:rPr>
              <a:t>Köp</a:t>
            </a:r>
          </a:p>
          <a:p>
            <a:r>
              <a:rPr lang="az-Latn-AZ" sz="2000" b="1" dirty="0">
                <a:solidFill>
                  <a:schemeClr val="accent2">
                    <a:lumMod val="50000"/>
                  </a:schemeClr>
                </a:solidFill>
              </a:rPr>
              <a:t>Qaz və nəzis çıxmaması</a:t>
            </a:r>
          </a:p>
          <a:p>
            <a:r>
              <a:rPr lang="az-Latn-AZ" sz="2000" b="1" dirty="0">
                <a:solidFill>
                  <a:schemeClr val="accent2">
                    <a:lumMod val="50000"/>
                  </a:schemeClr>
                </a:solidFill>
              </a:rPr>
              <a:t>Qusma</a:t>
            </a:r>
          </a:p>
          <a:p>
            <a:r>
              <a:rPr lang="az-Latn-AZ" sz="2000" b="1" dirty="0">
                <a:solidFill>
                  <a:schemeClr val="accent2">
                    <a:lumMod val="50000"/>
                  </a:schemeClr>
                </a:solidFill>
              </a:rPr>
              <a:t>Dehidratasiya</a:t>
            </a:r>
          </a:p>
          <a:p>
            <a:r>
              <a:rPr lang="az-Latn-AZ" sz="2000" b="1" dirty="0">
                <a:solidFill>
                  <a:schemeClr val="accent2">
                    <a:lumMod val="50000"/>
                  </a:schemeClr>
                </a:solidFill>
              </a:rPr>
              <a:t>KT-də genişlənmə və maneə</a:t>
            </a:r>
            <a:endParaRPr lang="en-US" sz="2000" b="1" dirty="0">
              <a:solidFill>
                <a:schemeClr val="accent2">
                  <a:lumMod val="50000"/>
                </a:schemeClr>
              </a:solidFill>
            </a:endParaRPr>
          </a:p>
        </p:txBody>
      </p:sp>
      <p:pic>
        <p:nvPicPr>
          <p:cNvPr id="3075"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077200" y="1056628"/>
            <a:ext cx="3733800" cy="2436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pic>
        <p:nvPicPr>
          <p:cNvPr id="3076"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l="10133" b="17867"/>
          <a:stretch/>
        </p:blipFill>
        <p:spPr bwMode="auto">
          <a:xfrm>
            <a:off x="4038600" y="3618971"/>
            <a:ext cx="3581400" cy="2809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77200" y="3618971"/>
            <a:ext cx="3733800" cy="2809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a:extLst>
              <a:ext uri="{FF2B5EF4-FFF2-40B4-BE49-F238E27FC236}">
                <a16:creationId xmlns:a16="http://schemas.microsoft.com/office/drawing/2014/main" id="{428BD147-8FA6-4A59-919C-692877BD24DB}"/>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836585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1996441" y="8932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tx2">
                    <a:lumMod val="25000"/>
                  </a:schemeClr>
                </a:solidFill>
                <a:latin typeface="Calibri" panose="020F0502020204030204" pitchFamily="34" charset="0"/>
              </a:rPr>
              <a:t>Geniş klinik müayinə, KT, Kolonoskopiya+biopsiya, hemoqram, nəcis analizi </a:t>
            </a:r>
            <a:endParaRPr lang="tr-TR" altLang="en-US" sz="2000" dirty="0">
              <a:solidFill>
                <a:schemeClr val="tx2">
                  <a:lumMod val="25000"/>
                </a:schemeClr>
              </a:solidFill>
              <a:latin typeface="Calibri" panose="020F0502020204030204" pitchFamily="34" charset="0"/>
            </a:endParaRPr>
          </a:p>
        </p:txBody>
      </p:sp>
      <p:sp>
        <p:nvSpPr>
          <p:cNvPr id="9" name="Text Box 45"/>
          <p:cNvSpPr txBox="1">
            <a:spLocks noChangeArrowheads="1"/>
          </p:cNvSpPr>
          <p:nvPr/>
        </p:nvSpPr>
        <p:spPr bwMode="auto">
          <a:xfrm>
            <a:off x="2019005" y="2819400"/>
            <a:ext cx="8184470"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chemeClr val="tx2">
                    <a:lumMod val="25000"/>
                  </a:schemeClr>
                </a:solidFill>
                <a:latin typeface="Calibri" panose="020F0502020204030204" pitchFamily="34" charset="0"/>
              </a:rPr>
              <a:t>Kolonda üzvi xəstəlik var  və diaqnoz dəqiqləşir</a:t>
            </a:r>
            <a:endParaRPr lang="tr-TR" altLang="en-US" sz="3200" b="1" dirty="0">
              <a:solidFill>
                <a:schemeClr val="tx2">
                  <a:lumMod val="25000"/>
                </a:schemeClr>
              </a:solidFill>
              <a:latin typeface="Calibri" panose="020F0502020204030204" pitchFamily="34" charset="0"/>
            </a:endParaRPr>
          </a:p>
        </p:txBody>
      </p:sp>
      <p:cxnSp>
        <p:nvCxnSpPr>
          <p:cNvPr id="15" name="Straight Arrow Connector 14"/>
          <p:cNvCxnSpPr>
            <a:stCxn id="8" idx="2"/>
            <a:endCxn id="9" idx="0"/>
          </p:cNvCxnSpPr>
          <p:nvPr/>
        </p:nvCxnSpPr>
        <p:spPr>
          <a:xfrm flipH="1">
            <a:off x="6111240" y="1676400"/>
            <a:ext cx="1" cy="1143000"/>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4657156" y="3962400"/>
            <a:ext cx="2908168" cy="2677656"/>
          </a:xfrm>
          <a:prstGeom prst="rect">
            <a:avLst/>
          </a:prstGeom>
          <a:noFill/>
        </p:spPr>
        <p:txBody>
          <a:bodyPr wrap="none" rtlCol="0">
            <a:spAutoFit/>
          </a:bodyPr>
          <a:lstStyle/>
          <a:p>
            <a:r>
              <a:rPr lang="az-Latn-AZ" sz="2400" b="1" dirty="0">
                <a:solidFill>
                  <a:schemeClr val="tx2">
                    <a:lumMod val="25000"/>
                  </a:schemeClr>
                </a:solidFill>
              </a:rPr>
              <a:t>Kolon Ca</a:t>
            </a:r>
          </a:p>
          <a:p>
            <a:r>
              <a:rPr lang="az-Latn-AZ" sz="2400" b="1" dirty="0">
                <a:solidFill>
                  <a:schemeClr val="tx2">
                    <a:lumMod val="25000"/>
                  </a:schemeClr>
                </a:solidFill>
              </a:rPr>
              <a:t>Kolon polipi</a:t>
            </a:r>
          </a:p>
          <a:p>
            <a:r>
              <a:rPr lang="az-Latn-AZ" sz="2400" b="1" dirty="0">
                <a:solidFill>
                  <a:schemeClr val="tx2">
                    <a:lumMod val="25000"/>
                  </a:schemeClr>
                </a:solidFill>
              </a:rPr>
              <a:t>Xoralı kolit</a:t>
            </a:r>
          </a:p>
          <a:p>
            <a:r>
              <a:rPr lang="az-Latn-AZ" sz="2400" b="1" dirty="0">
                <a:solidFill>
                  <a:schemeClr val="tx2">
                    <a:lumMod val="25000"/>
                  </a:schemeClr>
                </a:solidFill>
              </a:rPr>
              <a:t>Kron xəstəliyi</a:t>
            </a:r>
          </a:p>
          <a:p>
            <a:r>
              <a:rPr lang="az-Latn-AZ" sz="2400" b="1" dirty="0">
                <a:solidFill>
                  <a:schemeClr val="tx2">
                    <a:lumMod val="25000"/>
                  </a:schemeClr>
                </a:solidFill>
              </a:rPr>
              <a:t>Divertikullar</a:t>
            </a:r>
          </a:p>
          <a:p>
            <a:r>
              <a:rPr lang="az-Latn-AZ" sz="2400" b="1" dirty="0">
                <a:solidFill>
                  <a:schemeClr val="tx2">
                    <a:lumMod val="25000"/>
                  </a:schemeClr>
                </a:solidFill>
              </a:rPr>
              <a:t>Damar xəstəlikləri</a:t>
            </a:r>
          </a:p>
          <a:p>
            <a:r>
              <a:rPr lang="az-Latn-AZ" sz="2400" b="1" dirty="0">
                <a:solidFill>
                  <a:schemeClr val="tx2">
                    <a:lumMod val="25000"/>
                  </a:schemeClr>
                </a:solidFill>
              </a:rPr>
              <a:t>Digər</a:t>
            </a:r>
            <a:endParaRPr lang="en-US" sz="2400" b="1" dirty="0">
              <a:solidFill>
                <a:schemeClr val="tx2">
                  <a:lumMod val="25000"/>
                </a:schemeClr>
              </a:solidFill>
            </a:endParaRPr>
          </a:p>
        </p:txBody>
      </p:sp>
      <p:cxnSp>
        <p:nvCxnSpPr>
          <p:cNvPr id="31" name="Straight Arrow Connector 30"/>
          <p:cNvCxnSpPr>
            <a:stCxn id="9" idx="2"/>
            <a:endCxn id="29" idx="0"/>
          </p:cNvCxnSpPr>
          <p:nvPr/>
        </p:nvCxnSpPr>
        <p:spPr>
          <a:xfrm>
            <a:off x="6111240" y="3466386"/>
            <a:ext cx="0" cy="496014"/>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sp>
        <p:nvSpPr>
          <p:cNvPr id="5" name="TextBox 4"/>
          <p:cNvSpPr txBox="1"/>
          <p:nvPr/>
        </p:nvSpPr>
        <p:spPr>
          <a:xfrm>
            <a:off x="8001000" y="4495801"/>
            <a:ext cx="2590800" cy="1259919"/>
          </a:xfrm>
          <a:prstGeom prst="round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az-Latn-AZ" sz="2800" b="1" dirty="0">
                <a:solidFill>
                  <a:srgbClr val="C00000"/>
                </a:solidFill>
              </a:rPr>
              <a:t>İkinci pillə</a:t>
            </a:r>
          </a:p>
          <a:p>
            <a:pPr algn="ctr"/>
            <a:r>
              <a:rPr lang="az-Latn-AZ" sz="2000" b="1" dirty="0">
                <a:solidFill>
                  <a:schemeClr val="tx2">
                    <a:lumMod val="25000"/>
                  </a:schemeClr>
                </a:solidFill>
              </a:rPr>
              <a:t>Ağırlıq dərəcəsini qiymətləndirmə</a:t>
            </a:r>
            <a:endParaRPr lang="en-US" sz="2000" b="1" dirty="0">
              <a:solidFill>
                <a:schemeClr val="tx2">
                  <a:lumMod val="25000"/>
                </a:schemeClr>
              </a:solidFill>
            </a:endParaRPr>
          </a:p>
        </p:txBody>
      </p:sp>
      <p:sp>
        <p:nvSpPr>
          <p:cNvPr id="6" name="Right Arrow 5"/>
          <p:cNvSpPr/>
          <p:nvPr/>
        </p:nvSpPr>
        <p:spPr>
          <a:xfrm>
            <a:off x="7315200" y="4648200"/>
            <a:ext cx="609600" cy="914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p:cNvSpPr/>
          <p:nvPr/>
        </p:nvSpPr>
        <p:spPr>
          <a:xfrm>
            <a:off x="5181600" y="2286001"/>
            <a:ext cx="533400" cy="4201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2800" b="1" dirty="0">
                <a:latin typeface="Calibri" panose="020F0502020204030204" pitchFamily="34" charset="0"/>
              </a:rPr>
              <a:t>B</a:t>
            </a:r>
            <a:endParaRPr lang="en-US" sz="28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p>
        </p:txBody>
      </p:sp>
      <p:sp>
        <p:nvSpPr>
          <p:cNvPr id="20" name="TextBox 19">
            <a:extLst>
              <a:ext uri="{FF2B5EF4-FFF2-40B4-BE49-F238E27FC236}">
                <a16:creationId xmlns:a16="http://schemas.microsoft.com/office/drawing/2014/main" id="{74270BEE-5A8F-4511-9312-82BD2224C91E}"/>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4215164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1981200" y="1905000"/>
            <a:ext cx="7467600" cy="3014472"/>
          </a:xfrm>
        </p:spPr>
        <p:txBody>
          <a:bodyPr>
            <a:noAutofit/>
          </a:bodyPr>
          <a:lstStyle/>
          <a:p>
            <a:pPr marL="109728" indent="0" algn="ctr">
              <a:buNone/>
            </a:pPr>
            <a:r>
              <a:rPr lang="az-Latn-AZ" sz="4000" b="1" dirty="0">
                <a:solidFill>
                  <a:schemeClr val="accent2">
                    <a:lumMod val="75000"/>
                  </a:schemeClr>
                </a:solidFill>
              </a:rPr>
              <a:t>Yoğun bağırsaqda törəmə tapıldıqda ilk növbədə </a:t>
            </a:r>
            <a:r>
              <a:rPr lang="az-Latn-AZ" sz="4800" b="1" dirty="0">
                <a:solidFill>
                  <a:schemeClr val="accent2">
                    <a:lumMod val="75000"/>
                  </a:schemeClr>
                </a:solidFill>
              </a:rPr>
              <a:t>bədxassəli</a:t>
            </a:r>
            <a:r>
              <a:rPr lang="az-Latn-AZ" sz="4000" b="1" dirty="0">
                <a:solidFill>
                  <a:schemeClr val="accent2">
                    <a:lumMod val="75000"/>
                  </a:schemeClr>
                </a:solidFill>
              </a:rPr>
              <a:t> </a:t>
            </a:r>
          </a:p>
          <a:p>
            <a:pPr marL="109728" indent="0" algn="ctr">
              <a:buNone/>
            </a:pPr>
            <a:r>
              <a:rPr lang="az-Latn-AZ" sz="4000" b="1" dirty="0">
                <a:solidFill>
                  <a:schemeClr val="accent2">
                    <a:lumMod val="75000"/>
                  </a:schemeClr>
                </a:solidFill>
              </a:rPr>
              <a:t>olub-olmadığı dəqiqləşdirilməlidir</a:t>
            </a:r>
            <a:endParaRPr lang="en-US" sz="4000" b="1" dirty="0">
              <a:solidFill>
                <a:schemeClr val="accent2">
                  <a:lumMod val="75000"/>
                </a:schemeClr>
              </a:solidFill>
            </a:endParaRPr>
          </a:p>
        </p:txBody>
      </p:sp>
      <p:sp>
        <p:nvSpPr>
          <p:cNvPr id="3" name="Footer Placeholder 2"/>
          <p:cNvSpPr>
            <a:spLocks noGrp="1"/>
          </p:cNvSpPr>
          <p:nvPr>
            <p:ph type="ftr" sz="quarter" idx="11"/>
          </p:nvPr>
        </p:nvSpPr>
        <p:spPr/>
        <p:txBody>
          <a:bodyPr/>
          <a:lstStyle/>
          <a:p>
            <a:r>
              <a:rPr lang="en-US"/>
              <a:t>Prof.Dr. NYBay</a:t>
            </a:r>
          </a:p>
        </p:txBody>
      </p:sp>
      <p:sp>
        <p:nvSpPr>
          <p:cNvPr id="4" name="TextBox 3">
            <a:extLst>
              <a:ext uri="{FF2B5EF4-FFF2-40B4-BE49-F238E27FC236}">
                <a16:creationId xmlns:a16="http://schemas.microsoft.com/office/drawing/2014/main" id="{3F210548-F278-4477-AF47-0D1551AB3139}"/>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5769688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152400"/>
            <a:ext cx="6096000" cy="533400"/>
          </a:xfrm>
        </p:spPr>
        <p:txBody>
          <a:bodyPr>
            <a:normAutofit/>
          </a:bodyPr>
          <a:lstStyle/>
          <a:p>
            <a:r>
              <a:rPr lang="az-Latn-AZ" sz="2800" dirty="0">
                <a:solidFill>
                  <a:schemeClr val="accent2"/>
                </a:solidFill>
              </a:rPr>
              <a:t>Kolon adenokarsinoması</a:t>
            </a:r>
            <a:endParaRPr lang="en-US" sz="2800" dirty="0">
              <a:solidFill>
                <a:schemeClr val="accent2"/>
              </a:solidFill>
            </a:endParaRPr>
          </a:p>
        </p:txBody>
      </p:sp>
      <p:sp>
        <p:nvSpPr>
          <p:cNvPr id="2" name="Content Placeholder 1"/>
          <p:cNvSpPr>
            <a:spLocks noGrp="1"/>
          </p:cNvSpPr>
          <p:nvPr>
            <p:ph sz="half" idx="1"/>
          </p:nvPr>
        </p:nvSpPr>
        <p:spPr>
          <a:xfrm>
            <a:off x="254728" y="1371600"/>
            <a:ext cx="4038600" cy="3014472"/>
          </a:xfrm>
        </p:spPr>
        <p:txBody>
          <a:bodyPr>
            <a:normAutofit/>
          </a:bodyPr>
          <a:lstStyle/>
          <a:p>
            <a:pPr marL="109728" indent="0">
              <a:buNone/>
            </a:pPr>
            <a:r>
              <a:rPr lang="az-Latn-AZ" sz="2400" b="1" dirty="0">
                <a:solidFill>
                  <a:srgbClr val="FF0000"/>
                </a:solidFill>
              </a:rPr>
              <a:t>Diaqnostik əlamətlər</a:t>
            </a:r>
          </a:p>
          <a:p>
            <a:r>
              <a:rPr lang="az-Latn-AZ" sz="2000" b="1" dirty="0">
                <a:solidFill>
                  <a:schemeClr val="accent2">
                    <a:lumMod val="50000"/>
                  </a:schemeClr>
                </a:solidFill>
              </a:rPr>
              <a:t>Ağrı</a:t>
            </a:r>
          </a:p>
          <a:p>
            <a:r>
              <a:rPr lang="az-Latn-AZ" sz="2000" b="1" dirty="0">
                <a:solidFill>
                  <a:schemeClr val="accent2">
                    <a:lumMod val="50000"/>
                  </a:schemeClr>
                </a:solidFill>
              </a:rPr>
              <a:t>Köp, diarreya, anemiya və s.</a:t>
            </a:r>
          </a:p>
          <a:p>
            <a:r>
              <a:rPr lang="az-Latn-AZ" sz="2000" b="1" dirty="0">
                <a:solidFill>
                  <a:schemeClr val="accent2">
                    <a:lumMod val="50000"/>
                  </a:schemeClr>
                </a:solidFill>
              </a:rPr>
              <a:t>KT-də daralma və divar qalınlaşması</a:t>
            </a:r>
          </a:p>
          <a:p>
            <a:r>
              <a:rPr lang="az-Latn-AZ" sz="2000" b="1" dirty="0">
                <a:solidFill>
                  <a:schemeClr val="accent2">
                    <a:lumMod val="50000"/>
                  </a:schemeClr>
                </a:solidFill>
              </a:rPr>
              <a:t>Endoskopiyada mənfəzdə kütlə </a:t>
            </a:r>
          </a:p>
          <a:p>
            <a:r>
              <a:rPr lang="az-Latn-AZ" sz="2000" b="1" dirty="0">
                <a:solidFill>
                  <a:schemeClr val="accent2">
                    <a:lumMod val="50000"/>
                  </a:schemeClr>
                </a:solidFill>
              </a:rPr>
              <a:t>Biopsiyada Adeno Ca</a:t>
            </a:r>
            <a:endParaRPr lang="en-US" sz="2000" b="1" dirty="0">
              <a:solidFill>
                <a:schemeClr val="accent2">
                  <a:lumMod val="50000"/>
                </a:schemeClr>
              </a:solidFill>
            </a:endParaRPr>
          </a:p>
        </p:txBody>
      </p:sp>
      <p:pic>
        <p:nvPicPr>
          <p:cNvPr id="4099"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038600" y="3465878"/>
            <a:ext cx="3352800" cy="306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pic>
        <p:nvPicPr>
          <p:cNvPr id="12"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8673" y="3471672"/>
            <a:ext cx="3810000" cy="305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descr="http://ts2.explicit.bing.net/th?id=HN.608007437500484837&amp;pid=15.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0" y="1066800"/>
            <a:ext cx="2677297" cy="19812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FB59502-1FC3-442E-9DBE-A99E792B3534}"/>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32516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132387"/>
            <a:ext cx="8229600" cy="411162"/>
          </a:xfrm>
        </p:spPr>
        <p:txBody>
          <a:bodyPr>
            <a:noAutofit/>
          </a:bodyPr>
          <a:lstStyle/>
          <a:p>
            <a:r>
              <a:rPr lang="az-Latn-AZ" sz="2800" dirty="0">
                <a:solidFill>
                  <a:schemeClr val="accent1">
                    <a:lumMod val="75000"/>
                  </a:schemeClr>
                </a:solidFill>
              </a:rPr>
              <a:t>Kolon polipləri</a:t>
            </a:r>
            <a:endParaRPr lang="en-US" sz="2800" dirty="0">
              <a:solidFill>
                <a:schemeClr val="accent1">
                  <a:lumMod val="75000"/>
                </a:schemeClr>
              </a:solidFill>
            </a:endParaRPr>
          </a:p>
        </p:txBody>
      </p:sp>
      <p:sp>
        <p:nvSpPr>
          <p:cNvPr id="2" name="Content Placeholder 1"/>
          <p:cNvSpPr>
            <a:spLocks noGrp="1"/>
          </p:cNvSpPr>
          <p:nvPr>
            <p:ph sz="half" idx="1"/>
          </p:nvPr>
        </p:nvSpPr>
        <p:spPr>
          <a:xfrm>
            <a:off x="228600" y="893064"/>
            <a:ext cx="7848600" cy="3014472"/>
          </a:xfrm>
        </p:spPr>
        <p:txBody>
          <a:bodyPr>
            <a:normAutofit/>
          </a:bodyPr>
          <a:lstStyle/>
          <a:p>
            <a:pPr marL="109728" indent="0">
              <a:buNone/>
            </a:pPr>
            <a:r>
              <a:rPr lang="az-Latn-AZ" sz="2000" b="1" dirty="0">
                <a:solidFill>
                  <a:srgbClr val="FF0000"/>
                </a:solidFill>
              </a:rPr>
              <a:t>Diaqnostik əlamətlər</a:t>
            </a:r>
          </a:p>
          <a:p>
            <a:r>
              <a:rPr lang="az-Latn-AZ" sz="2000" b="1" dirty="0">
                <a:solidFill>
                  <a:schemeClr val="accent2">
                    <a:lumMod val="50000"/>
                  </a:schemeClr>
                </a:solidFill>
              </a:rPr>
              <a:t>Simptomsuz – 80%</a:t>
            </a:r>
          </a:p>
          <a:p>
            <a:r>
              <a:rPr lang="az-Latn-AZ" sz="2000" b="1" dirty="0">
                <a:solidFill>
                  <a:schemeClr val="accent2">
                    <a:lumMod val="50000"/>
                  </a:schemeClr>
                </a:solidFill>
              </a:rPr>
              <a:t>Simptomatik  - 20%: qanaxma, ağrı, qəbzilik və s</a:t>
            </a:r>
          </a:p>
          <a:p>
            <a:r>
              <a:rPr lang="az-Latn-AZ" sz="2000" b="1" dirty="0">
                <a:solidFill>
                  <a:schemeClr val="accent2">
                    <a:lumMod val="50000"/>
                  </a:schemeClr>
                </a:solidFill>
              </a:rPr>
              <a:t>KT-də divar qalınlaşması</a:t>
            </a:r>
          </a:p>
          <a:p>
            <a:r>
              <a:rPr lang="az-Latn-AZ" sz="2000" b="1" dirty="0">
                <a:solidFill>
                  <a:schemeClr val="accent2">
                    <a:lumMod val="50000"/>
                  </a:schemeClr>
                </a:solidFill>
              </a:rPr>
              <a:t>Endoskopiyada mənfəzdə kütlə </a:t>
            </a:r>
          </a:p>
          <a:p>
            <a:r>
              <a:rPr lang="az-Latn-AZ" sz="2000" b="1" dirty="0">
                <a:solidFill>
                  <a:schemeClr val="accent2">
                    <a:lumMod val="50000"/>
                  </a:schemeClr>
                </a:solidFill>
              </a:rPr>
              <a:t>Biopsiyada iltihabi və ya neoplastik polip</a:t>
            </a:r>
            <a:endParaRPr lang="en-US" sz="2000" b="1" dirty="0">
              <a:solidFill>
                <a:schemeClr val="accent2">
                  <a:lumMod val="50000"/>
                </a:schemeClr>
              </a:solidFill>
            </a:endParaRPr>
          </a:p>
        </p:txBody>
      </p:sp>
      <p:pic>
        <p:nvPicPr>
          <p:cNvPr id="1031" name="Picture 7"/>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8686800" y="3733800"/>
            <a:ext cx="3352800" cy="281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3733800"/>
            <a:ext cx="3648230" cy="281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Рисунок 5"/>
          <p:cNvPicPr>
            <a:picLocks noChangeAspect="1"/>
          </p:cNvPicPr>
          <p:nvPr/>
        </p:nvPicPr>
        <p:blipFill rotWithShape="1">
          <a:blip r:embed="rId5">
            <a:extLst>
              <a:ext uri="{28A0092B-C50C-407E-A947-70E740481C1C}">
                <a14:useLocalDpi xmlns:a14="http://schemas.microsoft.com/office/drawing/2010/main" val="0"/>
              </a:ext>
            </a:extLst>
          </a:blip>
          <a:srcRect b="7342"/>
          <a:stretch/>
        </p:blipFill>
        <p:spPr bwMode="auto">
          <a:xfrm>
            <a:off x="4501603" y="3733800"/>
            <a:ext cx="3502912" cy="27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p:cNvSpPr txBox="1"/>
          <p:nvPr/>
        </p:nvSpPr>
        <p:spPr>
          <a:xfrm>
            <a:off x="9439703" y="3244334"/>
            <a:ext cx="1999393" cy="369332"/>
          </a:xfrm>
          <a:prstGeom prst="rect">
            <a:avLst/>
          </a:prstGeom>
          <a:noFill/>
        </p:spPr>
        <p:txBody>
          <a:bodyPr wrap="none" rtlCol="0">
            <a:spAutoFit/>
          </a:bodyPr>
          <a:lstStyle/>
          <a:p>
            <a:r>
              <a:rPr lang="az-Latn-AZ" b="1" dirty="0">
                <a:solidFill>
                  <a:schemeClr val="accent2">
                    <a:lumMod val="50000"/>
                  </a:schemeClr>
                </a:solidFill>
              </a:rPr>
              <a:t>KT-kolongroqrafiya</a:t>
            </a:r>
            <a:endParaRPr lang="en-US" b="1" dirty="0">
              <a:solidFill>
                <a:schemeClr val="accent2">
                  <a:lumMod val="50000"/>
                </a:schemeClr>
              </a:solidFill>
            </a:endParaRPr>
          </a:p>
        </p:txBody>
      </p:sp>
      <p:sp>
        <p:nvSpPr>
          <p:cNvPr id="9" name="TextBox 8">
            <a:extLst>
              <a:ext uri="{FF2B5EF4-FFF2-40B4-BE49-F238E27FC236}">
                <a16:creationId xmlns:a16="http://schemas.microsoft.com/office/drawing/2014/main" id="{0DAFAD33-5B03-4B99-AE3B-77CD383FDE33}"/>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440399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274638"/>
            <a:ext cx="8229600" cy="411162"/>
          </a:xfrm>
        </p:spPr>
        <p:txBody>
          <a:bodyPr>
            <a:noAutofit/>
          </a:bodyPr>
          <a:lstStyle/>
          <a:p>
            <a:r>
              <a:rPr lang="az-Latn-AZ" sz="2800" dirty="0">
                <a:solidFill>
                  <a:schemeClr val="accent1">
                    <a:lumMod val="75000"/>
                  </a:schemeClr>
                </a:solidFill>
              </a:rPr>
              <a:t>Divertikullar</a:t>
            </a:r>
            <a:endParaRPr lang="en-US" sz="2800" dirty="0">
              <a:solidFill>
                <a:schemeClr val="accent1">
                  <a:lumMod val="75000"/>
                </a:schemeClr>
              </a:solidFill>
            </a:endParaRPr>
          </a:p>
        </p:txBody>
      </p:sp>
      <p:sp>
        <p:nvSpPr>
          <p:cNvPr id="2" name="Content Placeholder 1"/>
          <p:cNvSpPr>
            <a:spLocks noGrp="1"/>
          </p:cNvSpPr>
          <p:nvPr>
            <p:ph sz="half" idx="1"/>
          </p:nvPr>
        </p:nvSpPr>
        <p:spPr>
          <a:xfrm>
            <a:off x="72935" y="1752600"/>
            <a:ext cx="6811190" cy="3014472"/>
          </a:xfrm>
        </p:spPr>
        <p:txBody>
          <a:bodyPr>
            <a:noAutofit/>
          </a:bodyPr>
          <a:lstStyle/>
          <a:p>
            <a:r>
              <a:rPr lang="az-Latn-AZ" dirty="0">
                <a:solidFill>
                  <a:schemeClr val="accent1">
                    <a:lumMod val="75000"/>
                  </a:schemeClr>
                </a:solidFill>
                <a:latin typeface="Calibri" panose="020F0502020204030204" pitchFamily="34" charset="0"/>
              </a:rPr>
              <a:t>Bağırsaq divarının yırtığıdır</a:t>
            </a:r>
          </a:p>
          <a:p>
            <a:r>
              <a:rPr lang="az-Latn-AZ" dirty="0">
                <a:solidFill>
                  <a:schemeClr val="accent1">
                    <a:lumMod val="75000"/>
                  </a:schemeClr>
                </a:solidFill>
                <a:latin typeface="Calibri" panose="020F0502020204030204" pitchFamily="34" charset="0"/>
              </a:rPr>
              <a:t>Bağırsağın zəif nöqtələrində, dmarların giriş yerində rast gəlir.</a:t>
            </a:r>
          </a:p>
          <a:p>
            <a:r>
              <a:rPr lang="az-Latn-AZ" dirty="0">
                <a:solidFill>
                  <a:schemeClr val="accent1">
                    <a:lumMod val="75000"/>
                  </a:schemeClr>
                </a:solidFill>
                <a:latin typeface="Calibri" panose="020F0502020204030204" pitchFamily="34" charset="0"/>
              </a:rPr>
              <a:t>Bağırsaqdaxili təzyiqin artması patogenetik mexanizm sayılır</a:t>
            </a:r>
          </a:p>
          <a:p>
            <a:r>
              <a:rPr lang="az-Latn-AZ" dirty="0">
                <a:solidFill>
                  <a:schemeClr val="accent1">
                    <a:lumMod val="75000"/>
                  </a:schemeClr>
                </a:solidFill>
                <a:latin typeface="Calibri" panose="020F0502020204030204" pitchFamily="34" charset="0"/>
              </a:rPr>
              <a:t>90%  S – varı bağırsaqda  rast gəlinir.</a:t>
            </a:r>
          </a:p>
        </p:txBody>
      </p:sp>
      <p:pic>
        <p:nvPicPr>
          <p:cNvPr id="9" name="Рисунок 3"/>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315200" y="1202872"/>
            <a:ext cx="4419599"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3D6BC010-824A-43C8-95F0-BECDAFBCFD11}"/>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0492291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24200" y="0"/>
            <a:ext cx="7086600" cy="685800"/>
          </a:xfrm>
        </p:spPr>
        <p:txBody>
          <a:bodyPr>
            <a:normAutofit/>
          </a:bodyPr>
          <a:lstStyle/>
          <a:p>
            <a:r>
              <a:rPr lang="az-Latn-AZ" sz="2400" dirty="0">
                <a:solidFill>
                  <a:schemeClr val="accent2"/>
                </a:solidFill>
              </a:rPr>
              <a:t>Divertikullar</a:t>
            </a:r>
            <a:endParaRPr lang="en-US" sz="2400" dirty="0">
              <a:solidFill>
                <a:schemeClr val="accent2"/>
              </a:solidFill>
            </a:endParaRPr>
          </a:p>
        </p:txBody>
      </p:sp>
      <p:sp>
        <p:nvSpPr>
          <p:cNvPr id="2" name="Content Placeholder 1"/>
          <p:cNvSpPr>
            <a:spLocks noGrp="1"/>
          </p:cNvSpPr>
          <p:nvPr>
            <p:ph sz="half" idx="1"/>
          </p:nvPr>
        </p:nvSpPr>
        <p:spPr>
          <a:xfrm>
            <a:off x="533400" y="1034143"/>
            <a:ext cx="9525000" cy="2394857"/>
          </a:xfrm>
        </p:spPr>
        <p:txBody>
          <a:bodyPr>
            <a:noAutofit/>
          </a:bodyPr>
          <a:lstStyle/>
          <a:p>
            <a:pPr marL="109728" indent="0">
              <a:buNone/>
            </a:pPr>
            <a:r>
              <a:rPr lang="az-Latn-AZ" sz="2400" b="1" dirty="0">
                <a:solidFill>
                  <a:srgbClr val="FF0000"/>
                </a:solidFill>
                <a:latin typeface="Calibri" panose="020F0502020204030204" pitchFamily="34" charset="0"/>
              </a:rPr>
              <a:t>Diaqnostik əlamətləri</a:t>
            </a:r>
          </a:p>
          <a:p>
            <a:r>
              <a:rPr lang="az-Latn-AZ" sz="2400" b="1" dirty="0">
                <a:solidFill>
                  <a:schemeClr val="accent2">
                    <a:lumMod val="75000"/>
                  </a:schemeClr>
                </a:solidFill>
                <a:latin typeface="Calibri" panose="020F0502020204030204" pitchFamily="34" charset="0"/>
              </a:rPr>
              <a:t>Asimptomatik – 80%</a:t>
            </a:r>
          </a:p>
          <a:p>
            <a:r>
              <a:rPr lang="az-Latn-AZ" sz="2400" b="1" dirty="0">
                <a:solidFill>
                  <a:schemeClr val="accent2">
                    <a:lumMod val="75000"/>
                  </a:schemeClr>
                </a:solidFill>
                <a:latin typeface="Calibri" panose="020F0502020204030204" pitchFamily="34" charset="0"/>
              </a:rPr>
              <a:t>Simptomatik -20%: ağrı, ishal, qanaxma, abses, peritonit və s</a:t>
            </a:r>
          </a:p>
          <a:p>
            <a:r>
              <a:rPr lang="az-Latn-AZ" sz="2400" b="1" dirty="0">
                <a:solidFill>
                  <a:schemeClr val="accent2">
                    <a:lumMod val="75000"/>
                  </a:schemeClr>
                </a:solidFill>
                <a:latin typeface="Calibri" panose="020F0502020204030204" pitchFamily="34" charset="0"/>
              </a:rPr>
              <a:t>KT-də bağısaqətrafı divertikull</a:t>
            </a:r>
          </a:p>
          <a:p>
            <a:r>
              <a:rPr lang="az-Latn-AZ" sz="2400" b="1" dirty="0">
                <a:solidFill>
                  <a:schemeClr val="accent2">
                    <a:lumMod val="75000"/>
                  </a:schemeClr>
                </a:solidFill>
                <a:latin typeface="Calibri" panose="020F0502020204030204" pitchFamily="34" charset="0"/>
              </a:rPr>
              <a:t>Endoskopiyada  divertikullar</a:t>
            </a:r>
          </a:p>
        </p:txBody>
      </p:sp>
      <p:pic>
        <p:nvPicPr>
          <p:cNvPr id="3074"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355074" y="3625815"/>
            <a:ext cx="3760684" cy="2951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pic>
        <p:nvPicPr>
          <p:cNvPr id="8" name="Picture 8"/>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a:xfrm>
            <a:off x="4724400" y="3657600"/>
            <a:ext cx="3510654" cy="2919550"/>
          </a:xfrm>
          <a:prstGeom prst="rect">
            <a:avLst/>
          </a:prstGeom>
        </p:spPr>
      </p:pic>
      <p:pic>
        <p:nvPicPr>
          <p:cNvPr id="11" name="Рисунок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843696" y="3630604"/>
            <a:ext cx="3203575" cy="2946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a:extLst>
              <a:ext uri="{FF2B5EF4-FFF2-40B4-BE49-F238E27FC236}">
                <a16:creationId xmlns:a16="http://schemas.microsoft.com/office/drawing/2014/main" id="{6EE0223E-19DC-497C-ACDD-BE2BF9242426}"/>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101374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95600" y="152400"/>
            <a:ext cx="6172200" cy="685800"/>
          </a:xfrm>
        </p:spPr>
        <p:txBody>
          <a:bodyPr>
            <a:normAutofit/>
          </a:bodyPr>
          <a:lstStyle/>
          <a:p>
            <a:r>
              <a:rPr lang="az-Latn-AZ" sz="3200" dirty="0">
                <a:solidFill>
                  <a:schemeClr val="accent2">
                    <a:lumMod val="50000"/>
                  </a:schemeClr>
                </a:solidFill>
              </a:rPr>
              <a:t>Xoralı kolit</a:t>
            </a:r>
            <a:endParaRPr lang="en-US" sz="3200" dirty="0">
              <a:solidFill>
                <a:schemeClr val="accent2">
                  <a:lumMod val="50000"/>
                </a:schemeClr>
              </a:solidFill>
            </a:endParaRPr>
          </a:p>
        </p:txBody>
      </p:sp>
      <p:sp>
        <p:nvSpPr>
          <p:cNvPr id="2" name="Content Placeholder 1"/>
          <p:cNvSpPr>
            <a:spLocks noGrp="1"/>
          </p:cNvSpPr>
          <p:nvPr>
            <p:ph sz="half" idx="1"/>
          </p:nvPr>
        </p:nvSpPr>
        <p:spPr>
          <a:xfrm>
            <a:off x="141741" y="2590800"/>
            <a:ext cx="6172200" cy="3014472"/>
          </a:xfrm>
        </p:spPr>
        <p:txBody>
          <a:bodyPr>
            <a:noAutofit/>
          </a:bodyPr>
          <a:lstStyle/>
          <a:p>
            <a:r>
              <a:rPr lang="az-Latn-AZ" altLang="en-US" sz="2400" b="1" dirty="0">
                <a:solidFill>
                  <a:schemeClr val="accent2">
                    <a:lumMod val="50000"/>
                  </a:schemeClr>
                </a:solidFill>
                <a:latin typeface="Calibri" panose="020F0502020204030204" pitchFamily="34" charset="0"/>
              </a:rPr>
              <a:t>İdeopatik iltihabi xəstəlik</a:t>
            </a:r>
          </a:p>
          <a:p>
            <a:r>
              <a:rPr lang="az-Latn-AZ" altLang="en-US" sz="2400" b="1" dirty="0">
                <a:solidFill>
                  <a:schemeClr val="accent2">
                    <a:lumMod val="50000"/>
                  </a:schemeClr>
                </a:solidFill>
                <a:latin typeface="Calibri" panose="020F0502020204030204" pitchFamily="34" charset="0"/>
              </a:rPr>
              <a:t>Selikli qişasını zədələyir</a:t>
            </a:r>
          </a:p>
          <a:p>
            <a:r>
              <a:rPr lang="az-Latn-AZ" altLang="en-US" sz="2400" b="1" dirty="0">
                <a:solidFill>
                  <a:schemeClr val="accent2">
                    <a:lumMod val="50000"/>
                  </a:schemeClr>
                </a:solidFill>
                <a:latin typeface="Calibri" panose="020F0502020204030204" pitchFamily="34" charset="0"/>
              </a:rPr>
              <a:t>Səbəbi dəqiq bilinmir</a:t>
            </a:r>
          </a:p>
          <a:p>
            <a:r>
              <a:rPr lang="az-Latn-AZ" altLang="en-US" sz="2400" b="1" dirty="0">
                <a:solidFill>
                  <a:schemeClr val="accent2">
                    <a:lumMod val="50000"/>
                  </a:schemeClr>
                </a:solidFill>
                <a:latin typeface="Calibri" panose="020F0502020204030204" pitchFamily="34" charset="0"/>
              </a:rPr>
              <a:t>Rektal zədələnmə ön planda.</a:t>
            </a:r>
          </a:p>
          <a:p>
            <a:r>
              <a:rPr lang="az-Latn-AZ" altLang="en-US" sz="2400" b="1" dirty="0">
                <a:solidFill>
                  <a:schemeClr val="accent2">
                    <a:lumMod val="50000"/>
                  </a:schemeClr>
                </a:solidFill>
                <a:latin typeface="Calibri" panose="020F0502020204030204" pitchFamily="34" charset="0"/>
              </a:rPr>
              <a:t>Kron xəstəliyindən və amöb kolitindən diferensasiya</a:t>
            </a:r>
          </a:p>
          <a:p>
            <a:r>
              <a:rPr lang="az-Latn-AZ" altLang="en-US" sz="2400" b="1" dirty="0">
                <a:solidFill>
                  <a:schemeClr val="accent2">
                    <a:lumMod val="50000"/>
                  </a:schemeClr>
                </a:solidFill>
                <a:latin typeface="Calibri" panose="020F0502020204030204" pitchFamily="34" charset="0"/>
              </a:rPr>
              <a:t>Kanser riski 10 ildən sonra artır</a:t>
            </a:r>
            <a:endParaRPr lang="ru-RU" altLang="en-US" sz="2400" b="1" dirty="0">
              <a:solidFill>
                <a:schemeClr val="accent2">
                  <a:lumMod val="50000"/>
                </a:schemeClr>
              </a:solidFill>
              <a:latin typeface="Calibri" panose="020F0502020204030204" pitchFamily="34" charset="0"/>
            </a:endParaRPr>
          </a:p>
          <a:p>
            <a:endParaRPr lang="az-Latn-AZ" altLang="en-US" sz="2400" b="1" dirty="0">
              <a:solidFill>
                <a:schemeClr val="accent2">
                  <a:lumMod val="50000"/>
                </a:schemeClr>
              </a:solidFill>
              <a:latin typeface="Calibri" panose="020F0502020204030204" pitchFamily="34" charset="0"/>
            </a:endParaRPr>
          </a:p>
        </p:txBody>
      </p:sp>
      <p:pic>
        <p:nvPicPr>
          <p:cNvPr id="4098"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313941" y="2362200"/>
            <a:ext cx="5878059" cy="3901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82EEDECF-26EC-41D3-AFFA-AF031E75BD35}"/>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912148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048000" y="152400"/>
            <a:ext cx="6172200" cy="533400"/>
          </a:xfrm>
        </p:spPr>
        <p:txBody>
          <a:bodyPr>
            <a:normAutofit/>
          </a:bodyPr>
          <a:lstStyle/>
          <a:p>
            <a:r>
              <a:rPr lang="az-Latn-AZ" sz="2400" dirty="0">
                <a:solidFill>
                  <a:srgbClr val="C00000"/>
                </a:solidFill>
              </a:rPr>
              <a:t>Xoralı kolit</a:t>
            </a:r>
            <a:endParaRPr lang="en-US" sz="2400" dirty="0">
              <a:solidFill>
                <a:srgbClr val="C00000"/>
              </a:solidFill>
            </a:endParaRPr>
          </a:p>
        </p:txBody>
      </p:sp>
      <p:sp>
        <p:nvSpPr>
          <p:cNvPr id="2" name="Content Placeholder 1"/>
          <p:cNvSpPr>
            <a:spLocks noGrp="1"/>
          </p:cNvSpPr>
          <p:nvPr>
            <p:ph sz="half" idx="1"/>
          </p:nvPr>
        </p:nvSpPr>
        <p:spPr>
          <a:xfrm>
            <a:off x="304800" y="1071907"/>
            <a:ext cx="5715000" cy="2585693"/>
          </a:xfrm>
        </p:spPr>
        <p:txBody>
          <a:bodyPr>
            <a:noAutofit/>
          </a:bodyPr>
          <a:lstStyle/>
          <a:p>
            <a:pPr marL="109728" indent="0">
              <a:buNone/>
            </a:pPr>
            <a:r>
              <a:rPr lang="az-Latn-AZ" altLang="en-US" sz="2400" b="1" dirty="0">
                <a:solidFill>
                  <a:srgbClr val="C00000"/>
                </a:solidFill>
                <a:latin typeface="Calibri" panose="020F0502020204030204" pitchFamily="34" charset="0"/>
              </a:rPr>
              <a:t>Diaqnostik əlamətləri</a:t>
            </a:r>
          </a:p>
          <a:p>
            <a:r>
              <a:rPr lang="az-Latn-AZ" altLang="en-US" sz="2400" b="1" dirty="0">
                <a:solidFill>
                  <a:schemeClr val="accent2">
                    <a:lumMod val="50000"/>
                  </a:schemeClr>
                </a:solidFill>
                <a:latin typeface="Calibri" panose="020F0502020204030204" pitchFamily="34" charset="0"/>
              </a:rPr>
              <a:t>Diarreya, qanlı</a:t>
            </a:r>
          </a:p>
          <a:p>
            <a:r>
              <a:rPr lang="az-Latn-AZ" altLang="en-US" sz="2400" b="1" dirty="0">
                <a:solidFill>
                  <a:schemeClr val="accent2">
                    <a:lumMod val="50000"/>
                  </a:schemeClr>
                </a:solidFill>
                <a:latin typeface="Calibri" panose="020F0502020204030204" pitchFamily="34" charset="0"/>
              </a:rPr>
              <a:t>Ağrı</a:t>
            </a:r>
          </a:p>
          <a:p>
            <a:r>
              <a:rPr lang="az-Latn-AZ" altLang="en-US" sz="2400" b="1" dirty="0">
                <a:solidFill>
                  <a:schemeClr val="accent2">
                    <a:lumMod val="50000"/>
                  </a:schemeClr>
                </a:solidFill>
                <a:latin typeface="Calibri" panose="020F0502020204030204" pitchFamily="34" charset="0"/>
              </a:rPr>
              <a:t>Endoskopiyada xorlar</a:t>
            </a:r>
          </a:p>
          <a:p>
            <a:r>
              <a:rPr lang="az-Latn-AZ" altLang="en-US" sz="2400" b="1" dirty="0">
                <a:solidFill>
                  <a:schemeClr val="accent2">
                    <a:lumMod val="50000"/>
                  </a:schemeClr>
                </a:solidFill>
                <a:latin typeface="Calibri" panose="020F0502020204030204" pitchFamily="34" charset="0"/>
              </a:rPr>
              <a:t>Biopsiyada iltihab və xarakterik əlamətlər.</a:t>
            </a:r>
            <a:endParaRPr lang="ru-RU" altLang="en-US" sz="2400" b="1" dirty="0">
              <a:solidFill>
                <a:schemeClr val="accent2">
                  <a:lumMod val="50000"/>
                </a:schemeClr>
              </a:solidFill>
              <a:latin typeface="Calibri" panose="020F0502020204030204" pitchFamily="34" charset="0"/>
            </a:endParaRPr>
          </a:p>
          <a:p>
            <a:endParaRPr lang="az-Latn-AZ" altLang="en-US" sz="2400" b="1" dirty="0">
              <a:solidFill>
                <a:schemeClr val="accent2">
                  <a:lumMod val="50000"/>
                </a:schemeClr>
              </a:solidFill>
              <a:latin typeface="Calibri" panose="020F0502020204030204" pitchFamily="34" charset="0"/>
            </a:endParaRPr>
          </a:p>
        </p:txBody>
      </p:sp>
      <p:sp>
        <p:nvSpPr>
          <p:cNvPr id="5" name="Footer Placeholder 4"/>
          <p:cNvSpPr>
            <a:spLocks noGrp="1"/>
          </p:cNvSpPr>
          <p:nvPr>
            <p:ph type="ftr" sz="quarter" idx="11"/>
          </p:nvPr>
        </p:nvSpPr>
        <p:spPr/>
        <p:txBody>
          <a:bodyPr/>
          <a:lstStyle/>
          <a:p>
            <a:r>
              <a:rPr lang="en-US"/>
              <a:t>Prof.Dr. NYBay</a:t>
            </a:r>
          </a:p>
        </p:txBody>
      </p:sp>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3689635"/>
            <a:ext cx="2819400" cy="2827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1600" y="3689635"/>
            <a:ext cx="2895600" cy="2819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Content Placeholder 8">
            <a:extLst>
              <a:ext uri="{FF2B5EF4-FFF2-40B4-BE49-F238E27FC236}">
                <a16:creationId xmlns:a16="http://schemas.microsoft.com/office/drawing/2014/main" id="{BE4528B9-0940-47C1-B1ED-8A354C3D66E4}"/>
              </a:ext>
            </a:extLst>
          </p:cNvPr>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a:stretch>
            <a:fillRect/>
          </a:stretch>
        </p:blipFill>
        <p:spPr bwMode="auto">
          <a:xfrm>
            <a:off x="761999" y="3689635"/>
            <a:ext cx="2875801" cy="286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Box 9">
            <a:extLst>
              <a:ext uri="{FF2B5EF4-FFF2-40B4-BE49-F238E27FC236}">
                <a16:creationId xmlns:a16="http://schemas.microsoft.com/office/drawing/2014/main" id="{6E7BE197-3A8E-42F8-ABDA-5A5372F3A732}"/>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40259257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76200"/>
            <a:ext cx="8229600" cy="685800"/>
          </a:xfrm>
        </p:spPr>
        <p:txBody>
          <a:bodyPr>
            <a:normAutofit/>
          </a:bodyPr>
          <a:lstStyle/>
          <a:p>
            <a:r>
              <a:rPr lang="az-Latn-AZ" sz="2400" dirty="0">
                <a:solidFill>
                  <a:schemeClr val="accent2">
                    <a:lumMod val="50000"/>
                  </a:schemeClr>
                </a:solidFill>
              </a:rPr>
              <a:t>Xoralı kolitin diferensial diaqnostikası</a:t>
            </a:r>
            <a:endParaRPr lang="en-US" sz="2400" dirty="0">
              <a:solidFill>
                <a:schemeClr val="accent2">
                  <a:lumMod val="50000"/>
                </a:schemeClr>
              </a:solidFill>
            </a:endParaRPr>
          </a:p>
        </p:txBody>
      </p:sp>
      <p:sp>
        <p:nvSpPr>
          <p:cNvPr id="2" name="Content Placeholder 1"/>
          <p:cNvSpPr>
            <a:spLocks noGrp="1"/>
          </p:cNvSpPr>
          <p:nvPr>
            <p:ph sz="half" idx="1"/>
          </p:nvPr>
        </p:nvSpPr>
        <p:spPr>
          <a:xfrm>
            <a:off x="152400" y="1913594"/>
            <a:ext cx="7123881" cy="3014472"/>
          </a:xfrm>
        </p:spPr>
        <p:txBody>
          <a:bodyPr>
            <a:noAutofit/>
          </a:bodyPr>
          <a:lstStyle/>
          <a:p>
            <a:pPr marL="109728" indent="0">
              <a:buNone/>
            </a:pPr>
            <a:r>
              <a:rPr lang="az-Latn-AZ" altLang="en-US" sz="2400" b="1" dirty="0">
                <a:solidFill>
                  <a:srgbClr val="C00000"/>
                </a:solidFill>
                <a:latin typeface="Calibri" panose="020F0502020204030204" pitchFamily="34" charset="0"/>
              </a:rPr>
              <a:t>Diferensial aqnostik əlamətləri</a:t>
            </a:r>
          </a:p>
          <a:p>
            <a:r>
              <a:rPr lang="az-Latn-AZ" altLang="en-US" sz="2400" b="1" dirty="0">
                <a:solidFill>
                  <a:schemeClr val="accent2">
                    <a:lumMod val="50000"/>
                  </a:schemeClr>
                </a:solidFill>
                <a:latin typeface="Calibri" panose="020F0502020204030204" pitchFamily="34" charset="0"/>
              </a:rPr>
              <a:t>Qanlı diarreya</a:t>
            </a:r>
          </a:p>
          <a:p>
            <a:r>
              <a:rPr lang="az-Latn-AZ" altLang="en-US" sz="2400" b="1" dirty="0">
                <a:solidFill>
                  <a:schemeClr val="accent2">
                    <a:lumMod val="50000"/>
                  </a:schemeClr>
                </a:solidFill>
                <a:latin typeface="Calibri" panose="020F0502020204030204" pitchFamily="34" charset="0"/>
              </a:rPr>
              <a:t>Rektumda zədələnmə</a:t>
            </a:r>
          </a:p>
          <a:p>
            <a:r>
              <a:rPr lang="az-Latn-AZ" altLang="en-US" sz="2400" b="1" dirty="0">
                <a:solidFill>
                  <a:schemeClr val="accent2">
                    <a:lumMod val="50000"/>
                  </a:schemeClr>
                </a:solidFill>
                <a:latin typeface="Calibri" panose="020F0502020204030204" pitchFamily="34" charset="0"/>
              </a:rPr>
              <a:t>Divar qalınlaşması yox</a:t>
            </a:r>
          </a:p>
          <a:p>
            <a:r>
              <a:rPr lang="az-Latn-AZ" altLang="en-US" sz="2400" b="1" dirty="0">
                <a:solidFill>
                  <a:schemeClr val="accent2">
                    <a:lumMod val="50000"/>
                  </a:schemeClr>
                </a:solidFill>
                <a:latin typeface="Calibri" panose="020F0502020204030204" pitchFamily="34" charset="0"/>
              </a:rPr>
              <a:t>Qranulomalr görünmür, lakinn psevdopoliplər var</a:t>
            </a:r>
          </a:p>
          <a:p>
            <a:r>
              <a:rPr lang="az-Latn-AZ" altLang="en-US" sz="2400" b="1" dirty="0">
                <a:solidFill>
                  <a:schemeClr val="accent2">
                    <a:lumMod val="50000"/>
                  </a:schemeClr>
                </a:solidFill>
                <a:latin typeface="Calibri" panose="020F0502020204030204" pitchFamily="34" charset="0"/>
              </a:rPr>
              <a:t>Siqaret çəkənlərdə az olur</a:t>
            </a:r>
          </a:p>
          <a:p>
            <a:r>
              <a:rPr lang="az-Latn-AZ" altLang="en-US" sz="2400" b="1" dirty="0">
                <a:solidFill>
                  <a:schemeClr val="accent2">
                    <a:lumMod val="50000"/>
                  </a:schemeClr>
                </a:solidFill>
                <a:latin typeface="Calibri" panose="020F0502020204030204" pitchFamily="34" charset="0"/>
              </a:rPr>
              <a:t>Biosiyada xarakterik əlamətlər</a:t>
            </a:r>
          </a:p>
        </p:txBody>
      </p:sp>
      <p:pic>
        <p:nvPicPr>
          <p:cNvPr id="5122"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467600" y="1600200"/>
            <a:ext cx="4228281" cy="4662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485DB809-CB4F-4FD9-B31C-A2C779B8406F}"/>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22616739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1996441" y="8170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tx2">
                    <a:lumMod val="25000"/>
                  </a:schemeClr>
                </a:solidFill>
                <a:latin typeface="Calibri" panose="020F0502020204030204" pitchFamily="34" charset="0"/>
              </a:rPr>
              <a:t>Geniş klinik müayinə, KT, Kolonoskopiya+biopsiya, hemoqram, nəcis analizi </a:t>
            </a:r>
            <a:endParaRPr lang="tr-TR" altLang="en-US" sz="2000" dirty="0">
              <a:solidFill>
                <a:schemeClr val="tx2">
                  <a:lumMod val="25000"/>
                </a:schemeClr>
              </a:solidFill>
              <a:latin typeface="Calibri" panose="020F0502020204030204" pitchFamily="34" charset="0"/>
            </a:endParaRPr>
          </a:p>
        </p:txBody>
      </p:sp>
      <p:sp>
        <p:nvSpPr>
          <p:cNvPr id="9" name="Text Box 45"/>
          <p:cNvSpPr txBox="1">
            <a:spLocks noChangeArrowheads="1"/>
          </p:cNvSpPr>
          <p:nvPr/>
        </p:nvSpPr>
        <p:spPr bwMode="auto">
          <a:xfrm>
            <a:off x="2019004" y="2438400"/>
            <a:ext cx="8184470" cy="1055608"/>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800" b="1" dirty="0">
                <a:solidFill>
                  <a:schemeClr val="tx2">
                    <a:lumMod val="25000"/>
                  </a:schemeClr>
                </a:solidFill>
                <a:latin typeface="Calibri" panose="020F0502020204030204" pitchFamily="34" charset="0"/>
              </a:rPr>
              <a:t>Üzvi dəyişiklik tapıldı, diaqnozu və ya ağırlıq dərəcəsi  dəqiqləşmir</a:t>
            </a:r>
            <a:endParaRPr lang="tr-TR" altLang="en-US" sz="2800" b="1" dirty="0">
              <a:solidFill>
                <a:schemeClr val="tx2">
                  <a:lumMod val="25000"/>
                </a:schemeClr>
              </a:solidFill>
              <a:latin typeface="Calibri" panose="020F0502020204030204" pitchFamily="34" charset="0"/>
            </a:endParaRPr>
          </a:p>
        </p:txBody>
      </p:sp>
      <p:cxnSp>
        <p:nvCxnSpPr>
          <p:cNvPr id="15" name="Straight Arrow Connector 14"/>
          <p:cNvCxnSpPr>
            <a:stCxn id="8" idx="2"/>
            <a:endCxn id="9" idx="0"/>
          </p:cNvCxnSpPr>
          <p:nvPr/>
        </p:nvCxnSpPr>
        <p:spPr>
          <a:xfrm flipH="1">
            <a:off x="6111239" y="1600200"/>
            <a:ext cx="2" cy="838200"/>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3285786" y="3864114"/>
            <a:ext cx="5650906" cy="707886"/>
          </a:xfrm>
          <a:prstGeom prst="rect">
            <a:avLst/>
          </a:prstGeom>
          <a:noFill/>
        </p:spPr>
        <p:txBody>
          <a:bodyPr wrap="none" rtlCol="0">
            <a:spAutoFit/>
          </a:bodyPr>
          <a:lstStyle/>
          <a:p>
            <a:r>
              <a:rPr lang="az-Latn-AZ" sz="2000" b="1" dirty="0">
                <a:solidFill>
                  <a:schemeClr val="tx2">
                    <a:lumMod val="25000"/>
                  </a:schemeClr>
                </a:solidFill>
              </a:rPr>
              <a:t>mezenterial tromboza yüksək şübhə,</a:t>
            </a:r>
          </a:p>
          <a:p>
            <a:r>
              <a:rPr lang="az-Latn-AZ" sz="2000" b="1" dirty="0">
                <a:solidFill>
                  <a:schemeClr val="tx2">
                    <a:lumMod val="25000"/>
                  </a:schemeClr>
                </a:solidFill>
              </a:rPr>
              <a:t>mukozalatı törəmələr, Kanser mərhələs və s</a:t>
            </a:r>
            <a:endParaRPr lang="en-US" sz="2000" b="1" dirty="0">
              <a:solidFill>
                <a:schemeClr val="tx2">
                  <a:lumMod val="25000"/>
                </a:schemeClr>
              </a:solidFill>
            </a:endParaRPr>
          </a:p>
        </p:txBody>
      </p:sp>
      <p:cxnSp>
        <p:nvCxnSpPr>
          <p:cNvPr id="31" name="Straight Arrow Connector 30"/>
          <p:cNvCxnSpPr>
            <a:stCxn id="9" idx="2"/>
            <a:endCxn id="29" idx="0"/>
          </p:cNvCxnSpPr>
          <p:nvPr/>
        </p:nvCxnSpPr>
        <p:spPr>
          <a:xfrm>
            <a:off x="6111239" y="3494008"/>
            <a:ext cx="0" cy="370106"/>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sp>
        <p:nvSpPr>
          <p:cNvPr id="19" name="Text Box 45"/>
          <p:cNvSpPr txBox="1">
            <a:spLocks noChangeArrowheads="1"/>
          </p:cNvSpPr>
          <p:nvPr/>
        </p:nvSpPr>
        <p:spPr bwMode="auto">
          <a:xfrm>
            <a:off x="2019004" y="4953000"/>
            <a:ext cx="8184470" cy="1600438"/>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800" b="1" dirty="0">
                <a:solidFill>
                  <a:srgbClr val="C00000"/>
                </a:solidFill>
                <a:latin typeface="Calibri" panose="020F0502020204030204" pitchFamily="34" charset="0"/>
              </a:rPr>
              <a:t>İkinci pillə müayinələr</a:t>
            </a:r>
          </a:p>
          <a:p>
            <a:pPr algn="ctr"/>
            <a:r>
              <a:rPr lang="az-Latn-AZ" altLang="en-US" sz="2000" b="1" dirty="0">
                <a:solidFill>
                  <a:schemeClr val="tx2">
                    <a:lumMod val="25000"/>
                  </a:schemeClr>
                </a:solidFill>
                <a:latin typeface="Calibri" panose="020F0502020204030204" pitchFamily="34" charset="0"/>
              </a:rPr>
              <a:t>Angioqrafiya</a:t>
            </a:r>
          </a:p>
          <a:p>
            <a:pPr algn="ctr"/>
            <a:r>
              <a:rPr lang="az-Latn-AZ" altLang="en-US" sz="2000" b="1" dirty="0">
                <a:solidFill>
                  <a:schemeClr val="tx2">
                    <a:lumMod val="25000"/>
                  </a:schemeClr>
                </a:solidFill>
                <a:latin typeface="Calibri" panose="020F0502020204030204" pitchFamily="34" charset="0"/>
              </a:rPr>
              <a:t>EndoUSM</a:t>
            </a:r>
          </a:p>
          <a:p>
            <a:pPr algn="ctr"/>
            <a:r>
              <a:rPr lang="az-Latn-AZ" altLang="en-US" sz="2000" b="1" dirty="0">
                <a:solidFill>
                  <a:schemeClr val="tx2">
                    <a:lumMod val="25000"/>
                  </a:schemeClr>
                </a:solidFill>
                <a:latin typeface="Calibri" panose="020F0502020204030204" pitchFamily="34" charset="0"/>
              </a:rPr>
              <a:t>MRT</a:t>
            </a:r>
            <a:endParaRPr lang="tr-TR" altLang="en-US" sz="2000" b="1" dirty="0">
              <a:solidFill>
                <a:schemeClr val="tx2">
                  <a:lumMod val="25000"/>
                </a:schemeClr>
              </a:solidFill>
              <a:latin typeface="Calibri" panose="020F0502020204030204" pitchFamily="34" charset="0"/>
            </a:endParaRPr>
          </a:p>
        </p:txBody>
      </p:sp>
      <p:cxnSp>
        <p:nvCxnSpPr>
          <p:cNvPr id="20" name="Straight Arrow Connector 19"/>
          <p:cNvCxnSpPr>
            <a:stCxn id="29" idx="2"/>
            <a:endCxn id="19" idx="0"/>
          </p:cNvCxnSpPr>
          <p:nvPr/>
        </p:nvCxnSpPr>
        <p:spPr>
          <a:xfrm>
            <a:off x="6111239" y="4572000"/>
            <a:ext cx="0" cy="381000"/>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sp>
        <p:nvSpPr>
          <p:cNvPr id="21" name="Rounded Rectangle 20"/>
          <p:cNvSpPr/>
          <p:nvPr/>
        </p:nvSpPr>
        <p:spPr>
          <a:xfrm>
            <a:off x="5181600" y="1789661"/>
            <a:ext cx="533400" cy="572539"/>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400" b="1" dirty="0">
                <a:latin typeface="Calibri" panose="020F0502020204030204" pitchFamily="34" charset="0"/>
              </a:rPr>
              <a:t>C</a:t>
            </a:r>
            <a:endParaRPr lang="en-US" sz="44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p>
        </p:txBody>
      </p:sp>
      <p:sp>
        <p:nvSpPr>
          <p:cNvPr id="24" name="TextBox 23">
            <a:extLst>
              <a:ext uri="{FF2B5EF4-FFF2-40B4-BE49-F238E27FC236}">
                <a16:creationId xmlns:a16="http://schemas.microsoft.com/office/drawing/2014/main" id="{7FB7162F-D35B-4127-9AE8-40902F212B8B}"/>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8631484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274638"/>
            <a:ext cx="8229600" cy="639762"/>
          </a:xfrm>
        </p:spPr>
        <p:txBody>
          <a:bodyPr>
            <a:noAutofit/>
          </a:bodyPr>
          <a:lstStyle/>
          <a:p>
            <a:r>
              <a:rPr lang="az-Latn-AZ" sz="3200" dirty="0">
                <a:solidFill>
                  <a:schemeClr val="accent2">
                    <a:lumMod val="50000"/>
                  </a:schemeClr>
                </a:solidFill>
              </a:rPr>
              <a:t>İşemik kolit</a:t>
            </a:r>
            <a:endParaRPr lang="en-US" sz="3200" dirty="0">
              <a:solidFill>
                <a:schemeClr val="accent2">
                  <a:lumMod val="50000"/>
                </a:schemeClr>
              </a:solidFill>
            </a:endParaRPr>
          </a:p>
        </p:txBody>
      </p:sp>
      <p:sp>
        <p:nvSpPr>
          <p:cNvPr id="2" name="Content Placeholder 1"/>
          <p:cNvSpPr>
            <a:spLocks noGrp="1"/>
          </p:cNvSpPr>
          <p:nvPr>
            <p:ph sz="half" idx="1"/>
          </p:nvPr>
        </p:nvSpPr>
        <p:spPr>
          <a:xfrm>
            <a:off x="228600" y="1295400"/>
            <a:ext cx="5715000" cy="3014472"/>
          </a:xfrm>
        </p:spPr>
        <p:txBody>
          <a:bodyPr>
            <a:noAutofit/>
          </a:bodyPr>
          <a:lstStyle/>
          <a:p>
            <a:pPr marL="109728" indent="0">
              <a:buNone/>
            </a:pPr>
            <a:r>
              <a:rPr lang="az-Latn-AZ" b="1" dirty="0">
                <a:solidFill>
                  <a:srgbClr val="C00000"/>
                </a:solidFill>
                <a:latin typeface="Calibri" panose="020F0502020204030204" pitchFamily="34" charset="0"/>
              </a:rPr>
              <a:t>Diaqnostik əlamətləri</a:t>
            </a:r>
          </a:p>
          <a:p>
            <a:pPr marL="109728" indent="0">
              <a:buNone/>
            </a:pPr>
            <a:endParaRPr lang="az-Latn-AZ" b="1" dirty="0">
              <a:solidFill>
                <a:schemeClr val="accent2">
                  <a:lumMod val="50000"/>
                </a:schemeClr>
              </a:solidFill>
              <a:latin typeface="Calibri" panose="020F0502020204030204" pitchFamily="34" charset="0"/>
            </a:endParaRPr>
          </a:p>
          <a:p>
            <a:r>
              <a:rPr lang="az-Latn-AZ" b="1" dirty="0">
                <a:solidFill>
                  <a:schemeClr val="accent2">
                    <a:lumMod val="50000"/>
                  </a:schemeClr>
                </a:solidFill>
                <a:latin typeface="Calibri" panose="020F0502020204030204" pitchFamily="34" charset="0"/>
              </a:rPr>
              <a:t>Kəskin pankreatitdə, damar ateresklerozunda, ürəyin işemik xəstəliklərində rast gələ bilir.</a:t>
            </a:r>
          </a:p>
          <a:p>
            <a:r>
              <a:rPr lang="az-Latn-AZ" altLang="en-US" b="1" dirty="0">
                <a:solidFill>
                  <a:schemeClr val="accent2">
                    <a:lumMod val="50000"/>
                  </a:schemeClr>
                </a:solidFill>
                <a:latin typeface="Calibri" panose="020F0502020204030204" pitchFamily="34" charset="0"/>
              </a:rPr>
              <a:t>Ağrı, melena, ishal, septik vəziyyət xarakterikdir.</a:t>
            </a:r>
          </a:p>
          <a:p>
            <a:r>
              <a:rPr lang="az-Latn-AZ" altLang="en-US" b="1" dirty="0">
                <a:solidFill>
                  <a:schemeClr val="accent2">
                    <a:lumMod val="50000"/>
                  </a:schemeClr>
                </a:solidFill>
                <a:latin typeface="Calibri" panose="020F0502020204030204" pitchFamily="34" charset="0"/>
              </a:rPr>
              <a:t>Endoskopiyada işemik mukoza</a:t>
            </a:r>
          </a:p>
          <a:p>
            <a:r>
              <a:rPr lang="az-Latn-AZ" altLang="en-US" b="1" dirty="0">
                <a:solidFill>
                  <a:schemeClr val="accent2">
                    <a:lumMod val="50000"/>
                  </a:schemeClr>
                </a:solidFill>
                <a:latin typeface="Calibri" panose="020F0502020204030204" pitchFamily="34" charset="0"/>
              </a:rPr>
              <a:t>Dəqiqləşdirmək üçün angioqrafiya (invaziv və ya KT)</a:t>
            </a:r>
          </a:p>
        </p:txBody>
      </p:sp>
      <p:pic>
        <p:nvPicPr>
          <p:cNvPr id="6146" name="Picture 2"/>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857635" y="1905000"/>
            <a:ext cx="5053993"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sp>
        <p:nvSpPr>
          <p:cNvPr id="6" name="TextBox 5">
            <a:extLst>
              <a:ext uri="{FF2B5EF4-FFF2-40B4-BE49-F238E27FC236}">
                <a16:creationId xmlns:a16="http://schemas.microsoft.com/office/drawing/2014/main" id="{E39B98EC-8DEC-4085-B17F-AA403B61E98A}"/>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7539944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Box 44"/>
          <p:cNvSpPr txBox="1">
            <a:spLocks noChangeArrowheads="1"/>
          </p:cNvSpPr>
          <p:nvPr/>
        </p:nvSpPr>
        <p:spPr bwMode="auto">
          <a:xfrm>
            <a:off x="1996441" y="664607"/>
            <a:ext cx="8229599" cy="78319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2000" b="1" dirty="0">
                <a:solidFill>
                  <a:srgbClr val="C00000"/>
                </a:solidFill>
                <a:latin typeface="Calibri" panose="020F0502020204030204" pitchFamily="34" charset="0"/>
              </a:rPr>
              <a:t>BİRİNCİ PİLLƏ MÜAYİNƏLƏRİ</a:t>
            </a:r>
          </a:p>
          <a:p>
            <a:pPr algn="ctr"/>
            <a:r>
              <a:rPr lang="az-Latn-AZ" sz="2000" b="1" dirty="0">
                <a:solidFill>
                  <a:schemeClr val="tx1"/>
                </a:solidFill>
                <a:latin typeface="Calibri" panose="020F0502020204030204" pitchFamily="34" charset="0"/>
              </a:rPr>
              <a:t>Geniş klinik müayinə, KT, Kolonoskopiya+biopsiya </a:t>
            </a:r>
            <a:endParaRPr lang="tr-TR" altLang="en-US" sz="2000" dirty="0">
              <a:solidFill>
                <a:schemeClr val="tx1"/>
              </a:solidFill>
              <a:latin typeface="Calibri" panose="020F0502020204030204" pitchFamily="34" charset="0"/>
            </a:endParaRPr>
          </a:p>
        </p:txBody>
      </p:sp>
      <p:sp>
        <p:nvSpPr>
          <p:cNvPr id="9" name="Text Box 45"/>
          <p:cNvSpPr txBox="1">
            <a:spLocks noChangeArrowheads="1"/>
          </p:cNvSpPr>
          <p:nvPr/>
        </p:nvSpPr>
        <p:spPr bwMode="auto">
          <a:xfrm>
            <a:off x="2019004" y="2514600"/>
            <a:ext cx="8184470" cy="646986"/>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chemeClr val="tx2">
                    <a:lumMod val="25000"/>
                  </a:schemeClr>
                </a:solidFill>
                <a:latin typeface="Calibri" panose="020F0502020204030204" pitchFamily="34" charset="0"/>
              </a:rPr>
              <a:t>Üzvi dəyişiklik yoxdur,  lakin klinik  şübhə var</a:t>
            </a:r>
            <a:endParaRPr lang="tr-TR" altLang="en-US" sz="3200" b="1" dirty="0">
              <a:solidFill>
                <a:schemeClr val="tx2">
                  <a:lumMod val="25000"/>
                </a:schemeClr>
              </a:solidFill>
              <a:latin typeface="Calibri" panose="020F0502020204030204" pitchFamily="34" charset="0"/>
            </a:endParaRPr>
          </a:p>
        </p:txBody>
      </p:sp>
      <p:cxnSp>
        <p:nvCxnSpPr>
          <p:cNvPr id="15" name="Straight Arrow Connector 14"/>
          <p:cNvCxnSpPr>
            <a:stCxn id="8" idx="2"/>
            <a:endCxn id="9" idx="0"/>
          </p:cNvCxnSpPr>
          <p:nvPr/>
        </p:nvCxnSpPr>
        <p:spPr>
          <a:xfrm flipH="1">
            <a:off x="6111239" y="1447800"/>
            <a:ext cx="2" cy="1066800"/>
          </a:xfrm>
          <a:prstGeom prst="straightConnector1">
            <a:avLst/>
          </a:prstGeom>
          <a:ln w="38100">
            <a:solidFill>
              <a:srgbClr val="C00000"/>
            </a:solidFill>
            <a:tailEnd type="arrow"/>
          </a:ln>
        </p:spPr>
        <p:style>
          <a:lnRef idx="2">
            <a:schemeClr val="accent3"/>
          </a:lnRef>
          <a:fillRef idx="0">
            <a:schemeClr val="accent3"/>
          </a:fillRef>
          <a:effectRef idx="1">
            <a:schemeClr val="accent3"/>
          </a:effectRef>
          <a:fontRef idx="minor">
            <a:schemeClr val="tx1"/>
          </a:fontRef>
        </p:style>
      </p:cxnSp>
      <p:sp>
        <p:nvSpPr>
          <p:cNvPr id="29" name="TextBox 28"/>
          <p:cNvSpPr txBox="1"/>
          <p:nvPr/>
        </p:nvSpPr>
        <p:spPr>
          <a:xfrm>
            <a:off x="4826272" y="3505201"/>
            <a:ext cx="2569934" cy="1015663"/>
          </a:xfrm>
          <a:prstGeom prst="rect">
            <a:avLst/>
          </a:prstGeom>
          <a:noFill/>
        </p:spPr>
        <p:txBody>
          <a:bodyPr wrap="none" rtlCol="0">
            <a:spAutoFit/>
          </a:bodyPr>
          <a:lstStyle/>
          <a:p>
            <a:r>
              <a:rPr lang="az-Latn-AZ" sz="2000" b="1" dirty="0">
                <a:solidFill>
                  <a:schemeClr val="tx2">
                    <a:lumMod val="25000"/>
                  </a:schemeClr>
                </a:solidFill>
              </a:rPr>
              <a:t>Xroniki qəbzlik</a:t>
            </a:r>
          </a:p>
          <a:p>
            <a:r>
              <a:rPr lang="az-Latn-AZ" sz="2000" b="1" dirty="0">
                <a:solidFill>
                  <a:schemeClr val="tx2">
                    <a:lumMod val="25000"/>
                  </a:schemeClr>
                </a:solidFill>
              </a:rPr>
              <a:t>Defekasiya çətinliyi</a:t>
            </a:r>
          </a:p>
          <a:p>
            <a:r>
              <a:rPr lang="az-Latn-AZ" sz="2000" b="1" dirty="0">
                <a:solidFill>
                  <a:schemeClr val="tx2">
                    <a:lumMod val="25000"/>
                  </a:schemeClr>
                </a:solidFill>
              </a:rPr>
              <a:t>Digər</a:t>
            </a:r>
            <a:endParaRPr lang="en-US" sz="2000" b="1" dirty="0">
              <a:solidFill>
                <a:schemeClr val="tx2">
                  <a:lumMod val="25000"/>
                </a:schemeClr>
              </a:solidFill>
            </a:endParaRPr>
          </a:p>
        </p:txBody>
      </p:sp>
      <p:cxnSp>
        <p:nvCxnSpPr>
          <p:cNvPr id="31" name="Straight Arrow Connector 30"/>
          <p:cNvCxnSpPr>
            <a:stCxn id="9" idx="2"/>
            <a:endCxn id="29" idx="0"/>
          </p:cNvCxnSpPr>
          <p:nvPr/>
        </p:nvCxnSpPr>
        <p:spPr>
          <a:xfrm>
            <a:off x="6111239" y="3161586"/>
            <a:ext cx="0" cy="343614"/>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sp>
        <p:nvSpPr>
          <p:cNvPr id="19" name="Text Box 45"/>
          <p:cNvSpPr txBox="1">
            <a:spLocks noChangeArrowheads="1"/>
          </p:cNvSpPr>
          <p:nvPr/>
        </p:nvSpPr>
        <p:spPr bwMode="auto">
          <a:xfrm>
            <a:off x="2019004" y="4876801"/>
            <a:ext cx="8184470" cy="1872853"/>
          </a:xfrm>
          <a:prstGeom prst="roundRect">
            <a:avLst/>
          </a:prstGeom>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z-Latn-AZ" altLang="en-US" sz="3200" b="1" dirty="0">
                <a:solidFill>
                  <a:srgbClr val="C00000"/>
                </a:solidFill>
                <a:latin typeface="Calibri" panose="020F0502020204030204" pitchFamily="34" charset="0"/>
              </a:rPr>
              <a:t>İkinci pillə müayinələr</a:t>
            </a:r>
          </a:p>
          <a:p>
            <a:pPr algn="ctr"/>
            <a:r>
              <a:rPr lang="az-Latn-AZ" altLang="en-US" sz="2400" b="1" dirty="0">
                <a:solidFill>
                  <a:schemeClr val="tx2">
                    <a:lumMod val="25000"/>
                  </a:schemeClr>
                </a:solidFill>
                <a:latin typeface="Calibri" panose="020F0502020204030204" pitchFamily="34" charset="0"/>
              </a:rPr>
              <a:t>İrriqoskopiya</a:t>
            </a:r>
          </a:p>
          <a:p>
            <a:pPr algn="ctr"/>
            <a:r>
              <a:rPr lang="az-Latn-AZ" altLang="en-US" sz="2400" b="1" dirty="0">
                <a:solidFill>
                  <a:schemeClr val="tx2">
                    <a:lumMod val="25000"/>
                  </a:schemeClr>
                </a:solidFill>
                <a:latin typeface="Calibri" panose="020F0502020204030204" pitchFamily="34" charset="0"/>
              </a:rPr>
              <a:t>Tranzit zamanı</a:t>
            </a:r>
          </a:p>
          <a:p>
            <a:pPr algn="ctr"/>
            <a:r>
              <a:rPr lang="az-Latn-AZ" altLang="en-US" sz="2400" b="1" dirty="0">
                <a:solidFill>
                  <a:schemeClr val="tx2">
                    <a:lumMod val="25000"/>
                  </a:schemeClr>
                </a:solidFill>
                <a:latin typeface="Calibri" panose="020F0502020204030204" pitchFamily="34" charset="0"/>
              </a:rPr>
              <a:t>Defekoqrafiya</a:t>
            </a:r>
            <a:endParaRPr lang="tr-TR" altLang="en-US" sz="2400" b="1" dirty="0">
              <a:solidFill>
                <a:schemeClr val="tx2">
                  <a:lumMod val="25000"/>
                </a:schemeClr>
              </a:solidFill>
              <a:latin typeface="Calibri" panose="020F0502020204030204" pitchFamily="34" charset="0"/>
            </a:endParaRPr>
          </a:p>
        </p:txBody>
      </p:sp>
      <p:cxnSp>
        <p:nvCxnSpPr>
          <p:cNvPr id="20" name="Straight Arrow Connector 19"/>
          <p:cNvCxnSpPr>
            <a:stCxn id="29" idx="2"/>
            <a:endCxn id="19" idx="0"/>
          </p:cNvCxnSpPr>
          <p:nvPr/>
        </p:nvCxnSpPr>
        <p:spPr>
          <a:xfrm>
            <a:off x="6111239" y="4520864"/>
            <a:ext cx="0" cy="355937"/>
          </a:xfrm>
          <a:prstGeom prst="straightConnector1">
            <a:avLst/>
          </a:prstGeom>
          <a:ln w="38100">
            <a:tailEnd type="arrow"/>
          </a:ln>
        </p:spPr>
        <p:style>
          <a:lnRef idx="3">
            <a:schemeClr val="accent2"/>
          </a:lnRef>
          <a:fillRef idx="0">
            <a:schemeClr val="accent2"/>
          </a:fillRef>
          <a:effectRef idx="2">
            <a:schemeClr val="accent2"/>
          </a:effectRef>
          <a:fontRef idx="minor">
            <a:schemeClr val="tx1"/>
          </a:fontRef>
        </p:style>
      </p:cxnSp>
      <p:sp>
        <p:nvSpPr>
          <p:cNvPr id="21" name="Rounded Rectangle 20"/>
          <p:cNvSpPr/>
          <p:nvPr/>
        </p:nvSpPr>
        <p:spPr>
          <a:xfrm>
            <a:off x="5428374" y="1730369"/>
            <a:ext cx="533400" cy="572539"/>
          </a:xfrm>
          <a:prstGeom prst="roundRect">
            <a:avLst/>
          </a:prstGeom>
          <a:solidFill>
            <a:schemeClr val="accent2"/>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4400" b="1" dirty="0">
                <a:latin typeface="Calibri" panose="020F0502020204030204" pitchFamily="34" charset="0"/>
              </a:rPr>
              <a:t>D</a:t>
            </a:r>
            <a:endParaRPr lang="en-US" sz="4400" b="1" dirty="0">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US"/>
              <a:t>Prof.Dr. NYBay</a:t>
            </a:r>
          </a:p>
        </p:txBody>
      </p:sp>
      <p:sp>
        <p:nvSpPr>
          <p:cNvPr id="24" name="TextBox 23">
            <a:extLst>
              <a:ext uri="{FF2B5EF4-FFF2-40B4-BE49-F238E27FC236}">
                <a16:creationId xmlns:a16="http://schemas.microsoft.com/office/drawing/2014/main" id="{38598097-C022-4EE2-8343-D837DC973607}"/>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9511436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981200" y="274638"/>
            <a:ext cx="8229600" cy="411162"/>
          </a:xfrm>
        </p:spPr>
        <p:txBody>
          <a:bodyPr>
            <a:noAutofit/>
          </a:bodyPr>
          <a:lstStyle/>
          <a:p>
            <a:r>
              <a:rPr lang="az-Latn-AZ" sz="3200" dirty="0">
                <a:solidFill>
                  <a:srgbClr val="C00000"/>
                </a:solidFill>
              </a:rPr>
              <a:t>Rektosel, prolaps</a:t>
            </a:r>
            <a:endParaRPr lang="en-US" sz="3200" dirty="0">
              <a:solidFill>
                <a:srgbClr val="C00000"/>
              </a:solidFill>
            </a:endParaRPr>
          </a:p>
        </p:txBody>
      </p:sp>
      <p:sp>
        <p:nvSpPr>
          <p:cNvPr id="2" name="Content Placeholder 1"/>
          <p:cNvSpPr>
            <a:spLocks noGrp="1"/>
          </p:cNvSpPr>
          <p:nvPr>
            <p:ph sz="half" idx="1"/>
          </p:nvPr>
        </p:nvSpPr>
        <p:spPr>
          <a:xfrm>
            <a:off x="152400" y="990600"/>
            <a:ext cx="6172200" cy="3014472"/>
          </a:xfrm>
        </p:spPr>
        <p:txBody>
          <a:bodyPr>
            <a:noAutofit/>
          </a:bodyPr>
          <a:lstStyle/>
          <a:p>
            <a:pPr marL="109728" indent="0">
              <a:buNone/>
            </a:pPr>
            <a:r>
              <a:rPr lang="az-Latn-AZ" sz="2400" b="1" dirty="0">
                <a:solidFill>
                  <a:srgbClr val="C00000"/>
                </a:solidFill>
                <a:latin typeface="Calibri" panose="020F0502020204030204" pitchFamily="34" charset="0"/>
              </a:rPr>
              <a:t>Diaqnostik əlamətləri</a:t>
            </a:r>
          </a:p>
          <a:p>
            <a:r>
              <a:rPr lang="az-Latn-AZ" sz="2400" b="1" dirty="0">
                <a:solidFill>
                  <a:schemeClr val="accent2">
                    <a:lumMod val="50000"/>
                  </a:schemeClr>
                </a:solidFill>
                <a:latin typeface="Calibri" panose="020F0502020204030204" pitchFamily="34" charset="0"/>
              </a:rPr>
              <a:t>Qəbzlik</a:t>
            </a:r>
          </a:p>
          <a:p>
            <a:r>
              <a:rPr lang="az-Latn-AZ" altLang="en-US" sz="2400" b="1" dirty="0">
                <a:solidFill>
                  <a:schemeClr val="accent2">
                    <a:lumMod val="50000"/>
                  </a:schemeClr>
                </a:solidFill>
                <a:latin typeface="Calibri" panose="020F0502020204030204" pitchFamily="34" charset="0"/>
              </a:rPr>
              <a:t>Defekasiyada ağrı</a:t>
            </a:r>
          </a:p>
          <a:p>
            <a:r>
              <a:rPr lang="az-Latn-AZ" altLang="en-US" sz="2400" b="1" dirty="0">
                <a:solidFill>
                  <a:schemeClr val="accent2">
                    <a:lumMod val="50000"/>
                  </a:schemeClr>
                </a:solidFill>
                <a:latin typeface="Calibri" panose="020F0502020204030204" pitchFamily="34" charset="0"/>
              </a:rPr>
              <a:t>Kolonoskopiya və KT normal</a:t>
            </a:r>
          </a:p>
          <a:p>
            <a:r>
              <a:rPr lang="az-Latn-AZ" altLang="en-US" sz="2400" b="1" dirty="0">
                <a:solidFill>
                  <a:schemeClr val="accent2">
                    <a:lumMod val="50000"/>
                  </a:schemeClr>
                </a:solidFill>
                <a:latin typeface="Calibri" panose="020F0502020204030204" pitchFamily="34" charset="0"/>
              </a:rPr>
              <a:t>Defekoqrafiyada divarda qabarma </a:t>
            </a:r>
          </a:p>
        </p:txBody>
      </p:sp>
      <p:pic>
        <p:nvPicPr>
          <p:cNvPr id="1027" name="Picture 3"/>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3638354" y="3535362"/>
            <a:ext cx="308701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p:cNvSpPr>
            <a:spLocks noGrp="1"/>
          </p:cNvSpPr>
          <p:nvPr>
            <p:ph type="ftr" sz="quarter" idx="11"/>
          </p:nvPr>
        </p:nvSpPr>
        <p:spPr/>
        <p:txBody>
          <a:bodyPr/>
          <a:lstStyle/>
          <a:p>
            <a:r>
              <a:rPr lang="en-US"/>
              <a:t>Prof.Dr. NYBay</a:t>
            </a: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96584" y="3657600"/>
            <a:ext cx="3124200" cy="3051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a:extLst>
              <a:ext uri="{FF2B5EF4-FFF2-40B4-BE49-F238E27FC236}">
                <a16:creationId xmlns:a16="http://schemas.microsoft.com/office/drawing/2014/main" id="{8CC3B350-058E-4B08-92AB-F26A428FAEAD}"/>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31148470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p:cNvSpPr>
            <a:spLocks noGrp="1"/>
          </p:cNvSpPr>
          <p:nvPr>
            <p:ph type="title"/>
          </p:nvPr>
        </p:nvSpPr>
        <p:spPr>
          <a:xfrm>
            <a:off x="1981200" y="152400"/>
            <a:ext cx="8229600" cy="639762"/>
          </a:xfrm>
        </p:spPr>
        <p:txBody>
          <a:bodyPr>
            <a:noAutofit/>
          </a:bodyPr>
          <a:lstStyle/>
          <a:p>
            <a:r>
              <a:rPr lang="az-Latn-AZ" sz="2400" dirty="0">
                <a:solidFill>
                  <a:srgbClr val="C00000"/>
                </a:solidFill>
              </a:rPr>
              <a:t>Yoğun bağırsaq xəstəliklərində əməliyyatlar</a:t>
            </a:r>
            <a:endParaRPr lang="en-US" sz="2400" dirty="0">
              <a:solidFill>
                <a:srgbClr val="C00000"/>
              </a:solidFill>
            </a:endParaRPr>
          </a:p>
        </p:txBody>
      </p:sp>
      <p:sp>
        <p:nvSpPr>
          <p:cNvPr id="2" name="Content Placeholder 1"/>
          <p:cNvSpPr>
            <a:spLocks noGrp="1"/>
          </p:cNvSpPr>
          <p:nvPr>
            <p:ph sz="half" idx="1"/>
          </p:nvPr>
        </p:nvSpPr>
        <p:spPr>
          <a:xfrm>
            <a:off x="1752600" y="1219200"/>
            <a:ext cx="4953000" cy="5376672"/>
          </a:xfrm>
        </p:spPr>
        <p:txBody>
          <a:bodyPr numCol="1">
            <a:noAutofit/>
          </a:bodyPr>
          <a:lstStyle/>
          <a:p>
            <a:r>
              <a:rPr lang="az-Latn-AZ" sz="3200" b="1" dirty="0">
                <a:solidFill>
                  <a:srgbClr val="C00000"/>
                </a:solidFill>
              </a:rPr>
              <a:t>Rezeksiya</a:t>
            </a:r>
            <a:endParaRPr lang="en-US" sz="3200" b="1" dirty="0">
              <a:solidFill>
                <a:srgbClr val="C00000"/>
              </a:solidFill>
            </a:endParaRPr>
          </a:p>
          <a:p>
            <a:pPr lvl="1"/>
            <a:r>
              <a:rPr lang="az-Latn-AZ" sz="2800" b="1" dirty="0">
                <a:solidFill>
                  <a:schemeClr val="accent1">
                    <a:lumMod val="50000"/>
                  </a:schemeClr>
                </a:solidFill>
              </a:rPr>
              <a:t>Sağ hemikolonektomiya</a:t>
            </a:r>
            <a:endParaRPr lang="en-US" sz="2800" b="1" dirty="0">
              <a:solidFill>
                <a:schemeClr val="accent1">
                  <a:lumMod val="50000"/>
                </a:schemeClr>
              </a:solidFill>
            </a:endParaRPr>
          </a:p>
          <a:p>
            <a:pPr lvl="1"/>
            <a:r>
              <a:rPr lang="az-Latn-AZ" sz="2800" b="1" dirty="0">
                <a:solidFill>
                  <a:schemeClr val="accent1">
                    <a:lumMod val="50000"/>
                  </a:schemeClr>
                </a:solidFill>
              </a:rPr>
              <a:t>Sol hemikolonektomiya</a:t>
            </a:r>
            <a:endParaRPr lang="en-US" sz="2800" b="1" dirty="0">
              <a:solidFill>
                <a:schemeClr val="accent1">
                  <a:lumMod val="50000"/>
                </a:schemeClr>
              </a:solidFill>
            </a:endParaRPr>
          </a:p>
          <a:p>
            <a:pPr lvl="1"/>
            <a:r>
              <a:rPr lang="az-Latn-AZ" sz="2800" b="1" dirty="0">
                <a:solidFill>
                  <a:schemeClr val="accent1">
                    <a:lumMod val="50000"/>
                  </a:schemeClr>
                </a:solidFill>
              </a:rPr>
              <a:t>Trasversektomiya</a:t>
            </a:r>
            <a:endParaRPr lang="en-US" sz="2800" b="1" dirty="0">
              <a:solidFill>
                <a:schemeClr val="accent1">
                  <a:lumMod val="50000"/>
                </a:schemeClr>
              </a:solidFill>
            </a:endParaRPr>
          </a:p>
          <a:p>
            <a:pPr lvl="1"/>
            <a:r>
              <a:rPr lang="az-Latn-AZ" sz="2800" b="1" dirty="0">
                <a:solidFill>
                  <a:schemeClr val="accent1">
                    <a:lumMod val="50000"/>
                  </a:schemeClr>
                </a:solidFill>
              </a:rPr>
              <a:t>Çekumektomiya</a:t>
            </a:r>
            <a:endParaRPr lang="en-US" sz="2800" b="1" dirty="0">
              <a:solidFill>
                <a:schemeClr val="accent1">
                  <a:lumMod val="50000"/>
                </a:schemeClr>
              </a:solidFill>
            </a:endParaRPr>
          </a:p>
          <a:p>
            <a:pPr lvl="1"/>
            <a:r>
              <a:rPr lang="az-Latn-AZ" sz="2800" b="1" dirty="0">
                <a:solidFill>
                  <a:schemeClr val="accent1">
                    <a:lumMod val="50000"/>
                  </a:schemeClr>
                </a:solidFill>
              </a:rPr>
              <a:t>Siqmoidektomiya</a:t>
            </a:r>
            <a:endParaRPr lang="en-US" sz="2800" b="1" dirty="0">
              <a:solidFill>
                <a:schemeClr val="accent1">
                  <a:lumMod val="50000"/>
                </a:schemeClr>
              </a:solidFill>
            </a:endParaRPr>
          </a:p>
          <a:p>
            <a:pPr lvl="1"/>
            <a:r>
              <a:rPr lang="az-Latn-AZ" sz="2800" b="1" dirty="0">
                <a:solidFill>
                  <a:schemeClr val="accent1">
                    <a:lumMod val="50000"/>
                  </a:schemeClr>
                </a:solidFill>
              </a:rPr>
              <a:t>Total kolektomiya</a:t>
            </a:r>
            <a:endParaRPr lang="en-US" sz="2800" b="1" dirty="0">
              <a:solidFill>
                <a:schemeClr val="accent1">
                  <a:lumMod val="50000"/>
                </a:schemeClr>
              </a:solidFill>
            </a:endParaRPr>
          </a:p>
          <a:p>
            <a:pPr lvl="1"/>
            <a:r>
              <a:rPr lang="az-Latn-AZ" sz="2800" b="1" dirty="0">
                <a:solidFill>
                  <a:schemeClr val="accent1">
                    <a:lumMod val="50000"/>
                  </a:schemeClr>
                </a:solidFill>
              </a:rPr>
              <a:t>Subtotal kolektomiya</a:t>
            </a:r>
            <a:endParaRPr lang="en-US" sz="2800" b="1" dirty="0">
              <a:solidFill>
                <a:schemeClr val="accent1">
                  <a:lumMod val="50000"/>
                </a:schemeClr>
              </a:solidFill>
            </a:endParaRPr>
          </a:p>
          <a:p>
            <a:pPr lvl="1"/>
            <a:r>
              <a:rPr lang="az-Latn-AZ" sz="2800" b="1" dirty="0">
                <a:solidFill>
                  <a:schemeClr val="accent1">
                    <a:lumMod val="50000"/>
                  </a:schemeClr>
                </a:solidFill>
              </a:rPr>
              <a:t>Koloproktektomiya</a:t>
            </a:r>
            <a:endParaRPr lang="en-US" sz="2800" b="1" dirty="0">
              <a:solidFill>
                <a:schemeClr val="accent1">
                  <a:lumMod val="50000"/>
                </a:schemeClr>
              </a:solidFill>
            </a:endParaRPr>
          </a:p>
          <a:p>
            <a:pPr lvl="1"/>
            <a:r>
              <a:rPr lang="az-Latn-AZ" sz="2800" b="1" dirty="0">
                <a:solidFill>
                  <a:schemeClr val="accent1">
                    <a:lumMod val="50000"/>
                  </a:schemeClr>
                </a:solidFill>
              </a:rPr>
              <a:t>Ön və aşağı ön rezeksiyalar</a:t>
            </a:r>
            <a:endParaRPr lang="en-US" sz="2800" b="1" dirty="0">
              <a:solidFill>
                <a:schemeClr val="accent1">
                  <a:lumMod val="50000"/>
                </a:schemeClr>
              </a:solidFill>
            </a:endParaRPr>
          </a:p>
        </p:txBody>
      </p:sp>
      <p:sp>
        <p:nvSpPr>
          <p:cNvPr id="6" name="Content Placeholder 5"/>
          <p:cNvSpPr>
            <a:spLocks noGrp="1"/>
          </p:cNvSpPr>
          <p:nvPr>
            <p:ph sz="half" idx="2"/>
          </p:nvPr>
        </p:nvSpPr>
        <p:spPr>
          <a:xfrm>
            <a:off x="7924800" y="1245326"/>
            <a:ext cx="3352800" cy="4525963"/>
          </a:xfrm>
        </p:spPr>
        <p:txBody>
          <a:bodyPr>
            <a:normAutofit/>
          </a:bodyPr>
          <a:lstStyle/>
          <a:p>
            <a:r>
              <a:rPr lang="az-Latn-AZ" sz="3200" b="1" dirty="0">
                <a:solidFill>
                  <a:srgbClr val="C00000"/>
                </a:solidFill>
              </a:rPr>
              <a:t>İleal poş</a:t>
            </a:r>
            <a:endParaRPr lang="en-US" sz="3200" b="1" dirty="0">
              <a:solidFill>
                <a:srgbClr val="C00000"/>
              </a:solidFill>
            </a:endParaRPr>
          </a:p>
          <a:p>
            <a:r>
              <a:rPr lang="az-Latn-AZ" sz="3200" b="1" dirty="0">
                <a:solidFill>
                  <a:srgbClr val="C00000"/>
                </a:solidFill>
              </a:rPr>
              <a:t>Hartman əməliyyatı</a:t>
            </a:r>
            <a:endParaRPr lang="en-US" sz="3200" b="1" dirty="0">
              <a:solidFill>
                <a:srgbClr val="C00000"/>
              </a:solidFill>
            </a:endParaRPr>
          </a:p>
          <a:p>
            <a:r>
              <a:rPr lang="az-Latn-AZ" sz="3200" b="1" dirty="0">
                <a:solidFill>
                  <a:srgbClr val="C00000"/>
                </a:solidFill>
              </a:rPr>
              <a:t>Kolostoma</a:t>
            </a:r>
            <a:endParaRPr lang="en-US" sz="3200" b="1" dirty="0">
              <a:solidFill>
                <a:srgbClr val="C00000"/>
              </a:solidFill>
            </a:endParaRPr>
          </a:p>
          <a:p>
            <a:r>
              <a:rPr lang="az-Latn-AZ" sz="3200" b="1" dirty="0">
                <a:solidFill>
                  <a:srgbClr val="C00000"/>
                </a:solidFill>
              </a:rPr>
              <a:t>Kolopeksiya</a:t>
            </a:r>
            <a:endParaRPr lang="en-US" sz="3200" b="1" dirty="0">
              <a:solidFill>
                <a:srgbClr val="C00000"/>
              </a:solidFill>
            </a:endParaRPr>
          </a:p>
          <a:p>
            <a:endParaRPr lang="en-US" sz="3200" dirty="0"/>
          </a:p>
        </p:txBody>
      </p:sp>
      <p:sp>
        <p:nvSpPr>
          <p:cNvPr id="3" name="Footer Placeholder 2"/>
          <p:cNvSpPr>
            <a:spLocks noGrp="1"/>
          </p:cNvSpPr>
          <p:nvPr>
            <p:ph type="ftr" sz="quarter" idx="11"/>
          </p:nvPr>
        </p:nvSpPr>
        <p:spPr/>
        <p:txBody>
          <a:bodyPr/>
          <a:lstStyle/>
          <a:p>
            <a:r>
              <a:rPr lang="en-US"/>
              <a:t>Prof.Dr. NYBay</a:t>
            </a:r>
          </a:p>
        </p:txBody>
      </p:sp>
      <p:sp>
        <p:nvSpPr>
          <p:cNvPr id="7" name="TextBox 6">
            <a:extLst>
              <a:ext uri="{FF2B5EF4-FFF2-40B4-BE49-F238E27FC236}">
                <a16:creationId xmlns:a16="http://schemas.microsoft.com/office/drawing/2014/main" id="{9AF2D85A-A192-4912-BD22-FAEC577C5DE8}"/>
              </a:ext>
            </a:extLst>
          </p:cNvPr>
          <p:cNvSpPr txBox="1"/>
          <p:nvPr/>
        </p:nvSpPr>
        <p:spPr>
          <a:xfrm>
            <a:off x="9525000" y="4524"/>
            <a:ext cx="2667000" cy="584775"/>
          </a:xfrm>
          <a:prstGeom prst="rect">
            <a:avLst/>
          </a:prstGeom>
          <a:noFill/>
        </p:spPr>
        <p:txBody>
          <a:bodyPr wrap="square" rtlCol="0">
            <a:spAutoFit/>
          </a:bodyPr>
          <a:lstStyle/>
          <a:p>
            <a:pPr algn="r"/>
            <a:r>
              <a:rPr lang="az-Latn-AZ" sz="1600" b="1" dirty="0">
                <a:solidFill>
                  <a:schemeClr val="accent1">
                    <a:lumMod val="75000"/>
                  </a:schemeClr>
                </a:solidFill>
              </a:rPr>
              <a:t>Yoğun bağırsaq xəstəliklərinə diaqnostik yanaşma</a:t>
            </a:r>
            <a:endParaRPr lang="en-US" sz="1600" b="1" dirty="0">
              <a:solidFill>
                <a:schemeClr val="accent1">
                  <a:lumMod val="75000"/>
                </a:schemeClr>
              </a:solidFill>
            </a:endParaRPr>
          </a:p>
        </p:txBody>
      </p:sp>
    </p:spTree>
    <p:extLst>
      <p:ext uri="{BB962C8B-B14F-4D97-AF65-F5344CB8AC3E}">
        <p14:creationId xmlns:p14="http://schemas.microsoft.com/office/powerpoint/2010/main" val="1659641816"/>
      </p:ext>
    </p:extLst>
  </p:cSld>
  <p:clrMapOvr>
    <a:masterClrMapping/>
  </p:clrMapOvr>
</p:sld>
</file>

<file path=ppt/theme/theme1.xml><?xml version="1.0" encoding="utf-8"?>
<a:theme xmlns:a="http://schemas.openxmlformats.org/drawingml/2006/main" name="Muhazire slayd sablonu">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uhazire slayd sablonu" id="{3573A774-25F9-427A-AFB7-A3F84426F6BA}" vid="{57ABD8A5-AECA-47E4-8FEA-4F4D1F3F97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Muhazire slayd sablonu</Template>
  <TotalTime>498</TotalTime>
  <Words>2757</Words>
  <Application>Microsoft Office PowerPoint</Application>
  <PresentationFormat>Widescreen</PresentationFormat>
  <Paragraphs>461</Paragraphs>
  <Slides>38</Slides>
  <Notes>31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Wingdings 3</vt:lpstr>
      <vt:lpstr>Muhazire slayd sablonu</vt:lpstr>
      <vt:lpstr>PowerPoint Presentation</vt:lpstr>
      <vt:lpstr>Yoğun bağırsağın cərrahi xəstəliklərinə diaqnostik yanaşma</vt:lpstr>
      <vt:lpstr>Anatomiyası</vt:lpstr>
      <vt:lpstr>Anatomiyası</vt:lpstr>
      <vt:lpstr>Anatomiyası</vt:lpstr>
      <vt:lpstr>Anatomiyası</vt:lpstr>
      <vt:lpstr>Anatomiyası</vt:lpstr>
      <vt:lpstr>Anatomiyası</vt:lpstr>
      <vt:lpstr>Anatomiyası</vt:lpstr>
      <vt:lpstr>Anatomiyası</vt:lpstr>
      <vt:lpstr>Fiziologiyası</vt:lpstr>
      <vt:lpstr>Fiziologiyası</vt:lpstr>
      <vt:lpstr>Fiziologiyası</vt:lpstr>
      <vt:lpstr>Fiziologiyası</vt:lpstr>
      <vt:lpstr>Fiziologiyası</vt:lpstr>
      <vt:lpstr>Sindromları</vt:lpstr>
      <vt:lpstr>Cərrahi xəstəlikləri</vt:lpstr>
      <vt:lpstr>Müayinələri</vt:lpstr>
      <vt:lpstr>Yoğun  bağırsaq xəstəliklərinin diaqnostik alqoritmi</vt:lpstr>
      <vt:lpstr>Kolonoskopiya</vt:lpstr>
      <vt:lpstr>Yoğun bağırsaq xəstəliklərinin diaqnostikası</vt:lpstr>
      <vt:lpstr>PowerPoint Presentation</vt:lpstr>
      <vt:lpstr>PowerPoint Presentation</vt:lpstr>
      <vt:lpstr>Kəskin bağırsaq keçməzliyi</vt:lpstr>
      <vt:lpstr>PowerPoint Presentation</vt:lpstr>
      <vt:lpstr>PowerPoint Presentation</vt:lpstr>
      <vt:lpstr>Kolon adenokarsinoması</vt:lpstr>
      <vt:lpstr>Kolon polipləri</vt:lpstr>
      <vt:lpstr>Divertikullar</vt:lpstr>
      <vt:lpstr>Divertikullar</vt:lpstr>
      <vt:lpstr>Xoralı kolit</vt:lpstr>
      <vt:lpstr>Xoralı kolit</vt:lpstr>
      <vt:lpstr>Xoralı kolitin diferensial diaqnostikası</vt:lpstr>
      <vt:lpstr>PowerPoint Presentation</vt:lpstr>
      <vt:lpstr>İşemik kolit</vt:lpstr>
      <vt:lpstr>PowerPoint Presentation</vt:lpstr>
      <vt:lpstr>Rektosel, prolaps</vt:lpstr>
      <vt:lpstr>Yoğun bağırsaq xəstəliklərində əməliyyatlar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Yoğun bağırsağın cərrahi xəstəlikləri</dc:title>
  <dc:creator>Nuru Bayramov</dc:creator>
  <cp:lastModifiedBy>cerrah</cp:lastModifiedBy>
  <cp:revision>137</cp:revision>
  <dcterms:created xsi:type="dcterms:W3CDTF">2014-01-19T12:20:10Z</dcterms:created>
  <dcterms:modified xsi:type="dcterms:W3CDTF">2019-09-30T05:26:27Z</dcterms:modified>
</cp:coreProperties>
</file>