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8" r:id="rId1"/>
    <p:sldMasterId id="2147483839" r:id="rId2"/>
  </p:sldMasterIdLst>
  <p:notesMasterIdLst>
    <p:notesMasterId r:id="rId36"/>
  </p:notesMasterIdLst>
  <p:sldIdLst>
    <p:sldId id="290" r:id="rId3"/>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9" r:id="rId26"/>
    <p:sldId id="280" r:id="rId27"/>
    <p:sldId id="284" r:id="rId28"/>
    <p:sldId id="281" r:id="rId29"/>
    <p:sldId id="278" r:id="rId30"/>
    <p:sldId id="282" r:id="rId31"/>
    <p:sldId id="285" r:id="rId32"/>
    <p:sldId id="286" r:id="rId33"/>
    <p:sldId id="287" r:id="rId34"/>
    <p:sldId id="288"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3237" autoAdjust="0"/>
  </p:normalViewPr>
  <p:slideViewPr>
    <p:cSldViewPr>
      <p:cViewPr varScale="1">
        <p:scale>
          <a:sx n="57" d="100"/>
          <a:sy n="57" d="100"/>
        </p:scale>
        <p:origin x="1236" y="4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208BC43-298A-4CB0-BB75-9A37D939AE38}" type="datetimeFigureOut">
              <a:rPr lang="en-US" smtClean="0"/>
              <a:t>9/24/2019</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5EA3956-8C69-48CC-BA20-5437BC570D24}" type="slidenum">
              <a:rPr lang="en-US" smtClean="0"/>
              <a:t>‹#›</a:t>
            </a:fld>
            <a:endParaRPr lang="en-US"/>
          </a:p>
        </p:txBody>
      </p:sp>
    </p:spTree>
    <p:extLst>
      <p:ext uri="{BB962C8B-B14F-4D97-AF65-F5344CB8AC3E}">
        <p14:creationId xmlns:p14="http://schemas.microsoft.com/office/powerpoint/2010/main" val="12817617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Həzm traktının mədə ilə yoğun bağırsaq arasındakı hissəsidir. Pilordan başlayır kor bağırsaqda bitir. Uzunluğu 5-6 m, diametri 2-4 sm, mukoza səthinin sahəsi 200-500 m</a:t>
            </a:r>
            <a:r>
              <a:rPr lang="az-Latn-AZ" sz="1200" kern="1200" baseline="30000" dirty="0">
                <a:solidFill>
                  <a:schemeClr val="tx1"/>
                </a:solidFill>
                <a:effectLst/>
                <a:latin typeface="+mn-lt"/>
                <a:ea typeface="+mn-ea"/>
                <a:cs typeface="+mn-cs"/>
              </a:rPr>
              <a:t>2</a:t>
            </a:r>
            <a:r>
              <a:rPr lang="az-Latn-AZ" sz="1200" kern="1200" dirty="0">
                <a:solidFill>
                  <a:schemeClr val="tx1"/>
                </a:solidFill>
                <a:effectLst/>
                <a:latin typeface="+mn-lt"/>
                <a:ea typeface="+mn-ea"/>
                <a:cs typeface="+mn-cs"/>
              </a:rPr>
              <a:t> ( təxminən futbol meydançasının sahəsinə yaxın, müqayisə üçün bədən sthinin sahəsi təxminən 2 m</a:t>
            </a:r>
            <a:r>
              <a:rPr lang="az-Latn-AZ" sz="1200" kern="1200" baseline="30000" dirty="0">
                <a:solidFill>
                  <a:schemeClr val="tx1"/>
                </a:solidFill>
                <a:effectLst/>
                <a:latin typeface="+mn-lt"/>
                <a:ea typeface="+mn-ea"/>
                <a:cs typeface="+mn-cs"/>
              </a:rPr>
              <a:t>2</a:t>
            </a:r>
            <a:r>
              <a:rPr lang="az-Latn-AZ" sz="1200" kern="1200" dirty="0">
                <a:solidFill>
                  <a:schemeClr val="tx1"/>
                </a:solidFill>
                <a:effectLst/>
                <a:latin typeface="+mn-lt"/>
                <a:ea typeface="+mn-ea"/>
                <a:cs typeface="+mn-cs"/>
              </a:rPr>
              <a:t> , ağciyər alveollarının sahəsi 50 m</a:t>
            </a:r>
            <a:r>
              <a:rPr lang="az-Latn-AZ" sz="1200" kern="1200" baseline="30000" dirty="0">
                <a:solidFill>
                  <a:schemeClr val="tx1"/>
                </a:solidFill>
                <a:effectLst/>
                <a:latin typeface="+mn-lt"/>
                <a:ea typeface="+mn-ea"/>
                <a:cs typeface="+mn-cs"/>
              </a:rPr>
              <a:t>2</a:t>
            </a:r>
            <a:r>
              <a:rPr lang="az-Latn-AZ" sz="1200" kern="1200" dirty="0">
                <a:solidFill>
                  <a:schemeClr val="tx1"/>
                </a:solidFill>
                <a:effectLst/>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fld id="{45EA3956-8C69-48CC-BA20-5437BC570D24}" type="slidenum">
              <a:rPr lang="en-US" smtClean="0"/>
              <a:t>3</a:t>
            </a:fld>
            <a:endParaRPr lang="en-US"/>
          </a:p>
        </p:txBody>
      </p:sp>
    </p:spTree>
    <p:extLst>
      <p:ext uri="{BB962C8B-B14F-4D97-AF65-F5344CB8AC3E}">
        <p14:creationId xmlns:p14="http://schemas.microsoft.com/office/powerpoint/2010/main" val="18362736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Nazik bağırsaq 3 hissəyə ayrılır: 12bb, acı və qalça bağırsaqlar. 12bb ilə acı bağırsaqğın sərrhəddi Treitz bağıdır.  Acı ilə qalça bağırsaq arasında kəskin sərrhədd yoxdur, lakin qalça bağısrağın diametri nisbətək kiçik, damar qövsləri daha çox və mürəkkəb, mukoza büküşləri daha incə və seyrəkdir. Nazik bağırsağın 5/2-sini acı, 5/3-nü isə qalşa bağırsaq təşkil edir. </a:t>
            </a:r>
            <a:endParaRPr lang="en-US" dirty="0"/>
          </a:p>
        </p:txBody>
      </p:sp>
      <p:sp>
        <p:nvSpPr>
          <p:cNvPr id="4" name="Slide Number Placeholder 3"/>
          <p:cNvSpPr>
            <a:spLocks noGrp="1"/>
          </p:cNvSpPr>
          <p:nvPr>
            <p:ph type="sldNum" sz="quarter" idx="10"/>
          </p:nvPr>
        </p:nvSpPr>
        <p:spPr/>
        <p:txBody>
          <a:bodyPr/>
          <a:lstStyle/>
          <a:p>
            <a:fld id="{45EA3956-8C69-48CC-BA20-5437BC570D24}" type="slidenum">
              <a:rPr lang="en-US" smtClean="0"/>
              <a:t>4</a:t>
            </a:fld>
            <a:endParaRPr lang="en-US"/>
          </a:p>
        </p:txBody>
      </p:sp>
    </p:spTree>
    <p:extLst>
      <p:ext uri="{BB962C8B-B14F-4D97-AF65-F5344CB8AC3E}">
        <p14:creationId xmlns:p14="http://schemas.microsoft.com/office/powerpoint/2010/main" val="33742294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Arterial qanı yuxarı çöz arteriyasından alır. Arteriyanın şaxələri arasındakı əlaqələr sayəsinə qövslər əmələ gəlir. Acı bağırsaqda adətən geniş və 2-3 mərtəbəli qövslər, qalça bağırsaqda isə sıx və daha çox mərtəbəli  qövslər olur.</a:t>
            </a:r>
            <a:endParaRPr lang="en-US" dirty="0"/>
          </a:p>
        </p:txBody>
      </p:sp>
      <p:sp>
        <p:nvSpPr>
          <p:cNvPr id="4" name="Slide Number Placeholder 3"/>
          <p:cNvSpPr>
            <a:spLocks noGrp="1"/>
          </p:cNvSpPr>
          <p:nvPr>
            <p:ph type="sldNum" sz="quarter" idx="10"/>
          </p:nvPr>
        </p:nvSpPr>
        <p:spPr/>
        <p:txBody>
          <a:bodyPr/>
          <a:lstStyle/>
          <a:p>
            <a:fld id="{45EA3956-8C69-48CC-BA20-5437BC570D24}" type="slidenum">
              <a:rPr lang="en-US" smtClean="0"/>
              <a:t>5</a:t>
            </a:fld>
            <a:endParaRPr lang="en-US"/>
          </a:p>
        </p:txBody>
      </p:sp>
    </p:spTree>
    <p:extLst>
      <p:ext uri="{BB962C8B-B14F-4D97-AF65-F5344CB8AC3E}">
        <p14:creationId xmlns:p14="http://schemas.microsoft.com/office/powerpoint/2010/main" val="42204611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Venalar arteriyaları izləyir, venoz qanı yuxarı çöz venasına və qapı venasına daşıyırlar.</a:t>
            </a:r>
            <a:endParaRPr lang="en-US" dirty="0"/>
          </a:p>
        </p:txBody>
      </p:sp>
      <p:sp>
        <p:nvSpPr>
          <p:cNvPr id="4" name="Slide Number Placeholder 3"/>
          <p:cNvSpPr>
            <a:spLocks noGrp="1"/>
          </p:cNvSpPr>
          <p:nvPr>
            <p:ph type="sldNum" sz="quarter" idx="10"/>
          </p:nvPr>
        </p:nvSpPr>
        <p:spPr/>
        <p:txBody>
          <a:bodyPr/>
          <a:lstStyle/>
          <a:p>
            <a:fld id="{45EA3956-8C69-48CC-BA20-5437BC570D24}" type="slidenum">
              <a:rPr lang="en-US" smtClean="0"/>
              <a:t>6</a:t>
            </a:fld>
            <a:endParaRPr lang="en-US"/>
          </a:p>
        </p:txBody>
      </p:sp>
    </p:spTree>
    <p:extLst>
      <p:ext uri="{BB962C8B-B14F-4D97-AF65-F5344CB8AC3E}">
        <p14:creationId xmlns:p14="http://schemas.microsoft.com/office/powerpoint/2010/main" val="41589080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Nazik bağırsağın divarında: selikli, selikaltı, əzələ və seroz qişalar.</a:t>
            </a:r>
            <a:endParaRPr lang="en-US" dirty="0"/>
          </a:p>
        </p:txBody>
      </p:sp>
      <p:sp>
        <p:nvSpPr>
          <p:cNvPr id="4" name="Slide Number Placeholder 3"/>
          <p:cNvSpPr>
            <a:spLocks noGrp="1"/>
          </p:cNvSpPr>
          <p:nvPr>
            <p:ph type="sldNum" sz="quarter" idx="10"/>
          </p:nvPr>
        </p:nvSpPr>
        <p:spPr/>
        <p:txBody>
          <a:bodyPr/>
          <a:lstStyle/>
          <a:p>
            <a:fld id="{45EA3956-8C69-48CC-BA20-5437BC570D24}" type="slidenum">
              <a:rPr lang="en-US" smtClean="0"/>
              <a:t>7</a:t>
            </a:fld>
            <a:endParaRPr lang="en-US"/>
          </a:p>
        </p:txBody>
      </p:sp>
    </p:spTree>
    <p:extLst>
      <p:ext uri="{BB962C8B-B14F-4D97-AF65-F5344CB8AC3E}">
        <p14:creationId xmlns:p14="http://schemas.microsoft.com/office/powerpoint/2010/main" val="19823635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Nazik bağırsaqın funksiyaları aşağıdakılardır:</a:t>
            </a:r>
            <a:endParaRPr lang="en-US" sz="1200" kern="1200" dirty="0">
              <a:solidFill>
                <a:schemeClr val="tx1"/>
              </a:solidFill>
              <a:effectLst/>
              <a:latin typeface="+mn-lt"/>
              <a:ea typeface="+mn-ea"/>
              <a:cs typeface="+mn-cs"/>
            </a:endParaRPr>
          </a:p>
          <a:p>
            <a:pPr lvl="0"/>
            <a:r>
              <a:rPr lang="az-Latn-AZ" sz="1200" kern="1200" dirty="0">
                <a:solidFill>
                  <a:schemeClr val="tx1"/>
                </a:solidFill>
                <a:effectLst/>
                <a:latin typeface="+mn-lt"/>
                <a:ea typeface="+mn-ea"/>
                <a:cs typeface="+mn-cs"/>
              </a:rPr>
              <a:t>Həzm </a:t>
            </a:r>
            <a:endParaRPr lang="en-US" sz="1200" kern="1200" dirty="0">
              <a:solidFill>
                <a:schemeClr val="tx1"/>
              </a:solidFill>
              <a:effectLst/>
              <a:latin typeface="+mn-lt"/>
              <a:ea typeface="+mn-ea"/>
              <a:cs typeface="+mn-cs"/>
            </a:endParaRPr>
          </a:p>
          <a:p>
            <a:pPr lvl="0"/>
            <a:r>
              <a:rPr lang="az-Latn-AZ" sz="1200" kern="1200" dirty="0">
                <a:solidFill>
                  <a:schemeClr val="tx1"/>
                </a:solidFill>
                <a:effectLst/>
                <a:latin typeface="+mn-lt"/>
                <a:ea typeface="+mn-ea"/>
                <a:cs typeface="+mn-cs"/>
              </a:rPr>
              <a:t>Qoruma</a:t>
            </a:r>
            <a:endParaRPr lang="en-US" sz="1200" kern="1200" dirty="0">
              <a:solidFill>
                <a:schemeClr val="tx1"/>
              </a:solidFill>
              <a:effectLst/>
              <a:latin typeface="+mn-lt"/>
              <a:ea typeface="+mn-ea"/>
              <a:cs typeface="+mn-cs"/>
            </a:endParaRPr>
          </a:p>
          <a:p>
            <a:r>
              <a:rPr lang="az-Latn-AZ" sz="1200" kern="1200" dirty="0">
                <a:solidFill>
                  <a:schemeClr val="tx1"/>
                </a:solidFill>
                <a:effectLst/>
                <a:latin typeface="+mn-lt"/>
                <a:ea typeface="+mn-ea"/>
                <a:cs typeface="+mn-cs"/>
              </a:rPr>
              <a:t>Endokrin</a:t>
            </a:r>
            <a:endParaRPr lang="en-US" dirty="0"/>
          </a:p>
        </p:txBody>
      </p:sp>
      <p:sp>
        <p:nvSpPr>
          <p:cNvPr id="4" name="Slide Number Placeholder 3"/>
          <p:cNvSpPr>
            <a:spLocks noGrp="1"/>
          </p:cNvSpPr>
          <p:nvPr>
            <p:ph type="sldNum" sz="quarter" idx="10"/>
          </p:nvPr>
        </p:nvSpPr>
        <p:spPr/>
        <p:txBody>
          <a:bodyPr/>
          <a:lstStyle/>
          <a:p>
            <a:fld id="{45EA3956-8C69-48CC-BA20-5437BC570D24}" type="slidenum">
              <a:rPr lang="en-US" smtClean="0"/>
              <a:t>9</a:t>
            </a:fld>
            <a:endParaRPr lang="en-US"/>
          </a:p>
        </p:txBody>
      </p:sp>
    </p:spTree>
    <p:extLst>
      <p:ext uri="{BB962C8B-B14F-4D97-AF65-F5344CB8AC3E}">
        <p14:creationId xmlns:p14="http://schemas.microsoft.com/office/powerpoint/2010/main" val="29302948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az-Latn-AZ" sz="1200" kern="1200" dirty="0">
                <a:solidFill>
                  <a:schemeClr val="tx1"/>
                </a:solidFill>
                <a:effectLst/>
                <a:latin typeface="+mn-lt"/>
                <a:ea typeface="+mn-ea"/>
                <a:cs typeface="+mn-cs"/>
              </a:rPr>
              <a:t>Nazik bağırsaqlarda dəmir və Ca-dan başqa  qida maddələrinin əksəriyyətinin həlli və sorulması başa çatır. Bu aşağıdakı  proseslər sayəsində təmin edilir.</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45EA3956-8C69-48CC-BA20-5437BC570D24}" type="slidenum">
              <a:rPr lang="en-US" smtClean="0"/>
              <a:t>10</a:t>
            </a:fld>
            <a:endParaRPr lang="en-US"/>
          </a:p>
        </p:txBody>
      </p:sp>
    </p:spTree>
    <p:extLst>
      <p:ext uri="{BB962C8B-B14F-4D97-AF65-F5344CB8AC3E}">
        <p14:creationId xmlns:p14="http://schemas.microsoft.com/office/powerpoint/2010/main" val="17302278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lgn="ctr">
              <a:buNone/>
            </a:pPr>
            <a:r>
              <a:rPr lang="az-Latn-AZ" sz="1200" b="1" kern="1200" dirty="0">
                <a:solidFill>
                  <a:srgbClr val="C00000"/>
                </a:solidFill>
                <a:latin typeface="+mn-lt"/>
                <a:ea typeface="+mn-ea"/>
                <a:cs typeface="+mn-cs"/>
              </a:rPr>
              <a:t>Absorbsiya nazik bağırsağın əsas həzm funksiyasıdır. </a:t>
            </a:r>
          </a:p>
          <a:p>
            <a:endParaRPr lang="az-Latn-AZ" sz="1200" b="1" kern="1200" dirty="0">
              <a:solidFill>
                <a:srgbClr val="C00000"/>
              </a:solidFill>
              <a:latin typeface="+mn-lt"/>
              <a:ea typeface="+mn-ea"/>
              <a:cs typeface="+mn-cs"/>
            </a:endParaRPr>
          </a:p>
          <a:p>
            <a:r>
              <a:rPr lang="az-Latn-AZ" sz="1200" b="1" kern="1200" dirty="0">
                <a:solidFill>
                  <a:schemeClr val="tx1"/>
                </a:solidFill>
                <a:latin typeface="+mn-lt"/>
                <a:ea typeface="+mn-ea"/>
                <a:cs typeface="+mn-cs"/>
              </a:rPr>
              <a:t>Suyun böyük hissəsi (90%), karbohidrat, yağ, zülal, mikroelementlər, vitaminlər tamamilə nazik bağırsaqlardan sorulur</a:t>
            </a:r>
          </a:p>
          <a:p>
            <a:endParaRPr lang="az-Latn-AZ" sz="1200" b="1" kern="1200" dirty="0">
              <a:solidFill>
                <a:schemeClr val="tx1"/>
              </a:solidFill>
              <a:latin typeface="+mn-lt"/>
              <a:ea typeface="+mn-ea"/>
              <a:cs typeface="+mn-cs"/>
            </a:endParaRPr>
          </a:p>
          <a:p>
            <a:r>
              <a:rPr lang="az-Latn-AZ" sz="1200" b="1" i="1" kern="1200" dirty="0">
                <a:solidFill>
                  <a:schemeClr val="accent4">
                    <a:lumMod val="75000"/>
                  </a:schemeClr>
                </a:solidFill>
                <a:latin typeface="+mn-lt"/>
                <a:ea typeface="+mn-ea"/>
                <a:cs typeface="+mn-cs"/>
              </a:rPr>
              <a:t>Absorbsiya əsasən xovlarda gedir.</a:t>
            </a:r>
            <a:endParaRPr lang="en-US" sz="1200" b="1" i="1" kern="1200" dirty="0">
              <a:solidFill>
                <a:schemeClr val="accent4">
                  <a:lumMod val="75000"/>
                </a:schemeClr>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45EA3956-8C69-48CC-BA20-5437BC570D24}" type="slidenum">
              <a:rPr lang="en-US" smtClean="0"/>
              <a:t>11</a:t>
            </a:fld>
            <a:endParaRPr lang="en-US"/>
          </a:p>
        </p:txBody>
      </p:sp>
    </p:spTree>
    <p:extLst>
      <p:ext uri="{BB962C8B-B14F-4D97-AF65-F5344CB8AC3E}">
        <p14:creationId xmlns:p14="http://schemas.microsoft.com/office/powerpoint/2010/main" val="2185348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Nazik bağırsaq epitelinin mexaniki baryer rolu ilə yanaşı Panet hüceyrələri və MALT orqanizmin miroorqanizmlərdən və toksinlərdən  qorunmasında müstəsna əhəmiyyəti var. Limfatik hüceyrələri örtən M hüceyrələr və İgA sekresiya edən hüceyrələr də mikroblara qarşı müdafiə yaradırlar. </a:t>
            </a:r>
            <a:endParaRPr lang="en-US" dirty="0"/>
          </a:p>
        </p:txBody>
      </p:sp>
      <p:sp>
        <p:nvSpPr>
          <p:cNvPr id="4" name="Slide Number Placeholder 3"/>
          <p:cNvSpPr>
            <a:spLocks noGrp="1"/>
          </p:cNvSpPr>
          <p:nvPr>
            <p:ph type="sldNum" sz="quarter" idx="10"/>
          </p:nvPr>
        </p:nvSpPr>
        <p:spPr/>
        <p:txBody>
          <a:bodyPr/>
          <a:lstStyle/>
          <a:p>
            <a:fld id="{45EA3956-8C69-48CC-BA20-5437BC570D24}" type="slidenum">
              <a:rPr lang="en-US" smtClean="0"/>
              <a:t>12</a:t>
            </a:fld>
            <a:endParaRPr lang="en-US"/>
          </a:p>
        </p:txBody>
      </p:sp>
    </p:spTree>
    <p:extLst>
      <p:ext uri="{BB962C8B-B14F-4D97-AF65-F5344CB8AC3E}">
        <p14:creationId xmlns:p14="http://schemas.microsoft.com/office/powerpoint/2010/main" val="13970156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Nazik bağırsaq orqanizmdə ən boyük endokrin orqandır və selikli qişada səpələnmiş çoxsaylı endokrin hüceyrələr aşağıdakı hormonları sintez edir:</a:t>
            </a:r>
            <a:endParaRPr lang="en-US" sz="1200" kern="1200" dirty="0">
              <a:solidFill>
                <a:schemeClr val="tx1"/>
              </a:solidFill>
              <a:effectLst/>
              <a:latin typeface="+mn-lt"/>
              <a:ea typeface="+mn-ea"/>
              <a:cs typeface="+mn-cs"/>
            </a:endParaRPr>
          </a:p>
          <a:p>
            <a:r>
              <a:rPr lang="az-Latn-AZ" sz="1200" kern="1200" dirty="0">
                <a:solidFill>
                  <a:schemeClr val="tx1"/>
                </a:solidFill>
                <a:effectLst/>
                <a:latin typeface="+mn-lt"/>
                <a:ea typeface="+mn-ea"/>
                <a:cs typeface="+mn-cs"/>
              </a:rPr>
              <a:t>Xolesistokinin – aminturşuların və yağların təsiri ilə 12bb-da və acı bağırsaqdakı I hüceyrələrdən ifraz olunur. Bu hormon öd kisəsini yığır, Oddi sfinkterini boşaldır, pankreasdan enzim sekresiyasını artırır. </a:t>
            </a:r>
            <a:endParaRPr lang="en-US" sz="1200" kern="1200" dirty="0">
              <a:solidFill>
                <a:schemeClr val="tx1"/>
              </a:solidFill>
              <a:effectLst/>
              <a:latin typeface="+mn-lt"/>
              <a:ea typeface="+mn-ea"/>
              <a:cs typeface="+mn-cs"/>
            </a:endParaRPr>
          </a:p>
          <a:p>
            <a:r>
              <a:rPr lang="az-Latn-AZ" sz="1200" kern="1200" dirty="0">
                <a:solidFill>
                  <a:schemeClr val="tx1"/>
                </a:solidFill>
                <a:effectLst/>
                <a:latin typeface="+mn-lt"/>
                <a:ea typeface="+mn-ea"/>
                <a:cs typeface="+mn-cs"/>
              </a:rPr>
              <a:t>Enteroglukaqon – öd turşularının və yağların təsiri ilə nazik bağırsaqlarda və kolondakı L hüceyrələrdən ifraz olunur. Təsiri kontrinsulyardır. </a:t>
            </a:r>
            <a:endParaRPr lang="en-US" sz="1200" kern="1200" dirty="0">
              <a:solidFill>
                <a:schemeClr val="tx1"/>
              </a:solidFill>
              <a:effectLst/>
              <a:latin typeface="+mn-lt"/>
              <a:ea typeface="+mn-ea"/>
              <a:cs typeface="+mn-cs"/>
            </a:endParaRPr>
          </a:p>
          <a:p>
            <a:r>
              <a:rPr lang="az-Latn-AZ" sz="1200" kern="1200" dirty="0">
                <a:solidFill>
                  <a:schemeClr val="tx1"/>
                </a:solidFill>
                <a:effectLst/>
                <a:latin typeface="+mn-lt"/>
                <a:ea typeface="+mn-ea"/>
                <a:cs typeface="+mn-cs"/>
              </a:rPr>
              <a:t>Qastrik inhibitor pepdid (QİP) – monosaxaridlərin, aminturşu və yağların təsiri ilə 12bb-dakı və acı bağırsaqdakı K hüceyrələrdən ifraz olunur. QİP mədədən turşu və pepsinogen ifrazını azaldır, mədənin peristaltikasını zəiflədir, lakin insulin ifrazını artırır.</a:t>
            </a:r>
            <a:endParaRPr lang="en-US" sz="1200" kern="1200" dirty="0">
              <a:solidFill>
                <a:schemeClr val="tx1"/>
              </a:solidFill>
              <a:effectLst/>
              <a:latin typeface="+mn-lt"/>
              <a:ea typeface="+mn-ea"/>
              <a:cs typeface="+mn-cs"/>
            </a:endParaRPr>
          </a:p>
          <a:p>
            <a:r>
              <a:rPr lang="az-Latn-AZ" sz="1200" kern="1200" dirty="0">
                <a:solidFill>
                  <a:schemeClr val="tx1"/>
                </a:solidFill>
                <a:effectLst/>
                <a:latin typeface="+mn-lt"/>
                <a:ea typeface="+mn-ea"/>
                <a:cs typeface="+mn-cs"/>
              </a:rPr>
              <a:t>Qastrin – vaqal stimulyasiya və mənfəzdəki zülaların təsiri ilə 12bb-dakı G hüceyrələr tərəfindən sintez olunur, mədədən turşu ifrazını və qan təhcizatını artırır.</a:t>
            </a:r>
            <a:endParaRPr lang="en-US" sz="1200" kern="1200" dirty="0">
              <a:solidFill>
                <a:schemeClr val="tx1"/>
              </a:solidFill>
              <a:effectLst/>
              <a:latin typeface="+mn-lt"/>
              <a:ea typeface="+mn-ea"/>
              <a:cs typeface="+mn-cs"/>
            </a:endParaRPr>
          </a:p>
          <a:p>
            <a:r>
              <a:rPr lang="az-Latn-AZ" sz="1200" kern="1200" dirty="0">
                <a:solidFill>
                  <a:schemeClr val="tx1"/>
                </a:solidFill>
                <a:effectLst/>
                <a:latin typeface="+mn-lt"/>
                <a:ea typeface="+mn-ea"/>
                <a:cs typeface="+mn-cs"/>
              </a:rPr>
              <a:t>Motilin – vaqal implusun, turşunun təsiri ilə 12bb-dakı M hüceyrələr tərəfindən ifraz olunur, ac vaxtı miqrator peristaltizmi başladan hormondur və mədənin motorikasında önəmli rol oynayır. </a:t>
            </a:r>
            <a:endParaRPr lang="en-US" sz="1200" kern="1200" dirty="0">
              <a:solidFill>
                <a:schemeClr val="tx1"/>
              </a:solidFill>
              <a:effectLst/>
              <a:latin typeface="+mn-lt"/>
              <a:ea typeface="+mn-ea"/>
              <a:cs typeface="+mn-cs"/>
            </a:endParaRPr>
          </a:p>
          <a:p>
            <a:r>
              <a:rPr lang="az-Latn-AZ" sz="1200" kern="1200" dirty="0">
                <a:solidFill>
                  <a:schemeClr val="tx1"/>
                </a:solidFill>
                <a:effectLst/>
                <a:latin typeface="+mn-lt"/>
                <a:ea typeface="+mn-ea"/>
                <a:cs typeface="+mn-cs"/>
              </a:rPr>
              <a:t>Sekretin – turşunun, aminturşuların, öd turşularının təsiri ilə 12bb-dakı S hüceyrələrdən ifraz olunur. Sekretin pankreasdan su və bikarbonat ifrazını artırır, mədənin sekresiyasını və motorikasını azaldır.</a:t>
            </a:r>
            <a:endParaRPr lang="en-US" sz="1200" kern="1200" dirty="0">
              <a:solidFill>
                <a:schemeClr val="tx1"/>
              </a:solidFill>
              <a:effectLst/>
              <a:latin typeface="+mn-lt"/>
              <a:ea typeface="+mn-ea"/>
              <a:cs typeface="+mn-cs"/>
            </a:endParaRPr>
          </a:p>
          <a:p>
            <a:r>
              <a:rPr lang="az-Latn-AZ" sz="1200" kern="1200" dirty="0">
                <a:solidFill>
                  <a:schemeClr val="tx1"/>
                </a:solidFill>
                <a:effectLst/>
                <a:latin typeface="+mn-lt"/>
                <a:ea typeface="+mn-ea"/>
                <a:cs typeface="+mn-cs"/>
              </a:rPr>
              <a:t>Somatostatin – mənfəzdəki turşu, aminturşu və yağların təsiri ilə nazik bağırsaqdakı D hüceyrələrdən ifraz olunur. Somatostatin bağırsaqların həm ekzokrin, həm endokrin funksiyalarını inhibe edir, həm də qan təchizatını azaldır. </a:t>
            </a:r>
            <a:endParaRPr lang="en-US" sz="1200" kern="1200" dirty="0">
              <a:solidFill>
                <a:schemeClr val="tx1"/>
              </a:solidFill>
              <a:effectLst/>
              <a:latin typeface="+mn-lt"/>
              <a:ea typeface="+mn-ea"/>
              <a:cs typeface="+mn-cs"/>
            </a:endParaRPr>
          </a:p>
          <a:p>
            <a:r>
              <a:rPr lang="az-Latn-AZ" sz="1200" kern="1200" dirty="0">
                <a:solidFill>
                  <a:schemeClr val="tx1"/>
                </a:solidFill>
                <a:effectLst/>
                <a:latin typeface="+mn-lt"/>
                <a:ea typeface="+mn-ea"/>
                <a:cs typeface="+mn-cs"/>
              </a:rPr>
              <a:t>Vazoaktiv intestinal pepdid  (VİP) – vaqal implusların təsiri ilə bağırsaqdakı F hüceyrələrdən ifraz olunur. VİP pankreasın sekresiyasını, bağırsaqların sekresiyasını  və qan axınını artırır. </a:t>
            </a:r>
            <a:endParaRPr lang="en-US" sz="1200" kern="1200" dirty="0">
              <a:solidFill>
                <a:schemeClr val="tx1"/>
              </a:solidFill>
              <a:effectLst/>
              <a:latin typeface="+mn-lt"/>
              <a:ea typeface="+mn-ea"/>
              <a:cs typeface="+mn-cs"/>
            </a:endParaRPr>
          </a:p>
          <a:p>
            <a:r>
              <a:rPr lang="az-Latn-AZ" sz="1200" kern="1200" dirty="0">
                <a:solidFill>
                  <a:schemeClr val="tx1"/>
                </a:solidFill>
                <a:effectLst/>
                <a:latin typeface="+mn-lt"/>
                <a:ea typeface="+mn-ea"/>
                <a:cs typeface="+mn-cs"/>
              </a:rPr>
              <a:t>İnsulinəbənzər hormon – ileumdan sintez olunur. </a:t>
            </a:r>
            <a:endParaRPr lang="en-US" dirty="0"/>
          </a:p>
        </p:txBody>
      </p:sp>
      <p:sp>
        <p:nvSpPr>
          <p:cNvPr id="4" name="Slide Number Placeholder 3"/>
          <p:cNvSpPr>
            <a:spLocks noGrp="1"/>
          </p:cNvSpPr>
          <p:nvPr>
            <p:ph type="sldNum" sz="quarter" idx="10"/>
          </p:nvPr>
        </p:nvSpPr>
        <p:spPr/>
        <p:txBody>
          <a:bodyPr/>
          <a:lstStyle/>
          <a:p>
            <a:fld id="{45EA3956-8C69-48CC-BA20-5437BC570D24}" type="slidenum">
              <a:rPr lang="en-US" smtClean="0"/>
              <a:t>13</a:t>
            </a:fld>
            <a:endParaRPr lang="en-US"/>
          </a:p>
        </p:txBody>
      </p:sp>
    </p:spTree>
    <p:extLst>
      <p:ext uri="{BB962C8B-B14F-4D97-AF65-F5344CB8AC3E}">
        <p14:creationId xmlns:p14="http://schemas.microsoft.com/office/powerpoint/2010/main" val="16639083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az-Latn-AZ" sz="1200" kern="1200" dirty="0">
                <a:solidFill>
                  <a:schemeClr val="tx1"/>
                </a:solidFill>
                <a:effectLst/>
                <a:latin typeface="+mn-lt"/>
                <a:ea typeface="+mn-ea"/>
                <a:cs typeface="+mn-cs"/>
              </a:rPr>
              <a:t>Nazik bağırsağın müayinələrində  təcili və üzvi xəstəlikləri ilk planda tutulur və digər abdominal orqan patologiyaları ilə diferensial diaqnostikaya geniş yer verilir. Digər orqanların patologiyalarənda olduğu kimi nazik bağırsaqların</a:t>
            </a:r>
            <a:r>
              <a:rPr lang="az-Latn-AZ" sz="1200" kern="1200" baseline="0" dirty="0">
                <a:solidFill>
                  <a:schemeClr val="tx1"/>
                </a:solidFill>
                <a:effectLst/>
                <a:latin typeface="+mn-lt"/>
                <a:ea typeface="+mn-ea"/>
                <a:cs typeface="+mn-cs"/>
              </a:rPr>
              <a:t> da müayinəsinə şübhə olduqda başlanılır və  mərhələli apaırlır. İlk pillədə təcili və böyük törəmələr axtaılır. İkinci pillədə  məsəd x</a:t>
            </a:r>
            <a:r>
              <a:rPr lang="az-Latn-AZ" sz="2000" b="1" kern="1200" dirty="0">
                <a:solidFill>
                  <a:schemeClr val="tx1"/>
                </a:solidFill>
                <a:latin typeface="+mn-lt"/>
                <a:ea typeface="+mn-ea"/>
                <a:cs typeface="+mn-cs"/>
              </a:rPr>
              <a:t>əstəliyin təbiətini dəqiqləşdirmək  və ya nazik bağırsaq xəstəliyini inkar etməkdir. Üçüncü</a:t>
            </a:r>
            <a:r>
              <a:rPr lang="az-Latn-AZ" sz="2000" b="1" kern="1200" baseline="0" dirty="0">
                <a:solidFill>
                  <a:schemeClr val="tx1"/>
                </a:solidFill>
                <a:latin typeface="+mn-lt"/>
                <a:ea typeface="+mn-ea"/>
                <a:cs typeface="+mn-cs"/>
              </a:rPr>
              <a:t> pillədə isə bəzi xəstəlikləri və ağırlıq dərəcələrini dəqiqləşdirmək üçündür. </a:t>
            </a:r>
            <a:endParaRPr lang="en-US" sz="2000" b="1"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45EA3956-8C69-48CC-BA20-5437BC570D24}" type="slidenum">
              <a:rPr lang="en-US" smtClean="0"/>
              <a:t>17</a:t>
            </a:fld>
            <a:endParaRPr lang="en-US"/>
          </a:p>
        </p:txBody>
      </p:sp>
    </p:spTree>
    <p:extLst>
      <p:ext uri="{BB962C8B-B14F-4D97-AF65-F5344CB8AC3E}">
        <p14:creationId xmlns:p14="http://schemas.microsoft.com/office/powerpoint/2010/main" val="8237947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Qarında ağrı, diarreya, köp, qaz və nəcisin çıxmaması, qusma və melena şikayətləri olan xəstələrdə nazik bağırsaq xəstəliklərinə şübhə yaranır. </a:t>
            </a:r>
            <a:endParaRPr lang="en-US" dirty="0"/>
          </a:p>
        </p:txBody>
      </p:sp>
      <p:sp>
        <p:nvSpPr>
          <p:cNvPr id="4" name="Slide Number Placeholder 3"/>
          <p:cNvSpPr>
            <a:spLocks noGrp="1"/>
          </p:cNvSpPr>
          <p:nvPr>
            <p:ph type="sldNum" sz="quarter" idx="10"/>
          </p:nvPr>
        </p:nvSpPr>
        <p:spPr/>
        <p:txBody>
          <a:bodyPr/>
          <a:lstStyle/>
          <a:p>
            <a:fld id="{45EA3956-8C69-48CC-BA20-5437BC570D24}" type="slidenum">
              <a:rPr lang="en-US" smtClean="0"/>
              <a:t>18</a:t>
            </a:fld>
            <a:endParaRPr lang="en-US"/>
          </a:p>
        </p:txBody>
      </p:sp>
    </p:spTree>
    <p:extLst>
      <p:ext uri="{BB962C8B-B14F-4D97-AF65-F5344CB8AC3E}">
        <p14:creationId xmlns:p14="http://schemas.microsoft.com/office/powerpoint/2010/main" val="41796961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Bu mərhələdə məqsəd nazik bağırsağın kəskin cərrahi xəstəlikləri və böyük kütlələrin (törəmələr, divar qalınlşması) olub-olmamasını araşdırmaqdır. Bunun üçün geniş klinik müayinə, kontrastlı kompyuter tomoqrafiya aparılır. Bu müayinələrin bir neçə nəticəsi ola bilər. </a:t>
            </a:r>
          </a:p>
          <a:p>
            <a:r>
              <a:rPr lang="az-Latn-AZ" sz="1200" b="1" kern="1200" dirty="0">
                <a:solidFill>
                  <a:schemeClr val="tx1"/>
                </a:solidFill>
                <a:effectLst/>
                <a:latin typeface="+mn-lt"/>
                <a:ea typeface="+mn-ea"/>
                <a:cs typeface="+mn-cs"/>
              </a:rPr>
              <a:t>A variant </a:t>
            </a:r>
            <a:r>
              <a:rPr lang="az-Latn-AZ" sz="1200" kern="1200" dirty="0">
                <a:solidFill>
                  <a:schemeClr val="tx1"/>
                </a:solidFill>
                <a:effectLst/>
                <a:latin typeface="+mn-lt"/>
                <a:ea typeface="+mn-ea"/>
                <a:cs typeface="+mn-cs"/>
              </a:rPr>
              <a:t>- nazik bağırsaq mənşəli kəskin cərrahi xəstəlik aşkar edilir və səbəbi müəyyən olunur  </a:t>
            </a:r>
            <a:endParaRPr lang="en-US" sz="1200" kern="1200" dirty="0">
              <a:solidFill>
                <a:schemeClr val="tx1"/>
              </a:solidFill>
              <a:effectLst/>
              <a:latin typeface="+mn-lt"/>
              <a:ea typeface="+mn-ea"/>
              <a:cs typeface="+mn-cs"/>
            </a:endParaRPr>
          </a:p>
          <a:p>
            <a:r>
              <a:rPr lang="az-Latn-AZ" sz="1200" b="1" kern="1200" dirty="0">
                <a:solidFill>
                  <a:schemeClr val="tx1"/>
                </a:solidFill>
                <a:effectLst/>
                <a:latin typeface="+mn-lt"/>
                <a:ea typeface="+mn-ea"/>
                <a:cs typeface="+mn-cs"/>
              </a:rPr>
              <a:t>B</a:t>
            </a:r>
            <a:r>
              <a:rPr lang="az-Latn-AZ" sz="1200" b="1" kern="1200" baseline="0" dirty="0">
                <a:solidFill>
                  <a:schemeClr val="tx1"/>
                </a:solidFill>
                <a:effectLst/>
                <a:latin typeface="+mn-lt"/>
                <a:ea typeface="+mn-ea"/>
                <a:cs typeface="+mn-cs"/>
              </a:rPr>
              <a:t> variant</a:t>
            </a:r>
            <a:r>
              <a:rPr lang="az-Latn-AZ" sz="1200" kern="1200" dirty="0">
                <a:solidFill>
                  <a:schemeClr val="tx1"/>
                </a:solidFill>
                <a:effectLst/>
                <a:latin typeface="+mn-lt"/>
                <a:ea typeface="+mn-ea"/>
                <a:cs typeface="+mn-cs"/>
              </a:rPr>
              <a:t> - xəstədə nazik bağırsaq patologiyası görünür, lakin təbiəti və ağırlıaq dərəcəsi dəqiqləşmir (məsələn mezenterial tromboza yüksək şübhə - nazik bağırsağın diffuz qalınlaşması, səbəbi KT-də görünməyən nazik bağırsaq keçməzliyi, abdominal absess, nazik bağırsaq törəməsi, lokal divar qalınlaşması və s.). Belə hallrda ikinci pillə müayinələrə ehtiyac var.</a:t>
            </a:r>
            <a:endParaRPr lang="en-US" sz="1200" kern="1200" dirty="0">
              <a:solidFill>
                <a:schemeClr val="tx1"/>
              </a:solidFill>
              <a:effectLst/>
              <a:latin typeface="+mn-lt"/>
              <a:ea typeface="+mn-ea"/>
              <a:cs typeface="+mn-cs"/>
            </a:endParaRPr>
          </a:p>
          <a:p>
            <a:r>
              <a:rPr lang="az-Latn-AZ" sz="1200" b="1" kern="1200" dirty="0">
                <a:solidFill>
                  <a:schemeClr val="tx1"/>
                </a:solidFill>
                <a:effectLst/>
                <a:latin typeface="+mn-lt"/>
                <a:ea typeface="+mn-ea"/>
                <a:cs typeface="+mn-cs"/>
              </a:rPr>
              <a:t>C</a:t>
            </a:r>
            <a:r>
              <a:rPr lang="az-Latn-AZ" sz="1200" b="1" kern="1200" baseline="0" dirty="0">
                <a:solidFill>
                  <a:schemeClr val="tx1"/>
                </a:solidFill>
                <a:effectLst/>
                <a:latin typeface="+mn-lt"/>
                <a:ea typeface="+mn-ea"/>
                <a:cs typeface="+mn-cs"/>
              </a:rPr>
              <a:t> variant</a:t>
            </a:r>
            <a:r>
              <a:rPr lang="az-Latn-AZ" sz="1200" kern="1200" dirty="0">
                <a:solidFill>
                  <a:schemeClr val="tx1"/>
                </a:solidFill>
                <a:effectLst/>
                <a:latin typeface="+mn-lt"/>
                <a:ea typeface="+mn-ea"/>
                <a:cs typeface="+mn-cs"/>
              </a:rPr>
              <a:t> - xəstədə nazik bağırsaqda patologiya görünmür, lakin klinik yüksək şübhə  var (məsələn,  qastroduodenoskopiyada və kolonoskopiyada yeri tapılmayan qanaxmalar, səbəbi tapılmayan diarreya, qusmalar və s). Belə hallrda ikinci pillə müayinələrə ehtiyac var.</a:t>
            </a:r>
            <a:endParaRPr lang="en-US"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45EA3956-8C69-48CC-BA20-5437BC570D24}" type="slidenum">
              <a:rPr lang="en-US" smtClean="0"/>
              <a:t>19</a:t>
            </a:fld>
            <a:endParaRPr lang="en-US"/>
          </a:p>
        </p:txBody>
      </p:sp>
    </p:spTree>
    <p:extLst>
      <p:ext uri="{BB962C8B-B14F-4D97-AF65-F5344CB8AC3E}">
        <p14:creationId xmlns:p14="http://schemas.microsoft.com/office/powerpoint/2010/main" val="3531227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az-Latn-AZ" dirty="0"/>
              <a:t>Birinci pillə müayinələrlə </a:t>
            </a:r>
            <a:r>
              <a:rPr lang="az-Latn-AZ" sz="1200" kern="1200" dirty="0">
                <a:solidFill>
                  <a:schemeClr val="tx1"/>
                </a:solidFill>
                <a:effectLst/>
                <a:latin typeface="+mn-lt"/>
                <a:ea typeface="+mn-ea"/>
                <a:cs typeface="+mn-cs"/>
              </a:rPr>
              <a:t>kəskin bağırsaq keçməzliyi, mezenterial tromboz, Mekkel divertikulu,  Kron xəstəliyi, fistullar, qaz kistləri və s. kimi xəstəliklərin diaqnozunu dəqialəşdirmək mümkün olur. Belə hallarda laborator müayinələrlə ağırlıq dərəcəsi müəyyənləşdirilir və  adətən müalicə qərarı verilir.</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45EA3956-8C69-48CC-BA20-5437BC570D24}" type="slidenum">
              <a:rPr lang="en-US" smtClean="0"/>
              <a:t>20</a:t>
            </a:fld>
            <a:endParaRPr lang="en-US"/>
          </a:p>
        </p:txBody>
      </p:sp>
    </p:spTree>
    <p:extLst>
      <p:ext uri="{BB962C8B-B14F-4D97-AF65-F5344CB8AC3E}">
        <p14:creationId xmlns:p14="http://schemas.microsoft.com/office/powerpoint/2010/main" val="3089714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Kəskin bağırsaq keçməzliyni</a:t>
            </a:r>
            <a:r>
              <a:rPr lang="az-Latn-AZ" baseline="0" dirty="0"/>
              <a:t> əksər hallrda birinci pillə müayinələrlə (Klinik və KT) dəqiqləşdirmək olar. </a:t>
            </a:r>
            <a:endParaRPr lang="en-US" dirty="0"/>
          </a:p>
        </p:txBody>
      </p:sp>
      <p:sp>
        <p:nvSpPr>
          <p:cNvPr id="4" name="Slide Number Placeholder 3"/>
          <p:cNvSpPr>
            <a:spLocks noGrp="1"/>
          </p:cNvSpPr>
          <p:nvPr>
            <p:ph type="sldNum" sz="quarter" idx="10"/>
          </p:nvPr>
        </p:nvSpPr>
        <p:spPr/>
        <p:txBody>
          <a:bodyPr/>
          <a:lstStyle/>
          <a:p>
            <a:fld id="{45EA3956-8C69-48CC-BA20-5437BC570D24}" type="slidenum">
              <a:rPr lang="en-US" smtClean="0"/>
              <a:t>21</a:t>
            </a:fld>
            <a:endParaRPr lang="en-US"/>
          </a:p>
        </p:txBody>
      </p:sp>
    </p:spTree>
    <p:extLst>
      <p:ext uri="{BB962C8B-B14F-4D97-AF65-F5344CB8AC3E}">
        <p14:creationId xmlns:p14="http://schemas.microsoft.com/office/powerpoint/2010/main" val="7040109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Kron xəstəliyini əksər hallrda xarakterik klinik əlamətlərinə və KT ilə dəqiqləşdirmək mümkündür. Distal</a:t>
            </a:r>
            <a:r>
              <a:rPr lang="az-Latn-AZ" baseline="0" dirty="0"/>
              <a:t> ileumda və yoğun bağırsaqdakı hallrda endoskopiya ilk planda tutulur.</a:t>
            </a:r>
            <a:endParaRPr lang="en-US" dirty="0"/>
          </a:p>
        </p:txBody>
      </p:sp>
      <p:sp>
        <p:nvSpPr>
          <p:cNvPr id="4" name="Slide Number Placeholder 3"/>
          <p:cNvSpPr>
            <a:spLocks noGrp="1"/>
          </p:cNvSpPr>
          <p:nvPr>
            <p:ph type="sldNum" sz="quarter" idx="10"/>
          </p:nvPr>
        </p:nvSpPr>
        <p:spPr/>
        <p:txBody>
          <a:bodyPr/>
          <a:lstStyle/>
          <a:p>
            <a:fld id="{45EA3956-8C69-48CC-BA20-5437BC570D24}" type="slidenum">
              <a:rPr lang="en-US" smtClean="0"/>
              <a:t>22</a:t>
            </a:fld>
            <a:endParaRPr lang="en-US"/>
          </a:p>
        </p:txBody>
      </p:sp>
    </p:spTree>
    <p:extLst>
      <p:ext uri="{BB962C8B-B14F-4D97-AF65-F5344CB8AC3E}">
        <p14:creationId xmlns:p14="http://schemas.microsoft.com/office/powerpoint/2010/main" val="35083656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Birinci pillə müayinələrdə üzvi dəyişiklik tapılan lakin təbiəti dəqiqləşməyən hallarda (C variantı) ikinci pillə müayinə edilir. </a:t>
            </a:r>
            <a:r>
              <a:rPr lang="az-Latn-AZ" sz="1200" kern="1200" dirty="0">
                <a:solidFill>
                  <a:schemeClr val="tx1"/>
                </a:solidFill>
                <a:effectLst/>
                <a:latin typeface="+mn-lt"/>
                <a:ea typeface="+mn-ea"/>
                <a:cs typeface="+mn-cs"/>
              </a:rPr>
              <a:t>Bunun üçün ilk seçim enteroskopiyadır ki, bu da tək və ya cüt balon enteroskopiya və ya kapsul enteroskopiya ilə aparıla bilər. Enteroskopiya daha faydalıdır, çünki biopsiya imkanı var.  Bu müayinənin bir neçə nəticəsi ola bilər.</a:t>
            </a:r>
            <a:endParaRPr lang="en-US" sz="1200" kern="1200" dirty="0">
              <a:solidFill>
                <a:schemeClr val="tx1"/>
              </a:solidFill>
              <a:effectLst/>
              <a:latin typeface="+mn-lt"/>
              <a:ea typeface="+mn-ea"/>
              <a:cs typeface="+mn-cs"/>
            </a:endParaRPr>
          </a:p>
          <a:p>
            <a:r>
              <a:rPr lang="az-Latn-AZ" sz="1200" b="1" kern="1200" dirty="0">
                <a:solidFill>
                  <a:schemeClr val="tx1"/>
                </a:solidFill>
                <a:effectLst/>
                <a:latin typeface="+mn-lt"/>
                <a:ea typeface="+mn-ea"/>
                <a:cs typeface="+mn-cs"/>
              </a:rPr>
              <a:t>Birinci nəticə</a:t>
            </a:r>
            <a:r>
              <a:rPr lang="az-Latn-AZ" sz="1200" kern="1200" dirty="0">
                <a:solidFill>
                  <a:schemeClr val="tx1"/>
                </a:solidFill>
                <a:effectLst/>
                <a:latin typeface="+mn-lt"/>
                <a:ea typeface="+mn-ea"/>
                <a:cs typeface="+mn-cs"/>
              </a:rPr>
              <a:t> - enteroskopiya ilə diaqnoz dəqiqləşir.</a:t>
            </a:r>
            <a:endParaRPr lang="en-US" sz="1200" kern="1200" dirty="0">
              <a:solidFill>
                <a:schemeClr val="tx1"/>
              </a:solidFill>
              <a:effectLst/>
              <a:latin typeface="+mn-lt"/>
              <a:ea typeface="+mn-ea"/>
              <a:cs typeface="+mn-cs"/>
            </a:endParaRPr>
          </a:p>
          <a:p>
            <a:r>
              <a:rPr lang="az-Latn-AZ" sz="1200" b="1" kern="1200" dirty="0">
                <a:solidFill>
                  <a:schemeClr val="tx1"/>
                </a:solidFill>
                <a:effectLst/>
                <a:latin typeface="+mn-lt"/>
                <a:ea typeface="+mn-ea"/>
                <a:cs typeface="+mn-cs"/>
              </a:rPr>
              <a:t>İkinci nəticə</a:t>
            </a:r>
            <a:r>
              <a:rPr lang="az-Latn-AZ" sz="1200" kern="1200" dirty="0">
                <a:solidFill>
                  <a:schemeClr val="tx1"/>
                </a:solidFill>
                <a:effectLst/>
                <a:latin typeface="+mn-lt"/>
                <a:ea typeface="+mn-ea"/>
                <a:cs typeface="+mn-cs"/>
              </a:rPr>
              <a:t> - enteroskopiyada patologiya tapılmır və ya mümkün olmur və  əvvəlki müayinədə nazik bağırsaq patologiyası tapılmışdır. Belə halda invaziv üçüncü pillə müayinələri aparılır.</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5EA3956-8C69-48CC-BA20-5437BC570D24}" type="slidenum">
              <a:rPr lang="en-US" smtClean="0"/>
              <a:t>23</a:t>
            </a:fld>
            <a:endParaRPr lang="en-US"/>
          </a:p>
        </p:txBody>
      </p:sp>
    </p:spTree>
    <p:extLst>
      <p:ext uri="{BB962C8B-B14F-4D97-AF65-F5344CB8AC3E}">
        <p14:creationId xmlns:p14="http://schemas.microsoft.com/office/powerpoint/2010/main" val="8273431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Bəzən Kron xəstəliyini digər xəstəliklərdən fərqləndirmək çətin olur. Belə hallrda biopsiyaya ehtiyac yaranır və endoskopiya lazım gəlir.</a:t>
            </a:r>
            <a:endParaRPr lang="en-US" dirty="0"/>
          </a:p>
        </p:txBody>
      </p:sp>
      <p:sp>
        <p:nvSpPr>
          <p:cNvPr id="4" name="Slide Number Placeholder 3"/>
          <p:cNvSpPr>
            <a:spLocks noGrp="1"/>
          </p:cNvSpPr>
          <p:nvPr>
            <p:ph type="sldNum" sz="quarter" idx="10"/>
          </p:nvPr>
        </p:nvSpPr>
        <p:spPr/>
        <p:txBody>
          <a:bodyPr/>
          <a:lstStyle/>
          <a:p>
            <a:fld id="{45EA3956-8C69-48CC-BA20-5437BC570D24}" type="slidenum">
              <a:rPr lang="en-US" smtClean="0"/>
              <a:t>24</a:t>
            </a:fld>
            <a:endParaRPr lang="en-US"/>
          </a:p>
        </p:txBody>
      </p:sp>
    </p:spTree>
    <p:extLst>
      <p:ext uri="{BB962C8B-B14F-4D97-AF65-F5344CB8AC3E}">
        <p14:creationId xmlns:p14="http://schemas.microsoft.com/office/powerpoint/2010/main" val="28206463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Bu mərhələdə məqsəd əvvəlki mərhələlərdə dəqiqləşdirilməyən nazik bağırsaq patologiyasının diaqnozunu və ya ağırlıq dərəcəsini dəqiqləşdirməkdir. Bunun üçün invaziv diaqnostika vasitələri kimi laparoskopiya, laparotomiya, əməliyyatdaxili enteroskopiya aparılır. Ağırlıq dərəcələri (damar invaziyası, tromboz dərəcəsi və s) və patologiyanın lokalizasiyasını (qanaxmanın yerini) müəyyənləşdirmək  üçün angiqrafiya aparıla bilər. Spesifik genetik testlərlə Kron xəstəliyi və Çoliak xəstəliyini təyin etmək mümükündür. </a:t>
            </a:r>
            <a:endParaRPr lang="en-US" dirty="0"/>
          </a:p>
        </p:txBody>
      </p:sp>
      <p:sp>
        <p:nvSpPr>
          <p:cNvPr id="4" name="Slide Number Placeholder 3"/>
          <p:cNvSpPr>
            <a:spLocks noGrp="1"/>
          </p:cNvSpPr>
          <p:nvPr>
            <p:ph type="sldNum" sz="quarter" idx="10"/>
          </p:nvPr>
        </p:nvSpPr>
        <p:spPr/>
        <p:txBody>
          <a:bodyPr/>
          <a:lstStyle/>
          <a:p>
            <a:fld id="{45EA3956-8C69-48CC-BA20-5437BC570D24}" type="slidenum">
              <a:rPr lang="en-US" smtClean="0"/>
              <a:t>25</a:t>
            </a:fld>
            <a:endParaRPr lang="en-US"/>
          </a:p>
        </p:txBody>
      </p:sp>
    </p:spTree>
    <p:extLst>
      <p:ext uri="{BB962C8B-B14F-4D97-AF65-F5344CB8AC3E}">
        <p14:creationId xmlns:p14="http://schemas.microsoft.com/office/powerpoint/2010/main" val="38400612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Mədə-bağırsaq qanaxmasında mənbələrin biri kimi nazik</a:t>
            </a:r>
            <a:r>
              <a:rPr lang="az-Latn-AZ" baseline="0" dirty="0"/>
              <a:t> bağırsaq xəstəliklərindən şübhələnilir. İlk növbədə mədə və yoğun bağırsaq endoskopiya ilə müayinə edilir. Bu müayinələrdə patologiya tapılmırsa KT edilərək nazik bağırsaqlar yoxlanılır. Bu müayinədə də patologiya yoxdursa kapsul endoskopiya edilir. Bu müayinə yoxdursa və nəticə göstərmirsə laparoskopiya edilir. Laparoskopiyada naik bağırsaq tırəmələri və Mekkel divertikulu tapıla bilir. </a:t>
            </a:r>
            <a:endParaRPr lang="en-US" dirty="0"/>
          </a:p>
        </p:txBody>
      </p:sp>
      <p:sp>
        <p:nvSpPr>
          <p:cNvPr id="4" name="Slide Number Placeholder 3"/>
          <p:cNvSpPr>
            <a:spLocks noGrp="1"/>
          </p:cNvSpPr>
          <p:nvPr>
            <p:ph type="sldNum" sz="quarter" idx="10"/>
          </p:nvPr>
        </p:nvSpPr>
        <p:spPr/>
        <p:txBody>
          <a:bodyPr/>
          <a:lstStyle/>
          <a:p>
            <a:fld id="{45EA3956-8C69-48CC-BA20-5437BC570D24}" type="slidenum">
              <a:rPr lang="en-US" smtClean="0"/>
              <a:t>26</a:t>
            </a:fld>
            <a:endParaRPr lang="en-US"/>
          </a:p>
        </p:txBody>
      </p:sp>
    </p:spTree>
    <p:extLst>
      <p:ext uri="{BB962C8B-B14F-4D97-AF65-F5344CB8AC3E}">
        <p14:creationId xmlns:p14="http://schemas.microsoft.com/office/powerpoint/2010/main" val="12262999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Bəzən bütün müayinələrə baxmayaraq (qasto-kolonoskopiya,</a:t>
            </a:r>
            <a:r>
              <a:rPr lang="az-Latn-AZ" baseline="0" dirty="0"/>
              <a:t> KT, enteroskopiya, laparoskopiya) qanaxmanın mənbəyini tapmaq olmur. Belə hallrda üçüncü pillə müayinələrdən angioqrafiya, əməliyyatdaxili endoskopiya istifadə edilə bilər. </a:t>
            </a:r>
            <a:endParaRPr lang="en-US" dirty="0"/>
          </a:p>
        </p:txBody>
      </p:sp>
      <p:sp>
        <p:nvSpPr>
          <p:cNvPr id="4" name="Slide Number Placeholder 3"/>
          <p:cNvSpPr>
            <a:spLocks noGrp="1"/>
          </p:cNvSpPr>
          <p:nvPr>
            <p:ph type="sldNum" sz="quarter" idx="10"/>
          </p:nvPr>
        </p:nvSpPr>
        <p:spPr/>
        <p:txBody>
          <a:bodyPr/>
          <a:lstStyle/>
          <a:p>
            <a:fld id="{45EA3956-8C69-48CC-BA20-5437BC570D24}" type="slidenum">
              <a:rPr lang="en-US" smtClean="0"/>
              <a:t>27</a:t>
            </a:fld>
            <a:endParaRPr lang="en-US"/>
          </a:p>
        </p:txBody>
      </p:sp>
    </p:spTree>
    <p:extLst>
      <p:ext uri="{BB962C8B-B14F-4D97-AF65-F5344CB8AC3E}">
        <p14:creationId xmlns:p14="http://schemas.microsoft.com/office/powerpoint/2010/main" val="37252553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Birinci piilə müayinələrdə KT və ya MRT-də üzvi dəyişiklik tapılmaya xəstələrdə yüksək</a:t>
            </a:r>
            <a:r>
              <a:rPr lang="az-Latn-AZ" baseline="0" dirty="0"/>
              <a:t> klinik şübhə varsa (xronik diarreya, qanaxma, mədə və kolon normal görünən) enteroskopiya lazım gəlir. Əgər endokopiyada da nazik bağırsaq patologiyası tapılmırsa adətən digəe xəstəliyi axtarmaq laşm gəlir, nadir hallrda üçüncü pillə müayinələrə ehtiyac yaranır.  </a:t>
            </a:r>
            <a:endParaRPr lang="en-US" dirty="0"/>
          </a:p>
        </p:txBody>
      </p:sp>
      <p:sp>
        <p:nvSpPr>
          <p:cNvPr id="4" name="Slide Number Placeholder 3"/>
          <p:cNvSpPr>
            <a:spLocks noGrp="1"/>
          </p:cNvSpPr>
          <p:nvPr>
            <p:ph type="sldNum" sz="quarter" idx="10"/>
          </p:nvPr>
        </p:nvSpPr>
        <p:spPr/>
        <p:txBody>
          <a:bodyPr/>
          <a:lstStyle/>
          <a:p>
            <a:fld id="{45EA3956-8C69-48CC-BA20-5437BC570D24}" type="slidenum">
              <a:rPr lang="en-US" smtClean="0"/>
              <a:t>28</a:t>
            </a:fld>
            <a:endParaRPr lang="en-US"/>
          </a:p>
        </p:txBody>
      </p:sp>
    </p:spTree>
    <p:extLst>
      <p:ext uri="{BB962C8B-B14F-4D97-AF65-F5344CB8AC3E}">
        <p14:creationId xmlns:p14="http://schemas.microsoft.com/office/powerpoint/2010/main" val="38207189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5EA3956-8C69-48CC-BA20-5437BC570D24}" type="slidenum">
              <a:rPr lang="en-US" smtClean="0"/>
              <a:t>29</a:t>
            </a:fld>
            <a:endParaRPr lang="en-US"/>
          </a:p>
        </p:txBody>
      </p:sp>
    </p:spTree>
    <p:extLst>
      <p:ext uri="{BB962C8B-B14F-4D97-AF65-F5344CB8AC3E}">
        <p14:creationId xmlns:p14="http://schemas.microsoft.com/office/powerpoint/2010/main" val="10929109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5EA3956-8C69-48CC-BA20-5437BC570D24}" type="slidenum">
              <a:rPr lang="en-US" smtClean="0"/>
              <a:t>30</a:t>
            </a:fld>
            <a:endParaRPr lang="en-US"/>
          </a:p>
        </p:txBody>
      </p:sp>
    </p:spTree>
    <p:extLst>
      <p:ext uri="{BB962C8B-B14F-4D97-AF65-F5344CB8AC3E}">
        <p14:creationId xmlns:p14="http://schemas.microsoft.com/office/powerpoint/2010/main" val="109291096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5EA3956-8C69-48CC-BA20-5437BC570D24}" type="slidenum">
              <a:rPr lang="en-US" smtClean="0"/>
              <a:t>31</a:t>
            </a:fld>
            <a:endParaRPr lang="en-US"/>
          </a:p>
        </p:txBody>
      </p:sp>
    </p:spTree>
    <p:extLst>
      <p:ext uri="{BB962C8B-B14F-4D97-AF65-F5344CB8AC3E}">
        <p14:creationId xmlns:p14="http://schemas.microsoft.com/office/powerpoint/2010/main" val="109291096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5EA3956-8C69-48CC-BA20-5437BC570D24}" type="slidenum">
              <a:rPr lang="en-US" smtClean="0"/>
              <a:t>32</a:t>
            </a:fld>
            <a:endParaRPr lang="en-US"/>
          </a:p>
        </p:txBody>
      </p:sp>
    </p:spTree>
    <p:extLst>
      <p:ext uri="{BB962C8B-B14F-4D97-AF65-F5344CB8AC3E}">
        <p14:creationId xmlns:p14="http://schemas.microsoft.com/office/powerpoint/2010/main" val="109291096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5EA3956-8C69-48CC-BA20-5437BC570D24}" type="slidenum">
              <a:rPr lang="en-US" smtClean="0"/>
              <a:t>33</a:t>
            </a:fld>
            <a:endParaRPr lang="en-US"/>
          </a:p>
        </p:txBody>
      </p:sp>
    </p:spTree>
    <p:extLst>
      <p:ext uri="{BB962C8B-B14F-4D97-AF65-F5344CB8AC3E}">
        <p14:creationId xmlns:p14="http://schemas.microsoft.com/office/powerpoint/2010/main" val="109291096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6" name="Rectangle: Single Corner Snipped 3">
            <a:extLst>
              <a:ext uri="{FF2B5EF4-FFF2-40B4-BE49-F238E27FC236}">
                <a16:creationId xmlns:a16="http://schemas.microsoft.com/office/drawing/2014/main" id="{8F147794-6460-4ABA-B3E3-32F97CDABFC3}"/>
              </a:ext>
            </a:extLst>
          </p:cNvPr>
          <p:cNvSpPr/>
          <p:nvPr/>
        </p:nvSpPr>
        <p:spPr>
          <a:xfrm flipH="1">
            <a:off x="9249595" y="-6194"/>
            <a:ext cx="2948366"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Single Corner Snipped 3">
            <a:extLst>
              <a:ext uri="{FF2B5EF4-FFF2-40B4-BE49-F238E27FC236}">
                <a16:creationId xmlns:a16="http://schemas.microsoft.com/office/drawing/2014/main" id="{6932D73B-6C8B-4CA7-AF13-257C2CF3BF36}"/>
              </a:ext>
            </a:extLst>
          </p:cNvPr>
          <p:cNvSpPr/>
          <p:nvPr/>
        </p:nvSpPr>
        <p:spPr>
          <a:xfrm flipV="1">
            <a:off x="3538" y="-3406"/>
            <a:ext cx="2948366"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a:scene3d>
            <a:camera prst="orthographicFront"/>
            <a:lightRig rig="threePt" dir="t"/>
          </a:scene3d>
          <a:sp3d prstMaterial="flat">
            <a:bevelB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C38AFF2B-1A47-44FC-9598-F4EAC810394C}"/>
              </a:ext>
            </a:extLst>
          </p:cNvPr>
          <p:cNvSpPr txBox="1"/>
          <p:nvPr/>
        </p:nvSpPr>
        <p:spPr>
          <a:xfrm>
            <a:off x="840709" y="319565"/>
            <a:ext cx="1513556" cy="430887"/>
          </a:xfrm>
          <a:prstGeom prst="rect">
            <a:avLst/>
          </a:prstGeom>
          <a:noFill/>
        </p:spPr>
        <p:txBody>
          <a:bodyPr wrap="none" rtlCol="0">
            <a:spAutoFit/>
          </a:bodyPr>
          <a:lstStyle/>
          <a:p>
            <a:r>
              <a:rPr lang="en-US" sz="1100" b="1" dirty="0">
                <a:solidFill>
                  <a:schemeClr val="accent1">
                    <a:lumMod val="75000"/>
                  </a:schemeClr>
                </a:solidFill>
              </a:rPr>
              <a:t>I </a:t>
            </a:r>
            <a:r>
              <a:rPr lang="az-Latn-AZ" sz="1100" b="1" dirty="0">
                <a:solidFill>
                  <a:schemeClr val="accent1">
                    <a:lumMod val="75000"/>
                  </a:schemeClr>
                </a:solidFill>
              </a:rPr>
              <a:t>cərrrahi xəstəliklər </a:t>
            </a:r>
          </a:p>
          <a:p>
            <a:r>
              <a:rPr lang="az-Latn-AZ" sz="1100" b="1" dirty="0">
                <a:solidFill>
                  <a:schemeClr val="accent1">
                    <a:lumMod val="75000"/>
                  </a:schemeClr>
                </a:solidFill>
              </a:rPr>
              <a:t>kafedrası. </a:t>
            </a:r>
            <a:r>
              <a:rPr lang="en-US" sz="1100" b="1" dirty="0">
                <a:solidFill>
                  <a:schemeClr val="accent1">
                    <a:lumMod val="75000"/>
                  </a:schemeClr>
                </a:solidFill>
              </a:rPr>
              <a:t>www.</a:t>
            </a:r>
            <a:r>
              <a:rPr lang="az-Latn-AZ" sz="1100" b="1" dirty="0">
                <a:solidFill>
                  <a:schemeClr val="accent1">
                    <a:lumMod val="75000"/>
                  </a:schemeClr>
                </a:solidFill>
              </a:rPr>
              <a:t>bck.az</a:t>
            </a:r>
          </a:p>
        </p:txBody>
      </p:sp>
      <p:pic>
        <p:nvPicPr>
          <p:cNvPr id="9" name="Picture 8">
            <a:extLst>
              <a:ext uri="{FF2B5EF4-FFF2-40B4-BE49-F238E27FC236}">
                <a16:creationId xmlns:a16="http://schemas.microsoft.com/office/drawing/2014/main" id="{89B9FD57-C38E-4048-89D0-2EC52C2CFB9C}"/>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73901" y="57320"/>
            <a:ext cx="661648" cy="662355"/>
          </a:xfrm>
          <a:prstGeom prst="rect">
            <a:avLst/>
          </a:prstGeom>
          <a:noFill/>
          <a:ln>
            <a:noFill/>
          </a:ln>
        </p:spPr>
      </p:pic>
      <p:sp>
        <p:nvSpPr>
          <p:cNvPr id="10" name="Rectangle 9">
            <a:extLst>
              <a:ext uri="{FF2B5EF4-FFF2-40B4-BE49-F238E27FC236}">
                <a16:creationId xmlns:a16="http://schemas.microsoft.com/office/drawing/2014/main" id="{0AAD829B-7062-4C88-9AF9-E015D4379F08}"/>
              </a:ext>
            </a:extLst>
          </p:cNvPr>
          <p:cNvSpPr/>
          <p:nvPr/>
        </p:nvSpPr>
        <p:spPr>
          <a:xfrm>
            <a:off x="840709" y="22655"/>
            <a:ext cx="849543" cy="400110"/>
          </a:xfrm>
          <a:prstGeom prst="rect">
            <a:avLst/>
          </a:prstGeom>
          <a:noFill/>
        </p:spPr>
        <p:txBody>
          <a:bodyPr wrap="square" lIns="91440" tIns="45720" rIns="91440" bIns="45720">
            <a:spAutoFit/>
          </a:bodyPr>
          <a:lstStyle/>
          <a:p>
            <a:r>
              <a:rPr lang="az-Latn-AZ" sz="20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rPr>
              <a:t>BCK</a:t>
            </a:r>
            <a:endParaRPr lang="en-US" sz="20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11" name="Rectangle 10">
            <a:extLst>
              <a:ext uri="{FF2B5EF4-FFF2-40B4-BE49-F238E27FC236}">
                <a16:creationId xmlns:a16="http://schemas.microsoft.com/office/drawing/2014/main" id="{7C54A41E-FA89-4669-AA11-6A901FCBABC5}"/>
              </a:ext>
            </a:extLst>
          </p:cNvPr>
          <p:cNvSpPr/>
          <p:nvPr/>
        </p:nvSpPr>
        <p:spPr>
          <a:xfrm>
            <a:off x="0" y="6629400"/>
            <a:ext cx="12192000" cy="2286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005889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16F6ED-3253-4049-8659-19B93322C6A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9FCCADA-A752-4D38-88F8-4D462915AF7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Footer Placeholder 4">
            <a:extLst>
              <a:ext uri="{FF2B5EF4-FFF2-40B4-BE49-F238E27FC236}">
                <a16:creationId xmlns:a16="http://schemas.microsoft.com/office/drawing/2014/main" id="{4078A87F-3489-4B4D-BBA9-11CBDB2CA48C}"/>
              </a:ext>
            </a:extLst>
          </p:cNvPr>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41389055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2327F4-C23D-4B4E-967F-393EBB46641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21728C5-79E1-44C3-8924-3A141004D0F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5CA38A8-1CE6-49D5-943C-93EAA9F2750A}"/>
              </a:ext>
            </a:extLst>
          </p:cNvPr>
          <p:cNvSpPr>
            <a:spLocks noGrp="1"/>
          </p:cNvSpPr>
          <p:nvPr>
            <p:ph type="dt" sz="half" idx="10"/>
          </p:nvPr>
        </p:nvSpPr>
        <p:spPr>
          <a:xfrm>
            <a:off x="838200" y="6356350"/>
            <a:ext cx="2743200" cy="365125"/>
          </a:xfrm>
          <a:prstGeom prst="rect">
            <a:avLst/>
          </a:prstGeom>
        </p:spPr>
        <p:txBody>
          <a:bodyPr/>
          <a:lstStyle/>
          <a:p>
            <a:endParaRPr lang="en-US"/>
          </a:p>
        </p:txBody>
      </p:sp>
      <p:sp>
        <p:nvSpPr>
          <p:cNvPr id="5" name="Footer Placeholder 4">
            <a:extLst>
              <a:ext uri="{FF2B5EF4-FFF2-40B4-BE49-F238E27FC236}">
                <a16:creationId xmlns:a16="http://schemas.microsoft.com/office/drawing/2014/main" id="{71BC9675-9478-4C58-9FCE-76018213D9A0}"/>
              </a:ext>
            </a:extLst>
          </p:cNvPr>
          <p:cNvSpPr>
            <a:spLocks noGrp="1"/>
          </p:cNvSpPr>
          <p:nvPr>
            <p:ph type="ftr" sz="quarter" idx="11"/>
          </p:nvPr>
        </p:nvSpPr>
        <p:spPr/>
        <p:txBody>
          <a:bodyPr/>
          <a:lstStyle/>
          <a:p>
            <a:r>
              <a:rPr lang="en-US"/>
              <a:t>Prof. NYBay</a:t>
            </a:r>
          </a:p>
        </p:txBody>
      </p:sp>
      <p:sp>
        <p:nvSpPr>
          <p:cNvPr id="6" name="Slide Number Placeholder 5">
            <a:extLst>
              <a:ext uri="{FF2B5EF4-FFF2-40B4-BE49-F238E27FC236}">
                <a16:creationId xmlns:a16="http://schemas.microsoft.com/office/drawing/2014/main" id="{01A2DE4C-BBF6-4D5C-AB55-9F8E38B37F00}"/>
              </a:ext>
            </a:extLst>
          </p:cNvPr>
          <p:cNvSpPr>
            <a:spLocks noGrp="1"/>
          </p:cNvSpPr>
          <p:nvPr>
            <p:ph type="sldNum" sz="quarter" idx="12"/>
          </p:nvPr>
        </p:nvSpPr>
        <p:spPr>
          <a:xfrm>
            <a:off x="8610600" y="6356350"/>
            <a:ext cx="2743200" cy="365125"/>
          </a:xfrm>
          <a:prstGeom prst="rect">
            <a:avLst/>
          </a:prstGeom>
        </p:spPr>
        <p:txBody>
          <a:bodyPr/>
          <a:lstStyle/>
          <a:p>
            <a:fld id="{E11CD684-2BD1-4645-A3E9-DBA9F18CF970}" type="slidenum">
              <a:rPr lang="en-US" smtClean="0"/>
              <a:t>‹#›</a:t>
            </a:fld>
            <a:endParaRPr lang="en-US"/>
          </a:p>
        </p:txBody>
      </p:sp>
    </p:spTree>
    <p:extLst>
      <p:ext uri="{BB962C8B-B14F-4D97-AF65-F5344CB8AC3E}">
        <p14:creationId xmlns:p14="http://schemas.microsoft.com/office/powerpoint/2010/main" val="23845208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2D323A-E342-45CA-B83F-FB6CA41D8CA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52C42F7-2248-4314-8B6C-62014A347A0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5" name="Footer Placeholder 4">
            <a:extLst>
              <a:ext uri="{FF2B5EF4-FFF2-40B4-BE49-F238E27FC236}">
                <a16:creationId xmlns:a16="http://schemas.microsoft.com/office/drawing/2014/main" id="{76E3945C-8621-4AC0-A05A-90B627E2130E}"/>
              </a:ext>
            </a:extLst>
          </p:cNvPr>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9952366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D01412-CF35-49EF-B87D-9337C89145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FBC2E08-E523-4C24-98BE-D658129DF63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A6A71D3-E04C-4F44-8550-BDD9B293381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4BE06A44-2F2C-4E25-9215-19FCAF9933AF}"/>
              </a:ext>
            </a:extLst>
          </p:cNvPr>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23056714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F0F0EA-41D0-4A15-9343-01971044070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8700E0F-4FAC-40E4-B5B6-680BD3D703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9E50B57-DCCD-4B65-9A94-D7555DFE71F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2C69DA4-26A3-444B-893D-E3361464BFB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454E35F-FA1B-46D8-9492-C2E50587328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a:extLst>
              <a:ext uri="{FF2B5EF4-FFF2-40B4-BE49-F238E27FC236}">
                <a16:creationId xmlns:a16="http://schemas.microsoft.com/office/drawing/2014/main" id="{233BCB38-DC0E-4B17-83D9-BC9F1471343A}"/>
              </a:ext>
            </a:extLst>
          </p:cNvPr>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19218626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0EBE1-9A59-402B-A6A7-B76922FB0341}"/>
              </a:ext>
            </a:extLst>
          </p:cNvPr>
          <p:cNvSpPr>
            <a:spLocks noGrp="1"/>
          </p:cNvSpPr>
          <p:nvPr>
            <p:ph type="title"/>
          </p:nvPr>
        </p:nvSpPr>
        <p:spPr/>
        <p:txBody>
          <a:bodyPr/>
          <a:lstStyle/>
          <a:p>
            <a:r>
              <a:rPr lang="en-US"/>
              <a:t>Click to edit Master title style</a:t>
            </a:r>
          </a:p>
        </p:txBody>
      </p:sp>
      <p:sp>
        <p:nvSpPr>
          <p:cNvPr id="4" name="Footer Placeholder 3">
            <a:extLst>
              <a:ext uri="{FF2B5EF4-FFF2-40B4-BE49-F238E27FC236}">
                <a16:creationId xmlns:a16="http://schemas.microsoft.com/office/drawing/2014/main" id="{08E38662-0429-4296-A158-D62EF00032E6}"/>
              </a:ext>
            </a:extLst>
          </p:cNvPr>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24790652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147D75C6-D226-4572-B838-EA5A6F4E0644}"/>
              </a:ext>
            </a:extLst>
          </p:cNvPr>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24364985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D9A067-6C42-46ED-879D-E75E820FA7B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680FF45-F771-49FB-9EDC-918A11553DC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37FA590-04B6-4B2E-869E-50A3355678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39C1C1F3-F340-4822-8B36-4C8C2B3033C6}"/>
              </a:ext>
            </a:extLst>
          </p:cNvPr>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31169565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375891-0B14-46B9-8DAA-210A3B40913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7C7165D-DF93-4390-AA13-5AC651E9BBF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DA0159C7-4C28-4F21-8239-4F2BAF7C2E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7CBA5BBB-DAE8-429C-B808-7DA1AD32724C}"/>
              </a:ext>
            </a:extLst>
          </p:cNvPr>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20248218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5" name="Footer Placeholder 4"/>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2787223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1009840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5" name="Footer Placeholder 4"/>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37869297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035293" y="47782"/>
            <a:ext cx="6130480" cy="69598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a:xfrm>
            <a:off x="1" y="6607630"/>
            <a:ext cx="12191999" cy="250370"/>
          </a:xfrm>
        </p:spPr>
        <p:txBody>
          <a:bodyPr/>
          <a:lstStyle/>
          <a:p>
            <a:r>
              <a:rPr lang="en-US"/>
              <a:t>Prof. NYBay</a:t>
            </a:r>
          </a:p>
        </p:txBody>
      </p:sp>
    </p:spTree>
    <p:extLst>
      <p:ext uri="{BB962C8B-B14F-4D97-AF65-F5344CB8AC3E}">
        <p14:creationId xmlns:p14="http://schemas.microsoft.com/office/powerpoint/2010/main" val="7542185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65141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endParaRPr lang="en-US"/>
          </a:p>
        </p:txBody>
      </p:sp>
      <p:sp>
        <p:nvSpPr>
          <p:cNvPr id="4" name="Footer Placeholder 3"/>
          <p:cNvSpPr>
            <a:spLocks noGrp="1"/>
          </p:cNvSpPr>
          <p:nvPr>
            <p:ph type="ftr" sz="quarter" idx="11"/>
          </p:nvPr>
        </p:nvSpPr>
        <p:spPr/>
        <p:txBody>
          <a:bodyPr/>
          <a:lstStyle/>
          <a:p>
            <a:r>
              <a:rPr lang="en-US"/>
              <a:t>Prof. NYBay</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DE4673BB-8093-45AE-890F-C48D5AF56FDD}" type="slidenum">
              <a:rPr lang="en-US" smtClean="0"/>
              <a:t>‹#›</a:t>
            </a:fld>
            <a:endParaRPr lang="en-US"/>
          </a:p>
        </p:txBody>
      </p:sp>
    </p:spTree>
    <p:extLst>
      <p:ext uri="{BB962C8B-B14F-4D97-AF65-F5344CB8AC3E}">
        <p14:creationId xmlns:p14="http://schemas.microsoft.com/office/powerpoint/2010/main" val="25275184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12403398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34797581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a:t>Prof. NYBay</a:t>
            </a:r>
          </a:p>
        </p:txBody>
      </p:sp>
    </p:spTree>
    <p:extLst>
      <p:ext uri="{BB962C8B-B14F-4D97-AF65-F5344CB8AC3E}">
        <p14:creationId xmlns:p14="http://schemas.microsoft.com/office/powerpoint/2010/main" val="42653911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image" Target="../media/image1.png"/><Relationship Id="rId5" Type="http://schemas.openxmlformats.org/officeDocument/2006/relationships/slideLayout" Target="../slideLayouts/slideLayout15.xml"/><Relationship Id="rId10" Type="http://schemas.openxmlformats.org/officeDocument/2006/relationships/theme" Target="../theme/theme2.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997826E-1E09-4B3C-AB20-856255486FA6}"/>
              </a:ext>
            </a:extLst>
          </p:cNvPr>
          <p:cNvSpPr>
            <a:spLocks noGrp="1"/>
          </p:cNvSpPr>
          <p:nvPr>
            <p:ph type="title"/>
          </p:nvPr>
        </p:nvSpPr>
        <p:spPr>
          <a:xfrm>
            <a:off x="3057065" y="51819"/>
            <a:ext cx="6076050" cy="611546"/>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E4B5966-EE9A-482F-866F-03029E4D114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Single Corner Snipped 3">
            <a:extLst>
              <a:ext uri="{FF2B5EF4-FFF2-40B4-BE49-F238E27FC236}">
                <a16:creationId xmlns:a16="http://schemas.microsoft.com/office/drawing/2014/main" id="{7A35C8C3-CB33-4B76-90DD-8B1ACEDE820D}"/>
              </a:ext>
            </a:extLst>
          </p:cNvPr>
          <p:cNvSpPr/>
          <p:nvPr/>
        </p:nvSpPr>
        <p:spPr>
          <a:xfrm flipH="1">
            <a:off x="9249595" y="-6194"/>
            <a:ext cx="2948366"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Single Corner Snipped 3">
            <a:extLst>
              <a:ext uri="{FF2B5EF4-FFF2-40B4-BE49-F238E27FC236}">
                <a16:creationId xmlns:a16="http://schemas.microsoft.com/office/drawing/2014/main" id="{479B3060-7A97-42BD-B23E-3E13F3C35B6E}"/>
              </a:ext>
            </a:extLst>
          </p:cNvPr>
          <p:cNvSpPr/>
          <p:nvPr/>
        </p:nvSpPr>
        <p:spPr>
          <a:xfrm flipV="1">
            <a:off x="3538" y="-3406"/>
            <a:ext cx="2948366"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a:scene3d>
            <a:camera prst="orthographicFront"/>
            <a:lightRig rig="threePt" dir="t"/>
          </a:scene3d>
          <a:sp3d prstMaterial="flat">
            <a:bevelB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7E2DF1B2-D377-4A9A-995B-FD7A84EED162}"/>
              </a:ext>
            </a:extLst>
          </p:cNvPr>
          <p:cNvSpPr txBox="1"/>
          <p:nvPr/>
        </p:nvSpPr>
        <p:spPr>
          <a:xfrm>
            <a:off x="840709" y="319565"/>
            <a:ext cx="1513556" cy="430887"/>
          </a:xfrm>
          <a:prstGeom prst="rect">
            <a:avLst/>
          </a:prstGeom>
          <a:noFill/>
        </p:spPr>
        <p:txBody>
          <a:bodyPr wrap="none" rtlCol="0">
            <a:spAutoFit/>
          </a:bodyPr>
          <a:lstStyle/>
          <a:p>
            <a:r>
              <a:rPr lang="en-US" sz="1100" b="1" dirty="0">
                <a:solidFill>
                  <a:schemeClr val="accent1">
                    <a:lumMod val="75000"/>
                  </a:schemeClr>
                </a:solidFill>
              </a:rPr>
              <a:t>I </a:t>
            </a:r>
            <a:r>
              <a:rPr lang="az-Latn-AZ" sz="1100" b="1" dirty="0">
                <a:solidFill>
                  <a:schemeClr val="accent1">
                    <a:lumMod val="75000"/>
                  </a:schemeClr>
                </a:solidFill>
              </a:rPr>
              <a:t>cərrrahi xəstəliklər </a:t>
            </a:r>
          </a:p>
          <a:p>
            <a:r>
              <a:rPr lang="az-Latn-AZ" sz="1100" b="1" dirty="0">
                <a:solidFill>
                  <a:schemeClr val="accent1">
                    <a:lumMod val="75000"/>
                  </a:schemeClr>
                </a:solidFill>
              </a:rPr>
              <a:t>kafedrası. </a:t>
            </a:r>
            <a:r>
              <a:rPr lang="en-US" sz="1100" b="1" dirty="0">
                <a:solidFill>
                  <a:schemeClr val="accent1">
                    <a:lumMod val="75000"/>
                  </a:schemeClr>
                </a:solidFill>
              </a:rPr>
              <a:t>www.</a:t>
            </a:r>
            <a:r>
              <a:rPr lang="az-Latn-AZ" sz="1100" b="1" dirty="0">
                <a:solidFill>
                  <a:schemeClr val="accent1">
                    <a:lumMod val="75000"/>
                  </a:schemeClr>
                </a:solidFill>
              </a:rPr>
              <a:t>bck.az</a:t>
            </a:r>
          </a:p>
        </p:txBody>
      </p:sp>
      <p:pic>
        <p:nvPicPr>
          <p:cNvPr id="10" name="Picture 9">
            <a:extLst>
              <a:ext uri="{FF2B5EF4-FFF2-40B4-BE49-F238E27FC236}">
                <a16:creationId xmlns:a16="http://schemas.microsoft.com/office/drawing/2014/main" id="{0FA86AE8-20AA-48F4-AFF0-D3DC190B9E05}"/>
              </a:ext>
            </a:extLst>
          </p:cNvPr>
          <p:cNvPicPr/>
          <p:nvPr/>
        </p:nvPicPr>
        <p:blipFill>
          <a:blip r:embed="rId12">
            <a:extLst>
              <a:ext uri="{28A0092B-C50C-407E-A947-70E740481C1C}">
                <a14:useLocalDpi xmlns:a14="http://schemas.microsoft.com/office/drawing/2010/main" val="0"/>
              </a:ext>
            </a:extLst>
          </a:blip>
          <a:srcRect/>
          <a:stretch>
            <a:fillRect/>
          </a:stretch>
        </p:blipFill>
        <p:spPr bwMode="auto">
          <a:xfrm>
            <a:off x="73901" y="57320"/>
            <a:ext cx="661648" cy="662355"/>
          </a:xfrm>
          <a:prstGeom prst="rect">
            <a:avLst/>
          </a:prstGeom>
          <a:noFill/>
          <a:ln>
            <a:noFill/>
          </a:ln>
        </p:spPr>
      </p:pic>
      <p:sp>
        <p:nvSpPr>
          <p:cNvPr id="11" name="Rectangle 10">
            <a:extLst>
              <a:ext uri="{FF2B5EF4-FFF2-40B4-BE49-F238E27FC236}">
                <a16:creationId xmlns:a16="http://schemas.microsoft.com/office/drawing/2014/main" id="{359E07CC-8A0B-4533-8599-3F61E8A241F9}"/>
              </a:ext>
            </a:extLst>
          </p:cNvPr>
          <p:cNvSpPr/>
          <p:nvPr/>
        </p:nvSpPr>
        <p:spPr>
          <a:xfrm>
            <a:off x="840709" y="22655"/>
            <a:ext cx="849543" cy="400110"/>
          </a:xfrm>
          <a:prstGeom prst="rect">
            <a:avLst/>
          </a:prstGeom>
          <a:noFill/>
        </p:spPr>
        <p:txBody>
          <a:bodyPr wrap="square" lIns="91440" tIns="45720" rIns="91440" bIns="45720">
            <a:spAutoFit/>
          </a:bodyPr>
          <a:lstStyle/>
          <a:p>
            <a:r>
              <a:rPr lang="az-Latn-AZ" sz="20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rPr>
              <a:t>BCK</a:t>
            </a:r>
            <a:endParaRPr lang="en-US" sz="20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12" name="Rectangle 11">
            <a:extLst>
              <a:ext uri="{FF2B5EF4-FFF2-40B4-BE49-F238E27FC236}">
                <a16:creationId xmlns:a16="http://schemas.microsoft.com/office/drawing/2014/main" id="{413DFA64-B41C-4796-B51D-1D2CE1A4A79A}"/>
              </a:ext>
            </a:extLst>
          </p:cNvPr>
          <p:cNvSpPr/>
          <p:nvPr/>
        </p:nvSpPr>
        <p:spPr>
          <a:xfrm>
            <a:off x="0" y="6629400"/>
            <a:ext cx="12192000" cy="2286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a:extLst>
              <a:ext uri="{FF2B5EF4-FFF2-40B4-BE49-F238E27FC236}">
                <a16:creationId xmlns:a16="http://schemas.microsoft.com/office/drawing/2014/main" id="{0A4D70C3-1FD7-4226-8307-ADB5FDC34D36}"/>
              </a:ext>
            </a:extLst>
          </p:cNvPr>
          <p:cNvSpPr>
            <a:spLocks noGrp="1"/>
          </p:cNvSpPr>
          <p:nvPr>
            <p:ph type="ftr" sz="quarter" idx="3"/>
          </p:nvPr>
        </p:nvSpPr>
        <p:spPr>
          <a:xfrm>
            <a:off x="4038600" y="6629399"/>
            <a:ext cx="4114800" cy="228600"/>
          </a:xfrm>
          <a:prstGeom prst="rect">
            <a:avLst/>
          </a:prstGeom>
        </p:spPr>
        <p:txBody>
          <a:bodyPr vert="horz" lIns="91440" tIns="45720" rIns="91440" bIns="45720" rtlCol="0" anchor="ctr"/>
          <a:lstStyle>
            <a:lvl1pPr algn="ctr">
              <a:defRPr sz="1200" b="1">
                <a:solidFill>
                  <a:schemeClr val="bg1"/>
                </a:solidFill>
              </a:defRPr>
            </a:lvl1pPr>
          </a:lstStyle>
          <a:p>
            <a:r>
              <a:rPr lang="en-US"/>
              <a:t>Prof. NYBay</a:t>
            </a:r>
          </a:p>
        </p:txBody>
      </p:sp>
    </p:spTree>
    <p:extLst>
      <p:ext uri="{BB962C8B-B14F-4D97-AF65-F5344CB8AC3E}">
        <p14:creationId xmlns:p14="http://schemas.microsoft.com/office/powerpoint/2010/main" val="3999969306"/>
      </p:ext>
    </p:extLst>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Lst>
  <p:hf sldNum="0" hdr="0" dt="0"/>
  <p:txStyles>
    <p:titleStyle>
      <a:lvl1pPr algn="ctr" defTabSz="914400" rtl="0" eaLnBrk="1" latinLnBrk="0" hangingPunct="1">
        <a:lnSpc>
          <a:spcPct val="90000"/>
        </a:lnSpc>
        <a:spcBef>
          <a:spcPct val="0"/>
        </a:spcBef>
        <a:buNone/>
        <a:defRPr sz="3600" b="1" kern="1200">
          <a:solidFill>
            <a:schemeClr val="tx2">
              <a:lumMod val="75000"/>
            </a:schemeClr>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57064" y="47782"/>
            <a:ext cx="6192531" cy="695989"/>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1" y="6538434"/>
            <a:ext cx="12191999" cy="319565"/>
          </a:xfrm>
          <a:prstGeom prst="rect">
            <a:avLst/>
          </a:prstGeom>
          <a:solidFill>
            <a:schemeClr val="accent5"/>
          </a:solidFill>
          <a:ln>
            <a:solidFill>
              <a:schemeClr val="bg1"/>
            </a:solidFill>
          </a:ln>
        </p:spPr>
        <p:txBody>
          <a:bodyPr vert="horz" lIns="91440" tIns="45720" rIns="91440" bIns="45720" rtlCol="0" anchor="ctr"/>
          <a:lstStyle>
            <a:lvl1pPr algn="ctr">
              <a:defRPr sz="1050">
                <a:solidFill>
                  <a:schemeClr val="bg1"/>
                </a:solidFill>
              </a:defRPr>
            </a:lvl1pPr>
          </a:lstStyle>
          <a:p>
            <a:r>
              <a:rPr lang="en-US"/>
              <a:t>Prof. NYBay</a:t>
            </a:r>
          </a:p>
        </p:txBody>
      </p:sp>
      <p:sp>
        <p:nvSpPr>
          <p:cNvPr id="7" name="Rectangle: Single Corner Snipped 3">
            <a:extLst>
              <a:ext uri="{FF2B5EF4-FFF2-40B4-BE49-F238E27FC236}">
                <a16:creationId xmlns:a16="http://schemas.microsoft.com/office/drawing/2014/main" id="{969E38AF-291F-4339-900B-5C929DD14B9F}"/>
              </a:ext>
            </a:extLst>
          </p:cNvPr>
          <p:cNvSpPr/>
          <p:nvPr/>
        </p:nvSpPr>
        <p:spPr>
          <a:xfrm flipH="1" flipV="1">
            <a:off x="9249595" y="-6194"/>
            <a:ext cx="2948366"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Single Corner Snipped 3">
            <a:extLst>
              <a:ext uri="{FF2B5EF4-FFF2-40B4-BE49-F238E27FC236}">
                <a16:creationId xmlns:a16="http://schemas.microsoft.com/office/drawing/2014/main" id="{560E05C1-69F9-4044-B263-4E0302496109}"/>
              </a:ext>
            </a:extLst>
          </p:cNvPr>
          <p:cNvSpPr/>
          <p:nvPr/>
        </p:nvSpPr>
        <p:spPr>
          <a:xfrm flipV="1">
            <a:off x="3538" y="-3406"/>
            <a:ext cx="2948366"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a:scene3d>
            <a:camera prst="orthographicFront"/>
            <a:lightRig rig="threePt" dir="t"/>
          </a:scene3d>
          <a:sp3d prstMaterial="flat">
            <a:bevelB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3DEEB3C-5770-4373-89A7-73C7E73B1C8F}"/>
              </a:ext>
            </a:extLst>
          </p:cNvPr>
          <p:cNvSpPr txBox="1"/>
          <p:nvPr/>
        </p:nvSpPr>
        <p:spPr>
          <a:xfrm>
            <a:off x="840709" y="319565"/>
            <a:ext cx="1449436" cy="415498"/>
          </a:xfrm>
          <a:prstGeom prst="rect">
            <a:avLst/>
          </a:prstGeom>
          <a:noFill/>
        </p:spPr>
        <p:txBody>
          <a:bodyPr wrap="none" rtlCol="0">
            <a:spAutoFit/>
          </a:bodyPr>
          <a:lstStyle/>
          <a:p>
            <a:r>
              <a:rPr lang="en-US" sz="1050" b="1" dirty="0">
                <a:solidFill>
                  <a:schemeClr val="accent1">
                    <a:lumMod val="75000"/>
                  </a:schemeClr>
                </a:solidFill>
              </a:rPr>
              <a:t>I </a:t>
            </a:r>
            <a:r>
              <a:rPr lang="az-Latn-AZ" sz="1050" b="1" dirty="0">
                <a:solidFill>
                  <a:schemeClr val="accent1">
                    <a:lumMod val="75000"/>
                  </a:schemeClr>
                </a:solidFill>
              </a:rPr>
              <a:t>cərrrahi xəstəliklər </a:t>
            </a:r>
          </a:p>
          <a:p>
            <a:r>
              <a:rPr lang="az-Latn-AZ" sz="1050" b="1" dirty="0">
                <a:solidFill>
                  <a:schemeClr val="accent1">
                    <a:lumMod val="75000"/>
                  </a:schemeClr>
                </a:solidFill>
              </a:rPr>
              <a:t>kafedrası. </a:t>
            </a:r>
            <a:r>
              <a:rPr lang="en-US" sz="1050" b="1" dirty="0">
                <a:solidFill>
                  <a:schemeClr val="accent1">
                    <a:lumMod val="75000"/>
                  </a:schemeClr>
                </a:solidFill>
              </a:rPr>
              <a:t>www.</a:t>
            </a:r>
            <a:r>
              <a:rPr lang="az-Latn-AZ" sz="1050" b="1" dirty="0">
                <a:solidFill>
                  <a:schemeClr val="accent1">
                    <a:lumMod val="75000"/>
                  </a:schemeClr>
                </a:solidFill>
              </a:rPr>
              <a:t>bck.az</a:t>
            </a:r>
          </a:p>
        </p:txBody>
      </p:sp>
      <p:pic>
        <p:nvPicPr>
          <p:cNvPr id="10" name="Picture 9">
            <a:extLst>
              <a:ext uri="{FF2B5EF4-FFF2-40B4-BE49-F238E27FC236}">
                <a16:creationId xmlns:a16="http://schemas.microsoft.com/office/drawing/2014/main" id="{E0C96B6E-AD68-4B1D-8E45-3341F93D5B88}"/>
              </a:ext>
            </a:extLst>
          </p:cNvPr>
          <p:cNvPicPr/>
          <p:nvPr/>
        </p:nvPicPr>
        <p:blipFill>
          <a:blip r:embed="rId11">
            <a:extLst>
              <a:ext uri="{28A0092B-C50C-407E-A947-70E740481C1C}">
                <a14:useLocalDpi xmlns:a14="http://schemas.microsoft.com/office/drawing/2010/main" val="0"/>
              </a:ext>
            </a:extLst>
          </a:blip>
          <a:srcRect/>
          <a:stretch>
            <a:fillRect/>
          </a:stretch>
        </p:blipFill>
        <p:spPr bwMode="auto">
          <a:xfrm>
            <a:off x="73901" y="57320"/>
            <a:ext cx="661648" cy="662355"/>
          </a:xfrm>
          <a:prstGeom prst="rect">
            <a:avLst/>
          </a:prstGeom>
          <a:noFill/>
          <a:ln>
            <a:noFill/>
          </a:ln>
        </p:spPr>
      </p:pic>
      <p:sp>
        <p:nvSpPr>
          <p:cNvPr id="11" name="Rectangle 10">
            <a:extLst>
              <a:ext uri="{FF2B5EF4-FFF2-40B4-BE49-F238E27FC236}">
                <a16:creationId xmlns:a16="http://schemas.microsoft.com/office/drawing/2014/main" id="{89DFEF07-5073-4CE5-AF7F-5E2722E18213}"/>
              </a:ext>
            </a:extLst>
          </p:cNvPr>
          <p:cNvSpPr/>
          <p:nvPr/>
        </p:nvSpPr>
        <p:spPr>
          <a:xfrm>
            <a:off x="840709" y="22655"/>
            <a:ext cx="849543" cy="400110"/>
          </a:xfrm>
          <a:prstGeom prst="rect">
            <a:avLst/>
          </a:prstGeom>
          <a:noFill/>
        </p:spPr>
        <p:txBody>
          <a:bodyPr wrap="square" lIns="91440" tIns="45720" rIns="91440" bIns="45720">
            <a:spAutoFit/>
          </a:bodyPr>
          <a:lstStyle/>
          <a:p>
            <a:r>
              <a:rPr lang="az-Latn-AZ" sz="20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rPr>
              <a:t>BCK</a:t>
            </a:r>
            <a:endParaRPr lang="en-US" sz="20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endParaRPr>
          </a:p>
        </p:txBody>
      </p:sp>
    </p:spTree>
    <p:extLst>
      <p:ext uri="{BB962C8B-B14F-4D97-AF65-F5344CB8AC3E}">
        <p14:creationId xmlns:p14="http://schemas.microsoft.com/office/powerpoint/2010/main" val="2630578904"/>
      </p:ext>
    </p:extLst>
  </p:cSld>
  <p:clrMap bg1="lt1" tx1="dk1" bg2="lt2" tx2="dk2" accent1="accent1" accent2="accent2" accent3="accent3" accent4="accent4" accent5="accent5" accent6="accent6" hlink="hlink" folHlink="folHlink"/>
  <p:sldLayoutIdLst>
    <p:sldLayoutId id="2147483840" r:id="rId1"/>
    <p:sldLayoutId id="2147483841" r:id="rId2"/>
    <p:sldLayoutId id="2147483842" r:id="rId3"/>
    <p:sldLayoutId id="2147483843" r:id="rId4"/>
    <p:sldLayoutId id="2147483844" r:id="rId5"/>
    <p:sldLayoutId id="2147483845" r:id="rId6"/>
    <p:sldLayoutId id="2147483846" r:id="rId7"/>
    <p:sldLayoutId id="2147483847" r:id="rId8"/>
    <p:sldLayoutId id="2147483848" r:id="rId9"/>
  </p:sldLayoutIdLst>
  <p:hf sldNum="0" hdr="0" dt="0"/>
  <p:txStyles>
    <p:titleStyle>
      <a:lvl1pPr algn="ctr" defTabSz="914400" rtl="0" eaLnBrk="1" latinLnBrk="0" hangingPunct="1">
        <a:lnSpc>
          <a:spcPct val="90000"/>
        </a:lnSpc>
        <a:spcBef>
          <a:spcPct val="0"/>
        </a:spcBef>
        <a:buNone/>
        <a:defRPr sz="36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8.png"/><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10.png"/><Relationship Id="rId4" Type="http://schemas.microsoft.com/office/2007/relationships/hdphoto" Target="../media/hdphoto2.wdp"/></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4.xml"/><Relationship Id="rId4" Type="http://schemas.microsoft.com/office/2007/relationships/hdphoto" Target="../media/hdphoto3.wdp"/></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15.jpeg"/><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microsoft.com/office/2007/relationships/hdphoto" Target="../media/hdphoto2.wdp"/></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18.jpeg"/><Relationship Id="rId4" Type="http://schemas.openxmlformats.org/officeDocument/2006/relationships/image" Target="../media/image17.jpeg"/></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21.jpeg"/><Relationship Id="rId4" Type="http://schemas.openxmlformats.org/officeDocument/2006/relationships/image" Target="../media/image20.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24.png"/><Relationship Id="rId4" Type="http://schemas.openxmlformats.org/officeDocument/2006/relationships/image" Target="../media/image23.jpe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29.jpeg"/></Relationships>
</file>

<file path=ppt/slides/_rels/slide3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6.xml"/><Relationship Id="rId1" Type="http://schemas.openxmlformats.org/officeDocument/2006/relationships/slideLayout" Target="../slideLayouts/slideLayout14.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3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7.xml"/><Relationship Id="rId1" Type="http://schemas.openxmlformats.org/officeDocument/2006/relationships/slideLayout" Target="../slideLayouts/slideLayout14.xml"/><Relationship Id="rId5" Type="http://schemas.openxmlformats.org/officeDocument/2006/relationships/image" Target="../media/image37.png"/><Relationship Id="rId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E4504152-151A-42FA-B840-2517AD17ED43}"/>
              </a:ext>
            </a:extLst>
          </p:cNvPr>
          <p:cNvSpPr>
            <a:spLocks noGrp="1"/>
          </p:cNvSpPr>
          <p:nvPr>
            <p:ph type="ftr" sz="quarter" idx="11"/>
          </p:nvPr>
        </p:nvSpPr>
        <p:spPr/>
        <p:txBody>
          <a:bodyPr/>
          <a:lstStyle/>
          <a:p>
            <a:r>
              <a:rPr lang="en-US"/>
              <a:t>Müəlliflər</a:t>
            </a:r>
          </a:p>
        </p:txBody>
      </p:sp>
      <p:sp>
        <p:nvSpPr>
          <p:cNvPr id="5" name="Заголовок 1">
            <a:extLst>
              <a:ext uri="{FF2B5EF4-FFF2-40B4-BE49-F238E27FC236}">
                <a16:creationId xmlns:a16="http://schemas.microsoft.com/office/drawing/2014/main" id="{4D702279-ACE9-4FC9-8ADE-DFF4DF6D6794}"/>
              </a:ext>
            </a:extLst>
          </p:cNvPr>
          <p:cNvSpPr txBox="1">
            <a:spLocks/>
          </p:cNvSpPr>
          <p:nvPr/>
        </p:nvSpPr>
        <p:spPr>
          <a:xfrm>
            <a:off x="8156743" y="3142882"/>
            <a:ext cx="3686914" cy="1373070"/>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b="1" kern="1200">
                <a:solidFill>
                  <a:schemeClr val="tx1"/>
                </a:solidFill>
                <a:latin typeface="+mn-lt"/>
                <a:ea typeface="+mj-ea"/>
                <a:cs typeface="+mj-cs"/>
              </a:defRPr>
            </a:lvl1pPr>
          </a:lstStyle>
          <a:p>
            <a:r>
              <a:rPr lang="az-Latn-AZ" sz="4800" dirty="0">
                <a:solidFill>
                  <a:schemeClr val="accent6">
                    <a:lumMod val="50000"/>
                  </a:schemeClr>
                </a:solidFill>
              </a:rPr>
              <a:t>      </a:t>
            </a:r>
            <a:r>
              <a:rPr lang="en-US" sz="4800" dirty="0">
                <a:solidFill>
                  <a:schemeClr val="accent6">
                    <a:lumMod val="50000"/>
                  </a:schemeClr>
                </a:solidFill>
              </a:rPr>
              <a:t>www.bck.</a:t>
            </a:r>
            <a:r>
              <a:rPr lang="az-Latn-AZ" sz="4800" dirty="0">
                <a:solidFill>
                  <a:schemeClr val="accent6">
                    <a:lumMod val="50000"/>
                  </a:schemeClr>
                </a:solidFill>
              </a:rPr>
              <a:t>az</a:t>
            </a:r>
            <a:endParaRPr lang="ru-RU" sz="4800" dirty="0">
              <a:solidFill>
                <a:schemeClr val="accent6">
                  <a:lumMod val="50000"/>
                </a:schemeClr>
              </a:solidFill>
            </a:endParaRPr>
          </a:p>
        </p:txBody>
      </p:sp>
      <p:sp>
        <p:nvSpPr>
          <p:cNvPr id="6" name="Подзаголовок 2">
            <a:extLst>
              <a:ext uri="{FF2B5EF4-FFF2-40B4-BE49-F238E27FC236}">
                <a16:creationId xmlns:a16="http://schemas.microsoft.com/office/drawing/2014/main" id="{B1DF8DD9-CAEC-4A68-907F-834C4D75D13C}"/>
              </a:ext>
            </a:extLst>
          </p:cNvPr>
          <p:cNvSpPr txBox="1">
            <a:spLocks/>
          </p:cNvSpPr>
          <p:nvPr/>
        </p:nvSpPr>
        <p:spPr>
          <a:xfrm>
            <a:off x="1428057" y="5098469"/>
            <a:ext cx="9606678" cy="70574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800" b="1">
                <a:solidFill>
                  <a:schemeClr val="accent2">
                    <a:lumMod val="50000"/>
                  </a:schemeClr>
                </a:solidFill>
              </a:rPr>
              <a:t>Az</a:t>
            </a:r>
            <a:r>
              <a:rPr lang="az-Latn-AZ" sz="2800" b="1">
                <a:solidFill>
                  <a:schemeClr val="accent2">
                    <a:lumMod val="50000"/>
                  </a:schemeClr>
                </a:solidFill>
              </a:rPr>
              <a:t>ərbaycan Tibb Universitetinin </a:t>
            </a:r>
            <a:r>
              <a:rPr lang="en-US" sz="2800" b="1">
                <a:solidFill>
                  <a:schemeClr val="accent2">
                    <a:lumMod val="50000"/>
                  </a:schemeClr>
                </a:solidFill>
              </a:rPr>
              <a:t>I</a:t>
            </a:r>
            <a:r>
              <a:rPr lang="az-Latn-AZ" sz="2800" b="1">
                <a:solidFill>
                  <a:schemeClr val="accent2">
                    <a:lumMod val="50000"/>
                  </a:schemeClr>
                </a:solidFill>
              </a:rPr>
              <a:t>-Cərrahi Xəstəliklər kafedrası</a:t>
            </a:r>
            <a:endParaRPr lang="ru-RU" sz="2800" b="1" dirty="0">
              <a:solidFill>
                <a:schemeClr val="accent2">
                  <a:lumMod val="50000"/>
                </a:schemeClr>
              </a:solidFill>
            </a:endParaRPr>
          </a:p>
        </p:txBody>
      </p:sp>
      <p:pic>
        <p:nvPicPr>
          <p:cNvPr id="7" name="Рисунок 5">
            <a:extLst>
              <a:ext uri="{FF2B5EF4-FFF2-40B4-BE49-F238E27FC236}">
                <a16:creationId xmlns:a16="http://schemas.microsoft.com/office/drawing/2014/main" id="{DDC89D77-0A3E-4808-ABCC-14D02F7CC8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7835" y="1302494"/>
            <a:ext cx="2816993" cy="337564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8" name="Picture 7">
            <a:extLst>
              <a:ext uri="{FF2B5EF4-FFF2-40B4-BE49-F238E27FC236}">
                <a16:creationId xmlns:a16="http://schemas.microsoft.com/office/drawing/2014/main" id="{4B921A35-DD63-4792-A2AE-B091092676F1}"/>
              </a:ext>
            </a:extLst>
          </p:cNvPr>
          <p:cNvPicPr>
            <a:picLocks noChangeAspect="1"/>
          </p:cNvPicPr>
          <p:nvPr/>
        </p:nvPicPr>
        <p:blipFill>
          <a:blip r:embed="rId3"/>
          <a:stretch>
            <a:fillRect/>
          </a:stretch>
        </p:blipFill>
        <p:spPr>
          <a:xfrm>
            <a:off x="3361478" y="1302494"/>
            <a:ext cx="5032582" cy="3375643"/>
          </a:xfrm>
          <a:prstGeom prst="rect">
            <a:avLst/>
          </a:prstGeom>
        </p:spPr>
      </p:pic>
      <p:sp>
        <p:nvSpPr>
          <p:cNvPr id="9" name="TextBox 8">
            <a:extLst>
              <a:ext uri="{FF2B5EF4-FFF2-40B4-BE49-F238E27FC236}">
                <a16:creationId xmlns:a16="http://schemas.microsoft.com/office/drawing/2014/main" id="{9AECAB91-A335-425E-B090-2105E528191C}"/>
              </a:ext>
            </a:extLst>
          </p:cNvPr>
          <p:cNvSpPr txBox="1"/>
          <p:nvPr/>
        </p:nvSpPr>
        <p:spPr>
          <a:xfrm>
            <a:off x="9601200" y="76200"/>
            <a:ext cx="2514600" cy="533959"/>
          </a:xfrm>
          <a:prstGeom prst="rect">
            <a:avLst/>
          </a:prstGeom>
          <a:noFill/>
        </p:spPr>
        <p:txBody>
          <a:bodyPr wrap="square" rtlCol="0">
            <a:spAutoFit/>
          </a:bodyPr>
          <a:lstStyle/>
          <a:p>
            <a:pPr algn="r"/>
            <a:r>
              <a:rPr lang="az-Latn-AZ" sz="1400" b="1" dirty="0">
                <a:solidFill>
                  <a:schemeClr val="accent1">
                    <a:lumMod val="75000"/>
                  </a:schemeClr>
                </a:solidFill>
              </a:rPr>
              <a:t>Nazik bağırsağın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19218746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19518" y="1473479"/>
            <a:ext cx="9144000" cy="2387600"/>
          </a:xfrm>
        </p:spPr>
        <p:txBody>
          <a:bodyPr>
            <a:normAutofit fontScale="90000"/>
          </a:bodyPr>
          <a:lstStyle/>
          <a:p>
            <a:r>
              <a:rPr lang="az-Latn-AZ" dirty="0">
                <a:solidFill>
                  <a:srgbClr val="002060"/>
                </a:solidFill>
              </a:rPr>
              <a:t>NAZİK BAĞIRSAĞIN CƏRRAHİ XƏSTƏLİKLƏRİNƏ DİAQNOSTİK YANAŞMA</a:t>
            </a:r>
            <a:endParaRPr lang="en-US" dirty="0">
              <a:solidFill>
                <a:srgbClr val="002060"/>
              </a:solidFill>
            </a:endParaRPr>
          </a:p>
        </p:txBody>
      </p:sp>
      <p:sp>
        <p:nvSpPr>
          <p:cNvPr id="3" name="Subtitle 2"/>
          <p:cNvSpPr>
            <a:spLocks noGrp="1"/>
          </p:cNvSpPr>
          <p:nvPr>
            <p:ph type="subTitle" idx="1"/>
          </p:nvPr>
        </p:nvSpPr>
        <p:spPr>
          <a:xfrm>
            <a:off x="1524000" y="4724400"/>
            <a:ext cx="9144000" cy="1655762"/>
          </a:xfrm>
        </p:spPr>
        <p:txBody>
          <a:bodyPr/>
          <a:lstStyle/>
          <a:p>
            <a:pPr marR="0"/>
            <a:r>
              <a:rPr lang="az-Latn-AZ" b="1" dirty="0"/>
              <a:t>AMEA müxbir üzvü, </a:t>
            </a:r>
          </a:p>
          <a:p>
            <a:pPr marR="0"/>
            <a:r>
              <a:rPr lang="az-Latn-AZ" b="1" dirty="0"/>
              <a:t>Prof.Dr. Nuru Yusifoğlu Bayramov</a:t>
            </a:r>
          </a:p>
          <a:p>
            <a:pPr marR="0"/>
            <a:r>
              <a:rPr lang="az-Latn-AZ" b="1" dirty="0"/>
              <a:t>ATU, I cərrahi xəstəlikləri kafedrası</a:t>
            </a:r>
          </a:p>
        </p:txBody>
      </p:sp>
      <p:sp>
        <p:nvSpPr>
          <p:cNvPr id="4" name="Footer Placeholder 3"/>
          <p:cNvSpPr>
            <a:spLocks noGrp="1"/>
          </p:cNvSpPr>
          <p:nvPr>
            <p:ph type="ftr" sz="quarter" idx="11"/>
          </p:nvPr>
        </p:nvSpPr>
        <p:spPr/>
        <p:txBody>
          <a:bodyPr/>
          <a:lstStyle/>
          <a:p>
            <a:r>
              <a:rPr lang="en-US"/>
              <a:t>Prof. NYBay</a:t>
            </a:r>
          </a:p>
        </p:txBody>
      </p:sp>
      <p:sp>
        <p:nvSpPr>
          <p:cNvPr id="6" name="TextBox 5">
            <a:extLst>
              <a:ext uri="{FF2B5EF4-FFF2-40B4-BE49-F238E27FC236}">
                <a16:creationId xmlns:a16="http://schemas.microsoft.com/office/drawing/2014/main" id="{314919A8-2321-4F13-BC30-EAAC537CB376}"/>
              </a:ext>
            </a:extLst>
          </p:cNvPr>
          <p:cNvSpPr txBox="1"/>
          <p:nvPr/>
        </p:nvSpPr>
        <p:spPr>
          <a:xfrm>
            <a:off x="9601200" y="76200"/>
            <a:ext cx="2514600" cy="533959"/>
          </a:xfrm>
          <a:prstGeom prst="rect">
            <a:avLst/>
          </a:prstGeom>
          <a:noFill/>
        </p:spPr>
        <p:txBody>
          <a:bodyPr wrap="square" rtlCol="0">
            <a:spAutoFit/>
          </a:bodyPr>
          <a:lstStyle/>
          <a:p>
            <a:pPr algn="r"/>
            <a:r>
              <a:rPr lang="az-Latn-AZ" sz="1400" b="1" dirty="0">
                <a:solidFill>
                  <a:schemeClr val="accent1">
                    <a:lumMod val="75000"/>
                  </a:schemeClr>
                </a:solidFill>
              </a:rPr>
              <a:t>Nazik bağırsağın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5236781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7"/>
          <p:cNvSpPr>
            <a:spLocks noGrp="1"/>
          </p:cNvSpPr>
          <p:nvPr>
            <p:ph type="title"/>
          </p:nvPr>
        </p:nvSpPr>
        <p:spPr>
          <a:xfrm>
            <a:off x="2209800" y="228600"/>
            <a:ext cx="8229600" cy="438912"/>
          </a:xfrm>
        </p:spPr>
        <p:txBody>
          <a:bodyPr>
            <a:noAutofit/>
          </a:bodyPr>
          <a:lstStyle/>
          <a:p>
            <a:r>
              <a:rPr lang="az-Latn-AZ" sz="3200" b="1" dirty="0">
                <a:solidFill>
                  <a:srgbClr val="C00000"/>
                </a:solidFill>
              </a:rPr>
              <a:t>Anatomiyası</a:t>
            </a:r>
            <a:endParaRPr lang="en-US" sz="3200" b="1" dirty="0">
              <a:solidFill>
                <a:srgbClr val="C00000"/>
              </a:solidFill>
            </a:endParaRPr>
          </a:p>
        </p:txBody>
      </p:sp>
      <p:sp>
        <p:nvSpPr>
          <p:cNvPr id="19" name="Content Placeholder 18"/>
          <p:cNvSpPr>
            <a:spLocks noGrp="1"/>
          </p:cNvSpPr>
          <p:nvPr>
            <p:ph sz="half" idx="1"/>
          </p:nvPr>
        </p:nvSpPr>
        <p:spPr>
          <a:xfrm>
            <a:off x="152400" y="1676400"/>
            <a:ext cx="7206279" cy="4351338"/>
          </a:xfrm>
        </p:spPr>
        <p:txBody>
          <a:bodyPr/>
          <a:lstStyle/>
          <a:p>
            <a:r>
              <a:rPr lang="az-Latn-AZ" b="1" dirty="0">
                <a:solidFill>
                  <a:srgbClr val="002060"/>
                </a:solidFill>
                <a:latin typeface="+mj-lt"/>
              </a:rPr>
              <a:t>Uzunluğu 5-6 m</a:t>
            </a:r>
          </a:p>
          <a:p>
            <a:r>
              <a:rPr lang="az-Latn-AZ" b="1" dirty="0">
                <a:solidFill>
                  <a:srgbClr val="002060"/>
                </a:solidFill>
                <a:latin typeface="+mj-lt"/>
              </a:rPr>
              <a:t>Diametri 2-4 sm</a:t>
            </a:r>
          </a:p>
          <a:p>
            <a:r>
              <a:rPr lang="az-Latn-AZ" b="1" dirty="0">
                <a:solidFill>
                  <a:srgbClr val="002060"/>
                </a:solidFill>
                <a:latin typeface="+mj-lt"/>
              </a:rPr>
              <a:t>Mukoza səthinin sahəsi 200-500 m</a:t>
            </a:r>
            <a:r>
              <a:rPr lang="az-Latn-AZ" b="1" baseline="30000" dirty="0">
                <a:solidFill>
                  <a:srgbClr val="002060"/>
                </a:solidFill>
                <a:latin typeface="+mj-lt"/>
              </a:rPr>
              <a:t>2</a:t>
            </a:r>
            <a:r>
              <a:rPr lang="az-Latn-AZ" b="1" dirty="0">
                <a:solidFill>
                  <a:srgbClr val="002060"/>
                </a:solidFill>
                <a:latin typeface="+mj-lt"/>
              </a:rPr>
              <a:t> ( təxminən futbol meydançasının sahəsinə yaxın)</a:t>
            </a:r>
          </a:p>
          <a:p>
            <a:r>
              <a:rPr lang="az-Latn-AZ" b="1" dirty="0">
                <a:solidFill>
                  <a:srgbClr val="002060"/>
                </a:solidFill>
                <a:latin typeface="+mj-lt"/>
              </a:rPr>
              <a:t>Müqayisə üçün bədən sthinin sahəsi təxminən 2 m</a:t>
            </a:r>
            <a:r>
              <a:rPr lang="az-Latn-AZ" b="1" baseline="30000" dirty="0">
                <a:solidFill>
                  <a:srgbClr val="002060"/>
                </a:solidFill>
                <a:latin typeface="+mj-lt"/>
              </a:rPr>
              <a:t>2</a:t>
            </a:r>
            <a:r>
              <a:rPr lang="az-Latn-AZ" b="1" dirty="0">
                <a:solidFill>
                  <a:srgbClr val="002060"/>
                </a:solidFill>
                <a:latin typeface="+mj-lt"/>
              </a:rPr>
              <a:t> , ağciyər alveollarının sahəsi 50 m</a:t>
            </a:r>
            <a:r>
              <a:rPr lang="az-Latn-AZ" b="1" baseline="30000" dirty="0">
                <a:solidFill>
                  <a:srgbClr val="002060"/>
                </a:solidFill>
                <a:latin typeface="+mj-lt"/>
              </a:rPr>
              <a:t>2</a:t>
            </a:r>
            <a:r>
              <a:rPr lang="az-Latn-AZ" b="1" dirty="0">
                <a:solidFill>
                  <a:srgbClr val="002060"/>
                </a:solidFill>
                <a:latin typeface="+mj-lt"/>
              </a:rPr>
              <a:t> )</a:t>
            </a:r>
            <a:endParaRPr lang="en-US" b="1" dirty="0">
              <a:solidFill>
                <a:srgbClr val="002060"/>
              </a:solidFill>
              <a:latin typeface="+mj-lt"/>
            </a:endParaRPr>
          </a:p>
        </p:txBody>
      </p:sp>
      <p:pic>
        <p:nvPicPr>
          <p:cNvPr id="1026"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7576521" y="852895"/>
            <a:ext cx="4049358" cy="5569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Footer Placeholder 1"/>
          <p:cNvSpPr>
            <a:spLocks noGrp="1"/>
          </p:cNvSpPr>
          <p:nvPr>
            <p:ph type="ftr" sz="quarter" idx="11"/>
          </p:nvPr>
        </p:nvSpPr>
        <p:spPr/>
        <p:txBody>
          <a:bodyPr/>
          <a:lstStyle/>
          <a:p>
            <a:r>
              <a:rPr lang="en-US"/>
              <a:t>Prof. NYBay</a:t>
            </a:r>
          </a:p>
        </p:txBody>
      </p:sp>
      <p:sp>
        <p:nvSpPr>
          <p:cNvPr id="6" name="TextBox 5">
            <a:extLst>
              <a:ext uri="{FF2B5EF4-FFF2-40B4-BE49-F238E27FC236}">
                <a16:creationId xmlns:a16="http://schemas.microsoft.com/office/drawing/2014/main" id="{EF8698A4-FFC8-4161-9056-82D02ECBAB12}"/>
              </a:ext>
            </a:extLst>
          </p:cNvPr>
          <p:cNvSpPr txBox="1"/>
          <p:nvPr/>
        </p:nvSpPr>
        <p:spPr>
          <a:xfrm>
            <a:off x="9601200" y="76200"/>
            <a:ext cx="2514600" cy="533959"/>
          </a:xfrm>
          <a:prstGeom prst="rect">
            <a:avLst/>
          </a:prstGeom>
          <a:noFill/>
        </p:spPr>
        <p:txBody>
          <a:bodyPr wrap="square" rtlCol="0">
            <a:spAutoFit/>
          </a:bodyPr>
          <a:lstStyle/>
          <a:p>
            <a:pPr algn="r"/>
            <a:r>
              <a:rPr lang="az-Latn-AZ" sz="1400" b="1" dirty="0">
                <a:solidFill>
                  <a:schemeClr val="accent1">
                    <a:lumMod val="75000"/>
                  </a:schemeClr>
                </a:solidFill>
              </a:rPr>
              <a:t>Nazik bağırsağın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29505031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7"/>
          <p:cNvSpPr>
            <a:spLocks noGrp="1"/>
          </p:cNvSpPr>
          <p:nvPr>
            <p:ph type="title"/>
          </p:nvPr>
        </p:nvSpPr>
        <p:spPr>
          <a:xfrm>
            <a:off x="2209800" y="228600"/>
            <a:ext cx="8229600" cy="438912"/>
          </a:xfrm>
        </p:spPr>
        <p:txBody>
          <a:bodyPr>
            <a:noAutofit/>
          </a:bodyPr>
          <a:lstStyle/>
          <a:p>
            <a:r>
              <a:rPr lang="az-Latn-AZ" sz="3200" b="1" dirty="0">
                <a:solidFill>
                  <a:srgbClr val="C00000"/>
                </a:solidFill>
              </a:rPr>
              <a:t>Anatomiyası</a:t>
            </a:r>
            <a:endParaRPr lang="en-US" sz="3200" b="1" dirty="0">
              <a:solidFill>
                <a:srgbClr val="C00000"/>
              </a:solidFill>
            </a:endParaRPr>
          </a:p>
        </p:txBody>
      </p:sp>
      <p:sp>
        <p:nvSpPr>
          <p:cNvPr id="19" name="Content Placeholder 18"/>
          <p:cNvSpPr>
            <a:spLocks noGrp="1"/>
          </p:cNvSpPr>
          <p:nvPr>
            <p:ph sz="half" idx="1"/>
          </p:nvPr>
        </p:nvSpPr>
        <p:spPr>
          <a:xfrm>
            <a:off x="378201" y="1920085"/>
            <a:ext cx="4117599" cy="4434840"/>
          </a:xfrm>
        </p:spPr>
        <p:txBody>
          <a:bodyPr/>
          <a:lstStyle/>
          <a:p>
            <a:pPr marL="0" indent="0">
              <a:buNone/>
            </a:pPr>
            <a:r>
              <a:rPr lang="az-Latn-AZ" sz="3200" b="1" dirty="0">
                <a:solidFill>
                  <a:schemeClr val="accent1">
                    <a:lumMod val="75000"/>
                  </a:schemeClr>
                </a:solidFill>
              </a:rPr>
              <a:t>Hissələri</a:t>
            </a:r>
            <a:endParaRPr lang="en-US" sz="3200" b="1" dirty="0">
              <a:solidFill>
                <a:schemeClr val="accent1">
                  <a:lumMod val="75000"/>
                </a:schemeClr>
              </a:solidFill>
            </a:endParaRPr>
          </a:p>
          <a:p>
            <a:pPr lvl="0"/>
            <a:r>
              <a:rPr lang="az-Latn-AZ" b="1" dirty="0"/>
              <a:t>12bb -20 sm</a:t>
            </a:r>
          </a:p>
          <a:p>
            <a:pPr lvl="0"/>
            <a:endParaRPr lang="en-US" b="1" dirty="0"/>
          </a:p>
          <a:p>
            <a:pPr lvl="0"/>
            <a:r>
              <a:rPr lang="az-Latn-AZ" b="1" dirty="0"/>
              <a:t>Acı bağırsaq – 2-2,5 m</a:t>
            </a:r>
          </a:p>
          <a:p>
            <a:pPr lvl="0"/>
            <a:endParaRPr lang="en-US" b="1" dirty="0"/>
          </a:p>
          <a:p>
            <a:r>
              <a:rPr lang="az-Latn-AZ" b="1" dirty="0"/>
              <a:t>Qalça  bağırsaq – 3-3,5 m</a:t>
            </a:r>
            <a:endParaRPr lang="en-US" b="1" dirty="0">
              <a:solidFill>
                <a:srgbClr val="002060"/>
              </a:solidFill>
            </a:endParaRPr>
          </a:p>
        </p:txBody>
      </p:sp>
      <p:pic>
        <p:nvPicPr>
          <p:cNvPr id="2051" name="Picture 3"/>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5867400" y="1447800"/>
            <a:ext cx="5946399" cy="4650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Footer Placeholder 1"/>
          <p:cNvSpPr>
            <a:spLocks noGrp="1"/>
          </p:cNvSpPr>
          <p:nvPr>
            <p:ph type="ftr" sz="quarter" idx="11"/>
          </p:nvPr>
        </p:nvSpPr>
        <p:spPr/>
        <p:txBody>
          <a:bodyPr/>
          <a:lstStyle/>
          <a:p>
            <a:r>
              <a:rPr lang="en-US"/>
              <a:t>Prof. NYBay</a:t>
            </a:r>
          </a:p>
        </p:txBody>
      </p:sp>
      <p:sp>
        <p:nvSpPr>
          <p:cNvPr id="6" name="TextBox 5">
            <a:extLst>
              <a:ext uri="{FF2B5EF4-FFF2-40B4-BE49-F238E27FC236}">
                <a16:creationId xmlns:a16="http://schemas.microsoft.com/office/drawing/2014/main" id="{58FFF5BB-0C07-4BA2-8E39-14223FC203EB}"/>
              </a:ext>
            </a:extLst>
          </p:cNvPr>
          <p:cNvSpPr txBox="1"/>
          <p:nvPr/>
        </p:nvSpPr>
        <p:spPr>
          <a:xfrm>
            <a:off x="9601200" y="76200"/>
            <a:ext cx="2514600" cy="533959"/>
          </a:xfrm>
          <a:prstGeom prst="rect">
            <a:avLst/>
          </a:prstGeom>
          <a:noFill/>
        </p:spPr>
        <p:txBody>
          <a:bodyPr wrap="square" rtlCol="0">
            <a:spAutoFit/>
          </a:bodyPr>
          <a:lstStyle/>
          <a:p>
            <a:pPr algn="r"/>
            <a:r>
              <a:rPr lang="az-Latn-AZ" sz="1400" b="1" dirty="0">
                <a:solidFill>
                  <a:schemeClr val="accent1">
                    <a:lumMod val="75000"/>
                  </a:schemeClr>
                </a:solidFill>
              </a:rPr>
              <a:t>Nazik bağırsağın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3503603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7"/>
          <p:cNvSpPr>
            <a:spLocks noGrp="1"/>
          </p:cNvSpPr>
          <p:nvPr>
            <p:ph type="title"/>
          </p:nvPr>
        </p:nvSpPr>
        <p:spPr>
          <a:xfrm>
            <a:off x="2209800" y="228600"/>
            <a:ext cx="8229600" cy="438912"/>
          </a:xfrm>
        </p:spPr>
        <p:txBody>
          <a:bodyPr>
            <a:noAutofit/>
          </a:bodyPr>
          <a:lstStyle/>
          <a:p>
            <a:r>
              <a:rPr lang="az-Latn-AZ" sz="3200" b="1" dirty="0">
                <a:solidFill>
                  <a:srgbClr val="C00000"/>
                </a:solidFill>
              </a:rPr>
              <a:t>Anatomiyası</a:t>
            </a:r>
            <a:endParaRPr lang="en-US" sz="3200" b="1" dirty="0">
              <a:solidFill>
                <a:srgbClr val="C00000"/>
              </a:solidFill>
            </a:endParaRPr>
          </a:p>
        </p:txBody>
      </p:sp>
      <p:sp>
        <p:nvSpPr>
          <p:cNvPr id="19" name="Content Placeholder 18"/>
          <p:cNvSpPr>
            <a:spLocks noGrp="1"/>
          </p:cNvSpPr>
          <p:nvPr>
            <p:ph sz="half" idx="1"/>
          </p:nvPr>
        </p:nvSpPr>
        <p:spPr>
          <a:xfrm>
            <a:off x="457200" y="1905000"/>
            <a:ext cx="4572000" cy="1889915"/>
          </a:xfrm>
        </p:spPr>
        <p:txBody>
          <a:bodyPr/>
          <a:lstStyle/>
          <a:p>
            <a:pPr marL="0" indent="0">
              <a:buNone/>
            </a:pPr>
            <a:r>
              <a:rPr lang="az-Latn-AZ" b="1" dirty="0"/>
              <a:t>Arteriyaları</a:t>
            </a:r>
            <a:endParaRPr lang="en-US" dirty="0"/>
          </a:p>
          <a:p>
            <a:r>
              <a:rPr lang="az-Latn-AZ" dirty="0"/>
              <a:t>Yuxarı çöz arteriyası</a:t>
            </a:r>
            <a:endParaRPr lang="en-US" b="1" dirty="0">
              <a:solidFill>
                <a:srgbClr val="002060"/>
              </a:solidFill>
            </a:endParaRPr>
          </a:p>
        </p:txBody>
      </p:sp>
      <p:pic>
        <p:nvPicPr>
          <p:cNvPr id="3074"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5703646" y="762000"/>
            <a:ext cx="4724410" cy="495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Footer Placeholder 1"/>
          <p:cNvSpPr>
            <a:spLocks noGrp="1"/>
          </p:cNvSpPr>
          <p:nvPr>
            <p:ph type="ftr" sz="quarter" idx="11"/>
          </p:nvPr>
        </p:nvSpPr>
        <p:spPr/>
        <p:txBody>
          <a:bodyPr/>
          <a:lstStyle/>
          <a:p>
            <a:r>
              <a:rPr lang="en-US"/>
              <a:t>Prof. NYBay</a:t>
            </a:r>
          </a:p>
        </p:txBody>
      </p:sp>
      <p:sp>
        <p:nvSpPr>
          <p:cNvPr id="6" name="TextBox 5">
            <a:extLst>
              <a:ext uri="{FF2B5EF4-FFF2-40B4-BE49-F238E27FC236}">
                <a16:creationId xmlns:a16="http://schemas.microsoft.com/office/drawing/2014/main" id="{F4A105C1-4834-4878-9EA7-CC93943FF412}"/>
              </a:ext>
            </a:extLst>
          </p:cNvPr>
          <p:cNvSpPr txBox="1"/>
          <p:nvPr/>
        </p:nvSpPr>
        <p:spPr>
          <a:xfrm>
            <a:off x="9601200" y="76200"/>
            <a:ext cx="2514600" cy="533959"/>
          </a:xfrm>
          <a:prstGeom prst="rect">
            <a:avLst/>
          </a:prstGeom>
          <a:noFill/>
        </p:spPr>
        <p:txBody>
          <a:bodyPr wrap="square" rtlCol="0">
            <a:spAutoFit/>
          </a:bodyPr>
          <a:lstStyle/>
          <a:p>
            <a:pPr algn="r"/>
            <a:r>
              <a:rPr lang="az-Latn-AZ" sz="1400" b="1" dirty="0">
                <a:solidFill>
                  <a:schemeClr val="accent1">
                    <a:lumMod val="75000"/>
                  </a:schemeClr>
                </a:solidFill>
              </a:rPr>
              <a:t>Nazik bağırsağın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26886702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7"/>
          <p:cNvSpPr>
            <a:spLocks noGrp="1"/>
          </p:cNvSpPr>
          <p:nvPr>
            <p:ph type="title"/>
          </p:nvPr>
        </p:nvSpPr>
        <p:spPr>
          <a:xfrm>
            <a:off x="2209800" y="228600"/>
            <a:ext cx="8229600" cy="438912"/>
          </a:xfrm>
        </p:spPr>
        <p:txBody>
          <a:bodyPr>
            <a:noAutofit/>
          </a:bodyPr>
          <a:lstStyle/>
          <a:p>
            <a:r>
              <a:rPr lang="az-Latn-AZ" sz="3200" b="1" dirty="0">
                <a:solidFill>
                  <a:srgbClr val="C00000"/>
                </a:solidFill>
              </a:rPr>
              <a:t>Anatomiyası</a:t>
            </a:r>
            <a:endParaRPr lang="en-US" sz="3200" b="1" dirty="0">
              <a:solidFill>
                <a:srgbClr val="C00000"/>
              </a:solidFill>
            </a:endParaRPr>
          </a:p>
        </p:txBody>
      </p:sp>
      <p:sp>
        <p:nvSpPr>
          <p:cNvPr id="19" name="Content Placeholder 18"/>
          <p:cNvSpPr>
            <a:spLocks noGrp="1"/>
          </p:cNvSpPr>
          <p:nvPr>
            <p:ph sz="half" idx="1"/>
          </p:nvPr>
        </p:nvSpPr>
        <p:spPr>
          <a:xfrm>
            <a:off x="152400" y="990600"/>
            <a:ext cx="3048000" cy="4434840"/>
          </a:xfrm>
        </p:spPr>
        <p:txBody>
          <a:bodyPr/>
          <a:lstStyle/>
          <a:p>
            <a:pPr marL="0" indent="0">
              <a:buNone/>
            </a:pPr>
            <a:r>
              <a:rPr lang="az-Latn-AZ" b="1" dirty="0">
                <a:latin typeface="+mj-lt"/>
              </a:rPr>
              <a:t>Venaları</a:t>
            </a:r>
            <a:endParaRPr lang="en-US" dirty="0">
              <a:latin typeface="+mj-lt"/>
            </a:endParaRPr>
          </a:p>
          <a:p>
            <a:r>
              <a:rPr lang="az-Latn-AZ" dirty="0">
                <a:latin typeface="+mj-lt"/>
              </a:rPr>
              <a:t>Yuxarı çöz venası</a:t>
            </a:r>
            <a:endParaRPr lang="en-US" b="1" dirty="0">
              <a:solidFill>
                <a:srgbClr val="002060"/>
              </a:solidFill>
              <a:latin typeface="+mj-lt"/>
            </a:endParaRPr>
          </a:p>
        </p:txBody>
      </p:sp>
      <p:pic>
        <p:nvPicPr>
          <p:cNvPr id="5" name="Picture 5" descr="Anat-07"/>
          <p:cNvPicPr>
            <a:picLocks noGrp="1" noChangeAspect="1" noChangeArrowheads="1"/>
          </p:cNvPicPr>
          <p:nvPr>
            <p:ph sz="half" idx="2"/>
          </p:nvPr>
        </p:nvPicPr>
        <p:blipFill>
          <a:blip r:embed="rId3">
            <a:extLst>
              <a:ext uri="{BEBA8EAE-BF5A-486C-A8C5-ECC9F3942E4B}">
                <a14:imgProps xmlns:a14="http://schemas.microsoft.com/office/drawing/2010/main">
                  <a14:imgLayer r:embed="rId4">
                    <a14:imgEffect>
                      <a14:backgroundRemoval t="0" b="99000" l="3659" r="100000"/>
                    </a14:imgEffect>
                  </a14:imgLayer>
                </a14:imgProps>
              </a:ext>
              <a:ext uri="{28A0092B-C50C-407E-A947-70E740481C1C}">
                <a14:useLocalDpi xmlns:a14="http://schemas.microsoft.com/office/drawing/2010/main" val="0"/>
              </a:ext>
            </a:extLst>
          </a:blip>
          <a:srcRect/>
          <a:stretch>
            <a:fillRect/>
          </a:stretch>
        </p:blipFill>
        <p:spPr bwMode="auto">
          <a:xfrm>
            <a:off x="7315200" y="1998250"/>
            <a:ext cx="4270421" cy="443484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2" name="Footer Placeholder 1"/>
          <p:cNvSpPr>
            <a:spLocks noGrp="1"/>
          </p:cNvSpPr>
          <p:nvPr>
            <p:ph type="ftr" sz="quarter" idx="11"/>
          </p:nvPr>
        </p:nvSpPr>
        <p:spPr/>
        <p:txBody>
          <a:bodyPr/>
          <a:lstStyle/>
          <a:p>
            <a:r>
              <a:rPr lang="en-US"/>
              <a:t>Prof. NYBay</a:t>
            </a:r>
          </a:p>
        </p:txBody>
      </p:sp>
      <p:pic>
        <p:nvPicPr>
          <p:cNvPr id="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362201" y="1998249"/>
            <a:ext cx="4031718" cy="44348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a:extLst>
              <a:ext uri="{FF2B5EF4-FFF2-40B4-BE49-F238E27FC236}">
                <a16:creationId xmlns:a16="http://schemas.microsoft.com/office/drawing/2014/main" id="{B2EDB352-E845-4D4C-B42C-5AD7A0133FD7}"/>
              </a:ext>
            </a:extLst>
          </p:cNvPr>
          <p:cNvSpPr txBox="1"/>
          <p:nvPr/>
        </p:nvSpPr>
        <p:spPr>
          <a:xfrm>
            <a:off x="9601200" y="76200"/>
            <a:ext cx="2514600" cy="533959"/>
          </a:xfrm>
          <a:prstGeom prst="rect">
            <a:avLst/>
          </a:prstGeom>
          <a:noFill/>
        </p:spPr>
        <p:txBody>
          <a:bodyPr wrap="square" rtlCol="0">
            <a:spAutoFit/>
          </a:bodyPr>
          <a:lstStyle/>
          <a:p>
            <a:pPr algn="r"/>
            <a:r>
              <a:rPr lang="az-Latn-AZ" sz="1400" b="1" dirty="0">
                <a:solidFill>
                  <a:schemeClr val="accent1">
                    <a:lumMod val="75000"/>
                  </a:schemeClr>
                </a:solidFill>
              </a:rPr>
              <a:t>Nazik bağırsağın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25204491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7"/>
          <p:cNvSpPr>
            <a:spLocks noGrp="1"/>
          </p:cNvSpPr>
          <p:nvPr>
            <p:ph type="title"/>
          </p:nvPr>
        </p:nvSpPr>
        <p:spPr>
          <a:xfrm>
            <a:off x="4044343" y="216825"/>
            <a:ext cx="3059484" cy="438912"/>
          </a:xfrm>
        </p:spPr>
        <p:txBody>
          <a:bodyPr>
            <a:noAutofit/>
          </a:bodyPr>
          <a:lstStyle/>
          <a:p>
            <a:pPr algn="r"/>
            <a:r>
              <a:rPr lang="az-Latn-AZ" sz="3600" b="1" dirty="0">
                <a:solidFill>
                  <a:srgbClr val="C00000"/>
                </a:solidFill>
              </a:rPr>
              <a:t>Anatomiyası</a:t>
            </a:r>
            <a:endParaRPr lang="en-US" sz="3600" b="1" dirty="0">
              <a:solidFill>
                <a:srgbClr val="C00000"/>
              </a:solidFill>
            </a:endParaRPr>
          </a:p>
        </p:txBody>
      </p:sp>
      <p:sp>
        <p:nvSpPr>
          <p:cNvPr id="19" name="Content Placeholder 18"/>
          <p:cNvSpPr>
            <a:spLocks noGrp="1"/>
          </p:cNvSpPr>
          <p:nvPr>
            <p:ph sz="half" idx="1"/>
          </p:nvPr>
        </p:nvSpPr>
        <p:spPr>
          <a:xfrm>
            <a:off x="685692" y="1400021"/>
            <a:ext cx="2591772" cy="762000"/>
          </a:xfrm>
        </p:spPr>
        <p:txBody>
          <a:bodyPr>
            <a:noAutofit/>
          </a:bodyPr>
          <a:lstStyle/>
          <a:p>
            <a:pPr marL="0" indent="0" algn="r">
              <a:buNone/>
            </a:pPr>
            <a:r>
              <a:rPr lang="az-Latn-AZ" sz="3600" b="1" dirty="0">
                <a:latin typeface="+mj-lt"/>
              </a:rPr>
              <a:t>Histologiyası</a:t>
            </a:r>
            <a:endParaRPr lang="en-US" sz="3600" b="1" dirty="0">
              <a:solidFill>
                <a:srgbClr val="002060"/>
              </a:solidFill>
              <a:latin typeface="+mj-lt"/>
            </a:endParaRPr>
          </a:p>
        </p:txBody>
      </p:sp>
      <p:pic>
        <p:nvPicPr>
          <p:cNvPr id="9" name="Picture 2" descr="http://www.medclub.ru/img/work/catalog/a_4195_3686.jpg"/>
          <p:cNvPicPr>
            <a:picLocks noGrp="1" noChangeAspect="1" noChangeArrowheads="1"/>
          </p:cNvPicPr>
          <p:nvPr>
            <p:ph sz="half" idx="2"/>
          </p:nvPr>
        </p:nvPicPr>
        <p:blipFill>
          <a:blip r:embed="rId3">
            <a:extLst>
              <a:ext uri="{BEBA8EAE-BF5A-486C-A8C5-ECC9F3942E4B}">
                <a14:imgProps xmlns:a14="http://schemas.microsoft.com/office/drawing/2010/main">
                  <a14:imgLayer r:embed="rId4">
                    <a14:imgEffect>
                      <a14:backgroundRemoval t="0" b="100000" l="0" r="99600"/>
                    </a14:imgEffect>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flipH="1">
            <a:off x="2872329" y="2358846"/>
            <a:ext cx="5879187" cy="4194354"/>
          </a:xfrm>
          <a:prstGeom prst="rect">
            <a:avLst/>
          </a:prstGeom>
          <a:noFill/>
          <a:extLst>
            <a:ext uri="{909E8E84-426E-40DD-AFC4-6F175D3DCCD1}">
              <a14:hiddenFill xmlns:a14="http://schemas.microsoft.com/office/drawing/2010/main">
                <a:solidFill>
                  <a:srgbClr val="FFFFFF"/>
                </a:solidFill>
              </a14:hiddenFill>
            </a:ext>
          </a:extLst>
        </p:spPr>
      </p:pic>
      <p:sp>
        <p:nvSpPr>
          <p:cNvPr id="6" name="Footer Placeholder 5"/>
          <p:cNvSpPr>
            <a:spLocks noGrp="1"/>
          </p:cNvSpPr>
          <p:nvPr>
            <p:ph type="ftr" sz="quarter" idx="11"/>
          </p:nvPr>
        </p:nvSpPr>
        <p:spPr>
          <a:xfrm>
            <a:off x="4191000" y="6416676"/>
            <a:ext cx="3352800" cy="365125"/>
          </a:xfrm>
        </p:spPr>
        <p:txBody>
          <a:bodyPr/>
          <a:lstStyle/>
          <a:p>
            <a:r>
              <a:rPr lang="en-US"/>
              <a:t>Prof. NYBay</a:t>
            </a:r>
          </a:p>
        </p:txBody>
      </p:sp>
      <p:cxnSp>
        <p:nvCxnSpPr>
          <p:cNvPr id="10" name="Straight Arrow Connector 9"/>
          <p:cNvCxnSpPr>
            <a:stCxn id="5" idx="3"/>
          </p:cNvCxnSpPr>
          <p:nvPr/>
        </p:nvCxnSpPr>
        <p:spPr>
          <a:xfrm>
            <a:off x="1981578" y="6125655"/>
            <a:ext cx="1980823"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2" name="Straight Arrow Connector 11"/>
          <p:cNvCxnSpPr>
            <a:stCxn id="4" idx="3"/>
          </p:cNvCxnSpPr>
          <p:nvPr/>
        </p:nvCxnSpPr>
        <p:spPr>
          <a:xfrm>
            <a:off x="2004020" y="4992835"/>
            <a:ext cx="1000139"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4" name="Straight Arrow Connector 13"/>
          <p:cNvCxnSpPr>
            <a:stCxn id="3" idx="3"/>
          </p:cNvCxnSpPr>
          <p:nvPr/>
        </p:nvCxnSpPr>
        <p:spPr>
          <a:xfrm>
            <a:off x="2350716" y="4307035"/>
            <a:ext cx="1306884"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6" name="Straight Arrow Connector 15"/>
          <p:cNvCxnSpPr>
            <a:stCxn id="2" idx="3"/>
          </p:cNvCxnSpPr>
          <p:nvPr/>
        </p:nvCxnSpPr>
        <p:spPr>
          <a:xfrm>
            <a:off x="2052110" y="3316435"/>
            <a:ext cx="1453091"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2" name="TextBox 1"/>
          <p:cNvSpPr txBox="1"/>
          <p:nvPr/>
        </p:nvSpPr>
        <p:spPr>
          <a:xfrm>
            <a:off x="990601" y="3054825"/>
            <a:ext cx="1061509" cy="523220"/>
          </a:xfrm>
          <a:prstGeom prst="rect">
            <a:avLst/>
          </a:prstGeom>
          <a:noFill/>
        </p:spPr>
        <p:txBody>
          <a:bodyPr wrap="none" rtlCol="0">
            <a:spAutoFit/>
          </a:bodyPr>
          <a:lstStyle/>
          <a:p>
            <a:r>
              <a:rPr lang="az-Latn-AZ" sz="2800" b="1" dirty="0">
                <a:latin typeface="+mj-lt"/>
              </a:rPr>
              <a:t>Selikli</a:t>
            </a:r>
            <a:endParaRPr lang="en-US" sz="2800" b="1" dirty="0">
              <a:latin typeface="+mj-lt"/>
            </a:endParaRPr>
          </a:p>
        </p:txBody>
      </p:sp>
      <p:sp>
        <p:nvSpPr>
          <p:cNvPr id="3" name="TextBox 2"/>
          <p:cNvSpPr txBox="1"/>
          <p:nvPr/>
        </p:nvSpPr>
        <p:spPr>
          <a:xfrm>
            <a:off x="990600" y="4045425"/>
            <a:ext cx="1360116" cy="523220"/>
          </a:xfrm>
          <a:prstGeom prst="rect">
            <a:avLst/>
          </a:prstGeom>
          <a:noFill/>
        </p:spPr>
        <p:txBody>
          <a:bodyPr wrap="none" rtlCol="0">
            <a:spAutoFit/>
          </a:bodyPr>
          <a:lstStyle/>
          <a:p>
            <a:r>
              <a:rPr lang="az-Latn-AZ" sz="2800" b="1" dirty="0">
                <a:latin typeface="+mj-lt"/>
              </a:rPr>
              <a:t>Selikaltı</a:t>
            </a:r>
            <a:endParaRPr lang="en-US" sz="2800" b="1" dirty="0">
              <a:latin typeface="+mj-lt"/>
            </a:endParaRPr>
          </a:p>
        </p:txBody>
      </p:sp>
      <p:sp>
        <p:nvSpPr>
          <p:cNvPr id="4" name="TextBox 3"/>
          <p:cNvSpPr txBox="1"/>
          <p:nvPr/>
        </p:nvSpPr>
        <p:spPr>
          <a:xfrm>
            <a:off x="990601" y="4731225"/>
            <a:ext cx="1013419" cy="523220"/>
          </a:xfrm>
          <a:prstGeom prst="rect">
            <a:avLst/>
          </a:prstGeom>
          <a:noFill/>
        </p:spPr>
        <p:txBody>
          <a:bodyPr wrap="none" rtlCol="0">
            <a:spAutoFit/>
          </a:bodyPr>
          <a:lstStyle/>
          <a:p>
            <a:r>
              <a:rPr lang="az-Latn-AZ" sz="2800" b="1" dirty="0">
                <a:latin typeface="+mj-lt"/>
              </a:rPr>
              <a:t>Əzələ</a:t>
            </a:r>
            <a:endParaRPr lang="en-US" sz="2800" b="1" dirty="0">
              <a:latin typeface="+mj-lt"/>
            </a:endParaRPr>
          </a:p>
        </p:txBody>
      </p:sp>
      <p:sp>
        <p:nvSpPr>
          <p:cNvPr id="5" name="TextBox 4"/>
          <p:cNvSpPr txBox="1"/>
          <p:nvPr/>
        </p:nvSpPr>
        <p:spPr>
          <a:xfrm>
            <a:off x="990601" y="5864045"/>
            <a:ext cx="990977" cy="523220"/>
          </a:xfrm>
          <a:prstGeom prst="rect">
            <a:avLst/>
          </a:prstGeom>
          <a:noFill/>
        </p:spPr>
        <p:txBody>
          <a:bodyPr wrap="none" rtlCol="0">
            <a:spAutoFit/>
          </a:bodyPr>
          <a:lstStyle/>
          <a:p>
            <a:r>
              <a:rPr lang="az-Latn-AZ" sz="2800" b="1" dirty="0">
                <a:latin typeface="+mj-lt"/>
              </a:rPr>
              <a:t>Seroz</a:t>
            </a:r>
            <a:endParaRPr lang="en-US" sz="2800" b="1" dirty="0">
              <a:latin typeface="+mj-lt"/>
            </a:endParaRPr>
          </a:p>
        </p:txBody>
      </p:sp>
      <p:pic>
        <p:nvPicPr>
          <p:cNvPr id="15" name="Picture 14"/>
          <p:cNvPicPr>
            <a:picLocks noChangeAspect="1" noChangeArrowheads="1"/>
          </p:cNvPicPr>
          <p:nvPr/>
        </p:nvPicPr>
        <p:blipFill rotWithShape="1">
          <a:blip r:embed="rId5">
            <a:extLst>
              <a:ext uri="{28A0092B-C50C-407E-A947-70E740481C1C}">
                <a14:useLocalDpi xmlns:a14="http://schemas.microsoft.com/office/drawing/2010/main" val="0"/>
              </a:ext>
            </a:extLst>
          </a:blip>
          <a:srcRect t="3490" r="59490" b="17063"/>
          <a:stretch/>
        </p:blipFill>
        <p:spPr bwMode="auto">
          <a:xfrm>
            <a:off x="7772400" y="503428"/>
            <a:ext cx="1755175" cy="18587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Circular Arrow 6"/>
          <p:cNvSpPr/>
          <p:nvPr/>
        </p:nvSpPr>
        <p:spPr>
          <a:xfrm rot="19963825" flipH="1">
            <a:off x="6685090" y="1245924"/>
            <a:ext cx="1804508" cy="1678675"/>
          </a:xfrm>
          <a:prstGeom prst="circularArrow">
            <a:avLst>
              <a:gd name="adj1" fmla="val 12500"/>
              <a:gd name="adj2" fmla="val 956920"/>
              <a:gd name="adj3" fmla="val 20457681"/>
              <a:gd name="adj4" fmla="val 14157815"/>
              <a:gd name="adj5" fmla="val 125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TextBox 16">
            <a:extLst>
              <a:ext uri="{FF2B5EF4-FFF2-40B4-BE49-F238E27FC236}">
                <a16:creationId xmlns:a16="http://schemas.microsoft.com/office/drawing/2014/main" id="{43BFF132-D154-497E-AEB0-36A22BC7897A}"/>
              </a:ext>
            </a:extLst>
          </p:cNvPr>
          <p:cNvSpPr txBox="1"/>
          <p:nvPr/>
        </p:nvSpPr>
        <p:spPr>
          <a:xfrm>
            <a:off x="9601200" y="76200"/>
            <a:ext cx="2514600" cy="533959"/>
          </a:xfrm>
          <a:prstGeom prst="rect">
            <a:avLst/>
          </a:prstGeom>
          <a:noFill/>
        </p:spPr>
        <p:txBody>
          <a:bodyPr wrap="square" rtlCol="0">
            <a:spAutoFit/>
          </a:bodyPr>
          <a:lstStyle/>
          <a:p>
            <a:pPr algn="r"/>
            <a:r>
              <a:rPr lang="az-Latn-AZ" sz="1400" b="1" dirty="0">
                <a:solidFill>
                  <a:schemeClr val="accent1">
                    <a:lumMod val="75000"/>
                  </a:schemeClr>
                </a:solidFill>
              </a:rPr>
              <a:t>Nazik bağırsağın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9349567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7"/>
          <p:cNvSpPr>
            <a:spLocks noGrp="1"/>
          </p:cNvSpPr>
          <p:nvPr>
            <p:ph type="title"/>
          </p:nvPr>
        </p:nvSpPr>
        <p:spPr>
          <a:xfrm>
            <a:off x="2209800" y="228600"/>
            <a:ext cx="8229600" cy="438912"/>
          </a:xfrm>
        </p:spPr>
        <p:txBody>
          <a:bodyPr>
            <a:noAutofit/>
          </a:bodyPr>
          <a:lstStyle/>
          <a:p>
            <a:r>
              <a:rPr lang="az-Latn-AZ" sz="3200" b="1" dirty="0">
                <a:solidFill>
                  <a:srgbClr val="C00000"/>
                </a:solidFill>
              </a:rPr>
              <a:t>Anatimoyası</a:t>
            </a:r>
            <a:endParaRPr lang="en-US" sz="3200" b="1" dirty="0">
              <a:solidFill>
                <a:srgbClr val="C00000"/>
              </a:solidFill>
            </a:endParaRPr>
          </a:p>
        </p:txBody>
      </p:sp>
      <p:sp>
        <p:nvSpPr>
          <p:cNvPr id="19" name="Content Placeholder 18"/>
          <p:cNvSpPr>
            <a:spLocks noGrp="1"/>
          </p:cNvSpPr>
          <p:nvPr>
            <p:ph sz="half" idx="1"/>
          </p:nvPr>
        </p:nvSpPr>
        <p:spPr>
          <a:xfrm>
            <a:off x="4482" y="1584959"/>
            <a:ext cx="3048000" cy="4434840"/>
          </a:xfrm>
        </p:spPr>
        <p:txBody>
          <a:bodyPr>
            <a:normAutofit fontScale="92500" lnSpcReduction="10000"/>
          </a:bodyPr>
          <a:lstStyle/>
          <a:p>
            <a:pPr marL="0" indent="0">
              <a:buNone/>
            </a:pPr>
            <a:r>
              <a:rPr lang="az-Latn-AZ" b="1" dirty="0">
                <a:latin typeface="+mj-lt"/>
              </a:rPr>
              <a:t>Selikli qişa</a:t>
            </a:r>
            <a:endParaRPr lang="en-US" dirty="0">
              <a:latin typeface="+mj-lt"/>
            </a:endParaRPr>
          </a:p>
          <a:p>
            <a:pPr lvl="0"/>
            <a:r>
              <a:rPr lang="az-Latn-AZ" dirty="0">
                <a:latin typeface="+mj-lt"/>
              </a:rPr>
              <a:t>büküşlər</a:t>
            </a:r>
            <a:endParaRPr lang="en-US" dirty="0">
              <a:latin typeface="+mj-lt"/>
            </a:endParaRPr>
          </a:p>
          <a:p>
            <a:pPr lvl="0"/>
            <a:r>
              <a:rPr lang="az-Latn-AZ" dirty="0">
                <a:latin typeface="+mj-lt"/>
              </a:rPr>
              <a:t>xovlar (epitel, damarlar və s)</a:t>
            </a:r>
            <a:endParaRPr lang="en-US" dirty="0">
              <a:latin typeface="+mj-lt"/>
            </a:endParaRPr>
          </a:p>
          <a:p>
            <a:pPr lvl="0"/>
            <a:r>
              <a:rPr lang="az-Latn-AZ" dirty="0">
                <a:latin typeface="+mj-lt"/>
              </a:rPr>
              <a:t>kriptalar</a:t>
            </a:r>
            <a:endParaRPr lang="en-US" dirty="0">
              <a:latin typeface="+mj-lt"/>
            </a:endParaRPr>
          </a:p>
          <a:p>
            <a:pPr lvl="0"/>
            <a:r>
              <a:rPr lang="az-Latn-AZ" dirty="0">
                <a:latin typeface="+mj-lt"/>
              </a:rPr>
              <a:t>epitel qatı (enterosit, Panet, Goblet, M, APUD və digər )</a:t>
            </a:r>
            <a:endParaRPr lang="en-US" dirty="0">
              <a:latin typeface="+mj-lt"/>
            </a:endParaRPr>
          </a:p>
          <a:p>
            <a:pPr lvl="0"/>
            <a:r>
              <a:rPr lang="az-Latn-AZ" dirty="0">
                <a:latin typeface="+mj-lt"/>
              </a:rPr>
              <a:t>xüsusi qişa (MALT)</a:t>
            </a:r>
            <a:endParaRPr lang="en-US" dirty="0">
              <a:latin typeface="+mj-lt"/>
            </a:endParaRPr>
          </a:p>
          <a:p>
            <a:pPr lvl="0"/>
            <a:r>
              <a:rPr lang="az-Latn-AZ" dirty="0">
                <a:latin typeface="+mj-lt"/>
              </a:rPr>
              <a:t>mukozanın əzələləri</a:t>
            </a:r>
            <a:endParaRPr lang="en-US" dirty="0">
              <a:latin typeface="+mj-lt"/>
            </a:endParaRPr>
          </a:p>
        </p:txBody>
      </p:sp>
      <p:pic>
        <p:nvPicPr>
          <p:cNvPr id="4098" name="Picture 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3505200" y="1411941"/>
            <a:ext cx="4953000" cy="518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Footer Placeholder 1"/>
          <p:cNvSpPr>
            <a:spLocks noGrp="1"/>
          </p:cNvSpPr>
          <p:nvPr>
            <p:ph type="ftr" sz="quarter" idx="11"/>
          </p:nvPr>
        </p:nvSpPr>
        <p:spPr/>
        <p:txBody>
          <a:bodyPr/>
          <a:lstStyle/>
          <a:p>
            <a:r>
              <a:rPr lang="en-US"/>
              <a:t>Prof. NYBay</a:t>
            </a:r>
          </a:p>
        </p:txBody>
      </p:sp>
      <p:pic>
        <p:nvPicPr>
          <p:cNvPr id="6" name="Picture 11" descr="C:\WINDOWS\Desktop\villi.tif"/>
          <p:cNvPicPr>
            <a:picLocks noChangeAspect="1" noChangeArrowheads="1"/>
          </p:cNvPicPr>
          <p:nvPr/>
        </p:nvPicPr>
        <p:blipFill>
          <a:blip r:embed="rId3">
            <a:extLst>
              <a:ext uri="{BEBA8EAE-BF5A-486C-A8C5-ECC9F3942E4B}">
                <a14:imgProps xmlns:a14="http://schemas.microsoft.com/office/drawing/2010/main">
                  <a14:imgLayer r:embed="rId4">
                    <a14:imgEffect>
                      <a14:saturation sat="400000"/>
                    </a14:imgEffect>
                  </a14:imgLayer>
                </a14:imgProps>
              </a:ext>
            </a:extLst>
          </a:blip>
          <a:srcRect/>
          <a:stretch>
            <a:fillRect/>
          </a:stretch>
        </p:blipFill>
        <p:spPr bwMode="auto">
          <a:xfrm>
            <a:off x="8610600" y="1197990"/>
            <a:ext cx="3429000" cy="5334321"/>
          </a:xfrm>
          <a:prstGeom prst="rect">
            <a:avLst/>
          </a:prstGeom>
          <a:noFill/>
          <a:ln w="9525">
            <a:noFill/>
            <a:miter lim="800000"/>
            <a:headEnd/>
            <a:tailEnd/>
          </a:ln>
        </p:spPr>
      </p:pic>
      <p:sp>
        <p:nvSpPr>
          <p:cNvPr id="7" name="TextBox 6">
            <a:extLst>
              <a:ext uri="{FF2B5EF4-FFF2-40B4-BE49-F238E27FC236}">
                <a16:creationId xmlns:a16="http://schemas.microsoft.com/office/drawing/2014/main" id="{008CF164-8C94-4D95-8B8C-DFE5FDE937DF}"/>
              </a:ext>
            </a:extLst>
          </p:cNvPr>
          <p:cNvSpPr txBox="1"/>
          <p:nvPr/>
        </p:nvSpPr>
        <p:spPr>
          <a:xfrm>
            <a:off x="9601200" y="76200"/>
            <a:ext cx="2514600" cy="533959"/>
          </a:xfrm>
          <a:prstGeom prst="rect">
            <a:avLst/>
          </a:prstGeom>
          <a:noFill/>
        </p:spPr>
        <p:txBody>
          <a:bodyPr wrap="square" rtlCol="0">
            <a:spAutoFit/>
          </a:bodyPr>
          <a:lstStyle/>
          <a:p>
            <a:pPr algn="r"/>
            <a:r>
              <a:rPr lang="az-Latn-AZ" sz="1400" b="1" dirty="0">
                <a:solidFill>
                  <a:schemeClr val="accent1">
                    <a:lumMod val="75000"/>
                  </a:schemeClr>
                </a:solidFill>
              </a:rPr>
              <a:t>Nazik bağırsağın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11108035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7"/>
          <p:cNvSpPr>
            <a:spLocks noGrp="1"/>
          </p:cNvSpPr>
          <p:nvPr>
            <p:ph type="title"/>
          </p:nvPr>
        </p:nvSpPr>
        <p:spPr>
          <a:xfrm>
            <a:off x="2209800" y="228600"/>
            <a:ext cx="8229600" cy="438912"/>
          </a:xfrm>
        </p:spPr>
        <p:txBody>
          <a:bodyPr>
            <a:noAutofit/>
          </a:bodyPr>
          <a:lstStyle/>
          <a:p>
            <a:r>
              <a:rPr lang="az-Latn-AZ" sz="3200" b="1" dirty="0">
                <a:solidFill>
                  <a:srgbClr val="C00000"/>
                </a:solidFill>
              </a:rPr>
              <a:t>Fiziologiyası</a:t>
            </a:r>
            <a:endParaRPr lang="en-US" sz="3200" b="1" dirty="0">
              <a:solidFill>
                <a:srgbClr val="C00000"/>
              </a:solidFill>
            </a:endParaRPr>
          </a:p>
        </p:txBody>
      </p:sp>
      <p:sp>
        <p:nvSpPr>
          <p:cNvPr id="19" name="Content Placeholder 18"/>
          <p:cNvSpPr>
            <a:spLocks noGrp="1"/>
          </p:cNvSpPr>
          <p:nvPr>
            <p:ph sz="half" idx="1"/>
          </p:nvPr>
        </p:nvSpPr>
        <p:spPr>
          <a:xfrm>
            <a:off x="3200400" y="1295400"/>
            <a:ext cx="3048000" cy="2514600"/>
          </a:xfrm>
        </p:spPr>
        <p:txBody>
          <a:bodyPr>
            <a:normAutofit/>
          </a:bodyPr>
          <a:lstStyle/>
          <a:p>
            <a:pPr marL="0" indent="0">
              <a:buNone/>
            </a:pPr>
            <a:r>
              <a:rPr lang="az-Latn-AZ" sz="3200" b="1" dirty="0">
                <a:solidFill>
                  <a:srgbClr val="C00000"/>
                </a:solidFill>
                <a:latin typeface="+mj-lt"/>
              </a:rPr>
              <a:t>Əsas funksiyaları</a:t>
            </a:r>
            <a:endParaRPr lang="en-US" sz="3200" b="1" dirty="0">
              <a:solidFill>
                <a:srgbClr val="C00000"/>
              </a:solidFill>
              <a:latin typeface="+mj-lt"/>
            </a:endParaRPr>
          </a:p>
          <a:p>
            <a:pPr lvl="0"/>
            <a:r>
              <a:rPr lang="az-Latn-AZ" sz="3200" b="1" dirty="0">
                <a:latin typeface="+mj-lt"/>
              </a:rPr>
              <a:t>Həzm </a:t>
            </a:r>
            <a:endParaRPr lang="en-US" sz="3200" b="1" dirty="0">
              <a:latin typeface="+mj-lt"/>
            </a:endParaRPr>
          </a:p>
          <a:p>
            <a:pPr lvl="0"/>
            <a:r>
              <a:rPr lang="az-Latn-AZ" sz="3200" b="1" dirty="0">
                <a:latin typeface="+mj-lt"/>
              </a:rPr>
              <a:t>Qoruma</a:t>
            </a:r>
            <a:endParaRPr lang="en-US" sz="3200" b="1" dirty="0">
              <a:latin typeface="+mj-lt"/>
            </a:endParaRPr>
          </a:p>
          <a:p>
            <a:r>
              <a:rPr lang="az-Latn-AZ" sz="3200" b="1" dirty="0">
                <a:latin typeface="+mj-lt"/>
              </a:rPr>
              <a:t>Endokrin</a:t>
            </a:r>
            <a:endParaRPr lang="en-US" sz="3200" b="1" dirty="0">
              <a:latin typeface="+mj-lt"/>
            </a:endParaRPr>
          </a:p>
        </p:txBody>
      </p:sp>
      <p:pic>
        <p:nvPicPr>
          <p:cNvPr id="6"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629400" y="1295401"/>
            <a:ext cx="3706458" cy="50977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Footer Placeholder 2"/>
          <p:cNvSpPr>
            <a:spLocks noGrp="1"/>
          </p:cNvSpPr>
          <p:nvPr>
            <p:ph type="ftr" sz="quarter" idx="11"/>
          </p:nvPr>
        </p:nvSpPr>
        <p:spPr/>
        <p:txBody>
          <a:bodyPr/>
          <a:lstStyle/>
          <a:p>
            <a:r>
              <a:rPr lang="en-US"/>
              <a:t>Prof. NYBay</a:t>
            </a:r>
          </a:p>
        </p:txBody>
      </p:sp>
      <p:sp>
        <p:nvSpPr>
          <p:cNvPr id="2" name="Circular Arrow 1"/>
          <p:cNvSpPr/>
          <p:nvPr/>
        </p:nvSpPr>
        <p:spPr>
          <a:xfrm rot="8855582">
            <a:off x="4389974" y="537769"/>
            <a:ext cx="4392061" cy="4293765"/>
          </a:xfrm>
          <a:prstGeom prst="circularArrow">
            <a:avLst>
              <a:gd name="adj1" fmla="val 6563"/>
              <a:gd name="adj2" fmla="val 1123319"/>
              <a:gd name="adj3" fmla="val 20211559"/>
              <a:gd name="adj4" fmla="val 15250812"/>
              <a:gd name="adj5" fmla="val 1012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TextBox 6">
            <a:extLst>
              <a:ext uri="{FF2B5EF4-FFF2-40B4-BE49-F238E27FC236}">
                <a16:creationId xmlns:a16="http://schemas.microsoft.com/office/drawing/2014/main" id="{D5EB0F0D-10B4-40D7-A347-80D95EE5B5CB}"/>
              </a:ext>
            </a:extLst>
          </p:cNvPr>
          <p:cNvSpPr txBox="1"/>
          <p:nvPr/>
        </p:nvSpPr>
        <p:spPr>
          <a:xfrm>
            <a:off x="9601200" y="76200"/>
            <a:ext cx="2514600" cy="533959"/>
          </a:xfrm>
          <a:prstGeom prst="rect">
            <a:avLst/>
          </a:prstGeom>
          <a:noFill/>
        </p:spPr>
        <p:txBody>
          <a:bodyPr wrap="square" rtlCol="0">
            <a:spAutoFit/>
          </a:bodyPr>
          <a:lstStyle/>
          <a:p>
            <a:pPr algn="r"/>
            <a:r>
              <a:rPr lang="az-Latn-AZ" sz="1400" b="1" dirty="0">
                <a:solidFill>
                  <a:schemeClr val="accent1">
                    <a:lumMod val="75000"/>
                  </a:schemeClr>
                </a:solidFill>
              </a:rPr>
              <a:t>Nazik bağırsağın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5897877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7"/>
          <p:cNvSpPr>
            <a:spLocks noGrp="1"/>
          </p:cNvSpPr>
          <p:nvPr>
            <p:ph type="title"/>
          </p:nvPr>
        </p:nvSpPr>
        <p:spPr>
          <a:xfrm>
            <a:off x="2209800" y="228600"/>
            <a:ext cx="8229600" cy="438912"/>
          </a:xfrm>
        </p:spPr>
        <p:txBody>
          <a:bodyPr>
            <a:noAutofit/>
          </a:bodyPr>
          <a:lstStyle/>
          <a:p>
            <a:r>
              <a:rPr lang="az-Latn-AZ" sz="3200" b="1" dirty="0">
                <a:solidFill>
                  <a:srgbClr val="C00000"/>
                </a:solidFill>
              </a:rPr>
              <a:t>Fiziologiyası</a:t>
            </a:r>
            <a:endParaRPr lang="en-US" sz="3200" b="1" dirty="0">
              <a:solidFill>
                <a:srgbClr val="C00000"/>
              </a:solidFill>
            </a:endParaRPr>
          </a:p>
        </p:txBody>
      </p:sp>
      <p:sp>
        <p:nvSpPr>
          <p:cNvPr id="19" name="Content Placeholder 18"/>
          <p:cNvSpPr>
            <a:spLocks noGrp="1"/>
          </p:cNvSpPr>
          <p:nvPr>
            <p:ph sz="half" idx="1"/>
          </p:nvPr>
        </p:nvSpPr>
        <p:spPr>
          <a:xfrm>
            <a:off x="603761" y="863654"/>
            <a:ext cx="6175470" cy="2971800"/>
          </a:xfrm>
        </p:spPr>
        <p:txBody>
          <a:bodyPr>
            <a:normAutofit/>
          </a:bodyPr>
          <a:lstStyle/>
          <a:p>
            <a:pPr marL="0" indent="0">
              <a:buNone/>
            </a:pPr>
            <a:r>
              <a:rPr lang="az-Latn-AZ" sz="3200" b="1" dirty="0">
                <a:solidFill>
                  <a:srgbClr val="C00000"/>
                </a:solidFill>
                <a:latin typeface="+mj-lt"/>
              </a:rPr>
              <a:t>Həzm </a:t>
            </a:r>
          </a:p>
          <a:p>
            <a:pPr lvl="0"/>
            <a:r>
              <a:rPr lang="az-Latn-AZ" sz="3200" dirty="0">
                <a:latin typeface="+mj-lt"/>
              </a:rPr>
              <a:t>Deqradasiyanın tamalanması</a:t>
            </a:r>
          </a:p>
          <a:p>
            <a:pPr lvl="0"/>
            <a:r>
              <a:rPr lang="az-Latn-AZ" sz="3200" dirty="0">
                <a:latin typeface="+mj-lt"/>
              </a:rPr>
              <a:t>Sekresiya</a:t>
            </a:r>
            <a:endParaRPr lang="en-US" sz="3200" dirty="0">
              <a:latin typeface="+mj-lt"/>
            </a:endParaRPr>
          </a:p>
          <a:p>
            <a:pPr lvl="0"/>
            <a:r>
              <a:rPr lang="az-Latn-AZ" sz="3200" dirty="0">
                <a:latin typeface="+mj-lt"/>
              </a:rPr>
              <a:t>Absorbsiya</a:t>
            </a:r>
            <a:endParaRPr lang="en-US" sz="3200" dirty="0">
              <a:latin typeface="+mj-lt"/>
            </a:endParaRPr>
          </a:p>
          <a:p>
            <a:pPr lvl="0"/>
            <a:r>
              <a:rPr lang="az-Latn-AZ" sz="3200" dirty="0">
                <a:latin typeface="+mj-lt"/>
              </a:rPr>
              <a:t>Motorika</a:t>
            </a:r>
            <a:endParaRPr lang="en-US" sz="3200" dirty="0">
              <a:latin typeface="+mj-lt"/>
            </a:endParaRPr>
          </a:p>
        </p:txBody>
      </p:sp>
      <p:pic>
        <p:nvPicPr>
          <p:cNvPr id="2051" name="Picture 3"/>
          <p:cNvPicPr>
            <a:picLocks noGrp="1" noChangeAspect="1" noChangeArrowheads="1"/>
          </p:cNvPicPr>
          <p:nvPr>
            <p:ph sz="half" idx="2"/>
          </p:nvPr>
        </p:nvPicPr>
        <p:blipFill rotWithShape="1">
          <a:blip r:embed="rId3">
            <a:extLst>
              <a:ext uri="{28A0092B-C50C-407E-A947-70E740481C1C}">
                <a14:useLocalDpi xmlns:a14="http://schemas.microsoft.com/office/drawing/2010/main" val="0"/>
              </a:ext>
            </a:extLst>
          </a:blip>
          <a:srcRect t="4308"/>
          <a:stretch/>
        </p:blipFill>
        <p:spPr bwMode="auto">
          <a:xfrm>
            <a:off x="4418146" y="3507973"/>
            <a:ext cx="2402111" cy="27865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Footer Placeholder 1"/>
          <p:cNvSpPr>
            <a:spLocks noGrp="1"/>
          </p:cNvSpPr>
          <p:nvPr>
            <p:ph type="ftr" sz="quarter" idx="11"/>
          </p:nvPr>
        </p:nvSpPr>
        <p:spPr/>
        <p:txBody>
          <a:bodyPr/>
          <a:lstStyle/>
          <a:p>
            <a:r>
              <a:rPr lang="en-US"/>
              <a:t>Prof. NYBay</a:t>
            </a:r>
          </a:p>
        </p:txBody>
      </p:sp>
      <p:grpSp>
        <p:nvGrpSpPr>
          <p:cNvPr id="9" name="Group 8"/>
          <p:cNvGrpSpPr/>
          <p:nvPr/>
        </p:nvGrpSpPr>
        <p:grpSpPr>
          <a:xfrm>
            <a:off x="8077201" y="3382334"/>
            <a:ext cx="4114799" cy="2789865"/>
            <a:chOff x="3675185" y="1181628"/>
            <a:chExt cx="6608852" cy="5600172"/>
          </a:xfrm>
        </p:grpSpPr>
        <p:pic>
          <p:nvPicPr>
            <p:cNvPr id="10" name="Picture 6" descr="http://ts1.mm.bing.net/th?id=HN.608042518791261448&amp;pid=15.1"/>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 t="42747" r="70865" b="16251"/>
            <a:stretch/>
          </p:blipFill>
          <p:spPr bwMode="auto">
            <a:xfrm>
              <a:off x="3675185" y="5200359"/>
              <a:ext cx="1201614" cy="158144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http://ts2.explicit.bing.net/th?id=HN.608053080114335245&amp;pid=15.1"/>
            <p:cNvPicPr>
              <a:picLocks noChangeAspect="1" noChangeArrowheads="1"/>
            </p:cNvPicPr>
            <p:nvPr/>
          </p:nvPicPr>
          <p:blipFill rotWithShape="1">
            <a:blip r:embed="rId5">
              <a:extLst>
                <a:ext uri="{28A0092B-C50C-407E-A947-70E740481C1C}">
                  <a14:useLocalDpi xmlns:a14="http://schemas.microsoft.com/office/drawing/2010/main" val="0"/>
                </a:ext>
              </a:extLst>
            </a:blip>
            <a:srcRect r="19066"/>
            <a:stretch/>
          </p:blipFill>
          <p:spPr bwMode="auto">
            <a:xfrm rot="16389129">
              <a:off x="3877993" y="2615001"/>
              <a:ext cx="4263534" cy="2034557"/>
            </a:xfrm>
            <a:prstGeom prst="rect">
              <a:avLst/>
            </a:prstGeom>
            <a:noFill/>
            <a:extLst>
              <a:ext uri="{909E8E84-426E-40DD-AFC4-6F175D3DCCD1}">
                <a14:hiddenFill xmlns:a14="http://schemas.microsoft.com/office/drawing/2010/main">
                  <a:solidFill>
                    <a:srgbClr val="FFFFFF"/>
                  </a:solidFill>
                </a14:hiddenFill>
              </a:ext>
            </a:extLst>
          </p:spPr>
        </p:pic>
        <p:sp>
          <p:nvSpPr>
            <p:cNvPr id="12" name="Bent Arrow 11"/>
            <p:cNvSpPr/>
            <p:nvPr/>
          </p:nvSpPr>
          <p:spPr>
            <a:xfrm rot="11063700">
              <a:off x="4649406" y="5476873"/>
              <a:ext cx="1358788" cy="996775"/>
            </a:xfrm>
            <a:prstGeom prst="bentArrow">
              <a:avLst>
                <a:gd name="adj1" fmla="val 13905"/>
                <a:gd name="adj2" fmla="val 20264"/>
                <a:gd name="adj3" fmla="val 25000"/>
                <a:gd name="adj4" fmla="val 75323"/>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b="1">
                <a:solidFill>
                  <a:schemeClr val="tx1"/>
                </a:solidFill>
                <a:latin typeface="+mj-lt"/>
              </a:endParaRPr>
            </a:p>
          </p:txBody>
        </p:sp>
        <p:sp>
          <p:nvSpPr>
            <p:cNvPr id="13" name="Bent Arrow 12"/>
            <p:cNvSpPr/>
            <p:nvPr/>
          </p:nvSpPr>
          <p:spPr>
            <a:xfrm rot="11045877" flipH="1">
              <a:off x="6506457" y="2396722"/>
              <a:ext cx="995289" cy="812567"/>
            </a:xfrm>
            <a:prstGeom prst="bentArrow">
              <a:avLst>
                <a:gd name="adj1" fmla="val 11997"/>
                <a:gd name="adj2" fmla="val 13602"/>
                <a:gd name="adj3" fmla="val 25000"/>
                <a:gd name="adj4" fmla="val 68444"/>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b="1">
                <a:solidFill>
                  <a:schemeClr val="tx1"/>
                </a:solidFill>
                <a:latin typeface="+mj-lt"/>
              </a:endParaRPr>
            </a:p>
          </p:txBody>
        </p:sp>
        <p:sp>
          <p:nvSpPr>
            <p:cNvPr id="14" name="Bent Arrow 13"/>
            <p:cNvSpPr/>
            <p:nvPr/>
          </p:nvSpPr>
          <p:spPr>
            <a:xfrm rot="11045877" flipH="1">
              <a:off x="6409151" y="2399853"/>
              <a:ext cx="1102217" cy="1352004"/>
            </a:xfrm>
            <a:prstGeom prst="bentArrow">
              <a:avLst>
                <a:gd name="adj1" fmla="val 11997"/>
                <a:gd name="adj2" fmla="val 13602"/>
                <a:gd name="adj3" fmla="val 25000"/>
                <a:gd name="adj4" fmla="val 63568"/>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b="1">
                <a:solidFill>
                  <a:schemeClr val="tx1"/>
                </a:solidFill>
                <a:latin typeface="+mj-lt"/>
              </a:endParaRPr>
            </a:p>
          </p:txBody>
        </p:sp>
        <p:sp>
          <p:nvSpPr>
            <p:cNvPr id="15" name="Bent Arrow 14"/>
            <p:cNvSpPr/>
            <p:nvPr/>
          </p:nvSpPr>
          <p:spPr>
            <a:xfrm rot="11045877" flipH="1">
              <a:off x="6258767" y="2404152"/>
              <a:ext cx="1245879" cy="2005186"/>
            </a:xfrm>
            <a:prstGeom prst="bentArrow">
              <a:avLst>
                <a:gd name="adj1" fmla="val 11997"/>
                <a:gd name="adj2" fmla="val 13602"/>
                <a:gd name="adj3" fmla="val 25000"/>
                <a:gd name="adj4" fmla="val 59349"/>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b="1">
                <a:solidFill>
                  <a:schemeClr val="tx1"/>
                </a:solidFill>
                <a:latin typeface="+mj-lt"/>
              </a:endParaRPr>
            </a:p>
          </p:txBody>
        </p:sp>
        <p:sp>
          <p:nvSpPr>
            <p:cNvPr id="16" name="Bent Arrow 15"/>
            <p:cNvSpPr/>
            <p:nvPr/>
          </p:nvSpPr>
          <p:spPr>
            <a:xfrm rot="11045877" flipH="1">
              <a:off x="6109573" y="2409764"/>
              <a:ext cx="1424755" cy="2614907"/>
            </a:xfrm>
            <a:prstGeom prst="bentArrow">
              <a:avLst>
                <a:gd name="adj1" fmla="val 11997"/>
                <a:gd name="adj2" fmla="val 13602"/>
                <a:gd name="adj3" fmla="val 25000"/>
                <a:gd name="adj4" fmla="val 67880"/>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b="1">
                <a:solidFill>
                  <a:schemeClr val="tx1"/>
                </a:solidFill>
                <a:latin typeface="+mj-lt"/>
              </a:endParaRPr>
            </a:p>
          </p:txBody>
        </p:sp>
        <p:sp>
          <p:nvSpPr>
            <p:cNvPr id="17" name="Bent Arrow 16"/>
            <p:cNvSpPr/>
            <p:nvPr/>
          </p:nvSpPr>
          <p:spPr>
            <a:xfrm rot="11045877" flipH="1">
              <a:off x="6054704" y="2411805"/>
              <a:ext cx="1501443" cy="3163179"/>
            </a:xfrm>
            <a:prstGeom prst="bentArrow">
              <a:avLst>
                <a:gd name="adj1" fmla="val 11997"/>
                <a:gd name="adj2" fmla="val 13602"/>
                <a:gd name="adj3" fmla="val 25000"/>
                <a:gd name="adj4" fmla="val 64063"/>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b="1">
                <a:solidFill>
                  <a:schemeClr val="tx1"/>
                </a:solidFill>
                <a:latin typeface="+mj-lt"/>
              </a:endParaRPr>
            </a:p>
          </p:txBody>
        </p:sp>
        <p:sp>
          <p:nvSpPr>
            <p:cNvPr id="21" name="Bent Arrow 20"/>
            <p:cNvSpPr/>
            <p:nvPr/>
          </p:nvSpPr>
          <p:spPr>
            <a:xfrm rot="11045877" flipH="1">
              <a:off x="5922276" y="2128595"/>
              <a:ext cx="1617900" cy="4507781"/>
            </a:xfrm>
            <a:prstGeom prst="bentArrow">
              <a:avLst>
                <a:gd name="adj1" fmla="val 37384"/>
                <a:gd name="adj2" fmla="val 27428"/>
                <a:gd name="adj3" fmla="val 22776"/>
                <a:gd name="adj4" fmla="val 54823"/>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b="1" dirty="0">
                <a:solidFill>
                  <a:schemeClr val="tx1"/>
                </a:solidFill>
                <a:latin typeface="+mj-lt"/>
              </a:endParaRPr>
            </a:p>
          </p:txBody>
        </p:sp>
        <p:sp>
          <p:nvSpPr>
            <p:cNvPr id="22" name="Down Arrow 21"/>
            <p:cNvSpPr/>
            <p:nvPr/>
          </p:nvSpPr>
          <p:spPr>
            <a:xfrm rot="286947">
              <a:off x="5881341" y="1181628"/>
              <a:ext cx="990286" cy="1524000"/>
            </a:xfrm>
            <a:prstGeom prst="downArrow">
              <a:avLst>
                <a:gd name="adj1" fmla="val 67697"/>
                <a:gd name="adj2" fmla="val 50211"/>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b="1" dirty="0">
                <a:solidFill>
                  <a:srgbClr val="FF0000"/>
                </a:solidFill>
                <a:latin typeface="+mj-lt"/>
              </a:endParaRPr>
            </a:p>
          </p:txBody>
        </p:sp>
        <p:sp>
          <p:nvSpPr>
            <p:cNvPr id="23" name="TextBox 22"/>
            <p:cNvSpPr txBox="1"/>
            <p:nvPr/>
          </p:nvSpPr>
          <p:spPr>
            <a:xfrm>
              <a:off x="7543799" y="2895600"/>
              <a:ext cx="2740238" cy="650049"/>
            </a:xfrm>
            <a:prstGeom prst="rect">
              <a:avLst/>
            </a:prstGeom>
            <a:noFill/>
          </p:spPr>
          <p:txBody>
            <a:bodyPr wrap="none" rtlCol="0">
              <a:spAutoFit/>
            </a:bodyPr>
            <a:lstStyle/>
            <a:p>
              <a:r>
                <a:rPr lang="az-Latn-AZ" sz="1050" b="1" dirty="0">
                  <a:latin typeface="+mj-lt"/>
                </a:rPr>
                <a:t>Mikroelementlər</a:t>
              </a:r>
              <a:endParaRPr lang="en-US" sz="1050" b="1" dirty="0">
                <a:latin typeface="+mj-lt"/>
              </a:endParaRPr>
            </a:p>
          </p:txBody>
        </p:sp>
        <p:sp>
          <p:nvSpPr>
            <p:cNvPr id="24" name="TextBox 23"/>
            <p:cNvSpPr txBox="1"/>
            <p:nvPr/>
          </p:nvSpPr>
          <p:spPr>
            <a:xfrm>
              <a:off x="7543801" y="3505199"/>
              <a:ext cx="1874940" cy="650049"/>
            </a:xfrm>
            <a:prstGeom prst="rect">
              <a:avLst/>
            </a:prstGeom>
            <a:noFill/>
          </p:spPr>
          <p:txBody>
            <a:bodyPr wrap="none" rtlCol="0">
              <a:spAutoFit/>
            </a:bodyPr>
            <a:lstStyle/>
            <a:p>
              <a:r>
                <a:rPr lang="az-Latn-AZ" sz="1050" b="1" dirty="0">
                  <a:latin typeface="+mj-lt"/>
                </a:rPr>
                <a:t>Vitaminlər</a:t>
              </a:r>
              <a:endParaRPr lang="en-US" sz="1050" b="1" dirty="0">
                <a:latin typeface="+mj-lt"/>
              </a:endParaRPr>
            </a:p>
          </p:txBody>
        </p:sp>
        <p:sp>
          <p:nvSpPr>
            <p:cNvPr id="25" name="TextBox 24"/>
            <p:cNvSpPr txBox="1"/>
            <p:nvPr/>
          </p:nvSpPr>
          <p:spPr>
            <a:xfrm>
              <a:off x="7543801" y="4114799"/>
              <a:ext cx="2068953" cy="650049"/>
            </a:xfrm>
            <a:prstGeom prst="rect">
              <a:avLst/>
            </a:prstGeom>
            <a:noFill/>
          </p:spPr>
          <p:txBody>
            <a:bodyPr wrap="none" rtlCol="0">
              <a:spAutoFit/>
            </a:bodyPr>
            <a:lstStyle/>
            <a:p>
              <a:r>
                <a:rPr lang="az-Latn-AZ" sz="1050" b="1" dirty="0">
                  <a:latin typeface="+mj-lt"/>
                </a:rPr>
                <a:t>Karbohidrat</a:t>
              </a:r>
              <a:endParaRPr lang="en-US" sz="1050" b="1" dirty="0">
                <a:latin typeface="+mj-lt"/>
              </a:endParaRPr>
            </a:p>
          </p:txBody>
        </p:sp>
        <p:sp>
          <p:nvSpPr>
            <p:cNvPr id="26" name="TextBox 25"/>
            <p:cNvSpPr txBox="1"/>
            <p:nvPr/>
          </p:nvSpPr>
          <p:spPr>
            <a:xfrm>
              <a:off x="7543801" y="4724402"/>
              <a:ext cx="1098888" cy="650049"/>
            </a:xfrm>
            <a:prstGeom prst="rect">
              <a:avLst/>
            </a:prstGeom>
            <a:noFill/>
          </p:spPr>
          <p:txBody>
            <a:bodyPr wrap="none" rtlCol="0">
              <a:spAutoFit/>
            </a:bodyPr>
            <a:lstStyle/>
            <a:p>
              <a:r>
                <a:rPr lang="az-Latn-AZ" sz="1050" b="1" dirty="0">
                  <a:latin typeface="+mj-lt"/>
                </a:rPr>
                <a:t>Zülal</a:t>
              </a:r>
              <a:endParaRPr lang="en-US" sz="1050" b="1" dirty="0">
                <a:latin typeface="+mj-lt"/>
              </a:endParaRPr>
            </a:p>
          </p:txBody>
        </p:sp>
        <p:sp>
          <p:nvSpPr>
            <p:cNvPr id="27" name="TextBox 26"/>
            <p:cNvSpPr txBox="1"/>
            <p:nvPr/>
          </p:nvSpPr>
          <p:spPr>
            <a:xfrm>
              <a:off x="7543801" y="5257800"/>
              <a:ext cx="1005762" cy="650049"/>
            </a:xfrm>
            <a:prstGeom prst="rect">
              <a:avLst/>
            </a:prstGeom>
            <a:noFill/>
          </p:spPr>
          <p:txBody>
            <a:bodyPr wrap="none" rtlCol="0">
              <a:spAutoFit/>
            </a:bodyPr>
            <a:lstStyle/>
            <a:p>
              <a:r>
                <a:rPr lang="az-Latn-AZ" sz="1050" b="1" dirty="0">
                  <a:latin typeface="+mj-lt"/>
                </a:rPr>
                <a:t>Yağ </a:t>
              </a:r>
              <a:endParaRPr lang="en-US" sz="1050" b="1" dirty="0">
                <a:latin typeface="+mj-lt"/>
              </a:endParaRPr>
            </a:p>
          </p:txBody>
        </p:sp>
        <p:sp>
          <p:nvSpPr>
            <p:cNvPr id="28" name="TextBox 27"/>
            <p:cNvSpPr txBox="1"/>
            <p:nvPr/>
          </p:nvSpPr>
          <p:spPr>
            <a:xfrm>
              <a:off x="7543801" y="6095999"/>
              <a:ext cx="776829" cy="650049"/>
            </a:xfrm>
            <a:prstGeom prst="rect">
              <a:avLst/>
            </a:prstGeom>
            <a:noFill/>
          </p:spPr>
          <p:txBody>
            <a:bodyPr wrap="none" rtlCol="0">
              <a:spAutoFit/>
            </a:bodyPr>
            <a:lstStyle/>
            <a:p>
              <a:r>
                <a:rPr lang="az-Latn-AZ" sz="1050" b="1" dirty="0">
                  <a:latin typeface="+mj-lt"/>
                </a:rPr>
                <a:t>Su</a:t>
              </a:r>
              <a:endParaRPr lang="en-US" sz="1050" b="1" dirty="0">
                <a:latin typeface="+mj-lt"/>
              </a:endParaRPr>
            </a:p>
          </p:txBody>
        </p:sp>
        <p:sp>
          <p:nvSpPr>
            <p:cNvPr id="29" name="TextBox 28"/>
            <p:cNvSpPr txBox="1"/>
            <p:nvPr/>
          </p:nvSpPr>
          <p:spPr>
            <a:xfrm>
              <a:off x="6678631" y="6070398"/>
              <a:ext cx="447163" cy="650049"/>
            </a:xfrm>
            <a:prstGeom prst="rect">
              <a:avLst/>
            </a:prstGeom>
            <a:noFill/>
          </p:spPr>
          <p:txBody>
            <a:bodyPr wrap="none" rtlCol="0">
              <a:spAutoFit/>
            </a:bodyPr>
            <a:lstStyle/>
            <a:p>
              <a:endParaRPr lang="en-US" sz="1050" b="1" dirty="0">
                <a:solidFill>
                  <a:srgbClr val="FF0000"/>
                </a:solidFill>
                <a:latin typeface="+mj-lt"/>
              </a:endParaRPr>
            </a:p>
          </p:txBody>
        </p:sp>
        <p:sp>
          <p:nvSpPr>
            <p:cNvPr id="30" name="TextBox 29"/>
            <p:cNvSpPr txBox="1"/>
            <p:nvPr/>
          </p:nvSpPr>
          <p:spPr>
            <a:xfrm>
              <a:off x="4732782" y="5650468"/>
              <a:ext cx="1467514" cy="650049"/>
            </a:xfrm>
            <a:prstGeom prst="rect">
              <a:avLst/>
            </a:prstGeom>
            <a:noFill/>
          </p:spPr>
          <p:txBody>
            <a:bodyPr wrap="none" rtlCol="0">
              <a:spAutoFit/>
            </a:bodyPr>
            <a:lstStyle/>
            <a:p>
              <a:r>
                <a:rPr lang="az-Latn-AZ" sz="1050" b="1" dirty="0">
                  <a:solidFill>
                    <a:srgbClr val="FF0000"/>
                  </a:solidFill>
                  <a:latin typeface="+mj-lt"/>
                </a:rPr>
                <a:t>Su – 1 L</a:t>
              </a:r>
              <a:endParaRPr lang="en-US" sz="1050" b="1" dirty="0">
                <a:solidFill>
                  <a:srgbClr val="FF0000"/>
                </a:solidFill>
                <a:latin typeface="+mj-lt"/>
              </a:endParaRPr>
            </a:p>
          </p:txBody>
        </p:sp>
      </p:grpSp>
      <p:sp>
        <p:nvSpPr>
          <p:cNvPr id="31" name="TextBox 30">
            <a:extLst>
              <a:ext uri="{FF2B5EF4-FFF2-40B4-BE49-F238E27FC236}">
                <a16:creationId xmlns:a16="http://schemas.microsoft.com/office/drawing/2014/main" id="{FCD9F01D-B79C-4502-BBDF-D929D7869A6F}"/>
              </a:ext>
            </a:extLst>
          </p:cNvPr>
          <p:cNvSpPr txBox="1"/>
          <p:nvPr/>
        </p:nvSpPr>
        <p:spPr>
          <a:xfrm>
            <a:off x="9601200" y="76200"/>
            <a:ext cx="2514600" cy="533959"/>
          </a:xfrm>
          <a:prstGeom prst="rect">
            <a:avLst/>
          </a:prstGeom>
          <a:noFill/>
        </p:spPr>
        <p:txBody>
          <a:bodyPr wrap="square" rtlCol="0">
            <a:spAutoFit/>
          </a:bodyPr>
          <a:lstStyle/>
          <a:p>
            <a:pPr algn="r"/>
            <a:r>
              <a:rPr lang="az-Latn-AZ" sz="1400" b="1" dirty="0">
                <a:solidFill>
                  <a:schemeClr val="accent1">
                    <a:lumMod val="75000"/>
                  </a:schemeClr>
                </a:solidFill>
              </a:rPr>
              <a:t>Nazik bağırsağın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4928447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7"/>
          <p:cNvSpPr>
            <a:spLocks noGrp="1"/>
          </p:cNvSpPr>
          <p:nvPr>
            <p:ph type="title"/>
          </p:nvPr>
        </p:nvSpPr>
        <p:spPr>
          <a:xfrm>
            <a:off x="2209800" y="152400"/>
            <a:ext cx="8229600" cy="457200"/>
          </a:xfrm>
        </p:spPr>
        <p:txBody>
          <a:bodyPr>
            <a:noAutofit/>
          </a:bodyPr>
          <a:lstStyle/>
          <a:p>
            <a:r>
              <a:rPr lang="az-Latn-AZ" sz="3200" b="1" dirty="0">
                <a:solidFill>
                  <a:srgbClr val="C00000"/>
                </a:solidFill>
              </a:rPr>
              <a:t>Fiziologiyası</a:t>
            </a:r>
            <a:endParaRPr lang="en-US" sz="3200" b="1" dirty="0">
              <a:solidFill>
                <a:srgbClr val="C00000"/>
              </a:solidFill>
            </a:endParaRPr>
          </a:p>
        </p:txBody>
      </p:sp>
      <p:sp>
        <p:nvSpPr>
          <p:cNvPr id="19" name="Content Placeholder 18"/>
          <p:cNvSpPr>
            <a:spLocks noGrp="1"/>
          </p:cNvSpPr>
          <p:nvPr>
            <p:ph idx="1"/>
          </p:nvPr>
        </p:nvSpPr>
        <p:spPr>
          <a:xfrm>
            <a:off x="247914" y="1454057"/>
            <a:ext cx="5815450" cy="4495800"/>
          </a:xfrm>
        </p:spPr>
        <p:txBody>
          <a:bodyPr>
            <a:normAutofit fontScale="92500" lnSpcReduction="10000"/>
          </a:bodyPr>
          <a:lstStyle/>
          <a:p>
            <a:pPr marL="0" indent="0" algn="ctr">
              <a:buNone/>
            </a:pPr>
            <a:r>
              <a:rPr lang="az-Latn-AZ" sz="3200" b="1" dirty="0">
                <a:solidFill>
                  <a:srgbClr val="C00000"/>
                </a:solidFill>
              </a:rPr>
              <a:t>Absorbsiya nazik bağırsağın əsas həzm funksiyasıdır. </a:t>
            </a:r>
          </a:p>
          <a:p>
            <a:endParaRPr lang="az-Latn-AZ" sz="3200" b="1" dirty="0">
              <a:solidFill>
                <a:srgbClr val="C00000"/>
              </a:solidFill>
            </a:endParaRPr>
          </a:p>
          <a:p>
            <a:r>
              <a:rPr lang="az-Latn-AZ" sz="3200" b="1" dirty="0"/>
              <a:t>Suyun böyük hissəsi (90%), karbohidrat, yağ, zülal, mikroelementlər, vitaminlər tamamilə nazik bağırsaqlardan sorulur</a:t>
            </a:r>
          </a:p>
          <a:p>
            <a:endParaRPr lang="az-Latn-AZ" sz="3200" b="1" dirty="0"/>
          </a:p>
          <a:p>
            <a:r>
              <a:rPr lang="az-Latn-AZ" sz="3200" b="1" i="1" dirty="0">
                <a:solidFill>
                  <a:schemeClr val="accent4">
                    <a:lumMod val="75000"/>
                  </a:schemeClr>
                </a:solidFill>
              </a:rPr>
              <a:t>Absorbsiya əsasən xovlarda gedir.</a:t>
            </a:r>
            <a:endParaRPr lang="en-US" sz="3200" b="1" i="1" dirty="0">
              <a:solidFill>
                <a:schemeClr val="accent4">
                  <a:lumMod val="75000"/>
                </a:schemeClr>
              </a:solidFill>
            </a:endParaRPr>
          </a:p>
        </p:txBody>
      </p:sp>
      <p:sp>
        <p:nvSpPr>
          <p:cNvPr id="2" name="Footer Placeholder 1"/>
          <p:cNvSpPr>
            <a:spLocks noGrp="1"/>
          </p:cNvSpPr>
          <p:nvPr>
            <p:ph type="ftr" sz="quarter" idx="11"/>
          </p:nvPr>
        </p:nvSpPr>
        <p:spPr/>
        <p:txBody>
          <a:bodyPr/>
          <a:lstStyle/>
          <a:p>
            <a:r>
              <a:rPr lang="en-US"/>
              <a:t>Prof. NYBay</a:t>
            </a:r>
          </a:p>
        </p:txBody>
      </p:sp>
      <p:grpSp>
        <p:nvGrpSpPr>
          <p:cNvPr id="4" name="Group 3"/>
          <p:cNvGrpSpPr/>
          <p:nvPr/>
        </p:nvGrpSpPr>
        <p:grpSpPr>
          <a:xfrm>
            <a:off x="6477000" y="914350"/>
            <a:ext cx="5315533" cy="5258103"/>
            <a:chOff x="3675185" y="1181628"/>
            <a:chExt cx="6181630" cy="5600172"/>
          </a:xfrm>
        </p:grpSpPr>
        <p:pic>
          <p:nvPicPr>
            <p:cNvPr id="5" name="Picture 6" descr="http://ts1.mm.bing.net/th?id=HN.608042518791261448&amp;pid=15.1"/>
            <p:cNvPicPr>
              <a:picLocks noChangeAspect="1" noChangeArrowheads="1"/>
            </p:cNvPicPr>
            <p:nvPr/>
          </p:nvPicPr>
          <p:blipFill rotWithShape="1">
            <a:blip r:embed="rId3">
              <a:extLst>
                <a:ext uri="{28A0092B-C50C-407E-A947-70E740481C1C}">
                  <a14:useLocalDpi xmlns:a14="http://schemas.microsoft.com/office/drawing/2010/main" val="0"/>
                </a:ext>
              </a:extLst>
            </a:blip>
            <a:srcRect l="1" t="42747" r="70865" b="16251"/>
            <a:stretch/>
          </p:blipFill>
          <p:spPr bwMode="auto">
            <a:xfrm>
              <a:off x="3675185" y="5200359"/>
              <a:ext cx="1201614" cy="158144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http://ts2.explicit.bing.net/th?id=HN.608053080114335245&amp;pid=15.1"/>
            <p:cNvPicPr>
              <a:picLocks noChangeAspect="1" noChangeArrowheads="1"/>
            </p:cNvPicPr>
            <p:nvPr/>
          </p:nvPicPr>
          <p:blipFill rotWithShape="1">
            <a:blip r:embed="rId4">
              <a:extLst>
                <a:ext uri="{28A0092B-C50C-407E-A947-70E740481C1C}">
                  <a14:useLocalDpi xmlns:a14="http://schemas.microsoft.com/office/drawing/2010/main" val="0"/>
                </a:ext>
              </a:extLst>
            </a:blip>
            <a:srcRect r="19066"/>
            <a:stretch/>
          </p:blipFill>
          <p:spPr bwMode="auto">
            <a:xfrm rot="16389129">
              <a:off x="3877993" y="2615001"/>
              <a:ext cx="4263534" cy="2034557"/>
            </a:xfrm>
            <a:prstGeom prst="rect">
              <a:avLst/>
            </a:prstGeom>
            <a:noFill/>
            <a:extLst>
              <a:ext uri="{909E8E84-426E-40DD-AFC4-6F175D3DCCD1}">
                <a14:hiddenFill xmlns:a14="http://schemas.microsoft.com/office/drawing/2010/main">
                  <a:solidFill>
                    <a:srgbClr val="FFFFFF"/>
                  </a:solidFill>
                </a14:hiddenFill>
              </a:ext>
            </a:extLst>
          </p:spPr>
        </p:pic>
        <p:sp>
          <p:nvSpPr>
            <p:cNvPr id="7" name="Bent Arrow 6"/>
            <p:cNvSpPr/>
            <p:nvPr/>
          </p:nvSpPr>
          <p:spPr>
            <a:xfrm rot="11063700">
              <a:off x="4649406" y="5476873"/>
              <a:ext cx="1358788" cy="996775"/>
            </a:xfrm>
            <a:prstGeom prst="bentArrow">
              <a:avLst>
                <a:gd name="adj1" fmla="val 13905"/>
                <a:gd name="adj2" fmla="val 20264"/>
                <a:gd name="adj3" fmla="val 25000"/>
                <a:gd name="adj4" fmla="val 75323"/>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a:solidFill>
                  <a:schemeClr val="tx1"/>
                </a:solidFill>
                <a:latin typeface="+mj-lt"/>
              </a:endParaRPr>
            </a:p>
          </p:txBody>
        </p:sp>
        <p:sp>
          <p:nvSpPr>
            <p:cNvPr id="8" name="Bent Arrow 7"/>
            <p:cNvSpPr/>
            <p:nvPr/>
          </p:nvSpPr>
          <p:spPr>
            <a:xfrm rot="11045877" flipH="1">
              <a:off x="6506457" y="2396722"/>
              <a:ext cx="995289" cy="812567"/>
            </a:xfrm>
            <a:prstGeom prst="bentArrow">
              <a:avLst>
                <a:gd name="adj1" fmla="val 11997"/>
                <a:gd name="adj2" fmla="val 13602"/>
                <a:gd name="adj3" fmla="val 25000"/>
                <a:gd name="adj4" fmla="val 68444"/>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a:solidFill>
                  <a:schemeClr val="tx1"/>
                </a:solidFill>
                <a:latin typeface="+mj-lt"/>
              </a:endParaRPr>
            </a:p>
          </p:txBody>
        </p:sp>
        <p:sp>
          <p:nvSpPr>
            <p:cNvPr id="9" name="Bent Arrow 8"/>
            <p:cNvSpPr/>
            <p:nvPr/>
          </p:nvSpPr>
          <p:spPr>
            <a:xfrm rot="11045877" flipH="1">
              <a:off x="6409151" y="2399853"/>
              <a:ext cx="1102217" cy="1352004"/>
            </a:xfrm>
            <a:prstGeom prst="bentArrow">
              <a:avLst>
                <a:gd name="adj1" fmla="val 11997"/>
                <a:gd name="adj2" fmla="val 13602"/>
                <a:gd name="adj3" fmla="val 25000"/>
                <a:gd name="adj4" fmla="val 63568"/>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a:solidFill>
                  <a:schemeClr val="tx1"/>
                </a:solidFill>
                <a:latin typeface="+mj-lt"/>
              </a:endParaRPr>
            </a:p>
          </p:txBody>
        </p:sp>
        <p:sp>
          <p:nvSpPr>
            <p:cNvPr id="10" name="Bent Arrow 9"/>
            <p:cNvSpPr/>
            <p:nvPr/>
          </p:nvSpPr>
          <p:spPr>
            <a:xfrm rot="11045877" flipH="1">
              <a:off x="6258767" y="2404152"/>
              <a:ext cx="1245879" cy="2005186"/>
            </a:xfrm>
            <a:prstGeom prst="bentArrow">
              <a:avLst>
                <a:gd name="adj1" fmla="val 11997"/>
                <a:gd name="adj2" fmla="val 13602"/>
                <a:gd name="adj3" fmla="val 25000"/>
                <a:gd name="adj4" fmla="val 59349"/>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a:solidFill>
                  <a:schemeClr val="tx1"/>
                </a:solidFill>
                <a:latin typeface="+mj-lt"/>
              </a:endParaRPr>
            </a:p>
          </p:txBody>
        </p:sp>
        <p:sp>
          <p:nvSpPr>
            <p:cNvPr id="11" name="Bent Arrow 10"/>
            <p:cNvSpPr/>
            <p:nvPr/>
          </p:nvSpPr>
          <p:spPr>
            <a:xfrm rot="11045877" flipH="1">
              <a:off x="6109573" y="2409764"/>
              <a:ext cx="1424755" cy="2614907"/>
            </a:xfrm>
            <a:prstGeom prst="bentArrow">
              <a:avLst>
                <a:gd name="adj1" fmla="val 11997"/>
                <a:gd name="adj2" fmla="val 13602"/>
                <a:gd name="adj3" fmla="val 25000"/>
                <a:gd name="adj4" fmla="val 67880"/>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a:solidFill>
                  <a:schemeClr val="tx1"/>
                </a:solidFill>
                <a:latin typeface="+mj-lt"/>
              </a:endParaRPr>
            </a:p>
          </p:txBody>
        </p:sp>
        <p:sp>
          <p:nvSpPr>
            <p:cNvPr id="12" name="Bent Arrow 11"/>
            <p:cNvSpPr/>
            <p:nvPr/>
          </p:nvSpPr>
          <p:spPr>
            <a:xfrm rot="11045877" flipH="1">
              <a:off x="6054704" y="2411805"/>
              <a:ext cx="1501443" cy="3163179"/>
            </a:xfrm>
            <a:prstGeom prst="bentArrow">
              <a:avLst>
                <a:gd name="adj1" fmla="val 11997"/>
                <a:gd name="adj2" fmla="val 13602"/>
                <a:gd name="adj3" fmla="val 25000"/>
                <a:gd name="adj4" fmla="val 64063"/>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a:solidFill>
                  <a:schemeClr val="tx1"/>
                </a:solidFill>
                <a:latin typeface="+mj-lt"/>
              </a:endParaRPr>
            </a:p>
          </p:txBody>
        </p:sp>
        <p:sp>
          <p:nvSpPr>
            <p:cNvPr id="13" name="Bent Arrow 12"/>
            <p:cNvSpPr/>
            <p:nvPr/>
          </p:nvSpPr>
          <p:spPr>
            <a:xfrm rot="11045877" flipH="1">
              <a:off x="5922276" y="2128595"/>
              <a:ext cx="1617900" cy="4507781"/>
            </a:xfrm>
            <a:prstGeom prst="bentArrow">
              <a:avLst>
                <a:gd name="adj1" fmla="val 37384"/>
                <a:gd name="adj2" fmla="val 27428"/>
                <a:gd name="adj3" fmla="val 22776"/>
                <a:gd name="adj4" fmla="val 54823"/>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a:solidFill>
                  <a:schemeClr val="tx1"/>
                </a:solidFill>
                <a:latin typeface="+mj-lt"/>
              </a:endParaRPr>
            </a:p>
          </p:txBody>
        </p:sp>
        <p:sp>
          <p:nvSpPr>
            <p:cNvPr id="14" name="Down Arrow 13"/>
            <p:cNvSpPr/>
            <p:nvPr/>
          </p:nvSpPr>
          <p:spPr>
            <a:xfrm rot="286947">
              <a:off x="5881341" y="1181628"/>
              <a:ext cx="990286" cy="1524000"/>
            </a:xfrm>
            <a:prstGeom prst="downArrow">
              <a:avLst>
                <a:gd name="adj1" fmla="val 67697"/>
                <a:gd name="adj2" fmla="val 50211"/>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2000" b="1" dirty="0">
                  <a:solidFill>
                    <a:srgbClr val="FF0000"/>
                  </a:solidFill>
                  <a:latin typeface="+mj-lt"/>
                </a:rPr>
                <a:t>10 L</a:t>
              </a:r>
              <a:endParaRPr lang="en-US" sz="2000" b="1" dirty="0">
                <a:solidFill>
                  <a:srgbClr val="FF0000"/>
                </a:solidFill>
                <a:latin typeface="+mj-lt"/>
              </a:endParaRPr>
            </a:p>
          </p:txBody>
        </p:sp>
        <p:sp>
          <p:nvSpPr>
            <p:cNvPr id="15" name="TextBox 14"/>
            <p:cNvSpPr txBox="1"/>
            <p:nvPr/>
          </p:nvSpPr>
          <p:spPr>
            <a:xfrm>
              <a:off x="7543801" y="2895600"/>
              <a:ext cx="2313014" cy="426139"/>
            </a:xfrm>
            <a:prstGeom prst="rect">
              <a:avLst/>
            </a:prstGeom>
            <a:noFill/>
          </p:spPr>
          <p:txBody>
            <a:bodyPr wrap="none" rtlCol="0">
              <a:spAutoFit/>
            </a:bodyPr>
            <a:lstStyle/>
            <a:p>
              <a:r>
                <a:rPr lang="az-Latn-AZ" sz="2000" b="1" dirty="0">
                  <a:latin typeface="+mj-lt"/>
                </a:rPr>
                <a:t>Mikroelementlər</a:t>
              </a:r>
              <a:endParaRPr lang="en-US" sz="2000" b="1" dirty="0">
                <a:latin typeface="+mj-lt"/>
              </a:endParaRPr>
            </a:p>
          </p:txBody>
        </p:sp>
        <p:sp>
          <p:nvSpPr>
            <p:cNvPr id="16" name="TextBox 15"/>
            <p:cNvSpPr txBox="1"/>
            <p:nvPr/>
          </p:nvSpPr>
          <p:spPr>
            <a:xfrm>
              <a:off x="7543801" y="3505200"/>
              <a:ext cx="1516782" cy="426139"/>
            </a:xfrm>
            <a:prstGeom prst="rect">
              <a:avLst/>
            </a:prstGeom>
            <a:noFill/>
          </p:spPr>
          <p:txBody>
            <a:bodyPr wrap="none" rtlCol="0">
              <a:spAutoFit/>
            </a:bodyPr>
            <a:lstStyle/>
            <a:p>
              <a:r>
                <a:rPr lang="az-Latn-AZ" sz="2000" b="1" dirty="0">
                  <a:latin typeface="+mj-lt"/>
                </a:rPr>
                <a:t>Vitaminlər</a:t>
              </a:r>
              <a:endParaRPr lang="en-US" sz="2000" b="1" dirty="0">
                <a:latin typeface="+mj-lt"/>
              </a:endParaRPr>
            </a:p>
          </p:txBody>
        </p:sp>
        <p:sp>
          <p:nvSpPr>
            <p:cNvPr id="17" name="TextBox 16"/>
            <p:cNvSpPr txBox="1"/>
            <p:nvPr/>
          </p:nvSpPr>
          <p:spPr>
            <a:xfrm>
              <a:off x="7543801" y="4114800"/>
              <a:ext cx="1689256" cy="426139"/>
            </a:xfrm>
            <a:prstGeom prst="rect">
              <a:avLst/>
            </a:prstGeom>
            <a:noFill/>
          </p:spPr>
          <p:txBody>
            <a:bodyPr wrap="none" rtlCol="0">
              <a:spAutoFit/>
            </a:bodyPr>
            <a:lstStyle/>
            <a:p>
              <a:r>
                <a:rPr lang="az-Latn-AZ" sz="2000" b="1" dirty="0">
                  <a:latin typeface="+mj-lt"/>
                </a:rPr>
                <a:t>Karbohidrat</a:t>
              </a:r>
              <a:endParaRPr lang="en-US" sz="2000" b="1" dirty="0">
                <a:latin typeface="+mj-lt"/>
              </a:endParaRPr>
            </a:p>
          </p:txBody>
        </p:sp>
        <p:sp>
          <p:nvSpPr>
            <p:cNvPr id="20" name="TextBox 19"/>
            <p:cNvSpPr txBox="1"/>
            <p:nvPr/>
          </p:nvSpPr>
          <p:spPr>
            <a:xfrm>
              <a:off x="7543801" y="4724400"/>
              <a:ext cx="809432" cy="426139"/>
            </a:xfrm>
            <a:prstGeom prst="rect">
              <a:avLst/>
            </a:prstGeom>
            <a:noFill/>
          </p:spPr>
          <p:txBody>
            <a:bodyPr wrap="none" rtlCol="0">
              <a:spAutoFit/>
            </a:bodyPr>
            <a:lstStyle/>
            <a:p>
              <a:r>
                <a:rPr lang="az-Latn-AZ" sz="2000" b="1" dirty="0">
                  <a:latin typeface="+mj-lt"/>
                </a:rPr>
                <a:t>Zülal</a:t>
              </a:r>
              <a:endParaRPr lang="en-US" sz="2000" b="1" dirty="0">
                <a:latin typeface="+mj-lt"/>
              </a:endParaRPr>
            </a:p>
          </p:txBody>
        </p:sp>
        <p:sp>
          <p:nvSpPr>
            <p:cNvPr id="21" name="TextBox 20"/>
            <p:cNvSpPr txBox="1"/>
            <p:nvPr/>
          </p:nvSpPr>
          <p:spPr>
            <a:xfrm>
              <a:off x="7543801" y="5257800"/>
              <a:ext cx="705186" cy="426139"/>
            </a:xfrm>
            <a:prstGeom prst="rect">
              <a:avLst/>
            </a:prstGeom>
            <a:noFill/>
          </p:spPr>
          <p:txBody>
            <a:bodyPr wrap="none" rtlCol="0">
              <a:spAutoFit/>
            </a:bodyPr>
            <a:lstStyle/>
            <a:p>
              <a:r>
                <a:rPr lang="az-Latn-AZ" sz="2000" b="1" dirty="0">
                  <a:latin typeface="+mj-lt"/>
                </a:rPr>
                <a:t>Yağ </a:t>
              </a:r>
              <a:endParaRPr lang="en-US" sz="2000" b="1" dirty="0">
                <a:latin typeface="+mj-lt"/>
              </a:endParaRPr>
            </a:p>
          </p:txBody>
        </p:sp>
        <p:sp>
          <p:nvSpPr>
            <p:cNvPr id="22" name="TextBox 21"/>
            <p:cNvSpPr txBox="1"/>
            <p:nvPr/>
          </p:nvSpPr>
          <p:spPr>
            <a:xfrm>
              <a:off x="7543801" y="6096000"/>
              <a:ext cx="516753" cy="426139"/>
            </a:xfrm>
            <a:prstGeom prst="rect">
              <a:avLst/>
            </a:prstGeom>
            <a:noFill/>
          </p:spPr>
          <p:txBody>
            <a:bodyPr wrap="none" rtlCol="0">
              <a:spAutoFit/>
            </a:bodyPr>
            <a:lstStyle/>
            <a:p>
              <a:r>
                <a:rPr lang="az-Latn-AZ" sz="2000" b="1" dirty="0">
                  <a:latin typeface="+mj-lt"/>
                </a:rPr>
                <a:t>Su</a:t>
              </a:r>
              <a:endParaRPr lang="en-US" sz="2000" b="1" dirty="0">
                <a:latin typeface="+mj-lt"/>
              </a:endParaRPr>
            </a:p>
          </p:txBody>
        </p:sp>
        <p:sp>
          <p:nvSpPr>
            <p:cNvPr id="23" name="TextBox 22"/>
            <p:cNvSpPr txBox="1"/>
            <p:nvPr/>
          </p:nvSpPr>
          <p:spPr>
            <a:xfrm>
              <a:off x="6678630" y="6070399"/>
              <a:ext cx="559631" cy="426139"/>
            </a:xfrm>
            <a:prstGeom prst="rect">
              <a:avLst/>
            </a:prstGeom>
            <a:noFill/>
          </p:spPr>
          <p:txBody>
            <a:bodyPr wrap="none" rtlCol="0">
              <a:spAutoFit/>
            </a:bodyPr>
            <a:lstStyle/>
            <a:p>
              <a:r>
                <a:rPr lang="az-Latn-AZ" sz="2000" b="1" dirty="0">
                  <a:solidFill>
                    <a:srgbClr val="FF0000"/>
                  </a:solidFill>
                  <a:latin typeface="+mj-lt"/>
                </a:rPr>
                <a:t>9 L</a:t>
              </a:r>
              <a:endParaRPr lang="en-US" sz="2000" b="1" dirty="0">
                <a:solidFill>
                  <a:srgbClr val="FF0000"/>
                </a:solidFill>
                <a:latin typeface="+mj-lt"/>
              </a:endParaRPr>
            </a:p>
          </p:txBody>
        </p:sp>
        <p:sp>
          <p:nvSpPr>
            <p:cNvPr id="24" name="TextBox 23"/>
            <p:cNvSpPr txBox="1"/>
            <p:nvPr/>
          </p:nvSpPr>
          <p:spPr>
            <a:xfrm>
              <a:off x="4732783" y="5650468"/>
              <a:ext cx="1144987" cy="426139"/>
            </a:xfrm>
            <a:prstGeom prst="rect">
              <a:avLst/>
            </a:prstGeom>
            <a:noFill/>
          </p:spPr>
          <p:txBody>
            <a:bodyPr wrap="none" rtlCol="0">
              <a:spAutoFit/>
            </a:bodyPr>
            <a:lstStyle/>
            <a:p>
              <a:r>
                <a:rPr lang="az-Latn-AZ" sz="2000" b="1" dirty="0">
                  <a:solidFill>
                    <a:srgbClr val="FF0000"/>
                  </a:solidFill>
                  <a:latin typeface="+mj-lt"/>
                </a:rPr>
                <a:t>Su – 1 L</a:t>
              </a:r>
              <a:endParaRPr lang="en-US" sz="2000" b="1" dirty="0">
                <a:solidFill>
                  <a:srgbClr val="FF0000"/>
                </a:solidFill>
                <a:latin typeface="+mj-lt"/>
              </a:endParaRPr>
            </a:p>
          </p:txBody>
        </p:sp>
      </p:grpSp>
      <p:sp>
        <p:nvSpPr>
          <p:cNvPr id="25" name="TextBox 24">
            <a:extLst>
              <a:ext uri="{FF2B5EF4-FFF2-40B4-BE49-F238E27FC236}">
                <a16:creationId xmlns:a16="http://schemas.microsoft.com/office/drawing/2014/main" id="{74A85310-8B7E-4BBE-9F59-8A9150246AB4}"/>
              </a:ext>
            </a:extLst>
          </p:cNvPr>
          <p:cNvSpPr txBox="1"/>
          <p:nvPr/>
        </p:nvSpPr>
        <p:spPr>
          <a:xfrm>
            <a:off x="9601200" y="76200"/>
            <a:ext cx="2514600" cy="533959"/>
          </a:xfrm>
          <a:prstGeom prst="rect">
            <a:avLst/>
          </a:prstGeom>
          <a:noFill/>
        </p:spPr>
        <p:txBody>
          <a:bodyPr wrap="square" rtlCol="0">
            <a:spAutoFit/>
          </a:bodyPr>
          <a:lstStyle/>
          <a:p>
            <a:pPr algn="r"/>
            <a:r>
              <a:rPr lang="az-Latn-AZ" sz="1400" b="1" dirty="0">
                <a:solidFill>
                  <a:schemeClr val="accent1">
                    <a:lumMod val="75000"/>
                  </a:schemeClr>
                </a:solidFill>
              </a:rPr>
              <a:t>Nazik bağırsağın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3757217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7"/>
          <p:cNvSpPr>
            <a:spLocks noGrp="1"/>
          </p:cNvSpPr>
          <p:nvPr>
            <p:ph type="title"/>
          </p:nvPr>
        </p:nvSpPr>
        <p:spPr>
          <a:xfrm>
            <a:off x="2209800" y="152400"/>
            <a:ext cx="8229600" cy="457200"/>
          </a:xfrm>
        </p:spPr>
        <p:txBody>
          <a:bodyPr>
            <a:noAutofit/>
          </a:bodyPr>
          <a:lstStyle/>
          <a:p>
            <a:r>
              <a:rPr lang="az-Latn-AZ" sz="3200" b="1" dirty="0">
                <a:solidFill>
                  <a:srgbClr val="C00000"/>
                </a:solidFill>
              </a:rPr>
              <a:t>Fiziologiyası</a:t>
            </a:r>
            <a:endParaRPr lang="en-US" sz="3200" b="1" dirty="0">
              <a:solidFill>
                <a:srgbClr val="C00000"/>
              </a:solidFill>
            </a:endParaRPr>
          </a:p>
        </p:txBody>
      </p:sp>
      <p:sp>
        <p:nvSpPr>
          <p:cNvPr id="19" name="Content Placeholder 18"/>
          <p:cNvSpPr>
            <a:spLocks noGrp="1"/>
          </p:cNvSpPr>
          <p:nvPr>
            <p:ph idx="1"/>
          </p:nvPr>
        </p:nvSpPr>
        <p:spPr>
          <a:xfrm>
            <a:off x="1981200" y="1447800"/>
            <a:ext cx="8229600" cy="5181600"/>
          </a:xfrm>
        </p:spPr>
        <p:txBody>
          <a:bodyPr>
            <a:normAutofit/>
          </a:bodyPr>
          <a:lstStyle/>
          <a:p>
            <a:pPr marL="0" indent="0" algn="ctr">
              <a:buNone/>
            </a:pPr>
            <a:r>
              <a:rPr lang="az-Latn-AZ" sz="3200" b="1" dirty="0">
                <a:solidFill>
                  <a:srgbClr val="C00000"/>
                </a:solidFill>
                <a:latin typeface="+mj-lt"/>
              </a:rPr>
              <a:t>Qoruma funksiyası </a:t>
            </a:r>
          </a:p>
          <a:p>
            <a:endParaRPr lang="az-Latn-AZ" sz="3200" b="1" dirty="0">
              <a:solidFill>
                <a:srgbClr val="C00000"/>
              </a:solidFill>
              <a:latin typeface="+mj-lt"/>
            </a:endParaRPr>
          </a:p>
          <a:p>
            <a:r>
              <a:rPr lang="az-Latn-AZ" sz="3200" dirty="0"/>
              <a:t>Epitelin mexaniki baryer rolu</a:t>
            </a:r>
          </a:p>
          <a:p>
            <a:r>
              <a:rPr lang="az-Latn-AZ" sz="3200" dirty="0"/>
              <a:t>Panet hüceyrələri</a:t>
            </a:r>
          </a:p>
          <a:p>
            <a:r>
              <a:rPr lang="az-Latn-AZ" sz="3200" dirty="0"/>
              <a:t>MALT</a:t>
            </a:r>
          </a:p>
          <a:p>
            <a:r>
              <a:rPr lang="az-Latn-AZ" sz="3200" dirty="0"/>
              <a:t>M hüceyrələr </a:t>
            </a:r>
          </a:p>
          <a:p>
            <a:r>
              <a:rPr lang="az-Latn-AZ" sz="3200" dirty="0"/>
              <a:t>İgA </a:t>
            </a:r>
            <a:endParaRPr lang="en-US" sz="3200" b="1" dirty="0">
              <a:latin typeface="+mj-lt"/>
            </a:endParaRPr>
          </a:p>
        </p:txBody>
      </p:sp>
      <p:sp>
        <p:nvSpPr>
          <p:cNvPr id="2" name="Footer Placeholder 1"/>
          <p:cNvSpPr>
            <a:spLocks noGrp="1"/>
          </p:cNvSpPr>
          <p:nvPr>
            <p:ph type="ftr" sz="quarter" idx="11"/>
          </p:nvPr>
        </p:nvSpPr>
        <p:spPr/>
        <p:txBody>
          <a:bodyPr/>
          <a:lstStyle/>
          <a:p>
            <a:r>
              <a:rPr lang="en-US"/>
              <a:t>Prof. NYBay</a:t>
            </a:r>
          </a:p>
        </p:txBody>
      </p:sp>
      <p:pic>
        <p:nvPicPr>
          <p:cNvPr id="5" name="Picture 4" descr="http://ts2.explicit.bing.net/th?id=HN.608053080114335245&amp;pid=15.1"/>
          <p:cNvPicPr>
            <a:picLocks noChangeAspect="1" noChangeArrowheads="1"/>
          </p:cNvPicPr>
          <p:nvPr/>
        </p:nvPicPr>
        <p:blipFill rotWithShape="1">
          <a:blip r:embed="rId3">
            <a:extLst>
              <a:ext uri="{28A0092B-C50C-407E-A947-70E740481C1C}">
                <a14:useLocalDpi xmlns:a14="http://schemas.microsoft.com/office/drawing/2010/main" val="0"/>
              </a:ext>
            </a:extLst>
          </a:blip>
          <a:srcRect r="19066"/>
          <a:stretch/>
        </p:blipFill>
        <p:spPr bwMode="auto">
          <a:xfrm rot="17750843">
            <a:off x="6754291" y="3011697"/>
            <a:ext cx="4263534" cy="2034557"/>
          </a:xfrm>
          <a:prstGeom prst="rect">
            <a:avLst/>
          </a:prstGeom>
          <a:noFill/>
          <a:extLst>
            <a:ext uri="{909E8E84-426E-40DD-AFC4-6F175D3DCCD1}">
              <a14:hiddenFill xmlns:a14="http://schemas.microsoft.com/office/drawing/2010/main">
                <a:solidFill>
                  <a:srgbClr val="FFFFFF"/>
                </a:solidFill>
              </a14:hiddenFill>
            </a:ext>
          </a:extLst>
        </p:spPr>
      </p:pic>
      <p:sp>
        <p:nvSpPr>
          <p:cNvPr id="6" name="Circular Arrow 5"/>
          <p:cNvSpPr/>
          <p:nvPr/>
        </p:nvSpPr>
        <p:spPr>
          <a:xfrm rot="17640651" flipH="1" flipV="1">
            <a:off x="5422534" y="1454032"/>
            <a:ext cx="3237236" cy="3630384"/>
          </a:xfrm>
          <a:prstGeom prst="circularArrow">
            <a:avLst>
              <a:gd name="adj1" fmla="val 12500"/>
              <a:gd name="adj2" fmla="val 2009911"/>
              <a:gd name="adj3" fmla="val 20457681"/>
              <a:gd name="adj4" fmla="val 17679954"/>
              <a:gd name="adj5" fmla="val 18752"/>
            </a:avLst>
          </a:prstGeom>
          <a:effectLst>
            <a:innerShdw blurRad="635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TextBox 6">
            <a:extLst>
              <a:ext uri="{FF2B5EF4-FFF2-40B4-BE49-F238E27FC236}">
                <a16:creationId xmlns:a16="http://schemas.microsoft.com/office/drawing/2014/main" id="{C04C7733-4BE2-44DD-915C-F61E619DACEE}"/>
              </a:ext>
            </a:extLst>
          </p:cNvPr>
          <p:cNvSpPr txBox="1"/>
          <p:nvPr/>
        </p:nvSpPr>
        <p:spPr>
          <a:xfrm>
            <a:off x="9601200" y="76200"/>
            <a:ext cx="2514600" cy="533959"/>
          </a:xfrm>
          <a:prstGeom prst="rect">
            <a:avLst/>
          </a:prstGeom>
          <a:noFill/>
        </p:spPr>
        <p:txBody>
          <a:bodyPr wrap="square" rtlCol="0">
            <a:spAutoFit/>
          </a:bodyPr>
          <a:lstStyle/>
          <a:p>
            <a:pPr algn="r"/>
            <a:r>
              <a:rPr lang="az-Latn-AZ" sz="1400" b="1" dirty="0">
                <a:solidFill>
                  <a:schemeClr val="accent1">
                    <a:lumMod val="75000"/>
                  </a:schemeClr>
                </a:solidFill>
              </a:rPr>
              <a:t>Nazik bağırsağın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30063301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7"/>
          <p:cNvSpPr>
            <a:spLocks noGrp="1"/>
          </p:cNvSpPr>
          <p:nvPr>
            <p:ph type="title"/>
          </p:nvPr>
        </p:nvSpPr>
        <p:spPr>
          <a:xfrm>
            <a:off x="2209800" y="152400"/>
            <a:ext cx="8229600" cy="457200"/>
          </a:xfrm>
        </p:spPr>
        <p:txBody>
          <a:bodyPr>
            <a:noAutofit/>
          </a:bodyPr>
          <a:lstStyle/>
          <a:p>
            <a:r>
              <a:rPr lang="az-Latn-AZ" sz="3200" b="1" dirty="0">
                <a:solidFill>
                  <a:srgbClr val="C00000"/>
                </a:solidFill>
              </a:rPr>
              <a:t>Fiziologiyası</a:t>
            </a:r>
            <a:endParaRPr lang="en-US" sz="3200" b="1" dirty="0">
              <a:solidFill>
                <a:srgbClr val="C00000"/>
              </a:solidFill>
            </a:endParaRPr>
          </a:p>
        </p:txBody>
      </p:sp>
      <p:sp>
        <p:nvSpPr>
          <p:cNvPr id="19" name="Content Placeholder 18"/>
          <p:cNvSpPr>
            <a:spLocks noGrp="1"/>
          </p:cNvSpPr>
          <p:nvPr>
            <p:ph idx="1"/>
          </p:nvPr>
        </p:nvSpPr>
        <p:spPr>
          <a:xfrm>
            <a:off x="1828800" y="838200"/>
            <a:ext cx="5105400" cy="5181600"/>
          </a:xfrm>
        </p:spPr>
        <p:txBody>
          <a:bodyPr>
            <a:normAutofit fontScale="92500" lnSpcReduction="20000"/>
          </a:bodyPr>
          <a:lstStyle/>
          <a:p>
            <a:pPr marL="0" indent="0" algn="ctr">
              <a:buNone/>
            </a:pPr>
            <a:r>
              <a:rPr lang="az-Latn-AZ" sz="3200" b="1" dirty="0">
                <a:solidFill>
                  <a:schemeClr val="accent1">
                    <a:lumMod val="75000"/>
                  </a:schemeClr>
                </a:solidFill>
              </a:rPr>
              <a:t>Endokrin funksiyası </a:t>
            </a:r>
          </a:p>
          <a:p>
            <a:endParaRPr lang="az-Latn-AZ" sz="3200" b="1" dirty="0">
              <a:solidFill>
                <a:srgbClr val="C00000"/>
              </a:solidFill>
            </a:endParaRPr>
          </a:p>
          <a:p>
            <a:pPr lvl="0"/>
            <a:r>
              <a:rPr lang="az-Latn-AZ" sz="3200" dirty="0"/>
              <a:t>Xolesistokinin</a:t>
            </a:r>
            <a:endParaRPr lang="en-US" sz="3200" dirty="0"/>
          </a:p>
          <a:p>
            <a:pPr lvl="0"/>
            <a:r>
              <a:rPr lang="az-Latn-AZ" sz="3200" dirty="0"/>
              <a:t>Enteroglukaqon</a:t>
            </a:r>
            <a:endParaRPr lang="en-US" sz="3200" dirty="0"/>
          </a:p>
          <a:p>
            <a:pPr lvl="0"/>
            <a:r>
              <a:rPr lang="az-Latn-AZ" sz="3200" dirty="0"/>
              <a:t>Qastrik inhibitor pepdid </a:t>
            </a:r>
            <a:endParaRPr lang="en-US" sz="3200" dirty="0"/>
          </a:p>
          <a:p>
            <a:pPr lvl="0"/>
            <a:r>
              <a:rPr lang="az-Latn-AZ" sz="3200" dirty="0"/>
              <a:t>Qastrin</a:t>
            </a:r>
            <a:endParaRPr lang="en-US" sz="3200" dirty="0"/>
          </a:p>
          <a:p>
            <a:pPr lvl="0"/>
            <a:r>
              <a:rPr lang="az-Latn-AZ" sz="3200" dirty="0"/>
              <a:t>Motilin  </a:t>
            </a:r>
            <a:endParaRPr lang="en-US" sz="3200" dirty="0"/>
          </a:p>
          <a:p>
            <a:pPr lvl="0"/>
            <a:r>
              <a:rPr lang="az-Latn-AZ" sz="3200" dirty="0"/>
              <a:t>Sekretin</a:t>
            </a:r>
            <a:endParaRPr lang="en-US" sz="3200" dirty="0"/>
          </a:p>
          <a:p>
            <a:pPr lvl="0"/>
            <a:r>
              <a:rPr lang="az-Latn-AZ" sz="3200" dirty="0"/>
              <a:t>Somatostatin </a:t>
            </a:r>
            <a:endParaRPr lang="en-US" sz="3200" dirty="0"/>
          </a:p>
          <a:p>
            <a:pPr lvl="0"/>
            <a:r>
              <a:rPr lang="az-Latn-AZ" sz="3200" dirty="0"/>
              <a:t>Vazoaktiv intestinal pepdid</a:t>
            </a:r>
            <a:endParaRPr lang="en-US" sz="3200" dirty="0"/>
          </a:p>
          <a:p>
            <a:pPr lvl="0"/>
            <a:r>
              <a:rPr lang="az-Latn-AZ" sz="3200" dirty="0"/>
              <a:t>Digər</a:t>
            </a:r>
            <a:endParaRPr lang="en-US" sz="3200" dirty="0"/>
          </a:p>
        </p:txBody>
      </p:sp>
      <p:sp>
        <p:nvSpPr>
          <p:cNvPr id="2" name="Footer Placeholder 1"/>
          <p:cNvSpPr>
            <a:spLocks noGrp="1"/>
          </p:cNvSpPr>
          <p:nvPr>
            <p:ph type="ftr" sz="quarter" idx="11"/>
          </p:nvPr>
        </p:nvSpPr>
        <p:spPr/>
        <p:txBody>
          <a:bodyPr/>
          <a:lstStyle/>
          <a:p>
            <a:r>
              <a:rPr lang="en-US"/>
              <a:t>Prof. NYBay</a:t>
            </a:r>
          </a:p>
        </p:txBody>
      </p:sp>
      <p:pic>
        <p:nvPicPr>
          <p:cNvPr id="4" name="Picture 2" descr="http://www.medclub.ru/img/work/catalog/a_4195_3686.jpg"/>
          <p:cNvPicPr>
            <a:picLocks noChangeAspect="1" noChangeArrowheads="1"/>
          </p:cNvPicPr>
          <p:nvPr/>
        </p:nvPicPr>
        <p:blipFill rotWithShape="1">
          <a:blip r:embed="rId3">
            <a:extLst>
              <a:ext uri="{BEBA8EAE-BF5A-486C-A8C5-ECC9F3942E4B}">
                <a14:imgProps xmlns:a14="http://schemas.microsoft.com/office/drawing/2010/main">
                  <a14:imgLayer r:embed="rId4">
                    <a14:imgEffect>
                      <a14:backgroundRemoval t="0" b="100000" l="0" r="99600"/>
                    </a14:imgEffect>
                    <a14:imgEffect>
                      <a14:saturation sat="400000"/>
                    </a14:imgEffect>
                  </a14:imgLayer>
                </a14:imgProps>
              </a:ext>
              <a:ext uri="{28A0092B-C50C-407E-A947-70E740481C1C}">
                <a14:useLocalDpi xmlns:a14="http://schemas.microsoft.com/office/drawing/2010/main" val="0"/>
              </a:ext>
            </a:extLst>
          </a:blip>
          <a:srcRect r="83333" b="37333"/>
          <a:stretch/>
        </p:blipFill>
        <p:spPr bwMode="auto">
          <a:xfrm>
            <a:off x="7924801" y="304800"/>
            <a:ext cx="1994165" cy="6248400"/>
          </a:xfrm>
          <a:prstGeom prst="rect">
            <a:avLst/>
          </a:prstGeom>
          <a:noFill/>
          <a:extLst>
            <a:ext uri="{909E8E84-426E-40DD-AFC4-6F175D3DCCD1}">
              <a14:hiddenFill xmlns:a14="http://schemas.microsoft.com/office/drawing/2010/main">
                <a:solidFill>
                  <a:srgbClr val="FFFFFF"/>
                </a:solidFill>
              </a14:hiddenFill>
            </a:ext>
          </a:extLst>
        </p:spPr>
      </p:pic>
      <p:sp>
        <p:nvSpPr>
          <p:cNvPr id="5" name="Circular Arrow 4"/>
          <p:cNvSpPr/>
          <p:nvPr/>
        </p:nvSpPr>
        <p:spPr>
          <a:xfrm rot="17640651" flipH="1" flipV="1">
            <a:off x="5651134" y="401983"/>
            <a:ext cx="3237236" cy="3630384"/>
          </a:xfrm>
          <a:prstGeom prst="circularArrow">
            <a:avLst>
              <a:gd name="adj1" fmla="val 12500"/>
              <a:gd name="adj2" fmla="val 2009911"/>
              <a:gd name="adj3" fmla="val 20457681"/>
              <a:gd name="adj4" fmla="val 17679954"/>
              <a:gd name="adj5" fmla="val 18752"/>
            </a:avLst>
          </a:prstGeom>
          <a:effectLst>
            <a:innerShdw blurRad="635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4564080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7"/>
          <p:cNvSpPr>
            <a:spLocks noGrp="1"/>
          </p:cNvSpPr>
          <p:nvPr>
            <p:ph type="title"/>
          </p:nvPr>
        </p:nvSpPr>
        <p:spPr>
          <a:xfrm>
            <a:off x="2209800" y="152400"/>
            <a:ext cx="8229600" cy="457200"/>
          </a:xfrm>
        </p:spPr>
        <p:txBody>
          <a:bodyPr>
            <a:noAutofit/>
          </a:bodyPr>
          <a:lstStyle/>
          <a:p>
            <a:r>
              <a:rPr lang="az-Latn-AZ" sz="3200" b="1" dirty="0">
                <a:solidFill>
                  <a:srgbClr val="C00000"/>
                </a:solidFill>
              </a:rPr>
              <a:t>Nazik bağırsaq xəstəlikləri</a:t>
            </a:r>
            <a:endParaRPr lang="en-US" sz="3200" b="1" dirty="0">
              <a:solidFill>
                <a:srgbClr val="C00000"/>
              </a:solidFill>
            </a:endParaRPr>
          </a:p>
        </p:txBody>
      </p:sp>
      <p:sp>
        <p:nvSpPr>
          <p:cNvPr id="19" name="Content Placeholder 18"/>
          <p:cNvSpPr>
            <a:spLocks noGrp="1"/>
          </p:cNvSpPr>
          <p:nvPr>
            <p:ph idx="1"/>
          </p:nvPr>
        </p:nvSpPr>
        <p:spPr>
          <a:xfrm>
            <a:off x="1981200" y="1447800"/>
            <a:ext cx="8229600" cy="4800600"/>
          </a:xfrm>
        </p:spPr>
        <p:txBody>
          <a:bodyPr>
            <a:normAutofit/>
          </a:bodyPr>
          <a:lstStyle/>
          <a:p>
            <a:pPr marL="0" indent="0" algn="ctr">
              <a:buNone/>
            </a:pPr>
            <a:r>
              <a:rPr lang="az-Latn-AZ" sz="3200" b="1" dirty="0">
                <a:solidFill>
                  <a:schemeClr val="accent1">
                    <a:lumMod val="75000"/>
                  </a:schemeClr>
                </a:solidFill>
                <a:latin typeface="+mj-lt"/>
              </a:rPr>
              <a:t>SİNDROMALRI</a:t>
            </a:r>
          </a:p>
          <a:p>
            <a:endParaRPr lang="az-Latn-AZ" sz="3200" b="1" dirty="0">
              <a:solidFill>
                <a:srgbClr val="C00000"/>
              </a:solidFill>
              <a:latin typeface="+mj-lt"/>
            </a:endParaRPr>
          </a:p>
          <a:p>
            <a:r>
              <a:rPr lang="az-Latn-AZ" sz="3600" dirty="0"/>
              <a:t>Kor ilgək (durğun bağırsaq) sindromu</a:t>
            </a:r>
          </a:p>
          <a:p>
            <a:endParaRPr lang="en-US" sz="3600" dirty="0"/>
          </a:p>
          <a:p>
            <a:r>
              <a:rPr lang="az-Latn-AZ" sz="3600" dirty="0"/>
              <a:t>Qısa bağırsaq sindromu</a:t>
            </a:r>
          </a:p>
          <a:p>
            <a:endParaRPr lang="en-US" sz="3600" dirty="0"/>
          </a:p>
          <a:p>
            <a:r>
              <a:rPr lang="az-Latn-AZ" sz="3600" dirty="0"/>
              <a:t>Keçməzlik sindromu</a:t>
            </a:r>
            <a:endParaRPr lang="en-US" sz="3600" dirty="0"/>
          </a:p>
        </p:txBody>
      </p:sp>
      <p:sp>
        <p:nvSpPr>
          <p:cNvPr id="2" name="Footer Placeholder 1"/>
          <p:cNvSpPr>
            <a:spLocks noGrp="1"/>
          </p:cNvSpPr>
          <p:nvPr>
            <p:ph type="ftr" sz="quarter" idx="11"/>
          </p:nvPr>
        </p:nvSpPr>
        <p:spPr/>
        <p:txBody>
          <a:bodyPr/>
          <a:lstStyle/>
          <a:p>
            <a:r>
              <a:rPr lang="en-US"/>
              <a:t>Prof. NYBay</a:t>
            </a:r>
          </a:p>
        </p:txBody>
      </p:sp>
      <p:sp>
        <p:nvSpPr>
          <p:cNvPr id="5" name="TextBox 4">
            <a:extLst>
              <a:ext uri="{FF2B5EF4-FFF2-40B4-BE49-F238E27FC236}">
                <a16:creationId xmlns:a16="http://schemas.microsoft.com/office/drawing/2014/main" id="{4EC564FD-C65D-40AF-AF37-580F99300A85}"/>
              </a:ext>
            </a:extLst>
          </p:cNvPr>
          <p:cNvSpPr txBox="1"/>
          <p:nvPr/>
        </p:nvSpPr>
        <p:spPr>
          <a:xfrm>
            <a:off x="9601200" y="76200"/>
            <a:ext cx="2514600" cy="533959"/>
          </a:xfrm>
          <a:prstGeom prst="rect">
            <a:avLst/>
          </a:prstGeom>
          <a:noFill/>
        </p:spPr>
        <p:txBody>
          <a:bodyPr wrap="square" rtlCol="0">
            <a:spAutoFit/>
          </a:bodyPr>
          <a:lstStyle/>
          <a:p>
            <a:pPr algn="r"/>
            <a:r>
              <a:rPr lang="az-Latn-AZ" sz="1400" b="1" dirty="0">
                <a:solidFill>
                  <a:schemeClr val="accent1">
                    <a:lumMod val="75000"/>
                  </a:schemeClr>
                </a:solidFill>
              </a:rPr>
              <a:t>Nazik bağırsağın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732765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7"/>
          <p:cNvSpPr>
            <a:spLocks noGrp="1"/>
          </p:cNvSpPr>
          <p:nvPr>
            <p:ph type="title"/>
          </p:nvPr>
        </p:nvSpPr>
        <p:spPr>
          <a:xfrm>
            <a:off x="2209800" y="152400"/>
            <a:ext cx="8229600" cy="457200"/>
          </a:xfrm>
        </p:spPr>
        <p:txBody>
          <a:bodyPr>
            <a:noAutofit/>
          </a:bodyPr>
          <a:lstStyle/>
          <a:p>
            <a:r>
              <a:rPr lang="az-Latn-AZ" sz="3200" b="1" dirty="0">
                <a:solidFill>
                  <a:srgbClr val="C00000"/>
                </a:solidFill>
              </a:rPr>
              <a:t>Nazik bağırsaqın cərrahi xəstəlikləri</a:t>
            </a:r>
            <a:endParaRPr lang="en-US" sz="3200" b="1" dirty="0">
              <a:solidFill>
                <a:srgbClr val="C00000"/>
              </a:solidFill>
            </a:endParaRPr>
          </a:p>
        </p:txBody>
      </p:sp>
      <p:sp>
        <p:nvSpPr>
          <p:cNvPr id="19" name="Content Placeholder 18"/>
          <p:cNvSpPr>
            <a:spLocks noGrp="1"/>
          </p:cNvSpPr>
          <p:nvPr>
            <p:ph idx="1"/>
          </p:nvPr>
        </p:nvSpPr>
        <p:spPr>
          <a:xfrm>
            <a:off x="381000" y="1295400"/>
            <a:ext cx="11582400" cy="5334000"/>
          </a:xfrm>
        </p:spPr>
        <p:txBody>
          <a:bodyPr numCol="2">
            <a:normAutofit fontScale="92500" lnSpcReduction="20000"/>
          </a:bodyPr>
          <a:lstStyle/>
          <a:p>
            <a:r>
              <a:rPr lang="az-Latn-AZ" sz="3200" dirty="0"/>
              <a:t>Divertikulları</a:t>
            </a:r>
            <a:endParaRPr lang="en-US" sz="3200" dirty="0"/>
          </a:p>
          <a:p>
            <a:r>
              <a:rPr lang="az-Latn-AZ" sz="3200" dirty="0"/>
              <a:t>Travmaları</a:t>
            </a:r>
          </a:p>
          <a:p>
            <a:endParaRPr lang="en-US" sz="3200" dirty="0"/>
          </a:p>
          <a:p>
            <a:r>
              <a:rPr lang="az-Latn-AZ" sz="3200" dirty="0">
                <a:solidFill>
                  <a:srgbClr val="C00000"/>
                </a:solidFill>
              </a:rPr>
              <a:t>İltihabi xstəlikləri</a:t>
            </a:r>
            <a:endParaRPr lang="en-US" sz="3200" dirty="0">
              <a:solidFill>
                <a:srgbClr val="C00000"/>
              </a:solidFill>
            </a:endParaRPr>
          </a:p>
          <a:p>
            <a:pPr lvl="1"/>
            <a:r>
              <a:rPr lang="az-Latn-AZ" sz="3000" dirty="0">
                <a:solidFill>
                  <a:srgbClr val="C00000"/>
                </a:solidFill>
              </a:rPr>
              <a:t>Kron xəstəliyi</a:t>
            </a:r>
            <a:endParaRPr lang="en-US" sz="3000" dirty="0">
              <a:solidFill>
                <a:srgbClr val="C00000"/>
              </a:solidFill>
            </a:endParaRPr>
          </a:p>
          <a:p>
            <a:pPr lvl="1"/>
            <a:r>
              <a:rPr lang="az-Latn-AZ" sz="3000" dirty="0">
                <a:solidFill>
                  <a:srgbClr val="C00000"/>
                </a:solidFill>
              </a:rPr>
              <a:t>Tuberkulez</a:t>
            </a:r>
            <a:endParaRPr lang="en-US" sz="3000" dirty="0">
              <a:solidFill>
                <a:srgbClr val="C00000"/>
              </a:solidFill>
            </a:endParaRPr>
          </a:p>
          <a:p>
            <a:pPr lvl="1"/>
            <a:r>
              <a:rPr lang="az-Latn-AZ" sz="3000" dirty="0">
                <a:solidFill>
                  <a:srgbClr val="C00000"/>
                </a:solidFill>
              </a:rPr>
              <a:t>Yerisnioz Enteriti</a:t>
            </a:r>
            <a:endParaRPr lang="en-US" sz="3000" dirty="0">
              <a:solidFill>
                <a:srgbClr val="C00000"/>
              </a:solidFill>
            </a:endParaRPr>
          </a:p>
          <a:p>
            <a:pPr lvl="1"/>
            <a:r>
              <a:rPr lang="az-Latn-AZ" sz="3000" dirty="0">
                <a:solidFill>
                  <a:srgbClr val="C00000"/>
                </a:solidFill>
              </a:rPr>
              <a:t>Perforasiyaları</a:t>
            </a:r>
            <a:endParaRPr lang="en-US" sz="3000" dirty="0">
              <a:solidFill>
                <a:srgbClr val="C00000"/>
              </a:solidFill>
            </a:endParaRPr>
          </a:p>
          <a:p>
            <a:pPr lvl="1"/>
            <a:r>
              <a:rPr lang="az-Latn-AZ" sz="3000" dirty="0">
                <a:solidFill>
                  <a:srgbClr val="C00000"/>
                </a:solidFill>
              </a:rPr>
              <a:t>Digər iltihabi xəstəlikləri</a:t>
            </a:r>
          </a:p>
          <a:p>
            <a:pPr lvl="1"/>
            <a:endParaRPr lang="en-US" sz="3000" dirty="0">
              <a:solidFill>
                <a:srgbClr val="C00000"/>
              </a:solidFill>
            </a:endParaRPr>
          </a:p>
          <a:p>
            <a:r>
              <a:rPr lang="az-Latn-AZ" sz="3200" dirty="0"/>
              <a:t>Fistulları</a:t>
            </a:r>
            <a:endParaRPr lang="en-US" sz="3200" dirty="0"/>
          </a:p>
          <a:p>
            <a:r>
              <a:rPr lang="az-Latn-AZ" sz="3200" dirty="0"/>
              <a:t>Vaskulyar xəstəlikləri</a:t>
            </a:r>
            <a:endParaRPr lang="en-US" sz="3200" dirty="0"/>
          </a:p>
          <a:p>
            <a:r>
              <a:rPr lang="az-Latn-AZ" sz="3200" dirty="0"/>
              <a:t>Kistoz xəstəlikləri (qaz kistləri)</a:t>
            </a:r>
            <a:endParaRPr lang="en-US" sz="3200" dirty="0"/>
          </a:p>
          <a:p>
            <a:r>
              <a:rPr lang="az-Latn-AZ" sz="3200" b="1" dirty="0"/>
              <a:t>Xoşxassəli törəmələ</a:t>
            </a:r>
            <a:r>
              <a:rPr lang="az-Latn-AZ" sz="3200" dirty="0"/>
              <a:t>r </a:t>
            </a:r>
            <a:endParaRPr lang="en-US" sz="3200" dirty="0"/>
          </a:p>
          <a:p>
            <a:pPr lvl="1"/>
            <a:r>
              <a:rPr lang="az-Latn-AZ" sz="3000" dirty="0"/>
              <a:t>Poliplər</a:t>
            </a:r>
            <a:endParaRPr lang="en-US" sz="3000" dirty="0"/>
          </a:p>
          <a:p>
            <a:pPr lvl="1"/>
            <a:r>
              <a:rPr lang="az-Latn-AZ" sz="3000" dirty="0"/>
              <a:t>Leyomioma</a:t>
            </a:r>
            <a:endParaRPr lang="en-US" sz="3000" dirty="0"/>
          </a:p>
          <a:p>
            <a:pPr lvl="1"/>
            <a:r>
              <a:rPr lang="az-Latn-AZ" sz="3000" dirty="0"/>
              <a:t>Lipoma</a:t>
            </a:r>
            <a:endParaRPr lang="en-US" sz="3000" dirty="0"/>
          </a:p>
          <a:p>
            <a:pPr lvl="1"/>
            <a:r>
              <a:rPr lang="az-Latn-AZ" sz="3000" dirty="0"/>
              <a:t>Neurofibroma</a:t>
            </a:r>
          </a:p>
          <a:p>
            <a:pPr lvl="1"/>
            <a:endParaRPr lang="en-US" sz="3000" dirty="0"/>
          </a:p>
          <a:p>
            <a:r>
              <a:rPr lang="az-Latn-AZ" sz="3200" b="1" dirty="0"/>
              <a:t>Bəd xassəli törəmələr</a:t>
            </a:r>
            <a:endParaRPr lang="en-US" sz="3200" dirty="0"/>
          </a:p>
          <a:p>
            <a:pPr lvl="1"/>
            <a:r>
              <a:rPr lang="az-Latn-AZ" sz="3000" dirty="0">
                <a:solidFill>
                  <a:srgbClr val="C00000"/>
                </a:solidFill>
              </a:rPr>
              <a:t>Adenokarsinoma</a:t>
            </a:r>
            <a:endParaRPr lang="en-US" sz="3000" dirty="0">
              <a:solidFill>
                <a:srgbClr val="C00000"/>
              </a:solidFill>
            </a:endParaRPr>
          </a:p>
          <a:p>
            <a:pPr lvl="1"/>
            <a:r>
              <a:rPr lang="az-Latn-AZ" sz="3000" dirty="0">
                <a:solidFill>
                  <a:srgbClr val="C00000"/>
                </a:solidFill>
              </a:rPr>
              <a:t>Limfoma</a:t>
            </a:r>
            <a:endParaRPr lang="en-US" sz="3000" dirty="0">
              <a:solidFill>
                <a:srgbClr val="C00000"/>
              </a:solidFill>
            </a:endParaRPr>
          </a:p>
          <a:p>
            <a:pPr lvl="1"/>
            <a:r>
              <a:rPr lang="az-Latn-AZ" sz="3000" dirty="0">
                <a:solidFill>
                  <a:srgbClr val="C00000"/>
                </a:solidFill>
              </a:rPr>
              <a:t>Qastrointestinal stromal törəmələr</a:t>
            </a:r>
            <a:endParaRPr lang="en-US" sz="3000" dirty="0">
              <a:solidFill>
                <a:srgbClr val="C00000"/>
              </a:solidFill>
            </a:endParaRPr>
          </a:p>
          <a:p>
            <a:pPr lvl="1"/>
            <a:r>
              <a:rPr lang="az-Latn-AZ" sz="3000" dirty="0">
                <a:solidFill>
                  <a:srgbClr val="C00000"/>
                </a:solidFill>
              </a:rPr>
              <a:t>Metastatik</a:t>
            </a:r>
            <a:endParaRPr lang="en-US" sz="3000" dirty="0">
              <a:solidFill>
                <a:srgbClr val="C00000"/>
              </a:solidFill>
            </a:endParaRPr>
          </a:p>
          <a:p>
            <a:pPr lvl="1"/>
            <a:r>
              <a:rPr lang="az-Latn-AZ" sz="3000" dirty="0">
                <a:solidFill>
                  <a:srgbClr val="C00000"/>
                </a:solidFill>
              </a:rPr>
              <a:t>Karsinoid törəmələr</a:t>
            </a:r>
            <a:endParaRPr lang="en-US" sz="3000" dirty="0">
              <a:solidFill>
                <a:srgbClr val="C00000"/>
              </a:solidFill>
            </a:endParaRPr>
          </a:p>
        </p:txBody>
      </p:sp>
      <p:sp>
        <p:nvSpPr>
          <p:cNvPr id="2" name="Footer Placeholder 1"/>
          <p:cNvSpPr>
            <a:spLocks noGrp="1"/>
          </p:cNvSpPr>
          <p:nvPr>
            <p:ph type="ftr" sz="quarter" idx="11"/>
          </p:nvPr>
        </p:nvSpPr>
        <p:spPr/>
        <p:txBody>
          <a:bodyPr/>
          <a:lstStyle/>
          <a:p>
            <a:r>
              <a:rPr lang="en-US"/>
              <a:t>Prof. NYBay</a:t>
            </a:r>
          </a:p>
        </p:txBody>
      </p:sp>
      <p:sp>
        <p:nvSpPr>
          <p:cNvPr id="5" name="TextBox 4">
            <a:extLst>
              <a:ext uri="{FF2B5EF4-FFF2-40B4-BE49-F238E27FC236}">
                <a16:creationId xmlns:a16="http://schemas.microsoft.com/office/drawing/2014/main" id="{92D5BA40-464A-429B-B579-BE31A1FEFBB0}"/>
              </a:ext>
            </a:extLst>
          </p:cNvPr>
          <p:cNvSpPr txBox="1"/>
          <p:nvPr/>
        </p:nvSpPr>
        <p:spPr>
          <a:xfrm>
            <a:off x="9601200" y="76200"/>
            <a:ext cx="2514600" cy="533959"/>
          </a:xfrm>
          <a:prstGeom prst="rect">
            <a:avLst/>
          </a:prstGeom>
          <a:noFill/>
        </p:spPr>
        <p:txBody>
          <a:bodyPr wrap="square" rtlCol="0">
            <a:spAutoFit/>
          </a:bodyPr>
          <a:lstStyle/>
          <a:p>
            <a:pPr algn="r"/>
            <a:r>
              <a:rPr lang="az-Latn-AZ" sz="1400" b="1" dirty="0">
                <a:solidFill>
                  <a:schemeClr val="accent1">
                    <a:lumMod val="75000"/>
                  </a:schemeClr>
                </a:solidFill>
              </a:rPr>
              <a:t>Nazik bağırsağın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4467409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7"/>
          <p:cNvSpPr>
            <a:spLocks noGrp="1"/>
          </p:cNvSpPr>
          <p:nvPr>
            <p:ph type="title"/>
          </p:nvPr>
        </p:nvSpPr>
        <p:spPr>
          <a:xfrm>
            <a:off x="2057400" y="152400"/>
            <a:ext cx="8229600" cy="438912"/>
          </a:xfrm>
        </p:spPr>
        <p:txBody>
          <a:bodyPr>
            <a:noAutofit/>
          </a:bodyPr>
          <a:lstStyle/>
          <a:p>
            <a:r>
              <a:rPr lang="az-Latn-AZ" sz="3200" b="1" dirty="0">
                <a:solidFill>
                  <a:srgbClr val="C00000"/>
                </a:solidFill>
              </a:rPr>
              <a:t>Nazik bağırsaq müayinələri</a:t>
            </a:r>
            <a:endParaRPr lang="en-US" sz="3200" b="1" dirty="0">
              <a:solidFill>
                <a:srgbClr val="C00000"/>
              </a:solidFill>
            </a:endParaRPr>
          </a:p>
        </p:txBody>
      </p:sp>
      <p:sp>
        <p:nvSpPr>
          <p:cNvPr id="19" name="Content Placeholder 18"/>
          <p:cNvSpPr>
            <a:spLocks noGrp="1"/>
          </p:cNvSpPr>
          <p:nvPr>
            <p:ph sz="half" idx="1"/>
          </p:nvPr>
        </p:nvSpPr>
        <p:spPr>
          <a:xfrm>
            <a:off x="533400" y="1303174"/>
            <a:ext cx="4876800" cy="5211925"/>
          </a:xfrm>
        </p:spPr>
        <p:txBody>
          <a:bodyPr numCol="1">
            <a:noAutofit/>
          </a:bodyPr>
          <a:lstStyle/>
          <a:p>
            <a:pPr marL="0" indent="0">
              <a:buNone/>
            </a:pPr>
            <a:r>
              <a:rPr lang="az-Latn-AZ" sz="2400" b="1" dirty="0">
                <a:solidFill>
                  <a:srgbClr val="C00000"/>
                </a:solidFill>
              </a:rPr>
              <a:t>Klinik</a:t>
            </a:r>
            <a:endParaRPr lang="en-US" sz="2400" b="1" dirty="0">
              <a:solidFill>
                <a:srgbClr val="C00000"/>
              </a:solidFill>
            </a:endParaRPr>
          </a:p>
          <a:p>
            <a:pPr lvl="1"/>
            <a:r>
              <a:rPr lang="az-Latn-AZ" b="1" dirty="0">
                <a:solidFill>
                  <a:srgbClr val="C00000"/>
                </a:solidFill>
              </a:rPr>
              <a:t>Ağrı</a:t>
            </a:r>
            <a:endParaRPr lang="en-US" b="1" dirty="0">
              <a:solidFill>
                <a:srgbClr val="C00000"/>
              </a:solidFill>
            </a:endParaRPr>
          </a:p>
          <a:p>
            <a:pPr lvl="1"/>
            <a:r>
              <a:rPr lang="az-Latn-AZ" b="1" dirty="0">
                <a:solidFill>
                  <a:srgbClr val="C00000"/>
                </a:solidFill>
              </a:rPr>
              <a:t>Diarreya</a:t>
            </a:r>
            <a:endParaRPr lang="en-US" b="1" dirty="0">
              <a:solidFill>
                <a:srgbClr val="C00000"/>
              </a:solidFill>
            </a:endParaRPr>
          </a:p>
          <a:p>
            <a:pPr lvl="1"/>
            <a:r>
              <a:rPr lang="az-Latn-AZ" b="1" dirty="0">
                <a:solidFill>
                  <a:srgbClr val="C00000"/>
                </a:solidFill>
              </a:rPr>
              <a:t>Köp</a:t>
            </a:r>
            <a:endParaRPr lang="en-US" b="1" dirty="0">
              <a:solidFill>
                <a:srgbClr val="C00000"/>
              </a:solidFill>
            </a:endParaRPr>
          </a:p>
          <a:p>
            <a:pPr lvl="1"/>
            <a:r>
              <a:rPr lang="az-Latn-AZ" b="1" dirty="0">
                <a:solidFill>
                  <a:srgbClr val="C00000"/>
                </a:solidFill>
              </a:rPr>
              <a:t>Qaz və nəcisin çıxmaması</a:t>
            </a:r>
            <a:endParaRPr lang="en-US" b="1" dirty="0">
              <a:solidFill>
                <a:srgbClr val="C00000"/>
              </a:solidFill>
            </a:endParaRPr>
          </a:p>
          <a:p>
            <a:pPr lvl="1"/>
            <a:r>
              <a:rPr lang="az-Latn-AZ" b="1" dirty="0">
                <a:solidFill>
                  <a:srgbClr val="C00000"/>
                </a:solidFill>
              </a:rPr>
              <a:t>Qusma</a:t>
            </a:r>
            <a:endParaRPr lang="en-US" b="1" dirty="0">
              <a:solidFill>
                <a:srgbClr val="C00000"/>
              </a:solidFill>
            </a:endParaRPr>
          </a:p>
          <a:p>
            <a:pPr lvl="1"/>
            <a:r>
              <a:rPr lang="az-Latn-AZ" b="1" dirty="0">
                <a:solidFill>
                  <a:srgbClr val="C00000"/>
                </a:solidFill>
              </a:rPr>
              <a:t>Melena</a:t>
            </a:r>
            <a:endParaRPr lang="en-US" b="1" dirty="0">
              <a:solidFill>
                <a:srgbClr val="C00000"/>
              </a:solidFill>
            </a:endParaRPr>
          </a:p>
          <a:p>
            <a:pPr lvl="1"/>
            <a:r>
              <a:rPr lang="az-Latn-AZ" b="1" dirty="0">
                <a:solidFill>
                  <a:srgbClr val="C00000"/>
                </a:solidFill>
              </a:rPr>
              <a:t>Palpator kütlə</a:t>
            </a:r>
          </a:p>
          <a:p>
            <a:endParaRPr lang="az-Latn-AZ" sz="2400" b="1" dirty="0">
              <a:solidFill>
                <a:srgbClr val="C00000"/>
              </a:solidFill>
            </a:endParaRPr>
          </a:p>
          <a:p>
            <a:pPr marL="0" indent="0">
              <a:buNone/>
            </a:pPr>
            <a:r>
              <a:rPr lang="az-Latn-AZ" sz="2400" b="1" dirty="0">
                <a:solidFill>
                  <a:schemeClr val="accent1">
                    <a:lumMod val="50000"/>
                  </a:schemeClr>
                </a:solidFill>
              </a:rPr>
              <a:t>Laborator</a:t>
            </a:r>
          </a:p>
          <a:p>
            <a:pPr lvl="1"/>
            <a:r>
              <a:rPr lang="az-Latn-AZ" b="1" dirty="0">
                <a:solidFill>
                  <a:schemeClr val="accent1">
                    <a:lumMod val="50000"/>
                  </a:schemeClr>
                </a:solidFill>
              </a:rPr>
              <a:t>genetik (Kron xəstəliyi)</a:t>
            </a:r>
          </a:p>
          <a:p>
            <a:pPr lvl="1"/>
            <a:r>
              <a:rPr lang="az-Latn-AZ" b="1" dirty="0">
                <a:solidFill>
                  <a:schemeClr val="accent1">
                    <a:lumMod val="50000"/>
                  </a:schemeClr>
                </a:solidFill>
              </a:rPr>
              <a:t>anticisimlər – çoliak xəstəliyi</a:t>
            </a:r>
            <a:r>
              <a:rPr lang="az-Latn-AZ" b="1" dirty="0">
                <a:solidFill>
                  <a:srgbClr val="C00000"/>
                </a:solidFill>
              </a:rPr>
              <a:t>)</a:t>
            </a:r>
            <a:endParaRPr lang="en-US" b="1" dirty="0">
              <a:solidFill>
                <a:srgbClr val="C00000"/>
              </a:solidFill>
            </a:endParaRPr>
          </a:p>
        </p:txBody>
      </p:sp>
      <p:sp>
        <p:nvSpPr>
          <p:cNvPr id="5" name="Content Placeholder 4"/>
          <p:cNvSpPr>
            <a:spLocks noGrp="1"/>
          </p:cNvSpPr>
          <p:nvPr>
            <p:ph sz="half" idx="2"/>
          </p:nvPr>
        </p:nvSpPr>
        <p:spPr>
          <a:xfrm>
            <a:off x="7467600" y="1188875"/>
            <a:ext cx="4495800" cy="5440525"/>
          </a:xfrm>
        </p:spPr>
        <p:txBody>
          <a:bodyPr>
            <a:normAutofit/>
          </a:bodyPr>
          <a:lstStyle/>
          <a:p>
            <a:pPr marL="0" indent="0">
              <a:buNone/>
            </a:pPr>
            <a:r>
              <a:rPr lang="az-Latn-AZ" sz="2400" b="1" dirty="0"/>
              <a:t>Görüntüləmə</a:t>
            </a:r>
            <a:endParaRPr lang="en-US" sz="2400" b="1" dirty="0"/>
          </a:p>
          <a:p>
            <a:pPr lvl="1"/>
            <a:r>
              <a:rPr lang="az-Latn-AZ" b="1" dirty="0"/>
              <a:t>USM</a:t>
            </a:r>
            <a:endParaRPr lang="en-US" b="1" dirty="0"/>
          </a:p>
          <a:p>
            <a:pPr lvl="1"/>
            <a:r>
              <a:rPr lang="az-Latn-AZ" b="1" dirty="0"/>
              <a:t>Rentgen</a:t>
            </a:r>
            <a:endParaRPr lang="en-US" b="1" dirty="0"/>
          </a:p>
          <a:p>
            <a:pPr lvl="1"/>
            <a:r>
              <a:rPr lang="az-Latn-AZ" b="1" dirty="0"/>
              <a:t>KT</a:t>
            </a:r>
            <a:endParaRPr lang="en-US" b="1" dirty="0"/>
          </a:p>
          <a:p>
            <a:pPr lvl="1"/>
            <a:r>
              <a:rPr lang="az-Latn-AZ" b="1" dirty="0"/>
              <a:t>MRT</a:t>
            </a:r>
            <a:endParaRPr lang="en-US" b="1" dirty="0"/>
          </a:p>
          <a:p>
            <a:pPr lvl="1"/>
            <a:r>
              <a:rPr lang="az-Latn-AZ" b="1" dirty="0"/>
              <a:t>Endoskopiya- enteroskopiya, tək və ikibalonlu enteroskopiya, kapsul endoskopiya</a:t>
            </a:r>
            <a:endParaRPr lang="en-US" b="1" dirty="0"/>
          </a:p>
          <a:p>
            <a:r>
              <a:rPr lang="az-Latn-AZ" sz="2400" b="1" dirty="0"/>
              <a:t>Biopsiya</a:t>
            </a:r>
            <a:endParaRPr lang="en-US" sz="2400" b="1" dirty="0"/>
          </a:p>
          <a:p>
            <a:r>
              <a:rPr lang="az-Latn-AZ" sz="2400" b="1" dirty="0"/>
              <a:t>Laparoskopiya</a:t>
            </a:r>
            <a:endParaRPr lang="en-US" sz="2400" b="1" dirty="0"/>
          </a:p>
          <a:p>
            <a:endParaRPr lang="en-US" sz="2400" b="1" dirty="0"/>
          </a:p>
        </p:txBody>
      </p:sp>
      <p:sp>
        <p:nvSpPr>
          <p:cNvPr id="2" name="Footer Placeholder 1"/>
          <p:cNvSpPr>
            <a:spLocks noGrp="1"/>
          </p:cNvSpPr>
          <p:nvPr>
            <p:ph type="ftr" sz="quarter" idx="11"/>
          </p:nvPr>
        </p:nvSpPr>
        <p:spPr/>
        <p:txBody>
          <a:bodyPr/>
          <a:lstStyle/>
          <a:p>
            <a:r>
              <a:rPr lang="en-US"/>
              <a:t>Prof. NYBay</a:t>
            </a:r>
          </a:p>
        </p:txBody>
      </p:sp>
      <p:sp>
        <p:nvSpPr>
          <p:cNvPr id="6" name="TextBox 5">
            <a:extLst>
              <a:ext uri="{FF2B5EF4-FFF2-40B4-BE49-F238E27FC236}">
                <a16:creationId xmlns:a16="http://schemas.microsoft.com/office/drawing/2014/main" id="{EC9CB4A3-9ABE-4834-AA0F-E0A4ED342F44}"/>
              </a:ext>
            </a:extLst>
          </p:cNvPr>
          <p:cNvSpPr txBox="1"/>
          <p:nvPr/>
        </p:nvSpPr>
        <p:spPr>
          <a:xfrm>
            <a:off x="9601200" y="76200"/>
            <a:ext cx="2514600" cy="533959"/>
          </a:xfrm>
          <a:prstGeom prst="rect">
            <a:avLst/>
          </a:prstGeom>
          <a:noFill/>
        </p:spPr>
        <p:txBody>
          <a:bodyPr wrap="square" rtlCol="0">
            <a:spAutoFit/>
          </a:bodyPr>
          <a:lstStyle/>
          <a:p>
            <a:pPr algn="r"/>
            <a:r>
              <a:rPr lang="az-Latn-AZ" sz="1400" b="1" dirty="0">
                <a:solidFill>
                  <a:schemeClr val="accent1">
                    <a:lumMod val="75000"/>
                  </a:schemeClr>
                </a:solidFill>
              </a:rPr>
              <a:t>Nazik bağırsağın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2067962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7"/>
          <p:cNvSpPr>
            <a:spLocks noGrp="1"/>
          </p:cNvSpPr>
          <p:nvPr>
            <p:ph type="title"/>
          </p:nvPr>
        </p:nvSpPr>
        <p:spPr>
          <a:xfrm>
            <a:off x="1981200" y="76200"/>
            <a:ext cx="8229600" cy="438912"/>
          </a:xfrm>
        </p:spPr>
        <p:txBody>
          <a:bodyPr>
            <a:noAutofit/>
          </a:bodyPr>
          <a:lstStyle/>
          <a:p>
            <a:r>
              <a:rPr lang="az-Latn-AZ" sz="2800" b="1" dirty="0">
                <a:solidFill>
                  <a:srgbClr val="C00000"/>
                </a:solidFill>
              </a:rPr>
              <a:t>Diaqnostik alqoritm</a:t>
            </a:r>
            <a:endParaRPr lang="en-US" sz="2800" b="1" dirty="0">
              <a:solidFill>
                <a:srgbClr val="C00000"/>
              </a:solidFill>
            </a:endParaRPr>
          </a:p>
        </p:txBody>
      </p:sp>
      <p:sp>
        <p:nvSpPr>
          <p:cNvPr id="2" name="Footer Placeholder 1"/>
          <p:cNvSpPr>
            <a:spLocks noGrp="1"/>
          </p:cNvSpPr>
          <p:nvPr>
            <p:ph type="ftr" sz="quarter" idx="11"/>
          </p:nvPr>
        </p:nvSpPr>
        <p:spPr/>
        <p:txBody>
          <a:bodyPr/>
          <a:lstStyle/>
          <a:p>
            <a:r>
              <a:rPr lang="en-US"/>
              <a:t>Prof. NYBay</a:t>
            </a:r>
          </a:p>
        </p:txBody>
      </p:sp>
      <p:sp>
        <p:nvSpPr>
          <p:cNvPr id="7" name="TextBox 6"/>
          <p:cNvSpPr txBox="1"/>
          <p:nvPr/>
        </p:nvSpPr>
        <p:spPr>
          <a:xfrm>
            <a:off x="2112496" y="768311"/>
            <a:ext cx="1099981" cy="461665"/>
          </a:xfrm>
          <a:prstGeom prst="rect">
            <a:avLst/>
          </a:prstGeom>
          <a:noFill/>
        </p:spPr>
        <p:txBody>
          <a:bodyPr wrap="none" rtlCol="0">
            <a:spAutoFit/>
          </a:bodyPr>
          <a:lstStyle/>
          <a:p>
            <a:pPr algn="ctr"/>
            <a:r>
              <a:rPr lang="az-Latn-AZ" sz="2400" b="1" dirty="0">
                <a:latin typeface="Calibri" panose="020F0502020204030204" pitchFamily="34" charset="0"/>
              </a:rPr>
              <a:t>ŞÜBHƏ</a:t>
            </a:r>
          </a:p>
        </p:txBody>
      </p:sp>
      <p:sp>
        <p:nvSpPr>
          <p:cNvPr id="8" name="TextBox 7"/>
          <p:cNvSpPr txBox="1"/>
          <p:nvPr/>
        </p:nvSpPr>
        <p:spPr>
          <a:xfrm>
            <a:off x="1703729" y="2149347"/>
            <a:ext cx="1917513" cy="461665"/>
          </a:xfrm>
          <a:prstGeom prst="rect">
            <a:avLst/>
          </a:prstGeom>
          <a:noFill/>
        </p:spPr>
        <p:txBody>
          <a:bodyPr wrap="none" rtlCol="0">
            <a:spAutoFit/>
          </a:bodyPr>
          <a:lstStyle/>
          <a:p>
            <a:pPr algn="ctr"/>
            <a:r>
              <a:rPr lang="az-Latn-AZ" sz="2400" b="1" dirty="0">
                <a:latin typeface="Calibri" panose="020F0502020204030204" pitchFamily="34" charset="0"/>
              </a:rPr>
              <a:t>BİRİNCİ PİLLƏ</a:t>
            </a:r>
          </a:p>
        </p:txBody>
      </p:sp>
      <p:sp>
        <p:nvSpPr>
          <p:cNvPr id="9" name="TextBox 8"/>
          <p:cNvSpPr txBox="1"/>
          <p:nvPr/>
        </p:nvSpPr>
        <p:spPr>
          <a:xfrm>
            <a:off x="1792696" y="3505200"/>
            <a:ext cx="1739579" cy="461665"/>
          </a:xfrm>
          <a:prstGeom prst="rect">
            <a:avLst/>
          </a:prstGeom>
          <a:noFill/>
        </p:spPr>
        <p:txBody>
          <a:bodyPr wrap="none" rtlCol="0">
            <a:spAutoFit/>
          </a:bodyPr>
          <a:lstStyle/>
          <a:p>
            <a:pPr algn="ctr"/>
            <a:r>
              <a:rPr lang="az-Latn-AZ" sz="2400" b="1" dirty="0">
                <a:latin typeface="Calibri" panose="020F0502020204030204" pitchFamily="34" charset="0"/>
              </a:rPr>
              <a:t>İKİNCİ PİLLƏ</a:t>
            </a:r>
            <a:endParaRPr lang="en-US" sz="2400" b="1" dirty="0">
              <a:latin typeface="Calibri" panose="020F0502020204030204" pitchFamily="34" charset="0"/>
            </a:endParaRPr>
          </a:p>
        </p:txBody>
      </p:sp>
      <p:sp>
        <p:nvSpPr>
          <p:cNvPr id="10" name="TextBox 9"/>
          <p:cNvSpPr txBox="1"/>
          <p:nvPr/>
        </p:nvSpPr>
        <p:spPr>
          <a:xfrm>
            <a:off x="1676400" y="4953000"/>
            <a:ext cx="1972168" cy="830997"/>
          </a:xfrm>
          <a:prstGeom prst="rect">
            <a:avLst/>
          </a:prstGeom>
          <a:noFill/>
        </p:spPr>
        <p:txBody>
          <a:bodyPr wrap="square" rtlCol="0">
            <a:spAutoFit/>
          </a:bodyPr>
          <a:lstStyle/>
          <a:p>
            <a:pPr algn="ctr"/>
            <a:r>
              <a:rPr lang="az-Latn-AZ" sz="2400" b="1" dirty="0">
                <a:latin typeface="Calibri" panose="020F0502020204030204" pitchFamily="34" charset="0"/>
              </a:rPr>
              <a:t>ÜÇÜNCÜ PİLLƏ</a:t>
            </a:r>
          </a:p>
        </p:txBody>
      </p:sp>
      <p:sp>
        <p:nvSpPr>
          <p:cNvPr id="11" name="Rounded Rectangular Callout 10"/>
          <p:cNvSpPr/>
          <p:nvPr/>
        </p:nvSpPr>
        <p:spPr>
          <a:xfrm>
            <a:off x="4953000" y="758874"/>
            <a:ext cx="5562600" cy="1621304"/>
          </a:xfrm>
          <a:prstGeom prst="wedgeRoundRectCallout">
            <a:avLst>
              <a:gd name="adj1" fmla="val -76827"/>
              <a:gd name="adj2" fmla="val -38103"/>
              <a:gd name="adj3" fmla="val 16667"/>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r>
              <a:rPr lang="az-Latn-AZ" sz="1600" b="1" dirty="0">
                <a:solidFill>
                  <a:schemeClr val="tx1"/>
                </a:solidFill>
                <a:latin typeface="+mj-lt"/>
              </a:rPr>
              <a:t>Ağrı</a:t>
            </a:r>
          </a:p>
          <a:p>
            <a:pPr marL="0" lvl="1"/>
            <a:r>
              <a:rPr lang="az-Latn-AZ" sz="1600" b="1" dirty="0">
                <a:solidFill>
                  <a:schemeClr val="tx1"/>
                </a:solidFill>
                <a:latin typeface="+mj-lt"/>
              </a:rPr>
              <a:t>Diarreya, köp</a:t>
            </a:r>
          </a:p>
          <a:p>
            <a:pPr marL="0" lvl="1"/>
            <a:r>
              <a:rPr lang="az-Latn-AZ" sz="1600" b="1" dirty="0">
                <a:solidFill>
                  <a:schemeClr val="tx1"/>
                </a:solidFill>
                <a:latin typeface="+mj-lt"/>
              </a:rPr>
              <a:t>Qaz və nəcisin çıxmaması</a:t>
            </a:r>
          </a:p>
          <a:p>
            <a:pPr marL="0" lvl="1"/>
            <a:r>
              <a:rPr lang="az-Latn-AZ" sz="1600" b="1" dirty="0">
                <a:solidFill>
                  <a:schemeClr val="tx1"/>
                </a:solidFill>
                <a:latin typeface="+mj-lt"/>
              </a:rPr>
              <a:t>Qusma</a:t>
            </a:r>
          </a:p>
          <a:p>
            <a:pPr marL="0" lvl="1"/>
            <a:r>
              <a:rPr lang="az-Latn-AZ" sz="1600" b="1" dirty="0">
                <a:solidFill>
                  <a:schemeClr val="tx1"/>
                </a:solidFill>
                <a:latin typeface="+mj-lt"/>
              </a:rPr>
              <a:t>Melena</a:t>
            </a:r>
          </a:p>
          <a:p>
            <a:pPr marL="0" lvl="1"/>
            <a:r>
              <a:rPr lang="az-Latn-AZ" sz="1600" b="1" dirty="0">
                <a:solidFill>
                  <a:schemeClr val="tx1"/>
                </a:solidFill>
                <a:latin typeface="+mj-lt"/>
              </a:rPr>
              <a:t>Qarında kütlə</a:t>
            </a:r>
          </a:p>
        </p:txBody>
      </p:sp>
      <p:sp>
        <p:nvSpPr>
          <p:cNvPr id="12" name="Rounded Rectangular Callout 11"/>
          <p:cNvSpPr/>
          <p:nvPr/>
        </p:nvSpPr>
        <p:spPr>
          <a:xfrm>
            <a:off x="4939144" y="2609673"/>
            <a:ext cx="5562600" cy="1062500"/>
          </a:xfrm>
          <a:prstGeom prst="wedgeRoundRectCallout">
            <a:avLst>
              <a:gd name="adj1" fmla="val -72879"/>
              <a:gd name="adj2" fmla="val -70326"/>
              <a:gd name="adj3" fmla="val 16667"/>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az-Latn-AZ" sz="2000" b="1" dirty="0">
                <a:solidFill>
                  <a:schemeClr val="tx1"/>
                </a:solidFill>
                <a:latin typeface="+mj-lt"/>
              </a:rPr>
              <a:t>Kəskin cərrahi xəstəlikləri və böyük kütlələrin (törəmələr, divar qalınlşması) araşdırmaq</a:t>
            </a:r>
            <a:endParaRPr lang="en-US" sz="2000" b="1" dirty="0">
              <a:solidFill>
                <a:schemeClr val="tx1"/>
              </a:solidFill>
              <a:latin typeface="+mj-lt"/>
            </a:endParaRPr>
          </a:p>
        </p:txBody>
      </p:sp>
      <p:sp>
        <p:nvSpPr>
          <p:cNvPr id="13" name="Rounded Rectangular Callout 12"/>
          <p:cNvSpPr/>
          <p:nvPr/>
        </p:nvSpPr>
        <p:spPr>
          <a:xfrm>
            <a:off x="4953000" y="4030550"/>
            <a:ext cx="5562600" cy="833037"/>
          </a:xfrm>
          <a:prstGeom prst="wedgeRoundRectCallout">
            <a:avLst>
              <a:gd name="adj1" fmla="val -73111"/>
              <a:gd name="adj2" fmla="val -71027"/>
              <a:gd name="adj3" fmla="val 16667"/>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az-Latn-AZ" sz="2000" b="1" dirty="0">
                <a:solidFill>
                  <a:schemeClr val="tx1"/>
                </a:solidFill>
                <a:latin typeface="+mj-lt"/>
              </a:rPr>
              <a:t>Xəstəliyin təbiətini dəqialəşdirmək  və ya nazik bağırsaq xəstəliyini inkar etməkdir</a:t>
            </a:r>
            <a:endParaRPr lang="en-US" sz="2000" b="1" dirty="0">
              <a:solidFill>
                <a:schemeClr val="tx1"/>
              </a:solidFill>
              <a:latin typeface="+mj-lt"/>
            </a:endParaRPr>
          </a:p>
        </p:txBody>
      </p:sp>
      <p:sp>
        <p:nvSpPr>
          <p:cNvPr id="14" name="Rounded Rectangular Callout 13"/>
          <p:cNvSpPr/>
          <p:nvPr/>
        </p:nvSpPr>
        <p:spPr>
          <a:xfrm>
            <a:off x="4925289" y="5089491"/>
            <a:ext cx="5576455" cy="1313765"/>
          </a:xfrm>
          <a:prstGeom prst="wedgeRoundRectCallout">
            <a:avLst>
              <a:gd name="adj1" fmla="val -77424"/>
              <a:gd name="adj2" fmla="val -43905"/>
              <a:gd name="adj3" fmla="val 16667"/>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az-Latn-AZ" sz="2000" b="1" dirty="0">
                <a:solidFill>
                  <a:schemeClr val="tx1"/>
                </a:solidFill>
                <a:latin typeface="Calibri" panose="020F0502020204030204" pitchFamily="34" charset="0"/>
              </a:rPr>
              <a:t>Bəzi xəstəlikləri dəqiqləşdirmək</a:t>
            </a:r>
          </a:p>
          <a:p>
            <a:pPr lvl="1"/>
            <a:r>
              <a:rPr lang="az-Latn-AZ" sz="2000" b="1" dirty="0">
                <a:solidFill>
                  <a:schemeClr val="tx1"/>
                </a:solidFill>
                <a:latin typeface="Calibri" panose="020F0502020204030204" pitchFamily="34" charset="0"/>
              </a:rPr>
              <a:t>Ağırlıq dərəcəsini müəyyənləşdirmə</a:t>
            </a:r>
            <a:endParaRPr lang="en-US" sz="2000" b="1" dirty="0">
              <a:solidFill>
                <a:schemeClr val="tx1"/>
              </a:solidFill>
              <a:latin typeface="Calibri" panose="020F0502020204030204" pitchFamily="34" charset="0"/>
            </a:endParaRPr>
          </a:p>
        </p:txBody>
      </p:sp>
      <p:cxnSp>
        <p:nvCxnSpPr>
          <p:cNvPr id="15" name="Straight Arrow Connector 14"/>
          <p:cNvCxnSpPr>
            <a:stCxn id="7" idx="2"/>
            <a:endCxn id="8" idx="0"/>
          </p:cNvCxnSpPr>
          <p:nvPr/>
        </p:nvCxnSpPr>
        <p:spPr>
          <a:xfrm flipH="1">
            <a:off x="2662486" y="1229976"/>
            <a:ext cx="1" cy="919371"/>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6" name="Straight Arrow Connector 15"/>
          <p:cNvCxnSpPr>
            <a:stCxn id="8" idx="2"/>
          </p:cNvCxnSpPr>
          <p:nvPr/>
        </p:nvCxnSpPr>
        <p:spPr>
          <a:xfrm>
            <a:off x="2662485" y="2611012"/>
            <a:ext cx="0" cy="1387733"/>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7" name="Straight Arrow Connector 16"/>
          <p:cNvCxnSpPr>
            <a:stCxn id="9" idx="2"/>
            <a:endCxn id="10" idx="0"/>
          </p:cNvCxnSpPr>
          <p:nvPr/>
        </p:nvCxnSpPr>
        <p:spPr>
          <a:xfrm flipH="1">
            <a:off x="2662484" y="3966865"/>
            <a:ext cx="2" cy="986135"/>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9" name="TextBox 18">
            <a:extLst>
              <a:ext uri="{FF2B5EF4-FFF2-40B4-BE49-F238E27FC236}">
                <a16:creationId xmlns:a16="http://schemas.microsoft.com/office/drawing/2014/main" id="{D8B5FC17-8312-40BA-80D3-D9C021F3FAD9}"/>
              </a:ext>
            </a:extLst>
          </p:cNvPr>
          <p:cNvSpPr txBox="1"/>
          <p:nvPr/>
        </p:nvSpPr>
        <p:spPr>
          <a:xfrm>
            <a:off x="9601200" y="76200"/>
            <a:ext cx="2514600" cy="533959"/>
          </a:xfrm>
          <a:prstGeom prst="rect">
            <a:avLst/>
          </a:prstGeom>
          <a:noFill/>
        </p:spPr>
        <p:txBody>
          <a:bodyPr wrap="square" rtlCol="0">
            <a:spAutoFit/>
          </a:bodyPr>
          <a:lstStyle/>
          <a:p>
            <a:pPr algn="r"/>
            <a:r>
              <a:rPr lang="az-Latn-AZ" sz="1400" b="1" dirty="0">
                <a:solidFill>
                  <a:schemeClr val="accent1">
                    <a:lumMod val="75000"/>
                  </a:schemeClr>
                </a:solidFill>
              </a:rPr>
              <a:t>Nazik bağırsağın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13933229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7"/>
          <p:cNvSpPr>
            <a:spLocks noGrp="1"/>
          </p:cNvSpPr>
          <p:nvPr>
            <p:ph type="title"/>
          </p:nvPr>
        </p:nvSpPr>
        <p:spPr>
          <a:xfrm>
            <a:off x="2057400" y="152400"/>
            <a:ext cx="8229600" cy="438912"/>
          </a:xfrm>
        </p:spPr>
        <p:txBody>
          <a:bodyPr>
            <a:noAutofit/>
          </a:bodyPr>
          <a:lstStyle/>
          <a:p>
            <a:r>
              <a:rPr lang="az-Latn-AZ" sz="2400" b="1" i="1" dirty="0">
                <a:solidFill>
                  <a:srgbClr val="C00000"/>
                </a:solidFill>
              </a:rPr>
              <a:t>Nazik bağırsaq xəstəliklərinin diaqnostikası</a:t>
            </a:r>
            <a:endParaRPr lang="en-US" sz="2400" b="1" i="1" dirty="0">
              <a:solidFill>
                <a:srgbClr val="C00000"/>
              </a:solidFill>
            </a:endParaRPr>
          </a:p>
        </p:txBody>
      </p:sp>
      <p:sp>
        <p:nvSpPr>
          <p:cNvPr id="2" name="Footer Placeholder 1"/>
          <p:cNvSpPr>
            <a:spLocks noGrp="1"/>
          </p:cNvSpPr>
          <p:nvPr>
            <p:ph type="ftr" sz="quarter" idx="11"/>
          </p:nvPr>
        </p:nvSpPr>
        <p:spPr/>
        <p:txBody>
          <a:bodyPr/>
          <a:lstStyle/>
          <a:p>
            <a:r>
              <a:rPr lang="en-US"/>
              <a:t>Prof. NYBay</a:t>
            </a:r>
          </a:p>
        </p:txBody>
      </p:sp>
      <p:sp>
        <p:nvSpPr>
          <p:cNvPr id="19" name="Text Box 43"/>
          <p:cNvSpPr txBox="1">
            <a:spLocks noChangeArrowheads="1"/>
          </p:cNvSpPr>
          <p:nvPr/>
        </p:nvSpPr>
        <p:spPr bwMode="auto">
          <a:xfrm>
            <a:off x="2499693" y="5650469"/>
            <a:ext cx="711643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az-Latn-AZ" altLang="en-US" sz="3600" b="1" dirty="0">
                <a:solidFill>
                  <a:srgbClr val="C00000"/>
                </a:solidFill>
                <a:latin typeface="Calibri" panose="020F0502020204030204" pitchFamily="34" charset="0"/>
              </a:rPr>
              <a:t>Nazik bağırsaq xəstəliklərinə ŞÜBHƏ</a:t>
            </a:r>
            <a:endParaRPr lang="tr-TR" altLang="en-US" sz="3600" b="1" dirty="0">
              <a:solidFill>
                <a:srgbClr val="C00000"/>
              </a:solidFill>
              <a:latin typeface="Calibri" panose="020F0502020204030204" pitchFamily="34" charset="0"/>
            </a:endParaRPr>
          </a:p>
        </p:txBody>
      </p:sp>
      <p:sp>
        <p:nvSpPr>
          <p:cNvPr id="20" name="TextBox 19"/>
          <p:cNvSpPr txBox="1"/>
          <p:nvPr/>
        </p:nvSpPr>
        <p:spPr>
          <a:xfrm>
            <a:off x="3238509" y="1261170"/>
            <a:ext cx="5638799" cy="3539430"/>
          </a:xfrm>
          <a:prstGeom prst="rect">
            <a:avLst/>
          </a:prstGeom>
          <a:noFill/>
        </p:spPr>
        <p:txBody>
          <a:bodyPr wrap="square" rtlCol="0">
            <a:spAutoFit/>
          </a:bodyPr>
          <a:lstStyle/>
          <a:p>
            <a:pPr marL="0" lvl="1"/>
            <a:r>
              <a:rPr lang="az-Latn-AZ" sz="2800" b="1" dirty="0">
                <a:solidFill>
                  <a:schemeClr val="accent1">
                    <a:lumMod val="75000"/>
                  </a:schemeClr>
                </a:solidFill>
                <a:latin typeface="+mj-lt"/>
              </a:rPr>
              <a:t>Ağrı</a:t>
            </a:r>
          </a:p>
          <a:p>
            <a:pPr marL="0" lvl="1"/>
            <a:r>
              <a:rPr lang="az-Latn-AZ" sz="2800" b="1" dirty="0">
                <a:solidFill>
                  <a:schemeClr val="accent1">
                    <a:lumMod val="75000"/>
                  </a:schemeClr>
                </a:solidFill>
                <a:latin typeface="+mj-lt"/>
              </a:rPr>
              <a:t>Diarreya</a:t>
            </a:r>
          </a:p>
          <a:p>
            <a:pPr marL="0" lvl="1"/>
            <a:r>
              <a:rPr lang="az-Latn-AZ" sz="2800" b="1" dirty="0">
                <a:solidFill>
                  <a:schemeClr val="accent1">
                    <a:lumMod val="75000"/>
                  </a:schemeClr>
                </a:solidFill>
                <a:latin typeface="+mj-lt"/>
              </a:rPr>
              <a:t>Köp</a:t>
            </a:r>
          </a:p>
          <a:p>
            <a:pPr marL="0" lvl="1"/>
            <a:r>
              <a:rPr lang="az-Latn-AZ" sz="2800" b="1" dirty="0">
                <a:solidFill>
                  <a:schemeClr val="accent1">
                    <a:lumMod val="75000"/>
                  </a:schemeClr>
                </a:solidFill>
                <a:latin typeface="+mj-lt"/>
              </a:rPr>
              <a:t>Qaz və nəcisin çıxmaması</a:t>
            </a:r>
          </a:p>
          <a:p>
            <a:pPr marL="0" lvl="1"/>
            <a:r>
              <a:rPr lang="az-Latn-AZ" sz="2800" b="1" dirty="0">
                <a:solidFill>
                  <a:schemeClr val="accent1">
                    <a:lumMod val="75000"/>
                  </a:schemeClr>
                </a:solidFill>
                <a:latin typeface="+mj-lt"/>
              </a:rPr>
              <a:t>Qusma</a:t>
            </a:r>
          </a:p>
          <a:p>
            <a:pPr marL="0" lvl="1"/>
            <a:r>
              <a:rPr lang="az-Latn-AZ" sz="2800" b="1" dirty="0">
                <a:solidFill>
                  <a:schemeClr val="accent1">
                    <a:lumMod val="75000"/>
                  </a:schemeClr>
                </a:solidFill>
                <a:latin typeface="+mj-lt"/>
              </a:rPr>
              <a:t>Melena</a:t>
            </a:r>
          </a:p>
          <a:p>
            <a:pPr marL="0" lvl="1"/>
            <a:r>
              <a:rPr lang="az-Latn-AZ" sz="2800" b="1" dirty="0">
                <a:solidFill>
                  <a:schemeClr val="accent1">
                    <a:lumMod val="75000"/>
                  </a:schemeClr>
                </a:solidFill>
                <a:latin typeface="+mj-lt"/>
              </a:rPr>
              <a:t>Qarında kütlə</a:t>
            </a:r>
          </a:p>
          <a:p>
            <a:pPr marL="0" lvl="1"/>
            <a:r>
              <a:rPr lang="az-Latn-AZ" sz="2800" b="1" dirty="0">
                <a:solidFill>
                  <a:schemeClr val="accent1">
                    <a:lumMod val="75000"/>
                  </a:schemeClr>
                </a:solidFill>
                <a:latin typeface="+mj-lt"/>
              </a:rPr>
              <a:t>Fistul</a:t>
            </a:r>
          </a:p>
        </p:txBody>
      </p:sp>
      <p:cxnSp>
        <p:nvCxnSpPr>
          <p:cNvPr id="21" name="Straight Arrow Connector 20"/>
          <p:cNvCxnSpPr>
            <a:stCxn id="20" idx="2"/>
            <a:endCxn id="19" idx="0"/>
          </p:cNvCxnSpPr>
          <p:nvPr/>
        </p:nvCxnSpPr>
        <p:spPr>
          <a:xfrm>
            <a:off x="6057908" y="4800600"/>
            <a:ext cx="2" cy="849868"/>
          </a:xfrm>
          <a:prstGeom prst="straightConnector1">
            <a:avLst/>
          </a:prstGeom>
          <a:ln w="38100">
            <a:solidFill>
              <a:schemeClr val="accent1">
                <a:lumMod val="75000"/>
              </a:schemeClr>
            </a:solidFill>
            <a:tailEnd type="arrow"/>
          </a:ln>
        </p:spPr>
        <p:style>
          <a:lnRef idx="3">
            <a:schemeClr val="dk1"/>
          </a:lnRef>
          <a:fillRef idx="0">
            <a:schemeClr val="dk1"/>
          </a:fillRef>
          <a:effectRef idx="2">
            <a:schemeClr val="dk1"/>
          </a:effectRef>
          <a:fontRef idx="minor">
            <a:schemeClr val="tx1"/>
          </a:fontRef>
        </p:style>
      </p:cxnSp>
      <p:sp>
        <p:nvSpPr>
          <p:cNvPr id="7" name="TextBox 6">
            <a:extLst>
              <a:ext uri="{FF2B5EF4-FFF2-40B4-BE49-F238E27FC236}">
                <a16:creationId xmlns:a16="http://schemas.microsoft.com/office/drawing/2014/main" id="{90146683-DF83-4BA3-A4DE-EACC69278574}"/>
              </a:ext>
            </a:extLst>
          </p:cNvPr>
          <p:cNvSpPr txBox="1"/>
          <p:nvPr/>
        </p:nvSpPr>
        <p:spPr>
          <a:xfrm>
            <a:off x="9601200" y="76200"/>
            <a:ext cx="2514600" cy="533959"/>
          </a:xfrm>
          <a:prstGeom prst="rect">
            <a:avLst/>
          </a:prstGeom>
          <a:noFill/>
        </p:spPr>
        <p:txBody>
          <a:bodyPr wrap="square" rtlCol="0">
            <a:spAutoFit/>
          </a:bodyPr>
          <a:lstStyle/>
          <a:p>
            <a:pPr algn="r"/>
            <a:r>
              <a:rPr lang="az-Latn-AZ" sz="1400" b="1" dirty="0">
                <a:solidFill>
                  <a:schemeClr val="accent1">
                    <a:lumMod val="75000"/>
                  </a:schemeClr>
                </a:solidFill>
              </a:rPr>
              <a:t>Nazik bağırsağın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9289368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Box 43"/>
          <p:cNvSpPr txBox="1">
            <a:spLocks noChangeArrowheads="1"/>
          </p:cNvSpPr>
          <p:nvPr/>
        </p:nvSpPr>
        <p:spPr bwMode="auto">
          <a:xfrm>
            <a:off x="3715223" y="1371600"/>
            <a:ext cx="476156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az-Latn-AZ" altLang="en-US" sz="2000" b="1" dirty="0">
                <a:solidFill>
                  <a:schemeClr val="accent1">
                    <a:lumMod val="75000"/>
                  </a:schemeClr>
                </a:solidFill>
                <a:latin typeface="Calibri" panose="020F0502020204030204" pitchFamily="34" charset="0"/>
              </a:rPr>
              <a:t>NAZİK BAĞIRSAQ XƏSTƏLİKLƏRİNƏ ŞÜBHƏ</a:t>
            </a:r>
            <a:endParaRPr lang="tr-TR" altLang="en-US" sz="2000" b="1" dirty="0">
              <a:solidFill>
                <a:schemeClr val="accent1">
                  <a:lumMod val="75000"/>
                </a:schemeClr>
              </a:solidFill>
              <a:latin typeface="Calibri" panose="020F0502020204030204" pitchFamily="34" charset="0"/>
            </a:endParaRPr>
          </a:p>
        </p:txBody>
      </p:sp>
      <p:sp>
        <p:nvSpPr>
          <p:cNvPr id="8" name="Text Box 44"/>
          <p:cNvSpPr txBox="1">
            <a:spLocks noChangeArrowheads="1"/>
          </p:cNvSpPr>
          <p:nvPr/>
        </p:nvSpPr>
        <p:spPr bwMode="auto">
          <a:xfrm>
            <a:off x="1981201" y="2286000"/>
            <a:ext cx="8229599" cy="1259919"/>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000" b="1" dirty="0">
                <a:solidFill>
                  <a:srgbClr val="C00000"/>
                </a:solidFill>
                <a:latin typeface="Calibri" panose="020F0502020204030204" pitchFamily="34" charset="0"/>
              </a:rPr>
              <a:t>BİRİNCİ PİLLƏ MÜAYİNƏLƏRİ</a:t>
            </a:r>
          </a:p>
          <a:p>
            <a:pPr algn="ctr"/>
            <a:endParaRPr lang="az-Latn-AZ" altLang="en-US" sz="2000" b="1" dirty="0">
              <a:solidFill>
                <a:srgbClr val="C00000"/>
              </a:solidFill>
              <a:latin typeface="Calibri" panose="020F0502020204030204" pitchFamily="34" charset="0"/>
            </a:endParaRPr>
          </a:p>
          <a:p>
            <a:pPr algn="ctr"/>
            <a:r>
              <a:rPr lang="az-Latn-AZ" sz="2800" b="1" dirty="0">
                <a:solidFill>
                  <a:schemeClr val="accent1">
                    <a:lumMod val="75000"/>
                  </a:schemeClr>
                </a:solidFill>
                <a:latin typeface="Calibri" panose="020F0502020204030204" pitchFamily="34" charset="0"/>
              </a:rPr>
              <a:t>Geniş klinik müayinə, KT </a:t>
            </a:r>
            <a:endParaRPr lang="tr-TR" altLang="en-US" sz="2800" dirty="0">
              <a:solidFill>
                <a:schemeClr val="accent1">
                  <a:lumMod val="75000"/>
                </a:schemeClr>
              </a:solidFill>
              <a:latin typeface="Calibri" panose="020F0502020204030204" pitchFamily="34" charset="0"/>
            </a:endParaRPr>
          </a:p>
        </p:txBody>
      </p:sp>
      <p:sp>
        <p:nvSpPr>
          <p:cNvPr id="9" name="Text Box 45"/>
          <p:cNvSpPr txBox="1">
            <a:spLocks noChangeArrowheads="1"/>
          </p:cNvSpPr>
          <p:nvPr/>
        </p:nvSpPr>
        <p:spPr bwMode="auto">
          <a:xfrm>
            <a:off x="3200400" y="5181601"/>
            <a:ext cx="1650773" cy="919401"/>
          </a:xfrm>
          <a:prstGeom prst="round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az-Latn-AZ" altLang="en-US" sz="2400" b="1" dirty="0">
                <a:solidFill>
                  <a:schemeClr val="accent1">
                    <a:lumMod val="75000"/>
                  </a:schemeClr>
                </a:solidFill>
                <a:latin typeface="Calibri" panose="020F0502020204030204" pitchFamily="34" charset="0"/>
              </a:rPr>
              <a:t>Diaqnoz dəqiqləşir</a:t>
            </a:r>
            <a:endParaRPr lang="tr-TR" altLang="en-US" sz="2400" b="1" dirty="0">
              <a:solidFill>
                <a:schemeClr val="accent1">
                  <a:lumMod val="75000"/>
                </a:schemeClr>
              </a:solidFill>
              <a:latin typeface="Calibri" panose="020F0502020204030204" pitchFamily="34" charset="0"/>
            </a:endParaRPr>
          </a:p>
        </p:txBody>
      </p:sp>
      <p:sp>
        <p:nvSpPr>
          <p:cNvPr id="10" name="Text Box 48"/>
          <p:cNvSpPr txBox="1">
            <a:spLocks noChangeArrowheads="1"/>
          </p:cNvSpPr>
          <p:nvPr/>
        </p:nvSpPr>
        <p:spPr bwMode="auto">
          <a:xfrm>
            <a:off x="9372600" y="4691777"/>
            <a:ext cx="2590800" cy="1328023"/>
          </a:xfrm>
          <a:prstGeom prst="round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az-Latn-AZ" altLang="en-US" sz="2400" b="1" dirty="0">
                <a:solidFill>
                  <a:schemeClr val="accent1">
                    <a:lumMod val="75000"/>
                  </a:schemeClr>
                </a:solidFill>
                <a:latin typeface="Calibri" panose="020F0502020204030204" pitchFamily="34" charset="0"/>
              </a:rPr>
              <a:t>Üzvi dəyişiklik yox,  lakin klinik  şübhə var</a:t>
            </a:r>
            <a:endParaRPr lang="tr-TR" altLang="en-US" sz="2400" b="1" dirty="0">
              <a:solidFill>
                <a:schemeClr val="accent1">
                  <a:lumMod val="75000"/>
                </a:schemeClr>
              </a:solidFill>
              <a:latin typeface="Calibri" panose="020F0502020204030204" pitchFamily="34" charset="0"/>
            </a:endParaRPr>
          </a:p>
        </p:txBody>
      </p:sp>
      <p:cxnSp>
        <p:nvCxnSpPr>
          <p:cNvPr id="12" name="AutoShape 64"/>
          <p:cNvCxnSpPr>
            <a:cxnSpLocks noChangeShapeType="1"/>
            <a:stCxn id="7" idx="2"/>
            <a:endCxn id="8" idx="0"/>
          </p:cNvCxnSpPr>
          <p:nvPr/>
        </p:nvCxnSpPr>
        <p:spPr bwMode="auto">
          <a:xfrm flipH="1">
            <a:off x="6096001" y="1771710"/>
            <a:ext cx="2" cy="514290"/>
          </a:xfrm>
          <a:prstGeom prst="straightConnector1">
            <a:avLst/>
          </a:prstGeom>
          <a:ln w="28575">
            <a:solidFill>
              <a:schemeClr val="accent1">
                <a:lumMod val="75000"/>
              </a:schemeClr>
            </a:solidFill>
            <a:headEnd/>
            <a:tailEnd type="triangle" w="med" len="med"/>
          </a:ln>
        </p:spPr>
        <p:style>
          <a:lnRef idx="2">
            <a:schemeClr val="accent3"/>
          </a:lnRef>
          <a:fillRef idx="0">
            <a:schemeClr val="accent3"/>
          </a:fillRef>
          <a:effectRef idx="1">
            <a:schemeClr val="accent3"/>
          </a:effectRef>
          <a:fontRef idx="minor">
            <a:schemeClr val="tx1"/>
          </a:fontRef>
        </p:style>
      </p:cxnSp>
      <p:sp>
        <p:nvSpPr>
          <p:cNvPr id="13" name="TextBox 12"/>
          <p:cNvSpPr txBox="1"/>
          <p:nvPr/>
        </p:nvSpPr>
        <p:spPr>
          <a:xfrm>
            <a:off x="2171699" y="152401"/>
            <a:ext cx="7848600" cy="830997"/>
          </a:xfrm>
          <a:prstGeom prst="rect">
            <a:avLst/>
          </a:prstGeom>
          <a:noFill/>
        </p:spPr>
        <p:txBody>
          <a:bodyPr wrap="square" rtlCol="0">
            <a:spAutoFit/>
          </a:bodyPr>
          <a:lstStyle/>
          <a:p>
            <a:pPr marL="0" lvl="1" algn="ctr"/>
            <a:r>
              <a:rPr lang="az-Latn-AZ" sz="2400" b="1" dirty="0">
                <a:solidFill>
                  <a:srgbClr val="C00000"/>
                </a:solidFill>
              </a:rPr>
              <a:t>Ağrı, diarreya, köp, qaz və nəcisin çıxmaması, qusma, melena, qarında kütlə, fistul</a:t>
            </a:r>
            <a:endParaRPr lang="en-US" sz="2000" b="1" dirty="0">
              <a:solidFill>
                <a:srgbClr val="C00000"/>
              </a:solidFill>
              <a:latin typeface="Calibri" panose="020F0502020204030204" pitchFamily="34" charset="0"/>
            </a:endParaRPr>
          </a:p>
        </p:txBody>
      </p:sp>
      <p:cxnSp>
        <p:nvCxnSpPr>
          <p:cNvPr id="14" name="Straight Arrow Connector 13"/>
          <p:cNvCxnSpPr>
            <a:stCxn id="13" idx="2"/>
            <a:endCxn id="7" idx="0"/>
          </p:cNvCxnSpPr>
          <p:nvPr/>
        </p:nvCxnSpPr>
        <p:spPr>
          <a:xfrm>
            <a:off x="6095999" y="983398"/>
            <a:ext cx="4" cy="388203"/>
          </a:xfrm>
          <a:prstGeom prst="straightConnector1">
            <a:avLst/>
          </a:prstGeom>
          <a:ln w="28575">
            <a:solidFill>
              <a:schemeClr val="accent1">
                <a:lumMod val="75000"/>
              </a:schemeClr>
            </a:solidFill>
            <a:tailEnd type="arrow"/>
          </a:ln>
        </p:spPr>
        <p:style>
          <a:lnRef idx="2">
            <a:schemeClr val="accent3"/>
          </a:lnRef>
          <a:fillRef idx="0">
            <a:schemeClr val="accent3"/>
          </a:fillRef>
          <a:effectRef idx="1">
            <a:schemeClr val="accent3"/>
          </a:effectRef>
          <a:fontRef idx="minor">
            <a:schemeClr val="tx1"/>
          </a:fontRef>
        </p:style>
      </p:cxnSp>
      <p:cxnSp>
        <p:nvCxnSpPr>
          <p:cNvPr id="15" name="Straight Arrow Connector 14"/>
          <p:cNvCxnSpPr>
            <a:stCxn id="8" idx="2"/>
            <a:endCxn id="9" idx="0"/>
          </p:cNvCxnSpPr>
          <p:nvPr/>
        </p:nvCxnSpPr>
        <p:spPr>
          <a:xfrm flipH="1">
            <a:off x="4025787" y="3545919"/>
            <a:ext cx="2070214" cy="1635682"/>
          </a:xfrm>
          <a:prstGeom prst="straightConnector1">
            <a:avLst/>
          </a:prstGeom>
          <a:ln w="28575">
            <a:solidFill>
              <a:schemeClr val="accent1">
                <a:lumMod val="75000"/>
              </a:schemeClr>
            </a:solidFill>
            <a:tailEnd type="arrow"/>
          </a:ln>
        </p:spPr>
        <p:style>
          <a:lnRef idx="2">
            <a:schemeClr val="accent3"/>
          </a:lnRef>
          <a:fillRef idx="0">
            <a:schemeClr val="accent3"/>
          </a:fillRef>
          <a:effectRef idx="1">
            <a:schemeClr val="accent3"/>
          </a:effectRef>
          <a:fontRef idx="minor">
            <a:schemeClr val="tx1"/>
          </a:fontRef>
        </p:style>
      </p:cxnSp>
      <p:cxnSp>
        <p:nvCxnSpPr>
          <p:cNvPr id="16" name="Straight Arrow Connector 15"/>
          <p:cNvCxnSpPr>
            <a:stCxn id="8" idx="2"/>
            <a:endCxn id="10" idx="0"/>
          </p:cNvCxnSpPr>
          <p:nvPr/>
        </p:nvCxnSpPr>
        <p:spPr>
          <a:xfrm>
            <a:off x="6096001" y="3545919"/>
            <a:ext cx="4571999" cy="1145858"/>
          </a:xfrm>
          <a:prstGeom prst="straightConnector1">
            <a:avLst/>
          </a:prstGeom>
          <a:ln w="28575">
            <a:solidFill>
              <a:schemeClr val="accent1">
                <a:lumMod val="75000"/>
              </a:schemeClr>
            </a:solidFill>
            <a:tailEnd type="arrow"/>
          </a:ln>
        </p:spPr>
        <p:style>
          <a:lnRef idx="2">
            <a:schemeClr val="accent3"/>
          </a:lnRef>
          <a:fillRef idx="0">
            <a:schemeClr val="accent3"/>
          </a:fillRef>
          <a:effectRef idx="1">
            <a:schemeClr val="accent3"/>
          </a:effectRef>
          <a:fontRef idx="minor">
            <a:schemeClr val="tx1"/>
          </a:fontRef>
        </p:style>
      </p:cxnSp>
      <p:sp>
        <p:nvSpPr>
          <p:cNvPr id="22" name="Text Box 51"/>
          <p:cNvSpPr txBox="1">
            <a:spLocks noChangeArrowheads="1"/>
          </p:cNvSpPr>
          <p:nvPr/>
        </p:nvSpPr>
        <p:spPr bwMode="auto">
          <a:xfrm>
            <a:off x="5947891" y="5181601"/>
            <a:ext cx="2662709" cy="1328023"/>
          </a:xfrm>
          <a:prstGeom prst="round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az-Latn-AZ" altLang="en-US" sz="2400" b="1" dirty="0">
                <a:solidFill>
                  <a:schemeClr val="accent1">
                    <a:lumMod val="75000"/>
                  </a:schemeClr>
                </a:solidFill>
                <a:latin typeface="Calibri" panose="020F0502020204030204" pitchFamily="34" charset="0"/>
              </a:rPr>
              <a:t>Üzvi dəyişiklik var, lakin təbiəti dəqiqləşmir</a:t>
            </a:r>
            <a:endParaRPr lang="tr-TR" altLang="en-US" sz="2400" b="1" dirty="0">
              <a:solidFill>
                <a:schemeClr val="accent1">
                  <a:lumMod val="75000"/>
                </a:schemeClr>
              </a:solidFill>
              <a:latin typeface="Calibri" panose="020F0502020204030204" pitchFamily="34" charset="0"/>
            </a:endParaRPr>
          </a:p>
        </p:txBody>
      </p:sp>
      <p:cxnSp>
        <p:nvCxnSpPr>
          <p:cNvPr id="23" name="Straight Arrow Connector 22"/>
          <p:cNvCxnSpPr>
            <a:stCxn id="8" idx="2"/>
            <a:endCxn id="22" idx="0"/>
          </p:cNvCxnSpPr>
          <p:nvPr/>
        </p:nvCxnSpPr>
        <p:spPr>
          <a:xfrm>
            <a:off x="6096001" y="3545919"/>
            <a:ext cx="1183245" cy="1635682"/>
          </a:xfrm>
          <a:prstGeom prst="straightConnector1">
            <a:avLst/>
          </a:prstGeom>
          <a:ln w="28575">
            <a:solidFill>
              <a:schemeClr val="accent1">
                <a:lumMod val="75000"/>
              </a:schemeClr>
            </a:solidFill>
            <a:tailEnd type="arrow"/>
          </a:ln>
        </p:spPr>
        <p:style>
          <a:lnRef idx="2">
            <a:schemeClr val="accent3"/>
          </a:lnRef>
          <a:fillRef idx="0">
            <a:schemeClr val="accent3"/>
          </a:fillRef>
          <a:effectRef idx="1">
            <a:schemeClr val="accent3"/>
          </a:effectRef>
          <a:fontRef idx="minor">
            <a:schemeClr val="tx1"/>
          </a:fontRef>
        </p:style>
      </p:cxnSp>
      <p:sp>
        <p:nvSpPr>
          <p:cNvPr id="2" name="Rounded Rectangle 1"/>
          <p:cNvSpPr/>
          <p:nvPr/>
        </p:nvSpPr>
        <p:spPr>
          <a:xfrm>
            <a:off x="825388" y="3657600"/>
            <a:ext cx="622413" cy="638056"/>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4000" b="1" dirty="0">
                <a:latin typeface="+mj-lt"/>
              </a:rPr>
              <a:t>A</a:t>
            </a:r>
            <a:endParaRPr lang="en-US" sz="4000" b="1" dirty="0">
              <a:latin typeface="+mj-lt"/>
            </a:endParaRPr>
          </a:p>
        </p:txBody>
      </p:sp>
      <p:sp>
        <p:nvSpPr>
          <p:cNvPr id="17" name="Rounded Rectangle 16"/>
          <p:cNvSpPr/>
          <p:nvPr/>
        </p:nvSpPr>
        <p:spPr>
          <a:xfrm>
            <a:off x="4732982" y="4652920"/>
            <a:ext cx="622413" cy="638056"/>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4000" b="1" dirty="0">
                <a:latin typeface="+mj-lt"/>
              </a:rPr>
              <a:t>B</a:t>
            </a:r>
            <a:endParaRPr lang="en-US" sz="4000" b="1" dirty="0">
              <a:latin typeface="+mj-lt"/>
            </a:endParaRPr>
          </a:p>
        </p:txBody>
      </p:sp>
      <p:sp>
        <p:nvSpPr>
          <p:cNvPr id="18" name="Rounded Rectangle 17"/>
          <p:cNvSpPr/>
          <p:nvPr/>
        </p:nvSpPr>
        <p:spPr>
          <a:xfrm>
            <a:off x="10883788" y="4062888"/>
            <a:ext cx="622413" cy="638056"/>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4000" b="1" dirty="0">
                <a:latin typeface="+mj-lt"/>
              </a:rPr>
              <a:t>D</a:t>
            </a:r>
            <a:endParaRPr lang="en-US" sz="4000" b="1" dirty="0">
              <a:latin typeface="+mj-lt"/>
            </a:endParaRPr>
          </a:p>
        </p:txBody>
      </p:sp>
      <p:sp>
        <p:nvSpPr>
          <p:cNvPr id="3" name="Footer Placeholder 2"/>
          <p:cNvSpPr>
            <a:spLocks noGrp="1"/>
          </p:cNvSpPr>
          <p:nvPr>
            <p:ph type="ftr" sz="quarter" idx="11"/>
          </p:nvPr>
        </p:nvSpPr>
        <p:spPr/>
        <p:txBody>
          <a:bodyPr/>
          <a:lstStyle/>
          <a:p>
            <a:r>
              <a:rPr lang="en-US"/>
              <a:t>Prof. NYBay</a:t>
            </a:r>
          </a:p>
        </p:txBody>
      </p:sp>
      <p:sp>
        <p:nvSpPr>
          <p:cNvPr id="4" name="TextBox 3"/>
          <p:cNvSpPr txBox="1"/>
          <p:nvPr/>
        </p:nvSpPr>
        <p:spPr>
          <a:xfrm>
            <a:off x="381000" y="4419600"/>
            <a:ext cx="1822680" cy="1055608"/>
          </a:xfrm>
          <a:prstGeom prst="roundRect">
            <a:avLst/>
          </a:prstGeom>
          <a:solidFill>
            <a:srgbClr val="C00000"/>
          </a:solidFill>
        </p:spPr>
        <p:style>
          <a:lnRef idx="2">
            <a:schemeClr val="dk1"/>
          </a:lnRef>
          <a:fillRef idx="1">
            <a:schemeClr val="lt1"/>
          </a:fillRef>
          <a:effectRef idx="0">
            <a:schemeClr val="dk1"/>
          </a:effectRef>
          <a:fontRef idx="minor">
            <a:schemeClr val="dk1"/>
          </a:fontRef>
        </p:style>
        <p:txBody>
          <a:bodyPr wrap="none" rtlCol="0">
            <a:spAutoFit/>
          </a:bodyPr>
          <a:lstStyle/>
          <a:p>
            <a:pPr algn="ctr"/>
            <a:r>
              <a:rPr lang="az-Latn-AZ" sz="2800" b="1" dirty="0">
                <a:solidFill>
                  <a:schemeClr val="bg1"/>
                </a:solidFill>
                <a:latin typeface="+mj-lt"/>
              </a:rPr>
              <a:t>Təcili </a:t>
            </a:r>
          </a:p>
          <a:p>
            <a:pPr algn="ctr"/>
            <a:r>
              <a:rPr lang="az-Latn-AZ" sz="2800" b="1" dirty="0">
                <a:solidFill>
                  <a:schemeClr val="bg1"/>
                </a:solidFill>
                <a:latin typeface="+mj-lt"/>
              </a:rPr>
              <a:t>xəstəliklər</a:t>
            </a:r>
            <a:endParaRPr lang="en-US" sz="2800" b="1" dirty="0">
              <a:solidFill>
                <a:schemeClr val="bg1"/>
              </a:solidFill>
              <a:latin typeface="+mj-lt"/>
            </a:endParaRPr>
          </a:p>
        </p:txBody>
      </p:sp>
      <p:cxnSp>
        <p:nvCxnSpPr>
          <p:cNvPr id="6" name="Straight Arrow Connector 5"/>
          <p:cNvCxnSpPr>
            <a:stCxn id="8" idx="2"/>
            <a:endCxn id="4" idx="0"/>
          </p:cNvCxnSpPr>
          <p:nvPr/>
        </p:nvCxnSpPr>
        <p:spPr>
          <a:xfrm flipH="1">
            <a:off x="1292340" y="3545919"/>
            <a:ext cx="4803661" cy="873681"/>
          </a:xfrm>
          <a:prstGeom prst="straightConnector1">
            <a:avLst/>
          </a:prstGeom>
          <a:ln w="28575">
            <a:solidFill>
              <a:schemeClr val="accent1">
                <a:lumMod val="75000"/>
              </a:schemeClr>
            </a:solidFill>
            <a:tailEnd type="arrow"/>
          </a:ln>
        </p:spPr>
        <p:style>
          <a:lnRef idx="2">
            <a:schemeClr val="dk1"/>
          </a:lnRef>
          <a:fillRef idx="0">
            <a:schemeClr val="dk1"/>
          </a:fillRef>
          <a:effectRef idx="1">
            <a:schemeClr val="dk1"/>
          </a:effectRef>
          <a:fontRef idx="minor">
            <a:schemeClr val="tx1"/>
          </a:fontRef>
        </p:style>
      </p:cxnSp>
      <p:sp>
        <p:nvSpPr>
          <p:cNvPr id="20" name="Rounded Rectangle 19"/>
          <p:cNvSpPr/>
          <p:nvPr/>
        </p:nvSpPr>
        <p:spPr>
          <a:xfrm>
            <a:off x="7395691" y="4628376"/>
            <a:ext cx="622413" cy="638056"/>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4000" b="1" dirty="0">
                <a:latin typeface="+mj-lt"/>
              </a:rPr>
              <a:t>C</a:t>
            </a:r>
            <a:endParaRPr lang="en-US" sz="4000" b="1" dirty="0">
              <a:latin typeface="+mj-lt"/>
            </a:endParaRPr>
          </a:p>
        </p:txBody>
      </p:sp>
      <p:sp>
        <p:nvSpPr>
          <p:cNvPr id="21" name="TextBox 20">
            <a:extLst>
              <a:ext uri="{FF2B5EF4-FFF2-40B4-BE49-F238E27FC236}">
                <a16:creationId xmlns:a16="http://schemas.microsoft.com/office/drawing/2014/main" id="{3B777A12-1149-4409-B421-5E943998EC0C}"/>
              </a:ext>
            </a:extLst>
          </p:cNvPr>
          <p:cNvSpPr txBox="1"/>
          <p:nvPr/>
        </p:nvSpPr>
        <p:spPr>
          <a:xfrm>
            <a:off x="9601200" y="76200"/>
            <a:ext cx="2514600" cy="533959"/>
          </a:xfrm>
          <a:prstGeom prst="rect">
            <a:avLst/>
          </a:prstGeom>
          <a:noFill/>
        </p:spPr>
        <p:txBody>
          <a:bodyPr wrap="square" rtlCol="0">
            <a:spAutoFit/>
          </a:bodyPr>
          <a:lstStyle/>
          <a:p>
            <a:pPr algn="r"/>
            <a:r>
              <a:rPr lang="az-Latn-AZ" sz="1400" b="1" dirty="0">
                <a:solidFill>
                  <a:schemeClr val="accent1">
                    <a:lumMod val="75000"/>
                  </a:schemeClr>
                </a:solidFill>
              </a:rPr>
              <a:t>Nazik bağırsağın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12624578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44"/>
          <p:cNvSpPr txBox="1">
            <a:spLocks noChangeArrowheads="1"/>
          </p:cNvSpPr>
          <p:nvPr/>
        </p:nvSpPr>
        <p:spPr bwMode="auto">
          <a:xfrm>
            <a:off x="3124199" y="436007"/>
            <a:ext cx="5029200" cy="783193"/>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000" b="1" dirty="0">
                <a:solidFill>
                  <a:srgbClr val="C00000"/>
                </a:solidFill>
                <a:latin typeface="Calibri" panose="020F0502020204030204" pitchFamily="34" charset="0"/>
              </a:rPr>
              <a:t>BİRİNCİ PİLLƏ MÜAYİNƏLƏRİ</a:t>
            </a:r>
          </a:p>
          <a:p>
            <a:pPr algn="ctr"/>
            <a:r>
              <a:rPr lang="az-Latn-AZ" sz="2000" b="1" dirty="0">
                <a:solidFill>
                  <a:schemeClr val="accent1">
                    <a:lumMod val="75000"/>
                  </a:schemeClr>
                </a:solidFill>
                <a:latin typeface="Calibri" panose="020F0502020204030204" pitchFamily="34" charset="0"/>
              </a:rPr>
              <a:t>Geniş klinik müayinə, KT </a:t>
            </a:r>
            <a:endParaRPr lang="tr-TR" altLang="en-US" sz="2000" dirty="0">
              <a:solidFill>
                <a:schemeClr val="accent1">
                  <a:lumMod val="75000"/>
                </a:schemeClr>
              </a:solidFill>
              <a:latin typeface="Calibri" panose="020F0502020204030204" pitchFamily="34" charset="0"/>
            </a:endParaRPr>
          </a:p>
        </p:txBody>
      </p:sp>
      <p:sp>
        <p:nvSpPr>
          <p:cNvPr id="9" name="Text Box 45"/>
          <p:cNvSpPr txBox="1">
            <a:spLocks noChangeArrowheads="1"/>
          </p:cNvSpPr>
          <p:nvPr/>
        </p:nvSpPr>
        <p:spPr bwMode="auto">
          <a:xfrm>
            <a:off x="3352799" y="2667000"/>
            <a:ext cx="4572000" cy="646986"/>
          </a:xfrm>
          <a:prstGeom prst="round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az-Latn-AZ" altLang="en-US" sz="3200" b="1" dirty="0">
                <a:solidFill>
                  <a:srgbClr val="C00000"/>
                </a:solidFill>
                <a:latin typeface="Calibri" panose="020F0502020204030204" pitchFamily="34" charset="0"/>
              </a:rPr>
              <a:t>Diaqnoz dəqiqləşir</a:t>
            </a:r>
            <a:endParaRPr lang="tr-TR" altLang="en-US" sz="3200" b="1" dirty="0">
              <a:solidFill>
                <a:srgbClr val="C00000"/>
              </a:solidFill>
              <a:latin typeface="Calibri" panose="020F0502020204030204" pitchFamily="34" charset="0"/>
            </a:endParaRPr>
          </a:p>
        </p:txBody>
      </p:sp>
      <p:cxnSp>
        <p:nvCxnSpPr>
          <p:cNvPr id="15" name="Straight Arrow Connector 14"/>
          <p:cNvCxnSpPr>
            <a:cxnSpLocks/>
            <a:stCxn id="8" idx="2"/>
            <a:endCxn id="9" idx="0"/>
          </p:cNvCxnSpPr>
          <p:nvPr/>
        </p:nvCxnSpPr>
        <p:spPr>
          <a:xfrm>
            <a:off x="5638799" y="1219200"/>
            <a:ext cx="0" cy="1447800"/>
          </a:xfrm>
          <a:prstGeom prst="straightConnector1">
            <a:avLst/>
          </a:prstGeom>
          <a:ln w="38100">
            <a:solidFill>
              <a:schemeClr val="accent1">
                <a:lumMod val="75000"/>
              </a:schemeClr>
            </a:solidFill>
            <a:tailEnd type="arrow"/>
          </a:ln>
        </p:spPr>
        <p:style>
          <a:lnRef idx="2">
            <a:schemeClr val="accent3"/>
          </a:lnRef>
          <a:fillRef idx="0">
            <a:schemeClr val="accent3"/>
          </a:fillRef>
          <a:effectRef idx="1">
            <a:schemeClr val="accent3"/>
          </a:effectRef>
          <a:fontRef idx="minor">
            <a:schemeClr val="tx1"/>
          </a:fontRef>
        </p:style>
      </p:cxnSp>
      <p:sp>
        <p:nvSpPr>
          <p:cNvPr id="17" name="Text Box 45"/>
          <p:cNvSpPr txBox="1">
            <a:spLocks noChangeArrowheads="1"/>
          </p:cNvSpPr>
          <p:nvPr/>
        </p:nvSpPr>
        <p:spPr bwMode="auto">
          <a:xfrm>
            <a:off x="3047999" y="3733801"/>
            <a:ext cx="5181600" cy="2962513"/>
          </a:xfrm>
          <a:prstGeom prst="round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342900" indent="-342900">
              <a:buFont typeface="Arial" panose="020B0604020202020204" pitchFamily="34" charset="0"/>
              <a:buChar char="•"/>
            </a:pPr>
            <a:r>
              <a:rPr lang="az-Latn-AZ" sz="2400" b="1" dirty="0">
                <a:solidFill>
                  <a:srgbClr val="C00000"/>
                </a:solidFill>
                <a:latin typeface="+mj-lt"/>
              </a:rPr>
              <a:t>Kəskin bağırsaq keçməzliyi</a:t>
            </a:r>
          </a:p>
          <a:p>
            <a:pPr marL="342900" indent="-342900">
              <a:buFont typeface="Arial" panose="020B0604020202020204" pitchFamily="34" charset="0"/>
              <a:buChar char="•"/>
            </a:pPr>
            <a:r>
              <a:rPr lang="az-Latn-AZ" sz="2400" b="1" dirty="0">
                <a:solidFill>
                  <a:srgbClr val="C00000"/>
                </a:solidFill>
                <a:latin typeface="+mj-lt"/>
              </a:rPr>
              <a:t>Mezenterial tromboz</a:t>
            </a:r>
          </a:p>
          <a:p>
            <a:pPr marL="342900" indent="-342900">
              <a:buFont typeface="Arial" panose="020B0604020202020204" pitchFamily="34" charset="0"/>
              <a:buChar char="•"/>
            </a:pPr>
            <a:r>
              <a:rPr lang="az-Latn-AZ" sz="2400" b="1" dirty="0">
                <a:solidFill>
                  <a:srgbClr val="C00000"/>
                </a:solidFill>
                <a:latin typeface="+mj-lt"/>
              </a:rPr>
              <a:t>Mekkel divertikulu </a:t>
            </a:r>
          </a:p>
          <a:p>
            <a:pPr marL="342900" indent="-342900">
              <a:buFont typeface="Arial" panose="020B0604020202020204" pitchFamily="34" charset="0"/>
              <a:buChar char="•"/>
            </a:pPr>
            <a:r>
              <a:rPr lang="az-Latn-AZ" sz="2400" b="1" dirty="0">
                <a:solidFill>
                  <a:srgbClr val="C00000"/>
                </a:solidFill>
                <a:latin typeface="+mj-lt"/>
              </a:rPr>
              <a:t>Kron xəstəliyi</a:t>
            </a:r>
          </a:p>
          <a:p>
            <a:pPr marL="342900" indent="-342900">
              <a:buFont typeface="Arial" panose="020B0604020202020204" pitchFamily="34" charset="0"/>
              <a:buChar char="•"/>
            </a:pPr>
            <a:r>
              <a:rPr lang="az-Latn-AZ" sz="2400" b="1" dirty="0">
                <a:solidFill>
                  <a:srgbClr val="C00000"/>
                </a:solidFill>
                <a:latin typeface="+mj-lt"/>
              </a:rPr>
              <a:t>Fistullar</a:t>
            </a:r>
          </a:p>
          <a:p>
            <a:pPr marL="342900" indent="-342900">
              <a:buFont typeface="Arial" panose="020B0604020202020204" pitchFamily="34" charset="0"/>
              <a:buChar char="•"/>
            </a:pPr>
            <a:r>
              <a:rPr lang="az-Latn-AZ" sz="2400" b="1" dirty="0">
                <a:solidFill>
                  <a:srgbClr val="C00000"/>
                </a:solidFill>
                <a:latin typeface="+mj-lt"/>
              </a:rPr>
              <a:t>Qaz kistləri</a:t>
            </a:r>
          </a:p>
          <a:p>
            <a:pPr marL="342900" indent="-342900">
              <a:buFont typeface="Arial" panose="020B0604020202020204" pitchFamily="34" charset="0"/>
              <a:buChar char="•"/>
            </a:pPr>
            <a:r>
              <a:rPr lang="az-Latn-AZ" altLang="en-US" sz="2400" b="1" dirty="0">
                <a:solidFill>
                  <a:srgbClr val="C00000"/>
                </a:solidFill>
                <a:latin typeface="+mj-lt"/>
              </a:rPr>
              <a:t>Digər</a:t>
            </a:r>
            <a:endParaRPr lang="tr-TR" altLang="en-US" sz="2400" b="1" dirty="0">
              <a:solidFill>
                <a:srgbClr val="C00000"/>
              </a:solidFill>
              <a:latin typeface="+mj-lt"/>
            </a:endParaRPr>
          </a:p>
        </p:txBody>
      </p:sp>
      <p:cxnSp>
        <p:nvCxnSpPr>
          <p:cNvPr id="20" name="Straight Arrow Connector 19"/>
          <p:cNvCxnSpPr>
            <a:stCxn id="9" idx="2"/>
            <a:endCxn id="17" idx="0"/>
          </p:cNvCxnSpPr>
          <p:nvPr/>
        </p:nvCxnSpPr>
        <p:spPr>
          <a:xfrm>
            <a:off x="5638799" y="3313986"/>
            <a:ext cx="0" cy="419815"/>
          </a:xfrm>
          <a:prstGeom prst="straightConnector1">
            <a:avLst/>
          </a:prstGeom>
          <a:ln w="38100">
            <a:solidFill>
              <a:schemeClr val="accent1">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11" name="Rounded Rectangle 10"/>
          <p:cNvSpPr/>
          <p:nvPr/>
        </p:nvSpPr>
        <p:spPr>
          <a:xfrm>
            <a:off x="3766550" y="1819037"/>
            <a:ext cx="1458498" cy="638056"/>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4000" b="1" dirty="0">
                <a:latin typeface="+mj-lt"/>
              </a:rPr>
              <a:t>A-B</a:t>
            </a:r>
            <a:endParaRPr lang="en-US" sz="4000" b="1" dirty="0">
              <a:latin typeface="+mj-lt"/>
            </a:endParaRPr>
          </a:p>
        </p:txBody>
      </p:sp>
      <p:sp>
        <p:nvSpPr>
          <p:cNvPr id="2" name="Footer Placeholder 1"/>
          <p:cNvSpPr>
            <a:spLocks noGrp="1"/>
          </p:cNvSpPr>
          <p:nvPr>
            <p:ph type="ftr" sz="quarter" idx="11"/>
          </p:nvPr>
        </p:nvSpPr>
        <p:spPr/>
        <p:txBody>
          <a:bodyPr/>
          <a:lstStyle/>
          <a:p>
            <a:r>
              <a:rPr lang="en-US"/>
              <a:t>Prof. NYBay</a:t>
            </a:r>
          </a:p>
        </p:txBody>
      </p:sp>
      <p:sp>
        <p:nvSpPr>
          <p:cNvPr id="18" name="TextBox 17">
            <a:extLst>
              <a:ext uri="{FF2B5EF4-FFF2-40B4-BE49-F238E27FC236}">
                <a16:creationId xmlns:a16="http://schemas.microsoft.com/office/drawing/2014/main" id="{BA350353-737B-4EC6-8B51-FB48F0B7CBAA}"/>
              </a:ext>
            </a:extLst>
          </p:cNvPr>
          <p:cNvSpPr txBox="1"/>
          <p:nvPr/>
        </p:nvSpPr>
        <p:spPr>
          <a:xfrm>
            <a:off x="9601200" y="76200"/>
            <a:ext cx="2514600" cy="533959"/>
          </a:xfrm>
          <a:prstGeom prst="rect">
            <a:avLst/>
          </a:prstGeom>
          <a:noFill/>
        </p:spPr>
        <p:txBody>
          <a:bodyPr wrap="square" rtlCol="0">
            <a:spAutoFit/>
          </a:bodyPr>
          <a:lstStyle/>
          <a:p>
            <a:pPr algn="r"/>
            <a:r>
              <a:rPr lang="az-Latn-AZ" sz="1400" b="1" dirty="0">
                <a:solidFill>
                  <a:schemeClr val="accent1">
                    <a:lumMod val="75000"/>
                  </a:schemeClr>
                </a:solidFill>
              </a:rPr>
              <a:t>Nazik bağırsağın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874137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228600"/>
            <a:ext cx="8229600" cy="515112"/>
          </a:xfrm>
        </p:spPr>
        <p:txBody>
          <a:bodyPr>
            <a:noAutofit/>
          </a:bodyPr>
          <a:lstStyle/>
          <a:p>
            <a:r>
              <a:rPr lang="az-Latn-AZ" sz="3600" b="1" dirty="0">
                <a:solidFill>
                  <a:srgbClr val="C00000"/>
                </a:solidFill>
              </a:rPr>
              <a:t>Kəskin bağırsaq keçməzliyi</a:t>
            </a:r>
            <a:endParaRPr lang="en-US" sz="3600" b="1" dirty="0">
              <a:solidFill>
                <a:srgbClr val="C00000"/>
              </a:solidFill>
            </a:endParaRPr>
          </a:p>
        </p:txBody>
      </p:sp>
      <p:pic>
        <p:nvPicPr>
          <p:cNvPr id="6" name="Picture 8" descr="Bitişme keçmezliyi"/>
          <p:cNvPicPr>
            <a:picLocks noGrp="1" noChangeAspect="1" noChangeArrowheads="1"/>
          </p:cNvPicPr>
          <p:nvPr>
            <p:ph sz="half" idx="1"/>
          </p:nvPr>
        </p:nvPicPr>
        <p:blipFill>
          <a:blip r:embed="rId3" cstate="print">
            <a:extLst>
              <a:ext uri="{28A0092B-C50C-407E-A947-70E740481C1C}">
                <a14:useLocalDpi xmlns:a14="http://schemas.microsoft.com/office/drawing/2010/main" val="0"/>
              </a:ext>
            </a:extLst>
          </a:blip>
          <a:srcRect/>
          <a:stretch>
            <a:fillRect/>
          </a:stretch>
        </p:blipFill>
        <p:spPr>
          <a:xfrm>
            <a:off x="228600" y="3815124"/>
            <a:ext cx="3386047" cy="2667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5" name="Picture 6" descr="Barnard_syndrome"/>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rcRect/>
          <a:stretch>
            <a:fillRect/>
          </a:stretch>
        </p:blipFill>
        <p:spPr bwMode="auto">
          <a:xfrm>
            <a:off x="4301753" y="3815124"/>
            <a:ext cx="3390529" cy="2667000"/>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2"/>
          <p:cNvSpPr>
            <a:spLocks noGrp="1"/>
          </p:cNvSpPr>
          <p:nvPr>
            <p:ph type="ftr" sz="quarter" idx="11"/>
          </p:nvPr>
        </p:nvSpPr>
        <p:spPr/>
        <p:txBody>
          <a:bodyPr/>
          <a:lstStyle/>
          <a:p>
            <a:r>
              <a:rPr lang="en-US"/>
              <a:t>Prof. NYBay</a:t>
            </a:r>
          </a:p>
        </p:txBody>
      </p:sp>
      <p:pic>
        <p:nvPicPr>
          <p:cNvPr id="7" name="Picture 7" descr="Bağırsaqda bezoa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a:xfrm>
            <a:off x="8382000" y="3815124"/>
            <a:ext cx="3390529" cy="26670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 name="TextBox 7"/>
          <p:cNvSpPr txBox="1"/>
          <p:nvPr/>
        </p:nvSpPr>
        <p:spPr>
          <a:xfrm>
            <a:off x="228600" y="1314656"/>
            <a:ext cx="9220200" cy="2246769"/>
          </a:xfrm>
          <a:prstGeom prst="rect">
            <a:avLst/>
          </a:prstGeom>
          <a:noFill/>
        </p:spPr>
        <p:txBody>
          <a:bodyPr wrap="square" rtlCol="0">
            <a:spAutoFit/>
          </a:bodyPr>
          <a:lstStyle/>
          <a:p>
            <a:pPr marL="342900" indent="-342900">
              <a:buFont typeface="Arial" panose="020B0604020202020204" pitchFamily="34" charset="0"/>
              <a:buChar char="•"/>
            </a:pPr>
            <a:r>
              <a:rPr lang="az-Latn-AZ" sz="2800" b="1" dirty="0"/>
              <a:t>Qarında ağrı</a:t>
            </a:r>
          </a:p>
          <a:p>
            <a:pPr marL="342900" indent="-342900">
              <a:buFont typeface="Arial" panose="020B0604020202020204" pitchFamily="34" charset="0"/>
              <a:buChar char="•"/>
            </a:pPr>
            <a:r>
              <a:rPr lang="az-Latn-AZ" sz="2800" b="1" dirty="0"/>
              <a:t>Köp</a:t>
            </a:r>
          </a:p>
          <a:p>
            <a:pPr marL="342900" indent="-342900">
              <a:buFont typeface="Arial" panose="020B0604020202020204" pitchFamily="34" charset="0"/>
              <a:buChar char="•"/>
            </a:pPr>
            <a:r>
              <a:rPr lang="az-Latn-AZ" sz="2800" b="1" dirty="0"/>
              <a:t>Qusma</a:t>
            </a:r>
          </a:p>
          <a:p>
            <a:pPr marL="342900" indent="-342900">
              <a:buFont typeface="Arial" panose="020B0604020202020204" pitchFamily="34" charset="0"/>
              <a:buChar char="•"/>
            </a:pPr>
            <a:r>
              <a:rPr lang="az-Latn-AZ" sz="2800" b="1" dirty="0"/>
              <a:t>Qaz və nəcisin çıxamaması</a:t>
            </a:r>
          </a:p>
          <a:p>
            <a:pPr marL="342900" indent="-342900">
              <a:buFont typeface="Arial" panose="020B0604020202020204" pitchFamily="34" charset="0"/>
              <a:buChar char="•"/>
            </a:pPr>
            <a:r>
              <a:rPr lang="az-Latn-AZ" sz="2800" b="1" dirty="0"/>
              <a:t>KT-də bağırsaq proskimalında genişlənmə və maneə</a:t>
            </a:r>
            <a:endParaRPr lang="en-US" sz="2800" b="1" dirty="0"/>
          </a:p>
        </p:txBody>
      </p:sp>
      <p:sp>
        <p:nvSpPr>
          <p:cNvPr id="9" name="TextBox 8">
            <a:extLst>
              <a:ext uri="{FF2B5EF4-FFF2-40B4-BE49-F238E27FC236}">
                <a16:creationId xmlns:a16="http://schemas.microsoft.com/office/drawing/2014/main" id="{316F68CF-9B8C-4247-BD6C-C63CF5FD7FB7}"/>
              </a:ext>
            </a:extLst>
          </p:cNvPr>
          <p:cNvSpPr txBox="1"/>
          <p:nvPr/>
        </p:nvSpPr>
        <p:spPr>
          <a:xfrm>
            <a:off x="9601200" y="76200"/>
            <a:ext cx="2514600" cy="533959"/>
          </a:xfrm>
          <a:prstGeom prst="rect">
            <a:avLst/>
          </a:prstGeom>
          <a:noFill/>
        </p:spPr>
        <p:txBody>
          <a:bodyPr wrap="square" rtlCol="0">
            <a:spAutoFit/>
          </a:bodyPr>
          <a:lstStyle/>
          <a:p>
            <a:pPr algn="r"/>
            <a:r>
              <a:rPr lang="az-Latn-AZ" sz="1400" b="1" dirty="0">
                <a:solidFill>
                  <a:schemeClr val="accent1">
                    <a:lumMod val="75000"/>
                  </a:schemeClr>
                </a:solidFill>
              </a:rPr>
              <a:t>Nazik bağırsağın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31538720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228600"/>
            <a:ext cx="8229600" cy="515112"/>
          </a:xfrm>
        </p:spPr>
        <p:txBody>
          <a:bodyPr>
            <a:noAutofit/>
          </a:bodyPr>
          <a:lstStyle/>
          <a:p>
            <a:r>
              <a:rPr lang="az-Latn-AZ" sz="3600" b="1" dirty="0">
                <a:solidFill>
                  <a:srgbClr val="C00000"/>
                </a:solidFill>
              </a:rPr>
              <a:t>Kron xəstəliyi</a:t>
            </a:r>
            <a:endParaRPr lang="en-US" sz="3600" b="1" dirty="0">
              <a:solidFill>
                <a:srgbClr val="C00000"/>
              </a:solidFill>
            </a:endParaRPr>
          </a:p>
        </p:txBody>
      </p:sp>
      <p:pic>
        <p:nvPicPr>
          <p:cNvPr id="10" name="Рисунок 5" descr="C:\Users\nano\Desktop\MEHMAN CABBAROV\Mehman\DSC00217.JPG"/>
          <p:cNvPicPr>
            <a:picLocks noGrp="1" noChangeAspect="1" noChangeArrowheads="1"/>
          </p:cNvPicPr>
          <p:nvPr>
            <p:ph sz="half" idx="1"/>
          </p:nvPr>
        </p:nvPicPr>
        <p:blipFill>
          <a:blip r:embed="rId3" cstate="print">
            <a:extLst>
              <a:ext uri="{28A0092B-C50C-407E-A947-70E740481C1C}">
                <a14:useLocalDpi xmlns:a14="http://schemas.microsoft.com/office/drawing/2010/main" val="0"/>
              </a:ext>
            </a:extLst>
          </a:blip>
          <a:stretch>
            <a:fillRect/>
          </a:stretch>
        </p:blipFill>
        <p:spPr bwMode="auto">
          <a:xfrm>
            <a:off x="7924800" y="3893585"/>
            <a:ext cx="3886200" cy="2507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Рисунок 4" descr="C:\Users\nano\Desktop\MEHMAN CABBAROV\M 1.jpeg"/>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rcRect l="26785" t="26724" r="25806" b="8908"/>
          <a:stretch>
            <a:fillRect/>
          </a:stretch>
        </p:blipFill>
        <p:spPr bwMode="auto">
          <a:xfrm>
            <a:off x="4022731" y="3899179"/>
            <a:ext cx="3521069" cy="2501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2"/>
          <p:cNvSpPr>
            <a:spLocks noGrp="1"/>
          </p:cNvSpPr>
          <p:nvPr>
            <p:ph type="ftr" sz="quarter" idx="11"/>
          </p:nvPr>
        </p:nvSpPr>
        <p:spPr/>
        <p:txBody>
          <a:bodyPr/>
          <a:lstStyle/>
          <a:p>
            <a:r>
              <a:rPr lang="en-US"/>
              <a:t>Prof. NYBay</a:t>
            </a:r>
          </a:p>
        </p:txBody>
      </p:sp>
      <p:sp>
        <p:nvSpPr>
          <p:cNvPr id="8" name="TextBox 7"/>
          <p:cNvSpPr txBox="1"/>
          <p:nvPr/>
        </p:nvSpPr>
        <p:spPr>
          <a:xfrm>
            <a:off x="609600" y="1210988"/>
            <a:ext cx="6036448" cy="2246769"/>
          </a:xfrm>
          <a:prstGeom prst="rect">
            <a:avLst/>
          </a:prstGeom>
          <a:noFill/>
        </p:spPr>
        <p:txBody>
          <a:bodyPr wrap="square" rtlCol="0">
            <a:spAutoFit/>
          </a:bodyPr>
          <a:lstStyle/>
          <a:p>
            <a:pPr marL="342900" indent="-342900">
              <a:buFont typeface="Arial" panose="020B0604020202020204" pitchFamily="34" charset="0"/>
              <a:buChar char="•"/>
            </a:pPr>
            <a:r>
              <a:rPr lang="az-Latn-AZ" sz="2800" b="1" dirty="0"/>
              <a:t>Təkrarlayan ağrı</a:t>
            </a:r>
          </a:p>
          <a:p>
            <a:pPr marL="342900" indent="-342900">
              <a:buFont typeface="Arial" panose="020B0604020202020204" pitchFamily="34" charset="0"/>
              <a:buChar char="•"/>
            </a:pPr>
            <a:r>
              <a:rPr lang="az-Latn-AZ" sz="2800" b="1" dirty="0"/>
              <a:t>Davamlı diarreya</a:t>
            </a:r>
          </a:p>
          <a:p>
            <a:pPr marL="342900" indent="-342900">
              <a:buFont typeface="Arial" panose="020B0604020202020204" pitchFamily="34" charset="0"/>
              <a:buChar char="•"/>
            </a:pPr>
            <a:r>
              <a:rPr lang="az-Latn-AZ" sz="2800" b="1" dirty="0"/>
              <a:t>Anamnezdə Kron xəstəliyi</a:t>
            </a:r>
          </a:p>
          <a:p>
            <a:pPr marL="342900" indent="-342900">
              <a:buFont typeface="Arial" panose="020B0604020202020204" pitchFamily="34" charset="0"/>
              <a:buChar char="•"/>
            </a:pPr>
            <a:r>
              <a:rPr lang="az-Latn-AZ" sz="2800" b="1" dirty="0"/>
              <a:t>KT-də divr qalınlaşması, striktur</a:t>
            </a:r>
          </a:p>
          <a:p>
            <a:pPr marL="342900" indent="-342900">
              <a:buFont typeface="Arial" panose="020B0604020202020204" pitchFamily="34" charset="0"/>
              <a:buChar char="•"/>
            </a:pPr>
            <a:endParaRPr lang="en-US" sz="2800" b="1" dirty="0"/>
          </a:p>
        </p:txBody>
      </p:sp>
      <p:pic>
        <p:nvPicPr>
          <p:cNvPr id="11" name="Picture 5" descr="C:\Users\nano\Desktop\MEHMAN CABBAROV\M 4.jpeg"/>
          <p:cNvPicPr>
            <a:picLocks noChangeAspect="1" noChangeArrowheads="1"/>
          </p:cNvPicPr>
          <p:nvPr/>
        </p:nvPicPr>
        <p:blipFill>
          <a:blip r:embed="rId5">
            <a:extLst>
              <a:ext uri="{28A0092B-C50C-407E-A947-70E740481C1C}">
                <a14:useLocalDpi xmlns:a14="http://schemas.microsoft.com/office/drawing/2010/main" val="0"/>
              </a:ext>
            </a:extLst>
          </a:blip>
          <a:srcRect l="33453" t="5997" r="33453" b="19640"/>
          <a:stretch>
            <a:fillRect/>
          </a:stretch>
        </p:blipFill>
        <p:spPr bwMode="auto">
          <a:xfrm>
            <a:off x="124568" y="3925033"/>
            <a:ext cx="3648269" cy="2575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a:extLst>
              <a:ext uri="{FF2B5EF4-FFF2-40B4-BE49-F238E27FC236}">
                <a16:creationId xmlns:a16="http://schemas.microsoft.com/office/drawing/2014/main" id="{F079413D-FC36-49F3-9235-3D2AB006D877}"/>
              </a:ext>
            </a:extLst>
          </p:cNvPr>
          <p:cNvSpPr txBox="1"/>
          <p:nvPr/>
        </p:nvSpPr>
        <p:spPr>
          <a:xfrm>
            <a:off x="9601200" y="76200"/>
            <a:ext cx="2514600" cy="533959"/>
          </a:xfrm>
          <a:prstGeom prst="rect">
            <a:avLst/>
          </a:prstGeom>
          <a:noFill/>
        </p:spPr>
        <p:txBody>
          <a:bodyPr wrap="square" rtlCol="0">
            <a:spAutoFit/>
          </a:bodyPr>
          <a:lstStyle/>
          <a:p>
            <a:pPr algn="r"/>
            <a:r>
              <a:rPr lang="az-Latn-AZ" sz="1400" b="1" dirty="0">
                <a:solidFill>
                  <a:schemeClr val="accent1">
                    <a:lumMod val="75000"/>
                  </a:schemeClr>
                </a:solidFill>
              </a:rPr>
              <a:t>Nazik bağırsağın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7378741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44"/>
          <p:cNvSpPr txBox="1">
            <a:spLocks noChangeArrowheads="1"/>
          </p:cNvSpPr>
          <p:nvPr/>
        </p:nvSpPr>
        <p:spPr bwMode="auto">
          <a:xfrm>
            <a:off x="4419600" y="228600"/>
            <a:ext cx="3505200" cy="783193"/>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000" b="1" dirty="0">
                <a:solidFill>
                  <a:srgbClr val="C00000"/>
                </a:solidFill>
                <a:latin typeface="Calibri" panose="020F0502020204030204" pitchFamily="34" charset="0"/>
              </a:rPr>
              <a:t>BİRİNCİ PİLLƏ MÜAYİNƏLƏRİ</a:t>
            </a:r>
          </a:p>
          <a:p>
            <a:pPr algn="ctr"/>
            <a:r>
              <a:rPr lang="az-Latn-AZ" sz="2000" b="1" dirty="0">
                <a:solidFill>
                  <a:schemeClr val="accent1">
                    <a:lumMod val="75000"/>
                  </a:schemeClr>
                </a:solidFill>
                <a:latin typeface="Calibri" panose="020F0502020204030204" pitchFamily="34" charset="0"/>
              </a:rPr>
              <a:t>Geniş klinik müayinə, KT </a:t>
            </a:r>
            <a:endParaRPr lang="tr-TR" altLang="en-US" sz="2000" dirty="0">
              <a:solidFill>
                <a:schemeClr val="accent1">
                  <a:lumMod val="75000"/>
                </a:schemeClr>
              </a:solidFill>
              <a:latin typeface="Calibri" panose="020F0502020204030204" pitchFamily="34" charset="0"/>
            </a:endParaRPr>
          </a:p>
        </p:txBody>
      </p:sp>
      <p:sp>
        <p:nvSpPr>
          <p:cNvPr id="22" name="Text Box 51"/>
          <p:cNvSpPr txBox="1">
            <a:spLocks noChangeArrowheads="1"/>
          </p:cNvSpPr>
          <p:nvPr/>
        </p:nvSpPr>
        <p:spPr bwMode="auto">
          <a:xfrm>
            <a:off x="4152899" y="1752600"/>
            <a:ext cx="4038600" cy="919401"/>
          </a:xfrm>
          <a:prstGeom prst="round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az-Latn-AZ" altLang="en-US" sz="2400" b="1" dirty="0">
                <a:solidFill>
                  <a:schemeClr val="tx2">
                    <a:lumMod val="75000"/>
                  </a:schemeClr>
                </a:solidFill>
                <a:latin typeface="Calibri" panose="020F0502020204030204" pitchFamily="34" charset="0"/>
              </a:rPr>
              <a:t>Üzvi dəyişiklik görünür, lakin təbiəti dəqiqləşmir</a:t>
            </a:r>
            <a:endParaRPr lang="tr-TR" altLang="en-US" sz="2400" b="1" dirty="0">
              <a:solidFill>
                <a:schemeClr val="tx2">
                  <a:lumMod val="75000"/>
                </a:schemeClr>
              </a:solidFill>
              <a:latin typeface="Calibri" panose="020F0502020204030204" pitchFamily="34" charset="0"/>
            </a:endParaRPr>
          </a:p>
        </p:txBody>
      </p:sp>
      <p:cxnSp>
        <p:nvCxnSpPr>
          <p:cNvPr id="23" name="Straight Arrow Connector 22"/>
          <p:cNvCxnSpPr>
            <a:cxnSpLocks/>
            <a:stCxn id="8" idx="2"/>
            <a:endCxn id="22" idx="0"/>
          </p:cNvCxnSpPr>
          <p:nvPr/>
        </p:nvCxnSpPr>
        <p:spPr>
          <a:xfrm flipH="1">
            <a:off x="6172199" y="1011793"/>
            <a:ext cx="1" cy="740807"/>
          </a:xfrm>
          <a:prstGeom prst="straightConnector1">
            <a:avLst/>
          </a:prstGeom>
          <a:ln w="28575">
            <a:solidFill>
              <a:schemeClr val="accent1">
                <a:lumMod val="75000"/>
              </a:schemeClr>
            </a:solidFill>
            <a:tailEnd type="arrow"/>
          </a:ln>
        </p:spPr>
        <p:style>
          <a:lnRef idx="2">
            <a:schemeClr val="accent3"/>
          </a:lnRef>
          <a:fillRef idx="0">
            <a:schemeClr val="accent3"/>
          </a:fillRef>
          <a:effectRef idx="1">
            <a:schemeClr val="accent3"/>
          </a:effectRef>
          <a:fontRef idx="minor">
            <a:schemeClr val="tx1"/>
          </a:fontRef>
        </p:style>
      </p:cxnSp>
      <p:cxnSp>
        <p:nvCxnSpPr>
          <p:cNvPr id="20" name="Straight Arrow Connector 19"/>
          <p:cNvCxnSpPr>
            <a:stCxn id="22" idx="2"/>
            <a:endCxn id="35" idx="0"/>
          </p:cNvCxnSpPr>
          <p:nvPr/>
        </p:nvCxnSpPr>
        <p:spPr>
          <a:xfrm>
            <a:off x="6172199" y="2672001"/>
            <a:ext cx="2" cy="329088"/>
          </a:xfrm>
          <a:prstGeom prst="straightConnector1">
            <a:avLst/>
          </a:prstGeom>
          <a:ln w="28575">
            <a:solidFill>
              <a:schemeClr val="accent1">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35" name="Text Box 44"/>
          <p:cNvSpPr txBox="1">
            <a:spLocks noChangeArrowheads="1"/>
          </p:cNvSpPr>
          <p:nvPr/>
        </p:nvSpPr>
        <p:spPr bwMode="auto">
          <a:xfrm>
            <a:off x="2057401" y="3001089"/>
            <a:ext cx="8229599" cy="783193"/>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000" b="1" dirty="0">
                <a:solidFill>
                  <a:srgbClr val="C00000"/>
                </a:solidFill>
                <a:latin typeface="Calibri" panose="020F0502020204030204" pitchFamily="34" charset="0"/>
              </a:rPr>
              <a:t>İKİNCİ  PİLLƏ MÜAYİNƏLƏRİ</a:t>
            </a:r>
          </a:p>
          <a:p>
            <a:pPr algn="ctr"/>
            <a:r>
              <a:rPr lang="az-Latn-AZ" sz="2000" b="1" dirty="0">
                <a:solidFill>
                  <a:schemeClr val="accent1">
                    <a:lumMod val="75000"/>
                  </a:schemeClr>
                </a:solidFill>
                <a:latin typeface="Calibri" panose="020F0502020204030204" pitchFamily="34" charset="0"/>
              </a:rPr>
              <a:t>Enteroskopiya + biopsiya</a:t>
            </a:r>
            <a:endParaRPr lang="tr-TR" altLang="en-US" sz="2000" dirty="0">
              <a:solidFill>
                <a:schemeClr val="accent1">
                  <a:lumMod val="75000"/>
                </a:schemeClr>
              </a:solidFill>
              <a:latin typeface="Calibri" panose="020F0502020204030204" pitchFamily="34" charset="0"/>
            </a:endParaRPr>
          </a:p>
        </p:txBody>
      </p:sp>
      <p:sp>
        <p:nvSpPr>
          <p:cNvPr id="54" name="TextBox 53"/>
          <p:cNvSpPr txBox="1"/>
          <p:nvPr/>
        </p:nvSpPr>
        <p:spPr>
          <a:xfrm>
            <a:off x="1981200" y="4317683"/>
            <a:ext cx="2819400" cy="461665"/>
          </a:xfrm>
          <a:prstGeom prst="rect">
            <a:avLst/>
          </a:prstGeom>
          <a:noFill/>
        </p:spPr>
        <p:txBody>
          <a:bodyPr wrap="square" rtlCol="0">
            <a:spAutoFit/>
          </a:bodyPr>
          <a:lstStyle/>
          <a:p>
            <a:pPr algn="ctr"/>
            <a:r>
              <a:rPr lang="az-Latn-AZ" sz="2400" b="1" dirty="0">
                <a:solidFill>
                  <a:schemeClr val="accent1">
                    <a:lumMod val="75000"/>
                  </a:schemeClr>
                </a:solidFill>
                <a:latin typeface="+mj-lt"/>
              </a:rPr>
              <a:t>Diaqnoz dəqiqləşir</a:t>
            </a:r>
            <a:endParaRPr lang="en-US" sz="2400" b="1" dirty="0">
              <a:solidFill>
                <a:schemeClr val="accent1">
                  <a:lumMod val="75000"/>
                </a:schemeClr>
              </a:solidFill>
              <a:latin typeface="+mj-lt"/>
            </a:endParaRPr>
          </a:p>
        </p:txBody>
      </p:sp>
      <p:sp>
        <p:nvSpPr>
          <p:cNvPr id="55" name="TextBox 54"/>
          <p:cNvSpPr txBox="1"/>
          <p:nvPr/>
        </p:nvSpPr>
        <p:spPr>
          <a:xfrm>
            <a:off x="6096000" y="4317683"/>
            <a:ext cx="5410196" cy="830997"/>
          </a:xfrm>
          <a:prstGeom prst="rect">
            <a:avLst/>
          </a:prstGeom>
          <a:noFill/>
        </p:spPr>
        <p:txBody>
          <a:bodyPr wrap="square" rtlCol="0">
            <a:spAutoFit/>
          </a:bodyPr>
          <a:lstStyle/>
          <a:p>
            <a:pPr algn="ctr"/>
            <a:r>
              <a:rPr lang="az-Latn-AZ" sz="2400" b="1" dirty="0">
                <a:solidFill>
                  <a:schemeClr val="accent1">
                    <a:lumMod val="75000"/>
                  </a:schemeClr>
                </a:solidFill>
                <a:latin typeface="+mj-lt"/>
              </a:rPr>
              <a:t>Patologiya tapılmır və ya ikinci  pillə müayinəsi mümkün olmur</a:t>
            </a:r>
            <a:endParaRPr lang="en-US" sz="2400" b="1" dirty="0">
              <a:solidFill>
                <a:schemeClr val="accent1">
                  <a:lumMod val="75000"/>
                </a:schemeClr>
              </a:solidFill>
              <a:latin typeface="+mj-lt"/>
            </a:endParaRPr>
          </a:p>
        </p:txBody>
      </p:sp>
      <p:cxnSp>
        <p:nvCxnSpPr>
          <p:cNvPr id="57" name="Straight Arrow Connector 56"/>
          <p:cNvCxnSpPr>
            <a:stCxn id="35" idx="2"/>
            <a:endCxn id="54" idx="0"/>
          </p:cNvCxnSpPr>
          <p:nvPr/>
        </p:nvCxnSpPr>
        <p:spPr>
          <a:xfrm flipH="1">
            <a:off x="3390900" y="3784282"/>
            <a:ext cx="2781301" cy="533401"/>
          </a:xfrm>
          <a:prstGeom prst="straightConnector1">
            <a:avLst/>
          </a:prstGeom>
          <a:ln w="28575">
            <a:solidFill>
              <a:schemeClr val="accent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59" name="Straight Arrow Connector 58"/>
          <p:cNvCxnSpPr>
            <a:cxnSpLocks/>
            <a:stCxn id="35" idx="2"/>
            <a:endCxn id="55" idx="0"/>
          </p:cNvCxnSpPr>
          <p:nvPr/>
        </p:nvCxnSpPr>
        <p:spPr>
          <a:xfrm>
            <a:off x="6172201" y="3784282"/>
            <a:ext cx="2628897" cy="533401"/>
          </a:xfrm>
          <a:prstGeom prst="straightConnector1">
            <a:avLst/>
          </a:prstGeom>
          <a:ln w="28575">
            <a:solidFill>
              <a:schemeClr val="accent1">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62" name="Text Box 44"/>
          <p:cNvSpPr txBox="1">
            <a:spLocks noChangeArrowheads="1"/>
          </p:cNvSpPr>
          <p:nvPr/>
        </p:nvSpPr>
        <p:spPr bwMode="auto">
          <a:xfrm>
            <a:off x="7010398" y="6034802"/>
            <a:ext cx="3581401" cy="442674"/>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000" b="1" dirty="0">
                <a:solidFill>
                  <a:srgbClr val="C00000"/>
                </a:solidFill>
                <a:latin typeface="Calibri" panose="020F0502020204030204" pitchFamily="34" charset="0"/>
              </a:rPr>
              <a:t>ÜÇÜNCÜ  PİLLƏ MÜAYİNƏLƏRİ</a:t>
            </a:r>
          </a:p>
        </p:txBody>
      </p:sp>
      <p:sp>
        <p:nvSpPr>
          <p:cNvPr id="63" name="TextBox 62"/>
          <p:cNvSpPr txBox="1"/>
          <p:nvPr/>
        </p:nvSpPr>
        <p:spPr>
          <a:xfrm>
            <a:off x="2577538" y="5181600"/>
            <a:ext cx="1626727" cy="1477328"/>
          </a:xfrm>
          <a:prstGeom prst="rect">
            <a:avLst/>
          </a:prstGeom>
          <a:noFill/>
        </p:spPr>
        <p:txBody>
          <a:bodyPr wrap="none" rtlCol="0">
            <a:spAutoFit/>
          </a:bodyPr>
          <a:lstStyle/>
          <a:p>
            <a:r>
              <a:rPr lang="az-Latn-AZ" b="1" dirty="0">
                <a:solidFill>
                  <a:srgbClr val="C00000"/>
                </a:solidFill>
                <a:latin typeface="+mj-lt"/>
              </a:rPr>
              <a:t>Kron xəstəliyi</a:t>
            </a:r>
          </a:p>
          <a:p>
            <a:r>
              <a:rPr lang="az-Latn-AZ" b="1" dirty="0">
                <a:solidFill>
                  <a:srgbClr val="C00000"/>
                </a:solidFill>
                <a:latin typeface="+mj-lt"/>
              </a:rPr>
              <a:t>Polip</a:t>
            </a:r>
          </a:p>
          <a:p>
            <a:r>
              <a:rPr lang="az-Latn-AZ" b="1" dirty="0">
                <a:solidFill>
                  <a:srgbClr val="C00000"/>
                </a:solidFill>
                <a:latin typeface="+mj-lt"/>
              </a:rPr>
              <a:t>Törəmələr</a:t>
            </a:r>
          </a:p>
          <a:p>
            <a:r>
              <a:rPr lang="az-Latn-AZ" b="1" dirty="0">
                <a:solidFill>
                  <a:srgbClr val="C00000"/>
                </a:solidFill>
                <a:latin typeface="+mj-lt"/>
              </a:rPr>
              <a:t>İşemiya-nekroz</a:t>
            </a:r>
          </a:p>
          <a:p>
            <a:r>
              <a:rPr lang="az-Latn-AZ" b="1" dirty="0">
                <a:solidFill>
                  <a:srgbClr val="C00000"/>
                </a:solidFill>
                <a:latin typeface="+mj-lt"/>
              </a:rPr>
              <a:t>Digər</a:t>
            </a:r>
            <a:endParaRPr lang="en-US" b="1" dirty="0">
              <a:solidFill>
                <a:srgbClr val="C00000"/>
              </a:solidFill>
              <a:latin typeface="+mj-lt"/>
            </a:endParaRPr>
          </a:p>
        </p:txBody>
      </p:sp>
      <p:cxnSp>
        <p:nvCxnSpPr>
          <p:cNvPr id="65" name="Straight Arrow Connector 64"/>
          <p:cNvCxnSpPr>
            <a:cxnSpLocks/>
            <a:stCxn id="55" idx="2"/>
            <a:endCxn id="62" idx="0"/>
          </p:cNvCxnSpPr>
          <p:nvPr/>
        </p:nvCxnSpPr>
        <p:spPr>
          <a:xfrm>
            <a:off x="8801098" y="5148680"/>
            <a:ext cx="1" cy="886122"/>
          </a:xfrm>
          <a:prstGeom prst="straightConnector1">
            <a:avLst/>
          </a:prstGeom>
          <a:ln w="28575">
            <a:solidFill>
              <a:schemeClr val="accent1">
                <a:lumMod val="75000"/>
              </a:schemeClr>
            </a:solidFill>
            <a:tailEnd type="arrow"/>
          </a:ln>
        </p:spPr>
        <p:style>
          <a:lnRef idx="3">
            <a:schemeClr val="dk1"/>
          </a:lnRef>
          <a:fillRef idx="0">
            <a:schemeClr val="dk1"/>
          </a:fillRef>
          <a:effectRef idx="2">
            <a:schemeClr val="dk1"/>
          </a:effectRef>
          <a:fontRef idx="minor">
            <a:schemeClr val="tx1"/>
          </a:fontRef>
        </p:style>
      </p:cxnSp>
      <p:cxnSp>
        <p:nvCxnSpPr>
          <p:cNvPr id="67" name="Straight Arrow Connector 66"/>
          <p:cNvCxnSpPr>
            <a:stCxn id="54" idx="2"/>
            <a:endCxn id="63" idx="0"/>
          </p:cNvCxnSpPr>
          <p:nvPr/>
        </p:nvCxnSpPr>
        <p:spPr>
          <a:xfrm>
            <a:off x="3390900" y="4779348"/>
            <a:ext cx="2" cy="402252"/>
          </a:xfrm>
          <a:prstGeom prst="straightConnector1">
            <a:avLst/>
          </a:prstGeom>
          <a:ln w="28575">
            <a:solidFill>
              <a:schemeClr val="accent1">
                <a:lumMod val="75000"/>
              </a:schemeClr>
            </a:solidFill>
            <a:tailEnd type="arrow"/>
          </a:ln>
        </p:spPr>
        <p:style>
          <a:lnRef idx="3">
            <a:schemeClr val="dk1"/>
          </a:lnRef>
          <a:fillRef idx="0">
            <a:schemeClr val="dk1"/>
          </a:fillRef>
          <a:effectRef idx="2">
            <a:schemeClr val="dk1"/>
          </a:effectRef>
          <a:fontRef idx="minor">
            <a:schemeClr val="tx1"/>
          </a:fontRef>
        </p:style>
      </p:cxnSp>
      <p:sp>
        <p:nvSpPr>
          <p:cNvPr id="19" name="Rounded Rectangle 18"/>
          <p:cNvSpPr/>
          <p:nvPr/>
        </p:nvSpPr>
        <p:spPr>
          <a:xfrm>
            <a:off x="3657601" y="1828800"/>
            <a:ext cx="622413" cy="638056"/>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4000" b="1" dirty="0">
                <a:latin typeface="+mj-lt"/>
              </a:rPr>
              <a:t>C</a:t>
            </a:r>
            <a:endParaRPr lang="en-US" sz="4000" b="1" dirty="0">
              <a:latin typeface="+mj-lt"/>
            </a:endParaRPr>
          </a:p>
        </p:txBody>
      </p:sp>
      <p:sp>
        <p:nvSpPr>
          <p:cNvPr id="2" name="Footer Placeholder 1"/>
          <p:cNvSpPr>
            <a:spLocks noGrp="1"/>
          </p:cNvSpPr>
          <p:nvPr>
            <p:ph type="ftr" sz="quarter" idx="11"/>
          </p:nvPr>
        </p:nvSpPr>
        <p:spPr/>
        <p:txBody>
          <a:bodyPr/>
          <a:lstStyle/>
          <a:p>
            <a:r>
              <a:rPr lang="en-US"/>
              <a:t>Prof. NYBay</a:t>
            </a:r>
          </a:p>
        </p:txBody>
      </p:sp>
      <p:sp>
        <p:nvSpPr>
          <p:cNvPr id="27" name="TextBox 26">
            <a:extLst>
              <a:ext uri="{FF2B5EF4-FFF2-40B4-BE49-F238E27FC236}">
                <a16:creationId xmlns:a16="http://schemas.microsoft.com/office/drawing/2014/main" id="{23282AA6-2FEC-4678-A49D-B33A288FAF3D}"/>
              </a:ext>
            </a:extLst>
          </p:cNvPr>
          <p:cNvSpPr txBox="1"/>
          <p:nvPr/>
        </p:nvSpPr>
        <p:spPr>
          <a:xfrm>
            <a:off x="9601200" y="76200"/>
            <a:ext cx="2514600" cy="533959"/>
          </a:xfrm>
          <a:prstGeom prst="rect">
            <a:avLst/>
          </a:prstGeom>
          <a:noFill/>
        </p:spPr>
        <p:txBody>
          <a:bodyPr wrap="square" rtlCol="0">
            <a:spAutoFit/>
          </a:bodyPr>
          <a:lstStyle/>
          <a:p>
            <a:pPr algn="r"/>
            <a:r>
              <a:rPr lang="az-Latn-AZ" sz="1400" b="1" dirty="0">
                <a:solidFill>
                  <a:schemeClr val="accent1">
                    <a:lumMod val="75000"/>
                  </a:schemeClr>
                </a:solidFill>
              </a:rPr>
              <a:t>Nazik bağırsağın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12234225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228600"/>
            <a:ext cx="8229600" cy="515112"/>
          </a:xfrm>
        </p:spPr>
        <p:txBody>
          <a:bodyPr>
            <a:noAutofit/>
          </a:bodyPr>
          <a:lstStyle/>
          <a:p>
            <a:r>
              <a:rPr lang="az-Latn-AZ" sz="3600" b="1" dirty="0">
                <a:solidFill>
                  <a:srgbClr val="C00000"/>
                </a:solidFill>
              </a:rPr>
              <a:t>Kron xəstəliyi</a:t>
            </a:r>
            <a:endParaRPr lang="en-US" sz="3600" b="1" dirty="0">
              <a:solidFill>
                <a:srgbClr val="C00000"/>
              </a:solidFill>
            </a:endParaRPr>
          </a:p>
        </p:txBody>
      </p:sp>
      <p:pic>
        <p:nvPicPr>
          <p:cNvPr id="13" name="Picture 3"/>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tretch>
            <a:fillRect/>
          </a:stretch>
        </p:blipFill>
        <p:spPr bwMode="auto">
          <a:xfrm>
            <a:off x="4495800" y="3869554"/>
            <a:ext cx="3505200" cy="268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5" descr="C:\Users\nano\Desktop\MEHMAN CABBAROV\M 3.jpeg"/>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rcRect l="25179" t="29610" r="25179" b="5621"/>
          <a:stretch>
            <a:fillRect/>
          </a:stretch>
        </p:blipFill>
        <p:spPr bwMode="auto">
          <a:xfrm>
            <a:off x="457200" y="3892607"/>
            <a:ext cx="3505200" cy="268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2"/>
          <p:cNvSpPr>
            <a:spLocks noGrp="1"/>
          </p:cNvSpPr>
          <p:nvPr>
            <p:ph type="ftr" sz="quarter" idx="11"/>
          </p:nvPr>
        </p:nvSpPr>
        <p:spPr/>
        <p:txBody>
          <a:bodyPr/>
          <a:lstStyle/>
          <a:p>
            <a:r>
              <a:rPr lang="en-US"/>
              <a:t>Prof. NYBay</a:t>
            </a:r>
          </a:p>
        </p:txBody>
      </p:sp>
      <p:sp>
        <p:nvSpPr>
          <p:cNvPr id="8" name="TextBox 7"/>
          <p:cNvSpPr txBox="1"/>
          <p:nvPr/>
        </p:nvSpPr>
        <p:spPr>
          <a:xfrm>
            <a:off x="342900" y="1171722"/>
            <a:ext cx="7239000" cy="2246769"/>
          </a:xfrm>
          <a:prstGeom prst="rect">
            <a:avLst/>
          </a:prstGeom>
          <a:noFill/>
        </p:spPr>
        <p:txBody>
          <a:bodyPr wrap="square" rtlCol="0">
            <a:spAutoFit/>
          </a:bodyPr>
          <a:lstStyle/>
          <a:p>
            <a:pPr marL="342900" indent="-342900">
              <a:buFont typeface="Arial" panose="020B0604020202020204" pitchFamily="34" charset="0"/>
              <a:buChar char="•"/>
            </a:pPr>
            <a:r>
              <a:rPr lang="az-Latn-AZ" sz="2800" b="1" dirty="0"/>
              <a:t>Ağrı</a:t>
            </a:r>
          </a:p>
          <a:p>
            <a:pPr marL="342900" indent="-342900">
              <a:buFont typeface="Arial" panose="020B0604020202020204" pitchFamily="34" charset="0"/>
              <a:buChar char="•"/>
            </a:pPr>
            <a:r>
              <a:rPr lang="az-Latn-AZ" sz="2800" b="1" dirty="0"/>
              <a:t>Diarreya</a:t>
            </a:r>
          </a:p>
          <a:p>
            <a:pPr marL="342900" indent="-342900">
              <a:buFont typeface="Arial" panose="020B0604020202020204" pitchFamily="34" charset="0"/>
              <a:buChar char="•"/>
            </a:pPr>
            <a:r>
              <a:rPr lang="az-Latn-AZ" sz="2800" b="1" dirty="0"/>
              <a:t>KT/MRT-də divr qalınlaşması</a:t>
            </a:r>
          </a:p>
          <a:p>
            <a:pPr marL="342900" indent="-342900">
              <a:buFont typeface="Arial" panose="020B0604020202020204" pitchFamily="34" charset="0"/>
              <a:buChar char="•"/>
            </a:pPr>
            <a:r>
              <a:rPr lang="az-Latn-AZ" sz="2800" b="1" dirty="0"/>
              <a:t>Enteroskopiyada xətvari xorlar, qranulomalar </a:t>
            </a:r>
          </a:p>
          <a:p>
            <a:pPr marL="342900" indent="-342900">
              <a:buFont typeface="Arial" panose="020B0604020202020204" pitchFamily="34" charset="0"/>
              <a:buChar char="•"/>
            </a:pPr>
            <a:r>
              <a:rPr lang="az-Latn-AZ" sz="2800" b="1" dirty="0"/>
              <a:t>Biopsiyada qranulomatoz iltihab</a:t>
            </a:r>
            <a:endParaRPr lang="en-US" sz="2800" b="1" dirty="0"/>
          </a:p>
        </p:txBody>
      </p:sp>
      <p:pic>
        <p:nvPicPr>
          <p:cNvPr id="7" name="Picture 5"/>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534400" y="3869554"/>
            <a:ext cx="3505200" cy="268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a:extLst>
              <a:ext uri="{FF2B5EF4-FFF2-40B4-BE49-F238E27FC236}">
                <a16:creationId xmlns:a16="http://schemas.microsoft.com/office/drawing/2014/main" id="{6DFB9D44-D671-40EB-A594-76789F3EA85C}"/>
              </a:ext>
            </a:extLst>
          </p:cNvPr>
          <p:cNvSpPr txBox="1"/>
          <p:nvPr/>
        </p:nvSpPr>
        <p:spPr>
          <a:xfrm>
            <a:off x="9601200" y="76200"/>
            <a:ext cx="2514600" cy="533959"/>
          </a:xfrm>
          <a:prstGeom prst="rect">
            <a:avLst/>
          </a:prstGeom>
          <a:noFill/>
        </p:spPr>
        <p:txBody>
          <a:bodyPr wrap="square" rtlCol="0">
            <a:spAutoFit/>
          </a:bodyPr>
          <a:lstStyle/>
          <a:p>
            <a:pPr algn="r"/>
            <a:r>
              <a:rPr lang="az-Latn-AZ" sz="1400" b="1" dirty="0">
                <a:solidFill>
                  <a:schemeClr val="accent1">
                    <a:lumMod val="75000"/>
                  </a:schemeClr>
                </a:solidFill>
              </a:rPr>
              <a:t>Nazik bağırsağın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40714223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44"/>
          <p:cNvSpPr txBox="1">
            <a:spLocks noChangeArrowheads="1"/>
          </p:cNvSpPr>
          <p:nvPr/>
        </p:nvSpPr>
        <p:spPr bwMode="auto">
          <a:xfrm>
            <a:off x="3276601" y="228600"/>
            <a:ext cx="5410199" cy="715089"/>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b="1" dirty="0">
                <a:solidFill>
                  <a:srgbClr val="C00000"/>
                </a:solidFill>
                <a:latin typeface="Calibri" panose="020F0502020204030204" pitchFamily="34" charset="0"/>
              </a:rPr>
              <a:t>BİRİNCİ PİLLƏ MÜAYİNƏLƏRİ</a:t>
            </a:r>
          </a:p>
          <a:p>
            <a:pPr algn="ctr"/>
            <a:r>
              <a:rPr lang="az-Latn-AZ" b="1" dirty="0">
                <a:solidFill>
                  <a:srgbClr val="0070C0"/>
                </a:solidFill>
                <a:latin typeface="Calibri" panose="020F0502020204030204" pitchFamily="34" charset="0"/>
              </a:rPr>
              <a:t>Geniş klinik müayinə, KT </a:t>
            </a:r>
            <a:endParaRPr lang="tr-TR" altLang="en-US" dirty="0">
              <a:solidFill>
                <a:srgbClr val="0070C0"/>
              </a:solidFill>
              <a:latin typeface="Calibri" panose="020F0502020204030204" pitchFamily="34" charset="0"/>
            </a:endParaRPr>
          </a:p>
        </p:txBody>
      </p:sp>
      <p:sp>
        <p:nvSpPr>
          <p:cNvPr id="22" name="Text Box 51"/>
          <p:cNvSpPr txBox="1">
            <a:spLocks noChangeArrowheads="1"/>
          </p:cNvSpPr>
          <p:nvPr/>
        </p:nvSpPr>
        <p:spPr bwMode="auto">
          <a:xfrm>
            <a:off x="2933699" y="1449467"/>
            <a:ext cx="6096000" cy="442674"/>
          </a:xfrm>
          <a:prstGeom prst="round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az-Latn-AZ" altLang="en-US" sz="2000" b="1" dirty="0">
                <a:solidFill>
                  <a:schemeClr val="tx2">
                    <a:lumMod val="75000"/>
                  </a:schemeClr>
                </a:solidFill>
                <a:latin typeface="Calibri" panose="020F0502020204030204" pitchFamily="34" charset="0"/>
              </a:rPr>
              <a:t>Üzvi dəyişiklik görünür, lakin təbiəti dəqiqləşmir</a:t>
            </a:r>
            <a:endParaRPr lang="tr-TR" altLang="en-US" sz="2000" b="1" dirty="0">
              <a:solidFill>
                <a:schemeClr val="tx2">
                  <a:lumMod val="75000"/>
                </a:schemeClr>
              </a:solidFill>
              <a:latin typeface="Calibri" panose="020F0502020204030204" pitchFamily="34" charset="0"/>
            </a:endParaRPr>
          </a:p>
        </p:txBody>
      </p:sp>
      <p:cxnSp>
        <p:nvCxnSpPr>
          <p:cNvPr id="23" name="Straight Arrow Connector 22"/>
          <p:cNvCxnSpPr>
            <a:cxnSpLocks/>
            <a:stCxn id="8" idx="2"/>
            <a:endCxn id="22" idx="0"/>
          </p:cNvCxnSpPr>
          <p:nvPr/>
        </p:nvCxnSpPr>
        <p:spPr>
          <a:xfrm flipH="1">
            <a:off x="5981699" y="943689"/>
            <a:ext cx="2" cy="505778"/>
          </a:xfrm>
          <a:prstGeom prst="straightConnector1">
            <a:avLst/>
          </a:prstGeom>
          <a:ln w="38100">
            <a:solidFill>
              <a:schemeClr val="accent1">
                <a:lumMod val="75000"/>
              </a:schemeClr>
            </a:solidFill>
            <a:tailEnd type="arrow"/>
          </a:ln>
        </p:spPr>
        <p:style>
          <a:lnRef idx="2">
            <a:schemeClr val="accent3"/>
          </a:lnRef>
          <a:fillRef idx="0">
            <a:schemeClr val="accent3"/>
          </a:fillRef>
          <a:effectRef idx="1">
            <a:schemeClr val="accent3"/>
          </a:effectRef>
          <a:fontRef idx="minor">
            <a:schemeClr val="tx1"/>
          </a:fontRef>
        </p:style>
      </p:cxnSp>
      <p:cxnSp>
        <p:nvCxnSpPr>
          <p:cNvPr id="20" name="Straight Arrow Connector 19"/>
          <p:cNvCxnSpPr>
            <a:cxnSpLocks/>
            <a:stCxn id="22" idx="2"/>
            <a:endCxn id="35" idx="0"/>
          </p:cNvCxnSpPr>
          <p:nvPr/>
        </p:nvCxnSpPr>
        <p:spPr>
          <a:xfrm>
            <a:off x="5981699" y="1892141"/>
            <a:ext cx="2" cy="440770"/>
          </a:xfrm>
          <a:prstGeom prst="straightConnector1">
            <a:avLst/>
          </a:prstGeom>
          <a:ln w="38100">
            <a:solidFill>
              <a:schemeClr val="accent1">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35" name="Text Box 44"/>
          <p:cNvSpPr txBox="1">
            <a:spLocks noChangeArrowheads="1"/>
          </p:cNvSpPr>
          <p:nvPr/>
        </p:nvSpPr>
        <p:spPr bwMode="auto">
          <a:xfrm>
            <a:off x="3276601" y="2332911"/>
            <a:ext cx="5410199" cy="715089"/>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b="1" dirty="0">
                <a:solidFill>
                  <a:srgbClr val="C00000"/>
                </a:solidFill>
                <a:latin typeface="Calibri" panose="020F0502020204030204" pitchFamily="34" charset="0"/>
              </a:rPr>
              <a:t>İKİNCİ  PİLLƏ MÜAYİNƏLƏRİ</a:t>
            </a:r>
          </a:p>
          <a:p>
            <a:pPr algn="ctr"/>
            <a:r>
              <a:rPr lang="az-Latn-AZ" b="1" dirty="0">
                <a:solidFill>
                  <a:srgbClr val="0070C0"/>
                </a:solidFill>
                <a:latin typeface="Calibri" panose="020F0502020204030204" pitchFamily="34" charset="0"/>
              </a:rPr>
              <a:t>Enteroskopiya + biopsiya</a:t>
            </a:r>
            <a:endParaRPr lang="tr-TR" altLang="en-US" dirty="0">
              <a:solidFill>
                <a:srgbClr val="0070C0"/>
              </a:solidFill>
              <a:latin typeface="Calibri" panose="020F0502020204030204" pitchFamily="34" charset="0"/>
            </a:endParaRPr>
          </a:p>
        </p:txBody>
      </p:sp>
      <p:sp>
        <p:nvSpPr>
          <p:cNvPr id="55" name="TextBox 54"/>
          <p:cNvSpPr txBox="1"/>
          <p:nvPr/>
        </p:nvSpPr>
        <p:spPr>
          <a:xfrm>
            <a:off x="2552700" y="3507331"/>
            <a:ext cx="6857999" cy="461665"/>
          </a:xfrm>
          <a:prstGeom prst="rect">
            <a:avLst/>
          </a:prstGeom>
          <a:noFill/>
        </p:spPr>
        <p:txBody>
          <a:bodyPr wrap="square" rtlCol="0">
            <a:spAutoFit/>
          </a:bodyPr>
          <a:lstStyle/>
          <a:p>
            <a:pPr algn="ctr"/>
            <a:r>
              <a:rPr lang="az-Latn-AZ" sz="2400" b="1" dirty="0">
                <a:solidFill>
                  <a:schemeClr val="accent1">
                    <a:lumMod val="75000"/>
                  </a:schemeClr>
                </a:solidFill>
                <a:latin typeface="+mj-lt"/>
              </a:rPr>
              <a:t>Patologiya tapılmır və ya bu müayinə mümkün olmur</a:t>
            </a:r>
            <a:endParaRPr lang="en-US" sz="2400" b="1" dirty="0">
              <a:solidFill>
                <a:schemeClr val="accent1">
                  <a:lumMod val="75000"/>
                </a:schemeClr>
              </a:solidFill>
              <a:latin typeface="+mj-lt"/>
            </a:endParaRPr>
          </a:p>
        </p:txBody>
      </p:sp>
      <p:cxnSp>
        <p:nvCxnSpPr>
          <p:cNvPr id="59" name="Straight Arrow Connector 58"/>
          <p:cNvCxnSpPr>
            <a:cxnSpLocks/>
            <a:stCxn id="35" idx="2"/>
            <a:endCxn id="55" idx="0"/>
          </p:cNvCxnSpPr>
          <p:nvPr/>
        </p:nvCxnSpPr>
        <p:spPr>
          <a:xfrm flipH="1">
            <a:off x="5981700" y="3048000"/>
            <a:ext cx="1" cy="459331"/>
          </a:xfrm>
          <a:prstGeom prst="straightConnector1">
            <a:avLst/>
          </a:prstGeom>
          <a:ln w="38100">
            <a:solidFill>
              <a:schemeClr val="accent1">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62" name="Text Box 44"/>
          <p:cNvSpPr txBox="1">
            <a:spLocks noChangeArrowheads="1"/>
          </p:cNvSpPr>
          <p:nvPr/>
        </p:nvSpPr>
        <p:spPr bwMode="auto">
          <a:xfrm>
            <a:off x="2667000" y="4407932"/>
            <a:ext cx="6629400" cy="2145268"/>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000" b="1" dirty="0">
                <a:solidFill>
                  <a:srgbClr val="C00000"/>
                </a:solidFill>
                <a:latin typeface="Calibri" panose="020F0502020204030204" pitchFamily="34" charset="0"/>
              </a:rPr>
              <a:t>ÜÇÜNCÜ  PİLLƏ MÜAYİNƏLƏRİ</a:t>
            </a:r>
          </a:p>
          <a:p>
            <a:pPr lvl="0"/>
            <a:r>
              <a:rPr lang="az-Latn-AZ" sz="2000" b="1" dirty="0">
                <a:latin typeface="+mj-lt"/>
              </a:rPr>
              <a:t>laparoskopiya</a:t>
            </a:r>
            <a:endParaRPr lang="en-US" sz="2000" b="1" dirty="0">
              <a:latin typeface="+mj-lt"/>
            </a:endParaRPr>
          </a:p>
          <a:p>
            <a:pPr lvl="0"/>
            <a:r>
              <a:rPr lang="az-Latn-AZ" sz="2000" b="1" dirty="0">
                <a:latin typeface="+mj-lt"/>
              </a:rPr>
              <a:t>laparotomiya</a:t>
            </a:r>
            <a:endParaRPr lang="en-US" sz="2000" b="1" dirty="0">
              <a:latin typeface="+mj-lt"/>
            </a:endParaRPr>
          </a:p>
          <a:p>
            <a:pPr lvl="0"/>
            <a:r>
              <a:rPr lang="az-Latn-AZ" sz="2000" b="1" dirty="0">
                <a:latin typeface="+mj-lt"/>
              </a:rPr>
              <a:t>əməliyyatdaxili enteroskopiya</a:t>
            </a:r>
            <a:endParaRPr lang="en-US" sz="2000" b="1" dirty="0">
              <a:latin typeface="+mj-lt"/>
            </a:endParaRPr>
          </a:p>
          <a:p>
            <a:pPr lvl="0"/>
            <a:r>
              <a:rPr lang="az-Latn-AZ" sz="2000" b="1" dirty="0">
                <a:latin typeface="+mj-lt"/>
              </a:rPr>
              <a:t>angiqrafiya</a:t>
            </a:r>
            <a:endParaRPr lang="en-US" sz="2000" b="1" dirty="0">
              <a:latin typeface="+mj-lt"/>
            </a:endParaRPr>
          </a:p>
          <a:p>
            <a:r>
              <a:rPr lang="az-Latn-AZ" sz="2000" b="1" dirty="0">
                <a:latin typeface="+mj-lt"/>
              </a:rPr>
              <a:t>spesifik genetik müayinələr</a:t>
            </a:r>
            <a:endParaRPr lang="az-Latn-AZ" altLang="en-US" sz="2000" b="1" dirty="0">
              <a:solidFill>
                <a:srgbClr val="C00000"/>
              </a:solidFill>
              <a:latin typeface="+mj-lt"/>
            </a:endParaRPr>
          </a:p>
        </p:txBody>
      </p:sp>
      <p:cxnSp>
        <p:nvCxnSpPr>
          <p:cNvPr id="65" name="Straight Arrow Connector 64"/>
          <p:cNvCxnSpPr>
            <a:cxnSpLocks/>
            <a:stCxn id="55" idx="2"/>
            <a:endCxn id="62" idx="0"/>
          </p:cNvCxnSpPr>
          <p:nvPr/>
        </p:nvCxnSpPr>
        <p:spPr>
          <a:xfrm>
            <a:off x="5981700" y="3968996"/>
            <a:ext cx="0" cy="438936"/>
          </a:xfrm>
          <a:prstGeom prst="straightConnector1">
            <a:avLst/>
          </a:prstGeom>
          <a:ln w="38100">
            <a:solidFill>
              <a:schemeClr val="accent1">
                <a:lumMod val="75000"/>
              </a:schemeClr>
            </a:solidFill>
            <a:tailEnd type="arrow"/>
          </a:ln>
        </p:spPr>
        <p:style>
          <a:lnRef idx="3">
            <a:schemeClr val="dk1"/>
          </a:lnRef>
          <a:fillRef idx="0">
            <a:schemeClr val="dk1"/>
          </a:fillRef>
          <a:effectRef idx="2">
            <a:schemeClr val="dk1"/>
          </a:effectRef>
          <a:fontRef idx="minor">
            <a:schemeClr val="tx1"/>
          </a:fontRef>
        </p:style>
      </p:cxnSp>
      <p:sp>
        <p:nvSpPr>
          <p:cNvPr id="2" name="Footer Placeholder 1"/>
          <p:cNvSpPr>
            <a:spLocks noGrp="1"/>
          </p:cNvSpPr>
          <p:nvPr>
            <p:ph type="ftr" sz="quarter" idx="11"/>
          </p:nvPr>
        </p:nvSpPr>
        <p:spPr/>
        <p:txBody>
          <a:bodyPr/>
          <a:lstStyle/>
          <a:p>
            <a:r>
              <a:rPr lang="en-US"/>
              <a:t>Prof. NYBay</a:t>
            </a:r>
          </a:p>
        </p:txBody>
      </p:sp>
      <p:sp>
        <p:nvSpPr>
          <p:cNvPr id="15" name="Rounded Rectangle 18">
            <a:extLst>
              <a:ext uri="{FF2B5EF4-FFF2-40B4-BE49-F238E27FC236}">
                <a16:creationId xmlns:a16="http://schemas.microsoft.com/office/drawing/2014/main" id="{D2714161-5D71-4D0B-B634-AE9FAEE580BB}"/>
              </a:ext>
            </a:extLst>
          </p:cNvPr>
          <p:cNvSpPr/>
          <p:nvPr/>
        </p:nvSpPr>
        <p:spPr>
          <a:xfrm>
            <a:off x="2241493" y="1314981"/>
            <a:ext cx="622413" cy="638056"/>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4000" b="1" dirty="0">
                <a:latin typeface="+mj-lt"/>
              </a:rPr>
              <a:t>C</a:t>
            </a:r>
            <a:endParaRPr lang="en-US" sz="4000" b="1" dirty="0">
              <a:latin typeface="+mj-lt"/>
            </a:endParaRPr>
          </a:p>
        </p:txBody>
      </p:sp>
      <p:sp>
        <p:nvSpPr>
          <p:cNvPr id="24" name="TextBox 23">
            <a:extLst>
              <a:ext uri="{FF2B5EF4-FFF2-40B4-BE49-F238E27FC236}">
                <a16:creationId xmlns:a16="http://schemas.microsoft.com/office/drawing/2014/main" id="{A2841E03-B91E-4338-8C5B-C493B31DA4D6}"/>
              </a:ext>
            </a:extLst>
          </p:cNvPr>
          <p:cNvSpPr txBox="1"/>
          <p:nvPr/>
        </p:nvSpPr>
        <p:spPr>
          <a:xfrm>
            <a:off x="9601200" y="76200"/>
            <a:ext cx="2514600" cy="533959"/>
          </a:xfrm>
          <a:prstGeom prst="rect">
            <a:avLst/>
          </a:prstGeom>
          <a:noFill/>
        </p:spPr>
        <p:txBody>
          <a:bodyPr wrap="square" rtlCol="0">
            <a:spAutoFit/>
          </a:bodyPr>
          <a:lstStyle/>
          <a:p>
            <a:pPr algn="r"/>
            <a:r>
              <a:rPr lang="az-Latn-AZ" sz="1400" b="1" dirty="0">
                <a:solidFill>
                  <a:schemeClr val="accent1">
                    <a:lumMod val="75000"/>
                  </a:schemeClr>
                </a:solidFill>
              </a:rPr>
              <a:t>Nazik bağırsağın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11095660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18288"/>
            <a:ext cx="8229600" cy="515112"/>
          </a:xfrm>
        </p:spPr>
        <p:txBody>
          <a:bodyPr>
            <a:noAutofit/>
          </a:bodyPr>
          <a:lstStyle/>
          <a:p>
            <a:r>
              <a:rPr lang="az-Latn-AZ" sz="2800" b="1" dirty="0">
                <a:solidFill>
                  <a:srgbClr val="C00000"/>
                </a:solidFill>
              </a:rPr>
              <a:t>Mədə-bağırsaq qanaxması</a:t>
            </a:r>
            <a:endParaRPr lang="en-US" sz="2800" b="1" dirty="0">
              <a:solidFill>
                <a:srgbClr val="C00000"/>
              </a:solidFill>
            </a:endParaRPr>
          </a:p>
        </p:txBody>
      </p:sp>
      <p:pic>
        <p:nvPicPr>
          <p:cNvPr id="1026" name="Picture 2"/>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1834050" y="3764121"/>
            <a:ext cx="3490224" cy="281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Footer Placeholder 2"/>
          <p:cNvSpPr>
            <a:spLocks noGrp="1"/>
          </p:cNvSpPr>
          <p:nvPr>
            <p:ph type="ftr" sz="quarter" idx="11"/>
          </p:nvPr>
        </p:nvSpPr>
        <p:spPr/>
        <p:txBody>
          <a:bodyPr/>
          <a:lstStyle/>
          <a:p>
            <a:r>
              <a:rPr lang="en-US"/>
              <a:t>Prof. NYBay</a:t>
            </a:r>
          </a:p>
        </p:txBody>
      </p:sp>
      <p:sp>
        <p:nvSpPr>
          <p:cNvPr id="8" name="TextBox 7"/>
          <p:cNvSpPr txBox="1"/>
          <p:nvPr/>
        </p:nvSpPr>
        <p:spPr>
          <a:xfrm>
            <a:off x="762000" y="1062579"/>
            <a:ext cx="7467600" cy="2308324"/>
          </a:xfrm>
          <a:prstGeom prst="rect">
            <a:avLst/>
          </a:prstGeom>
          <a:noFill/>
        </p:spPr>
        <p:txBody>
          <a:bodyPr wrap="square" rtlCol="0">
            <a:spAutoFit/>
          </a:bodyPr>
          <a:lstStyle/>
          <a:p>
            <a:pPr marL="342900" indent="-342900">
              <a:buFont typeface="Arial" panose="020B0604020202020204" pitchFamily="34" charset="0"/>
              <a:buChar char="•"/>
            </a:pPr>
            <a:r>
              <a:rPr lang="az-Latn-AZ" sz="2400" b="1" dirty="0"/>
              <a:t>Melena</a:t>
            </a:r>
          </a:p>
          <a:p>
            <a:pPr marL="342900" indent="-342900">
              <a:buFont typeface="Arial" panose="020B0604020202020204" pitchFamily="34" charset="0"/>
              <a:buChar char="•"/>
            </a:pPr>
            <a:r>
              <a:rPr lang="az-Latn-AZ" sz="2400" b="1" dirty="0"/>
              <a:t>Şok</a:t>
            </a:r>
          </a:p>
          <a:p>
            <a:pPr marL="342900" indent="-342900">
              <a:buFont typeface="Arial" panose="020B0604020202020204" pitchFamily="34" charset="0"/>
              <a:buChar char="•"/>
            </a:pPr>
            <a:r>
              <a:rPr lang="az-Latn-AZ" sz="2400" b="1" dirty="0"/>
              <a:t>Endoskopiyada mədə-12bb və kolonda mənbə yox</a:t>
            </a:r>
          </a:p>
          <a:p>
            <a:pPr marL="342900" indent="-342900">
              <a:buFont typeface="Arial" panose="020B0604020202020204" pitchFamily="34" charset="0"/>
              <a:buChar char="•"/>
            </a:pPr>
            <a:r>
              <a:rPr lang="az-Latn-AZ" sz="2400" b="1" dirty="0"/>
              <a:t>KT-də nazik bağırsaqlar normal</a:t>
            </a:r>
          </a:p>
          <a:p>
            <a:pPr marL="342900" indent="-342900">
              <a:buFont typeface="Arial" panose="020B0604020202020204" pitchFamily="34" charset="0"/>
              <a:buChar char="•"/>
            </a:pPr>
            <a:r>
              <a:rPr lang="az-Latn-AZ" sz="2400" b="1" dirty="0"/>
              <a:t>Enteroskopiya yoxdur</a:t>
            </a:r>
          </a:p>
          <a:p>
            <a:pPr marL="342900" indent="-342900">
              <a:buFont typeface="Arial" panose="020B0604020202020204" pitchFamily="34" charset="0"/>
              <a:buChar char="•"/>
            </a:pPr>
            <a:r>
              <a:rPr lang="az-Latn-AZ" sz="2400" b="1" dirty="0"/>
              <a:t>Laparoskpoiyada Mekkel divertikulu</a:t>
            </a:r>
          </a:p>
        </p:txBody>
      </p:sp>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87046" y="3764121"/>
            <a:ext cx="3450644" cy="28191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a:extLst>
              <a:ext uri="{FF2B5EF4-FFF2-40B4-BE49-F238E27FC236}">
                <a16:creationId xmlns:a16="http://schemas.microsoft.com/office/drawing/2014/main" id="{DF3E24E7-08E6-43D9-A61C-664259D22F50}"/>
              </a:ext>
            </a:extLst>
          </p:cNvPr>
          <p:cNvSpPr txBox="1"/>
          <p:nvPr/>
        </p:nvSpPr>
        <p:spPr>
          <a:xfrm>
            <a:off x="9601200" y="76200"/>
            <a:ext cx="2514600" cy="533959"/>
          </a:xfrm>
          <a:prstGeom prst="rect">
            <a:avLst/>
          </a:prstGeom>
          <a:noFill/>
        </p:spPr>
        <p:txBody>
          <a:bodyPr wrap="square" rtlCol="0">
            <a:spAutoFit/>
          </a:bodyPr>
          <a:lstStyle/>
          <a:p>
            <a:pPr algn="r"/>
            <a:r>
              <a:rPr lang="az-Latn-AZ" sz="1400" b="1" dirty="0">
                <a:solidFill>
                  <a:schemeClr val="accent1">
                    <a:lumMod val="75000"/>
                  </a:schemeClr>
                </a:solidFill>
              </a:rPr>
              <a:t>Nazik bağırsağın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5419048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18288"/>
            <a:ext cx="8229600" cy="515112"/>
          </a:xfrm>
        </p:spPr>
        <p:txBody>
          <a:bodyPr>
            <a:noAutofit/>
          </a:bodyPr>
          <a:lstStyle/>
          <a:p>
            <a:r>
              <a:rPr lang="az-Latn-AZ" sz="2800" b="1" dirty="0">
                <a:solidFill>
                  <a:srgbClr val="C00000"/>
                </a:solidFill>
              </a:rPr>
              <a:t>Mədə-bağırsaq qanaxması</a:t>
            </a:r>
            <a:endParaRPr lang="en-US" sz="2800" b="1" dirty="0">
              <a:solidFill>
                <a:srgbClr val="C00000"/>
              </a:solidFill>
            </a:endParaRPr>
          </a:p>
        </p:txBody>
      </p:sp>
      <p:pic>
        <p:nvPicPr>
          <p:cNvPr id="9" name="Picture 14" descr="13042007054"/>
          <p:cNvPicPr>
            <a:picLocks noGrp="1" noChangeAspect="1" noChangeArrowheads="1"/>
          </p:cNvPicPr>
          <p:nvPr>
            <p:ph sz="half" idx="1"/>
          </p:nvPr>
        </p:nvPicPr>
        <p:blipFill>
          <a:blip r:embed="rId3" cstate="print">
            <a:extLst>
              <a:ext uri="{28A0092B-C50C-407E-A947-70E740481C1C}">
                <a14:useLocalDpi xmlns:a14="http://schemas.microsoft.com/office/drawing/2010/main" val="0"/>
              </a:ext>
            </a:extLst>
          </a:blip>
          <a:srcRect/>
          <a:stretch>
            <a:fillRect/>
          </a:stretch>
        </p:blipFill>
        <p:spPr>
          <a:xfrm>
            <a:off x="6814625" y="1515036"/>
            <a:ext cx="5148775" cy="4648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 name="Footer Placeholder 2"/>
          <p:cNvSpPr>
            <a:spLocks noGrp="1"/>
          </p:cNvSpPr>
          <p:nvPr>
            <p:ph type="ftr" sz="quarter" idx="11"/>
          </p:nvPr>
        </p:nvSpPr>
        <p:spPr/>
        <p:txBody>
          <a:bodyPr/>
          <a:lstStyle/>
          <a:p>
            <a:r>
              <a:rPr lang="en-US"/>
              <a:t>Prof. NYBay</a:t>
            </a:r>
          </a:p>
        </p:txBody>
      </p:sp>
      <p:sp>
        <p:nvSpPr>
          <p:cNvPr id="8" name="TextBox 7"/>
          <p:cNvSpPr txBox="1"/>
          <p:nvPr/>
        </p:nvSpPr>
        <p:spPr>
          <a:xfrm>
            <a:off x="146469" y="1532965"/>
            <a:ext cx="5715000" cy="3416320"/>
          </a:xfrm>
          <a:prstGeom prst="rect">
            <a:avLst/>
          </a:prstGeom>
          <a:noFill/>
        </p:spPr>
        <p:txBody>
          <a:bodyPr wrap="square" rtlCol="0">
            <a:spAutoFit/>
          </a:bodyPr>
          <a:lstStyle/>
          <a:p>
            <a:pPr marL="342900" indent="-342900">
              <a:buFont typeface="Arial" panose="020B0604020202020204" pitchFamily="34" charset="0"/>
              <a:buChar char="•"/>
            </a:pPr>
            <a:r>
              <a:rPr lang="az-Latn-AZ" sz="2400" b="1" dirty="0"/>
              <a:t>Melena</a:t>
            </a:r>
          </a:p>
          <a:p>
            <a:pPr marL="342900" indent="-342900">
              <a:buFont typeface="Arial" panose="020B0604020202020204" pitchFamily="34" charset="0"/>
              <a:buChar char="•"/>
            </a:pPr>
            <a:r>
              <a:rPr lang="az-Latn-AZ" sz="2400" b="1" dirty="0"/>
              <a:t>Şok</a:t>
            </a:r>
          </a:p>
          <a:p>
            <a:pPr marL="342900" indent="-342900">
              <a:buFont typeface="Arial" panose="020B0604020202020204" pitchFamily="34" charset="0"/>
              <a:buChar char="•"/>
            </a:pPr>
            <a:r>
              <a:rPr lang="az-Latn-AZ" sz="2400" b="1" dirty="0"/>
              <a:t>Endoskopiyada mədə-12bb və kolonda mənbə yox</a:t>
            </a:r>
          </a:p>
          <a:p>
            <a:pPr marL="342900" indent="-342900">
              <a:buFont typeface="Arial" panose="020B0604020202020204" pitchFamily="34" charset="0"/>
              <a:buChar char="•"/>
            </a:pPr>
            <a:r>
              <a:rPr lang="az-Latn-AZ" sz="2400" b="1" dirty="0"/>
              <a:t>KT-də nazik bağırsaqlar normal</a:t>
            </a:r>
          </a:p>
          <a:p>
            <a:pPr marL="342900" indent="-342900">
              <a:buFont typeface="Arial" panose="020B0604020202020204" pitchFamily="34" charset="0"/>
              <a:buChar char="•"/>
            </a:pPr>
            <a:r>
              <a:rPr lang="az-Latn-AZ" sz="2400" b="1" dirty="0"/>
              <a:t>Enteroskopiya yox</a:t>
            </a:r>
          </a:p>
          <a:p>
            <a:pPr marL="342900" indent="-342900">
              <a:buFont typeface="Arial" panose="020B0604020202020204" pitchFamily="34" charset="0"/>
              <a:buChar char="•"/>
            </a:pPr>
            <a:r>
              <a:rPr lang="az-Latn-AZ" sz="2400" b="1" dirty="0"/>
              <a:t>Laparoskpoiya normal</a:t>
            </a:r>
          </a:p>
          <a:p>
            <a:pPr marL="342900" indent="-342900">
              <a:buFont typeface="Arial" panose="020B0604020202020204" pitchFamily="34" charset="0"/>
              <a:buChar char="•"/>
            </a:pPr>
            <a:r>
              <a:rPr lang="az-Latn-AZ" sz="2400" b="1" dirty="0"/>
              <a:t>Əməliyyatdaxili enteroskopiyada qanayan polip</a:t>
            </a:r>
            <a:endParaRPr lang="en-US" sz="2400" b="1" dirty="0"/>
          </a:p>
        </p:txBody>
      </p:sp>
      <p:sp>
        <p:nvSpPr>
          <p:cNvPr id="6" name="TextBox 5">
            <a:extLst>
              <a:ext uri="{FF2B5EF4-FFF2-40B4-BE49-F238E27FC236}">
                <a16:creationId xmlns:a16="http://schemas.microsoft.com/office/drawing/2014/main" id="{8075FC33-9964-4F36-B8A7-523105319AA2}"/>
              </a:ext>
            </a:extLst>
          </p:cNvPr>
          <p:cNvSpPr txBox="1"/>
          <p:nvPr/>
        </p:nvSpPr>
        <p:spPr>
          <a:xfrm>
            <a:off x="9601200" y="76200"/>
            <a:ext cx="2514600" cy="533959"/>
          </a:xfrm>
          <a:prstGeom prst="rect">
            <a:avLst/>
          </a:prstGeom>
          <a:noFill/>
        </p:spPr>
        <p:txBody>
          <a:bodyPr wrap="square" rtlCol="0">
            <a:spAutoFit/>
          </a:bodyPr>
          <a:lstStyle/>
          <a:p>
            <a:pPr algn="r"/>
            <a:r>
              <a:rPr lang="az-Latn-AZ" sz="1400" b="1" dirty="0">
                <a:solidFill>
                  <a:schemeClr val="accent1">
                    <a:lumMod val="75000"/>
                  </a:schemeClr>
                </a:solidFill>
              </a:rPr>
              <a:t>Nazik bağırsağın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13653390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44"/>
          <p:cNvSpPr txBox="1">
            <a:spLocks noChangeArrowheads="1"/>
          </p:cNvSpPr>
          <p:nvPr/>
        </p:nvSpPr>
        <p:spPr bwMode="auto">
          <a:xfrm>
            <a:off x="3295503" y="512207"/>
            <a:ext cx="5753395" cy="783193"/>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000" b="1" dirty="0">
                <a:solidFill>
                  <a:srgbClr val="C00000"/>
                </a:solidFill>
                <a:latin typeface="Calibri" panose="020F0502020204030204" pitchFamily="34" charset="0"/>
              </a:rPr>
              <a:t>BİRİNCİ PİLLƏ MÜAYİNƏLƏRİ</a:t>
            </a:r>
          </a:p>
          <a:p>
            <a:pPr algn="ctr"/>
            <a:r>
              <a:rPr lang="az-Latn-AZ" sz="2000" b="1" dirty="0">
                <a:solidFill>
                  <a:schemeClr val="accent1">
                    <a:lumMod val="75000"/>
                  </a:schemeClr>
                </a:solidFill>
                <a:latin typeface="Calibri" panose="020F0502020204030204" pitchFamily="34" charset="0"/>
              </a:rPr>
              <a:t>Geniş klinik müayinə, KT </a:t>
            </a:r>
            <a:endParaRPr lang="tr-TR" altLang="en-US" sz="2000" dirty="0">
              <a:solidFill>
                <a:schemeClr val="accent1">
                  <a:lumMod val="75000"/>
                </a:schemeClr>
              </a:solidFill>
              <a:latin typeface="Calibri" panose="020F0502020204030204" pitchFamily="34" charset="0"/>
            </a:endParaRPr>
          </a:p>
        </p:txBody>
      </p:sp>
      <p:sp>
        <p:nvSpPr>
          <p:cNvPr id="10" name="Text Box 48"/>
          <p:cNvSpPr txBox="1">
            <a:spLocks noChangeArrowheads="1"/>
          </p:cNvSpPr>
          <p:nvPr/>
        </p:nvSpPr>
        <p:spPr bwMode="auto">
          <a:xfrm>
            <a:off x="4095751" y="2173848"/>
            <a:ext cx="4152899" cy="919401"/>
          </a:xfrm>
          <a:prstGeom prst="round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az-Latn-AZ" altLang="en-US" sz="2400" b="1" dirty="0">
                <a:solidFill>
                  <a:schemeClr val="tx2">
                    <a:lumMod val="75000"/>
                  </a:schemeClr>
                </a:solidFill>
                <a:latin typeface="Calibri" panose="020F0502020204030204" pitchFamily="34" charset="0"/>
              </a:rPr>
              <a:t>Üzvi dəyişiklik görünmür,  lakin klinik  şübhə var</a:t>
            </a:r>
            <a:endParaRPr lang="tr-TR" altLang="en-US" sz="2400" b="1" dirty="0">
              <a:solidFill>
                <a:schemeClr val="tx2">
                  <a:lumMod val="75000"/>
                </a:schemeClr>
              </a:solidFill>
              <a:latin typeface="Calibri" panose="020F0502020204030204" pitchFamily="34" charset="0"/>
            </a:endParaRPr>
          </a:p>
        </p:txBody>
      </p:sp>
      <p:cxnSp>
        <p:nvCxnSpPr>
          <p:cNvPr id="16" name="Straight Arrow Connector 15"/>
          <p:cNvCxnSpPr>
            <a:cxnSpLocks/>
            <a:stCxn id="8" idx="2"/>
            <a:endCxn id="10" idx="0"/>
          </p:cNvCxnSpPr>
          <p:nvPr/>
        </p:nvCxnSpPr>
        <p:spPr>
          <a:xfrm>
            <a:off x="6172201" y="1295400"/>
            <a:ext cx="0" cy="878448"/>
          </a:xfrm>
          <a:prstGeom prst="straightConnector1">
            <a:avLst/>
          </a:prstGeom>
          <a:ln w="38100">
            <a:solidFill>
              <a:schemeClr val="accent1">
                <a:lumMod val="75000"/>
              </a:schemeClr>
            </a:solidFill>
            <a:tailEnd type="arrow"/>
          </a:ln>
        </p:spPr>
        <p:style>
          <a:lnRef idx="2">
            <a:schemeClr val="accent3"/>
          </a:lnRef>
          <a:fillRef idx="0">
            <a:schemeClr val="accent3"/>
          </a:fillRef>
          <a:effectRef idx="1">
            <a:schemeClr val="accent3"/>
          </a:effectRef>
          <a:fontRef idx="minor">
            <a:schemeClr val="tx1"/>
          </a:fontRef>
        </p:style>
      </p:cxnSp>
      <p:sp>
        <p:nvSpPr>
          <p:cNvPr id="35" name="Text Box 44"/>
          <p:cNvSpPr txBox="1">
            <a:spLocks noChangeArrowheads="1"/>
          </p:cNvSpPr>
          <p:nvPr/>
        </p:nvSpPr>
        <p:spPr bwMode="auto">
          <a:xfrm>
            <a:off x="2057401" y="3810001"/>
            <a:ext cx="8229599" cy="783193"/>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000" b="1" dirty="0">
                <a:solidFill>
                  <a:srgbClr val="C00000"/>
                </a:solidFill>
                <a:latin typeface="Calibri" panose="020F0502020204030204" pitchFamily="34" charset="0"/>
              </a:rPr>
              <a:t>İKİNCİ  PİLLƏ MÜAYİNƏLƏRİ</a:t>
            </a:r>
          </a:p>
          <a:p>
            <a:pPr algn="ctr"/>
            <a:r>
              <a:rPr lang="az-Latn-AZ" sz="2000" b="1" dirty="0">
                <a:solidFill>
                  <a:schemeClr val="accent1">
                    <a:lumMod val="75000"/>
                  </a:schemeClr>
                </a:solidFill>
                <a:latin typeface="Calibri" panose="020F0502020204030204" pitchFamily="34" charset="0"/>
              </a:rPr>
              <a:t>Enteroskopiya, biopsiya</a:t>
            </a:r>
            <a:endParaRPr lang="tr-TR" altLang="en-US" sz="2000" dirty="0">
              <a:solidFill>
                <a:schemeClr val="accent1">
                  <a:lumMod val="75000"/>
                </a:schemeClr>
              </a:solidFill>
              <a:latin typeface="Calibri" panose="020F0502020204030204" pitchFamily="34" charset="0"/>
            </a:endParaRPr>
          </a:p>
        </p:txBody>
      </p:sp>
      <p:cxnSp>
        <p:nvCxnSpPr>
          <p:cNvPr id="37" name="Straight Arrow Connector 36"/>
          <p:cNvCxnSpPr>
            <a:stCxn id="10" idx="2"/>
            <a:endCxn id="35" idx="0"/>
          </p:cNvCxnSpPr>
          <p:nvPr/>
        </p:nvCxnSpPr>
        <p:spPr>
          <a:xfrm>
            <a:off x="6172201" y="3093249"/>
            <a:ext cx="0" cy="716752"/>
          </a:xfrm>
          <a:prstGeom prst="straightConnector1">
            <a:avLst/>
          </a:prstGeom>
          <a:ln w="38100">
            <a:solidFill>
              <a:schemeClr val="accent1">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2371859" y="5195500"/>
            <a:ext cx="2161746" cy="400110"/>
          </a:xfrm>
          <a:prstGeom prst="rect">
            <a:avLst/>
          </a:prstGeom>
          <a:noFill/>
        </p:spPr>
        <p:txBody>
          <a:bodyPr wrap="none" rtlCol="0">
            <a:spAutoFit/>
          </a:bodyPr>
          <a:lstStyle/>
          <a:p>
            <a:r>
              <a:rPr lang="az-Latn-AZ" sz="2000" b="1" dirty="0">
                <a:latin typeface="+mj-lt"/>
              </a:rPr>
              <a:t>Diaqnoz dəqiqləşir</a:t>
            </a:r>
            <a:endParaRPr lang="en-US" sz="2000" b="1" dirty="0">
              <a:latin typeface="+mj-lt"/>
            </a:endParaRPr>
          </a:p>
        </p:txBody>
      </p:sp>
      <p:sp>
        <p:nvSpPr>
          <p:cNvPr id="18" name="TextBox 17"/>
          <p:cNvSpPr txBox="1"/>
          <p:nvPr/>
        </p:nvSpPr>
        <p:spPr>
          <a:xfrm>
            <a:off x="7709886" y="5195500"/>
            <a:ext cx="2092945" cy="400110"/>
          </a:xfrm>
          <a:prstGeom prst="rect">
            <a:avLst/>
          </a:prstGeom>
          <a:noFill/>
        </p:spPr>
        <p:txBody>
          <a:bodyPr wrap="none" rtlCol="0">
            <a:spAutoFit/>
          </a:bodyPr>
          <a:lstStyle/>
          <a:p>
            <a:r>
              <a:rPr lang="az-Latn-AZ" sz="2000" b="1" dirty="0">
                <a:latin typeface="+mj-lt"/>
              </a:rPr>
              <a:t>Dəyişiklik tapılmır</a:t>
            </a:r>
            <a:endParaRPr lang="en-US" sz="2000" b="1" dirty="0">
              <a:latin typeface="+mj-lt"/>
            </a:endParaRPr>
          </a:p>
        </p:txBody>
      </p:sp>
      <p:sp>
        <p:nvSpPr>
          <p:cNvPr id="19" name="TextBox 18"/>
          <p:cNvSpPr txBox="1"/>
          <p:nvPr/>
        </p:nvSpPr>
        <p:spPr>
          <a:xfrm>
            <a:off x="7606716" y="6221790"/>
            <a:ext cx="2299284" cy="400110"/>
          </a:xfrm>
          <a:prstGeom prst="rect">
            <a:avLst/>
          </a:prstGeom>
          <a:noFill/>
        </p:spPr>
        <p:txBody>
          <a:bodyPr wrap="none" rtlCol="0">
            <a:spAutoFit/>
          </a:bodyPr>
          <a:lstStyle/>
          <a:p>
            <a:r>
              <a:rPr lang="az-Latn-AZ" sz="2000" b="1" dirty="0">
                <a:latin typeface="+mj-lt"/>
              </a:rPr>
              <a:t>Başqa xəstəlik axtar</a:t>
            </a:r>
            <a:endParaRPr lang="en-US" sz="2000" b="1" dirty="0">
              <a:latin typeface="+mj-lt"/>
            </a:endParaRPr>
          </a:p>
        </p:txBody>
      </p:sp>
      <p:cxnSp>
        <p:nvCxnSpPr>
          <p:cNvPr id="24" name="Straight Arrow Connector 23"/>
          <p:cNvCxnSpPr>
            <a:stCxn id="35" idx="2"/>
            <a:endCxn id="17" idx="0"/>
          </p:cNvCxnSpPr>
          <p:nvPr/>
        </p:nvCxnSpPr>
        <p:spPr>
          <a:xfrm flipH="1">
            <a:off x="3452732" y="4593194"/>
            <a:ext cx="2719469" cy="602306"/>
          </a:xfrm>
          <a:prstGeom prst="straightConnector1">
            <a:avLst/>
          </a:prstGeom>
          <a:ln w="38100">
            <a:solidFill>
              <a:schemeClr val="accent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a:stCxn id="35" idx="2"/>
            <a:endCxn id="18" idx="0"/>
          </p:cNvCxnSpPr>
          <p:nvPr/>
        </p:nvCxnSpPr>
        <p:spPr>
          <a:xfrm>
            <a:off x="6172201" y="4593194"/>
            <a:ext cx="2584158" cy="602306"/>
          </a:xfrm>
          <a:prstGeom prst="straightConnector1">
            <a:avLst/>
          </a:prstGeom>
          <a:ln w="38100">
            <a:solidFill>
              <a:schemeClr val="accent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a:stCxn id="18" idx="2"/>
            <a:endCxn id="19" idx="0"/>
          </p:cNvCxnSpPr>
          <p:nvPr/>
        </p:nvCxnSpPr>
        <p:spPr>
          <a:xfrm>
            <a:off x="8756358" y="5595610"/>
            <a:ext cx="0" cy="626180"/>
          </a:xfrm>
          <a:prstGeom prst="straightConnector1">
            <a:avLst/>
          </a:prstGeom>
          <a:ln w="38100">
            <a:solidFill>
              <a:schemeClr val="accent1">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20" name="Rounded Rectangle 19"/>
          <p:cNvSpPr/>
          <p:nvPr/>
        </p:nvSpPr>
        <p:spPr>
          <a:xfrm>
            <a:off x="3797187" y="2108551"/>
            <a:ext cx="622413" cy="638056"/>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4000" b="1" dirty="0">
                <a:latin typeface="+mj-lt"/>
              </a:rPr>
              <a:t>D</a:t>
            </a:r>
            <a:endParaRPr lang="en-US" sz="4000" b="1" dirty="0">
              <a:latin typeface="+mj-lt"/>
            </a:endParaRPr>
          </a:p>
        </p:txBody>
      </p:sp>
      <p:sp>
        <p:nvSpPr>
          <p:cNvPr id="2" name="Footer Placeholder 1"/>
          <p:cNvSpPr>
            <a:spLocks noGrp="1"/>
          </p:cNvSpPr>
          <p:nvPr>
            <p:ph type="ftr" sz="quarter" idx="11"/>
          </p:nvPr>
        </p:nvSpPr>
        <p:spPr/>
        <p:txBody>
          <a:bodyPr/>
          <a:lstStyle/>
          <a:p>
            <a:r>
              <a:rPr lang="en-US"/>
              <a:t>Prof. NYBay</a:t>
            </a:r>
          </a:p>
        </p:txBody>
      </p:sp>
      <p:sp>
        <p:nvSpPr>
          <p:cNvPr id="25" name="TextBox 24">
            <a:extLst>
              <a:ext uri="{FF2B5EF4-FFF2-40B4-BE49-F238E27FC236}">
                <a16:creationId xmlns:a16="http://schemas.microsoft.com/office/drawing/2014/main" id="{5D960AF7-16E4-43D2-9FBE-4D3C80763F2F}"/>
              </a:ext>
            </a:extLst>
          </p:cNvPr>
          <p:cNvSpPr txBox="1"/>
          <p:nvPr/>
        </p:nvSpPr>
        <p:spPr>
          <a:xfrm>
            <a:off x="9601200" y="76200"/>
            <a:ext cx="2514600" cy="533959"/>
          </a:xfrm>
          <a:prstGeom prst="rect">
            <a:avLst/>
          </a:prstGeom>
          <a:noFill/>
        </p:spPr>
        <p:txBody>
          <a:bodyPr wrap="square" rtlCol="0">
            <a:spAutoFit/>
          </a:bodyPr>
          <a:lstStyle/>
          <a:p>
            <a:pPr algn="r"/>
            <a:r>
              <a:rPr lang="az-Latn-AZ" sz="1400" b="1" dirty="0">
                <a:solidFill>
                  <a:schemeClr val="accent1">
                    <a:lumMod val="75000"/>
                  </a:schemeClr>
                </a:solidFill>
              </a:rPr>
              <a:t>Nazik bağırsağın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4783559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18288"/>
            <a:ext cx="7315200" cy="515112"/>
          </a:xfrm>
        </p:spPr>
        <p:txBody>
          <a:bodyPr>
            <a:noAutofit/>
          </a:bodyPr>
          <a:lstStyle/>
          <a:p>
            <a:r>
              <a:rPr lang="az-Latn-AZ" sz="2800" b="1" dirty="0">
                <a:solidFill>
                  <a:srgbClr val="C00000"/>
                </a:solidFill>
              </a:rPr>
              <a:t>Nazik bağırsaqda aparılan əməliyyatlar</a:t>
            </a:r>
            <a:endParaRPr lang="en-US" sz="2800" dirty="0">
              <a:solidFill>
                <a:srgbClr val="C00000"/>
              </a:solidFill>
            </a:endParaRPr>
          </a:p>
        </p:txBody>
      </p:sp>
      <p:sp>
        <p:nvSpPr>
          <p:cNvPr id="3" name="Footer Placeholder 2"/>
          <p:cNvSpPr>
            <a:spLocks noGrp="1"/>
          </p:cNvSpPr>
          <p:nvPr>
            <p:ph type="ftr" sz="quarter" idx="11"/>
          </p:nvPr>
        </p:nvSpPr>
        <p:spPr/>
        <p:txBody>
          <a:bodyPr/>
          <a:lstStyle/>
          <a:p>
            <a:r>
              <a:rPr lang="en-US"/>
              <a:t>Prof. NYBay</a:t>
            </a:r>
          </a:p>
        </p:txBody>
      </p:sp>
      <p:sp>
        <p:nvSpPr>
          <p:cNvPr id="8" name="TextBox 7"/>
          <p:cNvSpPr txBox="1"/>
          <p:nvPr/>
        </p:nvSpPr>
        <p:spPr>
          <a:xfrm>
            <a:off x="2252133" y="1219200"/>
            <a:ext cx="7010400" cy="5016758"/>
          </a:xfrm>
          <a:prstGeom prst="rect">
            <a:avLst/>
          </a:prstGeom>
          <a:noFill/>
        </p:spPr>
        <p:txBody>
          <a:bodyPr wrap="square" rtlCol="0">
            <a:spAutoFit/>
          </a:bodyPr>
          <a:lstStyle/>
          <a:p>
            <a:r>
              <a:rPr lang="az-Latn-AZ" sz="4000" b="1" dirty="0">
                <a:latin typeface="+mj-lt"/>
              </a:rPr>
              <a:t>Rezeksiya</a:t>
            </a:r>
            <a:endParaRPr lang="en-US" sz="4000" b="1" dirty="0">
              <a:latin typeface="+mj-lt"/>
            </a:endParaRPr>
          </a:p>
          <a:p>
            <a:r>
              <a:rPr lang="az-Latn-AZ" sz="4000" b="1" dirty="0">
                <a:latin typeface="+mj-lt"/>
              </a:rPr>
              <a:t>Perforasiya və yaraların tikilməsi</a:t>
            </a:r>
            <a:endParaRPr lang="en-US" sz="4000" b="1" dirty="0">
              <a:latin typeface="+mj-lt"/>
            </a:endParaRPr>
          </a:p>
          <a:p>
            <a:r>
              <a:rPr lang="az-Latn-AZ" sz="4000" b="1" dirty="0">
                <a:latin typeface="+mj-lt"/>
              </a:rPr>
              <a:t>İlesotoma</a:t>
            </a:r>
          </a:p>
          <a:p>
            <a:r>
              <a:rPr lang="az-Latn-AZ" sz="4000" b="1" dirty="0">
                <a:latin typeface="+mj-lt"/>
              </a:rPr>
              <a:t>Bağırsağı uzatma</a:t>
            </a:r>
            <a:endParaRPr lang="en-US" sz="4000" b="1" dirty="0">
              <a:latin typeface="+mj-lt"/>
            </a:endParaRPr>
          </a:p>
          <a:p>
            <a:r>
              <a:rPr lang="az-Latn-AZ" sz="4000" b="1" dirty="0">
                <a:latin typeface="+mj-lt"/>
              </a:rPr>
              <a:t>Peksiyalar</a:t>
            </a:r>
            <a:endParaRPr lang="en-US" sz="4000" b="1" dirty="0">
              <a:latin typeface="+mj-lt"/>
            </a:endParaRPr>
          </a:p>
          <a:p>
            <a:r>
              <a:rPr lang="az-Latn-AZ" sz="4000" b="1" dirty="0">
                <a:latin typeface="+mj-lt"/>
              </a:rPr>
              <a:t>Transpozisiyalar</a:t>
            </a:r>
            <a:endParaRPr lang="en-US" sz="4000" b="1" dirty="0">
              <a:latin typeface="+mj-lt"/>
            </a:endParaRPr>
          </a:p>
          <a:p>
            <a:r>
              <a:rPr lang="az-Latn-AZ" sz="4000" b="1" dirty="0">
                <a:latin typeface="+mj-lt"/>
              </a:rPr>
              <a:t>Transplantasiyası</a:t>
            </a:r>
            <a:endParaRPr lang="en-US" sz="4000" b="1" dirty="0">
              <a:latin typeface="+mj-lt"/>
            </a:endParaRPr>
          </a:p>
        </p:txBody>
      </p:sp>
      <p:sp>
        <p:nvSpPr>
          <p:cNvPr id="5" name="TextBox 4">
            <a:extLst>
              <a:ext uri="{FF2B5EF4-FFF2-40B4-BE49-F238E27FC236}">
                <a16:creationId xmlns:a16="http://schemas.microsoft.com/office/drawing/2014/main" id="{99AC489B-D5D4-4431-81A9-B80825A726C1}"/>
              </a:ext>
            </a:extLst>
          </p:cNvPr>
          <p:cNvSpPr txBox="1"/>
          <p:nvPr/>
        </p:nvSpPr>
        <p:spPr>
          <a:xfrm>
            <a:off x="9601200" y="76200"/>
            <a:ext cx="2514600" cy="533959"/>
          </a:xfrm>
          <a:prstGeom prst="rect">
            <a:avLst/>
          </a:prstGeom>
          <a:noFill/>
        </p:spPr>
        <p:txBody>
          <a:bodyPr wrap="square" rtlCol="0">
            <a:spAutoFit/>
          </a:bodyPr>
          <a:lstStyle/>
          <a:p>
            <a:pPr algn="r"/>
            <a:r>
              <a:rPr lang="az-Latn-AZ" sz="1400" b="1" dirty="0">
                <a:solidFill>
                  <a:schemeClr val="accent1">
                    <a:lumMod val="75000"/>
                  </a:schemeClr>
                </a:solidFill>
              </a:rPr>
              <a:t>Nazik bağırsağın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39051484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18288"/>
            <a:ext cx="8229600" cy="515112"/>
          </a:xfrm>
        </p:spPr>
        <p:txBody>
          <a:bodyPr>
            <a:noAutofit/>
          </a:bodyPr>
          <a:lstStyle/>
          <a:p>
            <a:r>
              <a:rPr lang="az-Latn-AZ" sz="2800" b="1" dirty="0">
                <a:solidFill>
                  <a:srgbClr val="C00000"/>
                </a:solidFill>
              </a:rPr>
              <a:t>Rezeksiya</a:t>
            </a:r>
            <a:endParaRPr lang="en-US" sz="2800" dirty="0">
              <a:solidFill>
                <a:srgbClr val="C00000"/>
              </a:solidFill>
            </a:endParaRPr>
          </a:p>
        </p:txBody>
      </p:sp>
      <p:sp>
        <p:nvSpPr>
          <p:cNvPr id="3" name="Footer Placeholder 2"/>
          <p:cNvSpPr>
            <a:spLocks noGrp="1"/>
          </p:cNvSpPr>
          <p:nvPr>
            <p:ph type="ftr" sz="quarter" idx="11"/>
          </p:nvPr>
        </p:nvSpPr>
        <p:spPr/>
        <p:txBody>
          <a:bodyPr/>
          <a:lstStyle/>
          <a:p>
            <a:r>
              <a:rPr lang="en-US"/>
              <a:t>Prof. NYBay</a:t>
            </a:r>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8071" y="775411"/>
            <a:ext cx="4647669" cy="5647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8" descr="http://ts2.mm.bing.net/th?id=HN.608036123581549221&amp;pid=15.1"/>
          <p:cNvPicPr>
            <a:picLocks noChangeAspect="1" noChangeArrowheads="1"/>
          </p:cNvPicPr>
          <p:nvPr/>
        </p:nvPicPr>
        <p:blipFill rotWithShape="1">
          <a:blip r:embed="rId4">
            <a:extLst>
              <a:ext uri="{28A0092B-C50C-407E-A947-70E740481C1C}">
                <a14:useLocalDpi xmlns:a14="http://schemas.microsoft.com/office/drawing/2010/main" val="0"/>
              </a:ext>
            </a:extLst>
          </a:blip>
          <a:srcRect l="9686" t="8112" r="11500" b="14829"/>
          <a:stretch/>
        </p:blipFill>
        <p:spPr bwMode="auto">
          <a:xfrm>
            <a:off x="7086600" y="3429000"/>
            <a:ext cx="3200401" cy="27432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AB10A67D-2119-43A9-B13B-44B4901445B2}"/>
              </a:ext>
            </a:extLst>
          </p:cNvPr>
          <p:cNvSpPr txBox="1"/>
          <p:nvPr/>
        </p:nvSpPr>
        <p:spPr>
          <a:xfrm>
            <a:off x="9601200" y="76200"/>
            <a:ext cx="2514600" cy="533959"/>
          </a:xfrm>
          <a:prstGeom prst="rect">
            <a:avLst/>
          </a:prstGeom>
          <a:noFill/>
        </p:spPr>
        <p:txBody>
          <a:bodyPr wrap="square" rtlCol="0">
            <a:spAutoFit/>
          </a:bodyPr>
          <a:lstStyle/>
          <a:p>
            <a:pPr algn="r"/>
            <a:r>
              <a:rPr lang="az-Latn-AZ" sz="1400" b="1" dirty="0">
                <a:solidFill>
                  <a:schemeClr val="accent1">
                    <a:lumMod val="75000"/>
                  </a:schemeClr>
                </a:solidFill>
              </a:rPr>
              <a:t>Nazik bağırsağın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39794980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18288"/>
            <a:ext cx="8229600" cy="515112"/>
          </a:xfrm>
        </p:spPr>
        <p:txBody>
          <a:bodyPr>
            <a:noAutofit/>
          </a:bodyPr>
          <a:lstStyle/>
          <a:p>
            <a:r>
              <a:rPr lang="az-Latn-AZ" sz="2800" b="1" dirty="0">
                <a:solidFill>
                  <a:srgbClr val="C00000"/>
                </a:solidFill>
              </a:rPr>
              <a:t>Bağırsaq yarasının tikilməsi</a:t>
            </a:r>
            <a:endParaRPr lang="en-US" sz="2800" dirty="0">
              <a:solidFill>
                <a:srgbClr val="C00000"/>
              </a:solidFill>
            </a:endParaRPr>
          </a:p>
        </p:txBody>
      </p:sp>
      <p:sp>
        <p:nvSpPr>
          <p:cNvPr id="3" name="Footer Placeholder 2"/>
          <p:cNvSpPr>
            <a:spLocks noGrp="1"/>
          </p:cNvSpPr>
          <p:nvPr>
            <p:ph type="ftr" sz="quarter" idx="11"/>
          </p:nvPr>
        </p:nvSpPr>
        <p:spPr/>
        <p:txBody>
          <a:bodyPr/>
          <a:lstStyle/>
          <a:p>
            <a:r>
              <a:rPr lang="en-US"/>
              <a:t>Prof. NYBay</a:t>
            </a:r>
          </a:p>
        </p:txBody>
      </p:sp>
      <p:pic>
        <p:nvPicPr>
          <p:cNvPr id="7" name="Picture 6" descr="http://ts3.mm.bing.net/th?id=HN.608029852932181614&amp;pid=1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86200" y="999688"/>
            <a:ext cx="4724400" cy="502011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05AAAD7-62BC-41C4-881F-EAA96B13C425}"/>
              </a:ext>
            </a:extLst>
          </p:cNvPr>
          <p:cNvSpPr txBox="1"/>
          <p:nvPr/>
        </p:nvSpPr>
        <p:spPr>
          <a:xfrm>
            <a:off x="9601200" y="76200"/>
            <a:ext cx="2514600" cy="533959"/>
          </a:xfrm>
          <a:prstGeom prst="rect">
            <a:avLst/>
          </a:prstGeom>
          <a:noFill/>
        </p:spPr>
        <p:txBody>
          <a:bodyPr wrap="square" rtlCol="0">
            <a:spAutoFit/>
          </a:bodyPr>
          <a:lstStyle/>
          <a:p>
            <a:pPr algn="r"/>
            <a:r>
              <a:rPr lang="az-Latn-AZ" sz="1400" b="1" dirty="0">
                <a:solidFill>
                  <a:schemeClr val="accent1">
                    <a:lumMod val="75000"/>
                  </a:schemeClr>
                </a:solidFill>
              </a:rPr>
              <a:t>Nazik bağırsağın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35843497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18288"/>
            <a:ext cx="8229600" cy="515112"/>
          </a:xfrm>
        </p:spPr>
        <p:txBody>
          <a:bodyPr>
            <a:noAutofit/>
          </a:bodyPr>
          <a:lstStyle/>
          <a:p>
            <a:r>
              <a:rPr lang="az-Latn-AZ" sz="2800" b="1" dirty="0">
                <a:solidFill>
                  <a:srgbClr val="C00000"/>
                </a:solidFill>
              </a:rPr>
              <a:t>İleostomiya</a:t>
            </a:r>
            <a:endParaRPr lang="en-US" sz="2800" dirty="0">
              <a:solidFill>
                <a:srgbClr val="C00000"/>
              </a:solidFill>
            </a:endParaRPr>
          </a:p>
        </p:txBody>
      </p:sp>
      <p:sp>
        <p:nvSpPr>
          <p:cNvPr id="3" name="Footer Placeholder 2"/>
          <p:cNvSpPr>
            <a:spLocks noGrp="1"/>
          </p:cNvSpPr>
          <p:nvPr>
            <p:ph type="ftr" sz="quarter" idx="11"/>
          </p:nvPr>
        </p:nvSpPr>
        <p:spPr/>
        <p:txBody>
          <a:bodyPr/>
          <a:lstStyle/>
          <a:p>
            <a:r>
              <a:rPr lang="en-US"/>
              <a:t>Prof. NYBay</a:t>
            </a:r>
          </a:p>
        </p:txBody>
      </p:sp>
      <p:pic>
        <p:nvPicPr>
          <p:cNvPr id="5" name="Picture 2" descr="http://ts4.mm.bing.net/th?id=HN.608042626167079799&amp;pid=15.1"/>
          <p:cNvPicPr>
            <a:picLocks noChangeAspect="1" noChangeArrowheads="1"/>
          </p:cNvPicPr>
          <p:nvPr/>
        </p:nvPicPr>
        <p:blipFill rotWithShape="1">
          <a:blip r:embed="rId3">
            <a:extLst>
              <a:ext uri="{28A0092B-C50C-407E-A947-70E740481C1C}">
                <a14:useLocalDpi xmlns:a14="http://schemas.microsoft.com/office/drawing/2010/main" val="0"/>
              </a:ext>
            </a:extLst>
          </a:blip>
          <a:srcRect l="15488" t="8027" r="12458" b="11202"/>
          <a:stretch/>
        </p:blipFill>
        <p:spPr bwMode="auto">
          <a:xfrm>
            <a:off x="7667192" y="1066800"/>
            <a:ext cx="2344013" cy="264523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http://ts2.explicit.bing.net/th?id=HN.608016650199173653&amp;pid=15.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1200" y="3962400"/>
            <a:ext cx="3047999" cy="264523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http://ts1.mm.bing.net/th?id=HN.608051551108271348&amp;pid=15.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1353" y="1197599"/>
            <a:ext cx="4508359" cy="541003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http://ts4.explicit.bing.net/th?id=HN.608020850681776879&amp;pid=15.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220200" y="3962400"/>
            <a:ext cx="2819400" cy="264523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F5AB37CD-5E65-40B5-95F2-199ECE12DFC7}"/>
              </a:ext>
            </a:extLst>
          </p:cNvPr>
          <p:cNvSpPr txBox="1"/>
          <p:nvPr/>
        </p:nvSpPr>
        <p:spPr>
          <a:xfrm>
            <a:off x="9601200" y="76200"/>
            <a:ext cx="2514600" cy="533959"/>
          </a:xfrm>
          <a:prstGeom prst="rect">
            <a:avLst/>
          </a:prstGeom>
          <a:noFill/>
        </p:spPr>
        <p:txBody>
          <a:bodyPr wrap="square" rtlCol="0">
            <a:spAutoFit/>
          </a:bodyPr>
          <a:lstStyle/>
          <a:p>
            <a:pPr algn="r"/>
            <a:r>
              <a:rPr lang="az-Latn-AZ" sz="1400" b="1" dirty="0">
                <a:solidFill>
                  <a:schemeClr val="accent1">
                    <a:lumMod val="75000"/>
                  </a:schemeClr>
                </a:solidFill>
              </a:rPr>
              <a:t>Nazik bağırsağın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31789458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18288"/>
            <a:ext cx="8229600" cy="515112"/>
          </a:xfrm>
        </p:spPr>
        <p:txBody>
          <a:bodyPr>
            <a:noAutofit/>
          </a:bodyPr>
          <a:lstStyle/>
          <a:p>
            <a:r>
              <a:rPr lang="az-Latn-AZ" sz="2800" b="1" dirty="0">
                <a:solidFill>
                  <a:srgbClr val="C00000"/>
                </a:solidFill>
              </a:rPr>
              <a:t>Bağırsağı uzatma</a:t>
            </a:r>
            <a:endParaRPr lang="en-US" sz="2800" dirty="0">
              <a:solidFill>
                <a:srgbClr val="C00000"/>
              </a:solidFill>
            </a:endParaRPr>
          </a:p>
        </p:txBody>
      </p:sp>
      <p:sp>
        <p:nvSpPr>
          <p:cNvPr id="3" name="Footer Placeholder 2"/>
          <p:cNvSpPr>
            <a:spLocks noGrp="1"/>
          </p:cNvSpPr>
          <p:nvPr>
            <p:ph type="ftr" sz="quarter" idx="11"/>
          </p:nvPr>
        </p:nvSpPr>
        <p:spPr/>
        <p:txBody>
          <a:bodyPr/>
          <a:lstStyle/>
          <a:p>
            <a:r>
              <a:rPr lang="en-US"/>
              <a:t>Prof. NYBay</a:t>
            </a:r>
          </a:p>
        </p:txBody>
      </p:sp>
      <p:pic>
        <p:nvPicPr>
          <p:cNvPr id="10" name="Şəkil 1"/>
          <p:cNvPicPr>
            <a:picLocks noChangeAspect="1"/>
          </p:cNvPicPr>
          <p:nvPr/>
        </p:nvPicPr>
        <p:blipFill>
          <a:blip r:embed="rId3"/>
          <a:stretch>
            <a:fillRect/>
          </a:stretch>
        </p:blipFill>
        <p:spPr>
          <a:xfrm>
            <a:off x="1524000" y="1219200"/>
            <a:ext cx="4572000" cy="2467136"/>
          </a:xfrm>
          <a:prstGeom prst="rect">
            <a:avLst/>
          </a:prstGeom>
        </p:spPr>
      </p:pic>
      <p:pic>
        <p:nvPicPr>
          <p:cNvPr id="11" name="Şəkil 3"/>
          <p:cNvPicPr>
            <a:picLocks noChangeAspect="1"/>
          </p:cNvPicPr>
          <p:nvPr/>
        </p:nvPicPr>
        <p:blipFill>
          <a:blip r:embed="rId4"/>
          <a:stretch>
            <a:fillRect/>
          </a:stretch>
        </p:blipFill>
        <p:spPr>
          <a:xfrm>
            <a:off x="6238730" y="1182908"/>
            <a:ext cx="4276870" cy="2703292"/>
          </a:xfrm>
          <a:prstGeom prst="rect">
            <a:avLst/>
          </a:prstGeom>
        </p:spPr>
      </p:pic>
      <p:pic>
        <p:nvPicPr>
          <p:cNvPr id="12" name="Şəkil 1"/>
          <p:cNvPicPr>
            <a:picLocks noChangeAspect="1"/>
          </p:cNvPicPr>
          <p:nvPr/>
        </p:nvPicPr>
        <p:blipFill rotWithShape="1">
          <a:blip r:embed="rId5"/>
          <a:srcRect t="8882" b="20083"/>
          <a:stretch/>
        </p:blipFill>
        <p:spPr>
          <a:xfrm>
            <a:off x="2331071" y="4038600"/>
            <a:ext cx="7529858" cy="2458248"/>
          </a:xfrm>
          <a:prstGeom prst="rect">
            <a:avLst/>
          </a:prstGeom>
        </p:spPr>
      </p:pic>
      <p:sp>
        <p:nvSpPr>
          <p:cNvPr id="7" name="TextBox 6">
            <a:extLst>
              <a:ext uri="{FF2B5EF4-FFF2-40B4-BE49-F238E27FC236}">
                <a16:creationId xmlns:a16="http://schemas.microsoft.com/office/drawing/2014/main" id="{8FC38271-B1A5-4304-B111-B3AB0B5992CC}"/>
              </a:ext>
            </a:extLst>
          </p:cNvPr>
          <p:cNvSpPr txBox="1"/>
          <p:nvPr/>
        </p:nvSpPr>
        <p:spPr>
          <a:xfrm>
            <a:off x="9601200" y="76200"/>
            <a:ext cx="2514600" cy="533959"/>
          </a:xfrm>
          <a:prstGeom prst="rect">
            <a:avLst/>
          </a:prstGeom>
          <a:noFill/>
        </p:spPr>
        <p:txBody>
          <a:bodyPr wrap="square" rtlCol="0">
            <a:spAutoFit/>
          </a:bodyPr>
          <a:lstStyle/>
          <a:p>
            <a:pPr algn="r"/>
            <a:r>
              <a:rPr lang="az-Latn-AZ" sz="1400" b="1" dirty="0">
                <a:solidFill>
                  <a:schemeClr val="accent1">
                    <a:lumMod val="75000"/>
                  </a:schemeClr>
                </a:solidFill>
              </a:rPr>
              <a:t>Nazik bağırsağın xəstəliklərinə diaqnostik yanaşma</a:t>
            </a:r>
            <a:endParaRPr lang="en-US" sz="1400" b="1" dirty="0">
              <a:solidFill>
                <a:schemeClr val="accent1">
                  <a:lumMod val="75000"/>
                </a:schemeClr>
              </a:solidFill>
            </a:endParaRPr>
          </a:p>
        </p:txBody>
      </p:sp>
    </p:spTree>
    <p:extLst>
      <p:ext uri="{BB962C8B-B14F-4D97-AF65-F5344CB8AC3E}">
        <p14:creationId xmlns:p14="http://schemas.microsoft.com/office/powerpoint/2010/main" val="1122217339"/>
      </p:ext>
    </p:extLst>
  </p:cSld>
  <p:clrMapOvr>
    <a:masterClrMapping/>
  </p:clrMapOvr>
</p:sld>
</file>

<file path=ppt/theme/theme1.xml><?xml version="1.0" encoding="utf-8"?>
<a:theme xmlns:a="http://schemas.openxmlformats.org/drawingml/2006/main" name="Praktiki dərs şablonu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aktiki dərs şablonu 1" id="{88495F96-A900-46D7-9EE0-FCEC1BB2FC28}" vid="{4612F42E-815F-485C-8CB6-D82AD89043F1}"/>
    </a:ext>
  </a:extLst>
</a:theme>
</file>

<file path=ppt/theme/theme2.xml><?xml version="1.0" encoding="utf-8"?>
<a:theme xmlns:a="http://schemas.openxmlformats.org/drawingml/2006/main" name="Muhazire slayd sablonu">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uhazire slayd sablonu" id="{3573A774-25F9-427A-AFB7-A3F84426F6BA}" vid="{57ABD8A5-AECA-47E4-8FEA-4F4D1F3F979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Praktiki dərs şablonu 1</Template>
  <TotalTime>529</TotalTime>
  <Words>2082</Words>
  <Application>Microsoft Office PowerPoint</Application>
  <PresentationFormat>Widescreen</PresentationFormat>
  <Paragraphs>411</Paragraphs>
  <Slides>33</Slides>
  <Notes>27</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33</vt:i4>
      </vt:variant>
    </vt:vector>
  </HeadingPairs>
  <TitlesOfParts>
    <vt:vector size="38" baseType="lpstr">
      <vt:lpstr>Arial</vt:lpstr>
      <vt:lpstr>Calibri</vt:lpstr>
      <vt:lpstr>Calibri Light</vt:lpstr>
      <vt:lpstr>Praktiki dərs şablonu 1</vt:lpstr>
      <vt:lpstr>Muhazire slayd sablonu</vt:lpstr>
      <vt:lpstr>PowerPoint Presentation</vt:lpstr>
      <vt:lpstr>NAZİK BAĞIRSAĞIN CƏRRAHİ XƏSTƏLİKLƏRİNƏ DİAQNOSTİK YANAŞMA</vt:lpstr>
      <vt:lpstr>Anatomiyası</vt:lpstr>
      <vt:lpstr>Anatomiyası</vt:lpstr>
      <vt:lpstr>Anatomiyası</vt:lpstr>
      <vt:lpstr>Anatomiyası</vt:lpstr>
      <vt:lpstr>Anatomiyası</vt:lpstr>
      <vt:lpstr>Anatimoyası</vt:lpstr>
      <vt:lpstr>Fiziologiyası</vt:lpstr>
      <vt:lpstr>Fiziologiyası</vt:lpstr>
      <vt:lpstr>Fiziologiyası</vt:lpstr>
      <vt:lpstr>Fiziologiyası</vt:lpstr>
      <vt:lpstr>Fiziologiyası</vt:lpstr>
      <vt:lpstr>Nazik bağırsaq xəstəlikləri</vt:lpstr>
      <vt:lpstr>Nazik bağırsaqın cərrahi xəstəlikləri</vt:lpstr>
      <vt:lpstr>Nazik bağırsaq müayinələri</vt:lpstr>
      <vt:lpstr>Diaqnostik alqoritm</vt:lpstr>
      <vt:lpstr>Nazik bağırsaq xəstəliklərinin diaqnostikası</vt:lpstr>
      <vt:lpstr>PowerPoint Presentation</vt:lpstr>
      <vt:lpstr>PowerPoint Presentation</vt:lpstr>
      <vt:lpstr>Kəskin bağırsaq keçməzliyi</vt:lpstr>
      <vt:lpstr>Kron xəstəliyi</vt:lpstr>
      <vt:lpstr>PowerPoint Presentation</vt:lpstr>
      <vt:lpstr>Kron xəstəliyi</vt:lpstr>
      <vt:lpstr>PowerPoint Presentation</vt:lpstr>
      <vt:lpstr>Mədə-bağırsaq qanaxması</vt:lpstr>
      <vt:lpstr>Mədə-bağırsaq qanaxması</vt:lpstr>
      <vt:lpstr>PowerPoint Presentation</vt:lpstr>
      <vt:lpstr>Nazik bağırsaqda aparılan əməliyyatlar</vt:lpstr>
      <vt:lpstr>Rezeksiya</vt:lpstr>
      <vt:lpstr>Bağırsaq yarasının tikilməsi</vt:lpstr>
      <vt:lpstr>İleostomiya</vt:lpstr>
      <vt:lpstr>Bağırsağı uzatma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NAZİK BAĞIRSAĞIN CƏRRAHİ XƏSTƏLİKLƏRİ</dc:title>
  <dc:creator>Nuru Bayramov</dc:creator>
  <cp:lastModifiedBy>cerrah</cp:lastModifiedBy>
  <cp:revision>105</cp:revision>
  <dcterms:created xsi:type="dcterms:W3CDTF">2014-01-15T17:50:17Z</dcterms:created>
  <dcterms:modified xsi:type="dcterms:W3CDTF">2019-09-24T05:48:13Z</dcterms:modified>
</cp:coreProperties>
</file>