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6"/>
  </p:notesMasterIdLst>
  <p:sldIdLst>
    <p:sldId id="327" r:id="rId2"/>
    <p:sldId id="271" r:id="rId3"/>
    <p:sldId id="272" r:id="rId4"/>
    <p:sldId id="275" r:id="rId5"/>
    <p:sldId id="285" r:id="rId6"/>
    <p:sldId id="278" r:id="rId7"/>
    <p:sldId id="286" r:id="rId8"/>
    <p:sldId id="287" r:id="rId9"/>
    <p:sldId id="288" r:id="rId10"/>
    <p:sldId id="289" r:id="rId11"/>
    <p:sldId id="290" r:id="rId12"/>
    <p:sldId id="299" r:id="rId13"/>
    <p:sldId id="300" r:id="rId14"/>
    <p:sldId id="291" r:id="rId15"/>
    <p:sldId id="292" r:id="rId16"/>
    <p:sldId id="301" r:id="rId17"/>
    <p:sldId id="302" r:id="rId18"/>
    <p:sldId id="303" r:id="rId19"/>
    <p:sldId id="304" r:id="rId20"/>
    <p:sldId id="305" r:id="rId21"/>
    <p:sldId id="306" r:id="rId22"/>
    <p:sldId id="307" r:id="rId23"/>
    <p:sldId id="308" r:id="rId24"/>
    <p:sldId id="309" r:id="rId25"/>
    <p:sldId id="310" r:id="rId26"/>
    <p:sldId id="311" r:id="rId27"/>
    <p:sldId id="273" r:id="rId28"/>
    <p:sldId id="293" r:id="rId29"/>
    <p:sldId id="274" r:id="rId30"/>
    <p:sldId id="315" r:id="rId31"/>
    <p:sldId id="269" r:id="rId32"/>
    <p:sldId id="257" r:id="rId33"/>
    <p:sldId id="260" r:id="rId34"/>
    <p:sldId id="326" r:id="rId35"/>
    <p:sldId id="294" r:id="rId36"/>
    <p:sldId id="262" r:id="rId37"/>
    <p:sldId id="297" r:id="rId38"/>
    <p:sldId id="312" r:id="rId39"/>
    <p:sldId id="295" r:id="rId40"/>
    <p:sldId id="265" r:id="rId41"/>
    <p:sldId id="298" r:id="rId42"/>
    <p:sldId id="313" r:id="rId43"/>
    <p:sldId id="296" r:id="rId44"/>
    <p:sldId id="284" r:id="rId45"/>
    <p:sldId id="316" r:id="rId46"/>
    <p:sldId id="317" r:id="rId47"/>
    <p:sldId id="318" r:id="rId48"/>
    <p:sldId id="319" r:id="rId49"/>
    <p:sldId id="320" r:id="rId50"/>
    <p:sldId id="321" r:id="rId51"/>
    <p:sldId id="322" r:id="rId52"/>
    <p:sldId id="323" r:id="rId53"/>
    <p:sldId id="324" r:id="rId54"/>
    <p:sldId id="325"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861" autoAdjust="0"/>
  </p:normalViewPr>
  <p:slideViewPr>
    <p:cSldViewPr>
      <p:cViewPr varScale="1">
        <p:scale>
          <a:sx n="60" d="100"/>
          <a:sy n="60" d="100"/>
        </p:scale>
        <p:origin x="1116"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A64D01-9C27-4628-9840-2D8385667817}" type="datetimeFigureOut">
              <a:rPr lang="en-US" smtClean="0"/>
              <a:t>9/20/2019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9EFF3F-E8D6-4394-9EAC-AF02008F308F}" type="slidenum">
              <a:rPr lang="en-US" smtClean="0"/>
              <a:t>‹#›</a:t>
            </a:fld>
            <a:endParaRPr lang="en-US"/>
          </a:p>
        </p:txBody>
      </p:sp>
    </p:spTree>
    <p:extLst>
      <p:ext uri="{BB962C8B-B14F-4D97-AF65-F5344CB8AC3E}">
        <p14:creationId xmlns:p14="http://schemas.microsoft.com/office/powerpoint/2010/main" val="879177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Mədə həzm kanalının qida borusu ilə 12bb arasındakı və ən geniş hissəsidir, quruluşca buynuza bənzər torbaşəkilli orqandır. Mədənin həcmi boş olduqda 50 ml, qida qəbulundan sonra 1 – 2 litr, tam doldurduqda – 4 litr təşkil edir, obstruksiyalarda daha çox ola bilir.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a:t>
            </a:fld>
            <a:endParaRPr lang="en-US"/>
          </a:p>
        </p:txBody>
      </p:sp>
    </p:spTree>
    <p:extLst>
      <p:ext uri="{BB962C8B-B14F-4D97-AF65-F5344CB8AC3E}">
        <p14:creationId xmlns:p14="http://schemas.microsoft.com/office/powerpoint/2010/main" val="283279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Anatomik olaraq bütöv olan mədə şərti olaraq 5 hissəyə bölünür: kardia, dibi, cismi, antum və pilor. </a:t>
            </a:r>
            <a:r>
              <a:rPr lang="az-Latn-AZ" sz="1200" b="1" kern="1200" dirty="0">
                <a:solidFill>
                  <a:schemeClr val="tx1"/>
                </a:solidFill>
                <a:effectLst/>
                <a:latin typeface="+mn-lt"/>
                <a:ea typeface="+mn-ea"/>
                <a:cs typeface="+mn-cs"/>
              </a:rPr>
              <a:t>Kardia</a:t>
            </a:r>
            <a:r>
              <a:rPr lang="az-Latn-AZ" sz="1200" kern="1200" dirty="0">
                <a:solidFill>
                  <a:schemeClr val="tx1"/>
                </a:solidFill>
                <a:effectLst/>
                <a:latin typeface="+mn-lt"/>
                <a:ea typeface="+mn-ea"/>
                <a:cs typeface="+mn-cs"/>
              </a:rPr>
              <a:t> qida borusunun mədəyə keçən yerinə deyilir, qidanın mədəyə rahat keçişinə şərait yaradır. </a:t>
            </a:r>
            <a:r>
              <a:rPr lang="az-Latn-AZ" sz="1200" b="1" kern="1200" dirty="0">
                <a:solidFill>
                  <a:schemeClr val="tx1"/>
                </a:solidFill>
                <a:effectLst/>
                <a:latin typeface="+mn-lt"/>
                <a:ea typeface="+mn-ea"/>
                <a:cs typeface="+mn-cs"/>
              </a:rPr>
              <a:t>Dibi</a:t>
            </a:r>
            <a:r>
              <a:rPr lang="az-Latn-AZ" sz="1200" kern="1200" dirty="0">
                <a:solidFill>
                  <a:schemeClr val="tx1"/>
                </a:solidFill>
                <a:effectLst/>
                <a:latin typeface="+mn-lt"/>
                <a:ea typeface="+mn-ea"/>
                <a:cs typeface="+mn-cs"/>
              </a:rPr>
              <a:t> qida borusu-mədə birləşməsindən yuxarıda və solda qaln hissəyə deyilir, adətən hava qabarcığı olur, reflüksü önləmədə və doyma hissində rol oynayır. </a:t>
            </a:r>
            <a:r>
              <a:rPr lang="az-Latn-AZ" sz="1200" b="1" kern="1200" dirty="0">
                <a:solidFill>
                  <a:schemeClr val="tx1"/>
                </a:solidFill>
                <a:effectLst/>
                <a:latin typeface="+mn-lt"/>
                <a:ea typeface="+mn-ea"/>
                <a:cs typeface="+mn-cs"/>
              </a:rPr>
              <a:t>Cismi</a:t>
            </a:r>
            <a:r>
              <a:rPr lang="az-Latn-AZ" sz="1200" kern="1200" dirty="0">
                <a:solidFill>
                  <a:schemeClr val="tx1"/>
                </a:solidFill>
                <a:effectLst/>
                <a:latin typeface="+mn-lt"/>
                <a:ea typeface="+mn-ea"/>
                <a:cs typeface="+mn-cs"/>
              </a:rPr>
              <a:t> mədənin dibi ilə antrum arasındakı böyük hissəsidir, turşu, selik və enzim sekresiyasında və motorikada önəmli rol oynayır. </a:t>
            </a:r>
            <a:r>
              <a:rPr lang="az-Latn-AZ" sz="1200" b="1" kern="1200" dirty="0">
                <a:solidFill>
                  <a:schemeClr val="tx1"/>
                </a:solidFill>
                <a:effectLst/>
                <a:latin typeface="+mn-lt"/>
                <a:ea typeface="+mn-ea"/>
                <a:cs typeface="+mn-cs"/>
              </a:rPr>
              <a:t>Antrum</a:t>
            </a:r>
            <a:r>
              <a:rPr lang="az-Latn-AZ" sz="1200" kern="1200" dirty="0">
                <a:solidFill>
                  <a:schemeClr val="tx1"/>
                </a:solidFill>
                <a:effectLst/>
                <a:latin typeface="+mn-lt"/>
                <a:ea typeface="+mn-ea"/>
                <a:cs typeface="+mn-cs"/>
              </a:rPr>
              <a:t> pilor ilə cisim arasındakı hissədir. Antrum ilə cisim arasındakı şərti sərhədd kiçik əyrilikdəki bucaqvari şırımdır. Antrumun əsas funksiyası gastrin ifraz etmək və qidaları pilora və 12 bb-a ötürməkdir. </a:t>
            </a:r>
            <a:r>
              <a:rPr lang="az-Latn-AZ" sz="1200" b="1" kern="1200" dirty="0">
                <a:solidFill>
                  <a:schemeClr val="tx1"/>
                </a:solidFill>
                <a:effectLst/>
                <a:latin typeface="+mn-lt"/>
                <a:ea typeface="+mn-ea"/>
                <a:cs typeface="+mn-cs"/>
              </a:rPr>
              <a:t>Pilor</a:t>
            </a:r>
            <a:r>
              <a:rPr lang="az-Latn-AZ" sz="1200" kern="1200" dirty="0">
                <a:solidFill>
                  <a:schemeClr val="tx1"/>
                </a:solidFill>
                <a:effectLst/>
                <a:latin typeface="+mn-lt"/>
                <a:ea typeface="+mn-ea"/>
                <a:cs typeface="+mn-cs"/>
              </a:rPr>
              <a:t> qalınlaşmış əzələ qatıdır, sfinkter rolu oynyır, möhtəviyyatın 12bb-a hissə-hissə keçişinə xidmət edir  və reflüksü önləyir.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a:t>
            </a:fld>
            <a:endParaRPr lang="en-US"/>
          </a:p>
        </p:txBody>
      </p:sp>
    </p:spTree>
    <p:extLst>
      <p:ext uri="{BB962C8B-B14F-4D97-AF65-F5344CB8AC3E}">
        <p14:creationId xmlns:p14="http://schemas.microsoft.com/office/powerpoint/2010/main" val="1407613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Mədənin əyrilikləri bağların mədəyə birləşdiyi kənarlarıdır, mədənin sinir və damarlarının giriş-çıxış qapısıdırlar: </a:t>
            </a:r>
            <a:r>
              <a:rPr lang="az-Latn-AZ" sz="1200" b="1" i="1" kern="1200" dirty="0">
                <a:solidFill>
                  <a:schemeClr val="tx1"/>
                </a:solidFill>
                <a:effectLst/>
                <a:latin typeface="+mn-lt"/>
                <a:ea typeface="+mn-ea"/>
                <a:cs typeface="+mn-cs"/>
              </a:rPr>
              <a:t>“bağlar mədənin müsariqəsinin qalıqlarıdır, əyriliklər isə müsarəqə kənarlarıdır” (bağırsaqdan fərqli olaraq mədənin iki çöz kənarı var).</a:t>
            </a:r>
            <a:r>
              <a:rPr lang="az-Latn-AZ" sz="1200" kern="1200" dirty="0">
                <a:solidFill>
                  <a:schemeClr val="tx1"/>
                </a:solidFill>
                <a:effectLst/>
                <a:latin typeface="+mn-lt"/>
                <a:ea typeface="+mn-ea"/>
                <a:cs typeface="+mn-cs"/>
              </a:rPr>
              <a:t>  </a:t>
            </a:r>
            <a:r>
              <a:rPr lang="az-Latn-AZ" sz="1200" b="1" kern="1200" dirty="0">
                <a:solidFill>
                  <a:schemeClr val="tx1"/>
                </a:solidFill>
                <a:effectLst/>
                <a:latin typeface="+mn-lt"/>
                <a:ea typeface="+mn-ea"/>
                <a:cs typeface="+mn-cs"/>
              </a:rPr>
              <a:t>Böyük əyrilik</a:t>
            </a:r>
            <a:r>
              <a:rPr lang="az-Latn-AZ" sz="1200" kern="1200" dirty="0">
                <a:solidFill>
                  <a:schemeClr val="tx1"/>
                </a:solidFill>
                <a:effectLst/>
                <a:latin typeface="+mn-lt"/>
                <a:ea typeface="+mn-ea"/>
                <a:cs typeface="+mn-cs"/>
              </a:rPr>
              <a:t>  mədənin sol və aşağı kənarıdır,  mədə-qida borusu bucağından (Hiss bucağı) başlayıb pilora qədər uzanır, ardıcıl olaraq mədə-diafraqma,  mədə-dalaq və mədə-kolon bağlarının birləşdiyi yerdir. </a:t>
            </a:r>
            <a:r>
              <a:rPr lang="az-Latn-AZ" sz="1200" b="1" kern="1200" dirty="0">
                <a:solidFill>
                  <a:schemeClr val="tx1"/>
                </a:solidFill>
                <a:effectLst/>
                <a:latin typeface="+mn-lt"/>
                <a:ea typeface="+mn-ea"/>
                <a:cs typeface="+mn-cs"/>
              </a:rPr>
              <a:t>Kiçik əyrilik</a:t>
            </a:r>
            <a:r>
              <a:rPr lang="az-Latn-AZ" sz="1200" kern="1200" dirty="0">
                <a:solidFill>
                  <a:schemeClr val="tx1"/>
                </a:solidFill>
                <a:effectLst/>
                <a:latin typeface="+mn-lt"/>
                <a:ea typeface="+mn-ea"/>
                <a:cs typeface="+mn-cs"/>
              </a:rPr>
              <a:t> isə mədənin sağ-yuxarı kənarı olub mədə-qaraciyər bağının birləşdiyi yerdir. Mədə bağları embrional mezenteriumun qalıqları olub ikiqat periton qatlarından təşkil olunmuşdur,  mədənin fiksasiyasında rol oynayırlar və damar-sinir örtüyünü təşkil edirlər: </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Mədə-qaraciyər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Mədə-köndələn</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Mədə-dalaq</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Mədə diafraqma</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5</a:t>
            </a:fld>
            <a:endParaRPr lang="en-US"/>
          </a:p>
        </p:txBody>
      </p:sp>
    </p:spTree>
    <p:extLst>
      <p:ext uri="{BB962C8B-B14F-4D97-AF65-F5344CB8AC3E}">
        <p14:creationId xmlns:p14="http://schemas.microsoft.com/office/powerpoint/2010/main" val="1081777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err="1"/>
              <a:t>Qarın</a:t>
            </a:r>
            <a:r>
              <a:rPr lang="en-US" dirty="0"/>
              <a:t> </a:t>
            </a:r>
            <a:r>
              <a:rPr lang="en-US" dirty="0" err="1"/>
              <a:t>kötüyünün</a:t>
            </a:r>
            <a:r>
              <a:rPr lang="en-US" dirty="0"/>
              <a:t> </a:t>
            </a:r>
            <a:r>
              <a:rPr lang="en-US" dirty="0" err="1"/>
              <a:t>hər</a:t>
            </a:r>
            <a:r>
              <a:rPr lang="en-US" dirty="0"/>
              <a:t> </a:t>
            </a:r>
            <a:r>
              <a:rPr lang="en-US" dirty="0" err="1"/>
              <a:t>üç</a:t>
            </a:r>
            <a:r>
              <a:rPr lang="en-US" dirty="0"/>
              <a:t> </a:t>
            </a:r>
            <a:r>
              <a:rPr lang="en-US" dirty="0" err="1"/>
              <a:t>şaxəsindən</a:t>
            </a:r>
            <a:r>
              <a:rPr lang="en-US" dirty="0"/>
              <a:t> arterial </a:t>
            </a:r>
            <a:r>
              <a:rPr lang="en-US" dirty="0" err="1"/>
              <a:t>qan</a:t>
            </a:r>
            <a:r>
              <a:rPr lang="en-US" dirty="0"/>
              <a:t> </a:t>
            </a:r>
            <a:r>
              <a:rPr lang="en-US" dirty="0" err="1"/>
              <a:t>alır</a:t>
            </a:r>
            <a:r>
              <a:rPr lang="en-US" dirty="0"/>
              <a:t>:</a:t>
            </a: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6</a:t>
            </a:fld>
            <a:endParaRPr lang="en-US"/>
          </a:p>
        </p:txBody>
      </p:sp>
    </p:spTree>
    <p:extLst>
      <p:ext uri="{BB962C8B-B14F-4D97-AF65-F5344CB8AC3E}">
        <p14:creationId xmlns:p14="http://schemas.microsoft.com/office/powerpoint/2010/main" val="3231618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b="1" dirty="0">
                <a:solidFill>
                  <a:schemeClr val="bg1"/>
                </a:solidFill>
                <a:latin typeface="Calibri" panose="020F0502020204030204" pitchFamily="34" charset="0"/>
              </a:rPr>
              <a:t>Venoz qan arteriyalara paraleldir və 3 vena vasitəsi ilə portal venaya axır.</a:t>
            </a: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7</a:t>
            </a:fld>
            <a:endParaRPr lang="en-US"/>
          </a:p>
        </p:txBody>
      </p:sp>
    </p:spTree>
    <p:extLst>
      <p:ext uri="{BB962C8B-B14F-4D97-AF65-F5344CB8AC3E}">
        <p14:creationId xmlns:p14="http://schemas.microsoft.com/office/powerpoint/2010/main" val="1286348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Limfatik düyünlər</a:t>
            </a:r>
            <a:r>
              <a:rPr lang="az-Latn-AZ" baseline="0" dirty="0"/>
              <a:t> 4 səviyyəyə ayrılır: N1 perqastrik, N2 periaterial, N3 retropankreatik, superiror mezenterik, N4 paraaortal. Bu dərəcələndirmə limfa diseksiyasının səviyyəsini qiymətləndirmədə istifadə edilir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8</a:t>
            </a:fld>
            <a:endParaRPr lang="en-US"/>
          </a:p>
        </p:txBody>
      </p:sp>
    </p:spTree>
    <p:extLst>
      <p:ext uri="{BB962C8B-B14F-4D97-AF65-F5344CB8AC3E}">
        <p14:creationId xmlns:p14="http://schemas.microsoft.com/office/powerpoint/2010/main" val="8911436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Parasimpatik</a:t>
            </a:r>
            <a:r>
              <a:rPr lang="az-Latn-AZ" baseline="0" dirty="0"/>
              <a:t> və simpatik sinirlərlə innnervadiya olunur. Azan sinirin mədə funksiyasının tənzimində önəmli rolu var.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9</a:t>
            </a:fld>
            <a:endParaRPr lang="en-US"/>
          </a:p>
        </p:txBody>
      </p:sp>
    </p:spTree>
    <p:extLst>
      <p:ext uri="{BB962C8B-B14F-4D97-AF65-F5344CB8AC3E}">
        <p14:creationId xmlns:p14="http://schemas.microsoft.com/office/powerpoint/2010/main" val="18297263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 qarın</a:t>
            </a:r>
            <a:r>
              <a:rPr lang="az-Latn-AZ" baseline="0" dirty="0"/>
              <a:t> boşluğunda bir şox orqanla üzvi və qeyri-üzvi təmasda olur.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10</a:t>
            </a:fld>
            <a:endParaRPr lang="en-US"/>
          </a:p>
        </p:txBody>
      </p:sp>
    </p:spTree>
    <p:extLst>
      <p:ext uri="{BB962C8B-B14F-4D97-AF65-F5344CB8AC3E}">
        <p14:creationId xmlns:p14="http://schemas.microsoft.com/office/powerpoint/2010/main" val="2390459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b="1" kern="1200" dirty="0">
                <a:solidFill>
                  <a:schemeClr val="tx1"/>
                </a:solidFill>
                <a:effectLst/>
                <a:latin typeface="+mn-lt"/>
                <a:ea typeface="+mn-ea"/>
                <a:cs typeface="+mn-cs"/>
              </a:rPr>
              <a:t>Mədə divarının 4 qatı var: s</a:t>
            </a:r>
            <a:r>
              <a:rPr lang="az-Latn-AZ" sz="1200" kern="1200" dirty="0">
                <a:solidFill>
                  <a:schemeClr val="tx1"/>
                </a:solidFill>
                <a:effectLst/>
                <a:latin typeface="+mn-lt"/>
                <a:ea typeface="+mn-ea"/>
                <a:cs typeface="+mn-cs"/>
              </a:rPr>
              <a:t>elikli, selikaltı, əzələ və seroz qişalar.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11</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Selikli qişa mədənin daxili səthini örtür, sekresiya və sorulma proseslərini həyata keçirir. Bu qişada epitel qatı, xüsusi qişa və mukozanın əzələ qatı yerləşir. Epitel qatında müxtəlif hüceyrələr var: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parietal hüceyrələr –turşu və intristintik faktor (vitamin B12-nin sorulması üçün daxili Kassl faktoru)  ifraz edirlər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əsas hüceyrələr – pepsin və lipaza  ifraz edirlər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boyun hüceyrələr – selik və bikarbonat ifraz edirlər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APUD hüceyrələr histamin,  G hüceyrələr – gastrin, D hüceyrələr somatostatin  ifraz edirlər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Xüsusi qişa- gövşək toxumadan və limfatik toxumadan ibarətdir. (mədə-bağırsaq divarındakı  limfatik follikullara mukozaya aid limfatik toxuma deyilir -MALT). Mukozanın əzlə qatı selikli qişanı selikaltı qatdan ayıran zərif əzlə qatıdır, selikli qişanın hərəkililiyini təmin edir.</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9EFF3F-E8D6-4394-9EAC-AF02008F308F}" type="slidenum">
              <a:rPr lang="en-US" smtClean="0"/>
              <a:t>12</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Selikaltı qişa birləşdirici toxumadan, qan damarları, sinir kələfləri və limfatik follikullardan təşkil olunmuşdur. Bu qat mədə divarı möhkəmliyini, qan təhcizatını  və limfatik follikulların sayəsində isə müdafiəni təmin edir. Əzələ qişası sirkulyar və boylama saya əzələlərdən təşkil olunubdur, mədənin genişlənməsini, yığılmasını və peristaltikasını təmin edir. Sirkulyar əzələlərin pilorik nahiyyədə qalınlaşması pilorik sfinkteri əmələ gətirir.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13</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Mədə həzm sisteminin mərkəzi orqanlarındandır, qidaları  ağızdan və qida borusundan qəbul edir və  əsasən 3 funksiyanı həyata keçirir: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Çəllək kimi qidaları toplayıb saxlayır ki,  bu da  bir neçə saat intervallarla qidalanmaya şərait yaradır.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Qidaları qarışdırır, mayeşəkilli formaya salır,  osmosunu düzəldir, bəzi maddələrin ilkin həlli prosesini başladır, bağırsaq həzmi üçün hazırlayır  və hissə-hissə 12bb-a ötürür.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Bəzi maddələrin absobsiyası həyata keçirilir.</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14</a:t>
            </a:fld>
            <a:endParaRPr lang="en-US"/>
          </a:p>
        </p:txBody>
      </p:sp>
    </p:spTree>
    <p:extLst>
      <p:ext uri="{BB962C8B-B14F-4D97-AF65-F5344CB8AC3E}">
        <p14:creationId xmlns:p14="http://schemas.microsoft.com/office/powerpoint/2010/main" val="2773590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Turşu sekresiyasını</a:t>
            </a:r>
            <a:r>
              <a:rPr lang="az-Latn-AZ" baseline="0" dirty="0"/>
              <a:t> stimulyasiya edən faktorlar parietal hüceyrələrə üç reseptor vasitəsi təsir edir:asetilxolin, histamin və qastrin reseptorları.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15</a:t>
            </a:fld>
            <a:endParaRPr lang="en-US"/>
          </a:p>
        </p:txBody>
      </p:sp>
    </p:spTree>
    <p:extLst>
      <p:ext uri="{BB962C8B-B14F-4D97-AF65-F5344CB8AC3E}">
        <p14:creationId xmlns:p14="http://schemas.microsoft.com/office/powerpoint/2010/main" val="2830559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bağırsağın başlanğıc hissəsidir, mədə ilə acı bağırsağı birləşdirir.  Uzunluğu təxminən 20-25 sm (12 barmağın eni qədər), diametri 2-3 sm. Nalşəkilli formaya malik olan bu bağırsağın sağ lateral kənarına böyük əyrilik, sol içəri kənarına isə kiçik əyrilik də deyilir.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16</a:t>
            </a:fld>
            <a:endParaRPr lang="en-US"/>
          </a:p>
        </p:txBody>
      </p:sp>
    </p:spTree>
    <p:extLst>
      <p:ext uri="{BB962C8B-B14F-4D97-AF65-F5344CB8AC3E}">
        <p14:creationId xmlns:p14="http://schemas.microsoft.com/office/powerpoint/2010/main" val="2333063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12bb anatomik olaraq 4 hissəyə ayrılır: soğanaq, enən (ikinci hissə), horizontal (üçüncü hissə) və qalxan (dördüncü hissə).  Soğanaq hissəsi intraperitoneal, ikinci, üçüncü və dördüncü hissələri isə retroperitonealdır. Enən hissəyə böyük və kişik məməciklər açılır. Böyük məməciyə Virsunq axacağı və xoledox, kiçik məməciyə isə pankreasın əlavə axacağı olan (60%) Santorini axacağı açılır.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17</a:t>
            </a:fld>
            <a:endParaRPr lang="en-US"/>
          </a:p>
        </p:txBody>
      </p:sp>
    </p:spTree>
    <p:extLst>
      <p:ext uri="{BB962C8B-B14F-4D97-AF65-F5344CB8AC3E}">
        <p14:creationId xmlns:p14="http://schemas.microsoft.com/office/powerpoint/2010/main" val="23330638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Arterial qanı əsasən iki mənbədən alır:</a:t>
            </a:r>
            <a:endParaRPr lang="en-US" sz="11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Qaraciyər arteriyasından:</a:t>
            </a:r>
            <a:endParaRPr lang="en-US" sz="1100" kern="1200" dirty="0">
              <a:solidFill>
                <a:schemeClr val="tx1"/>
              </a:solidFill>
              <a:effectLst/>
              <a:latin typeface="+mn-lt"/>
              <a:ea typeface="+mn-ea"/>
              <a:cs typeface="+mn-cs"/>
            </a:endParaRPr>
          </a:p>
          <a:p>
            <a:pPr lvl="1"/>
            <a:r>
              <a:rPr lang="az-Latn-AZ" sz="1200" kern="1200" dirty="0">
                <a:solidFill>
                  <a:schemeClr val="tx1"/>
                </a:solidFill>
                <a:effectLst/>
                <a:latin typeface="+mn-lt"/>
                <a:ea typeface="+mn-ea"/>
                <a:cs typeface="+mn-cs"/>
              </a:rPr>
              <a:t>Qatroduodenal arteriyanın şaxəsi olan yuxarı pankreatoduodenal arteriya</a:t>
            </a:r>
            <a:endParaRPr lang="en-US" sz="11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Yuxarı çöz arteriyasından:</a:t>
            </a:r>
            <a:endParaRPr lang="en-US" sz="1100" kern="1200" dirty="0">
              <a:solidFill>
                <a:schemeClr val="tx1"/>
              </a:solidFill>
              <a:effectLst/>
              <a:latin typeface="+mn-lt"/>
              <a:ea typeface="+mn-ea"/>
              <a:cs typeface="+mn-cs"/>
            </a:endParaRPr>
          </a:p>
          <a:p>
            <a:pPr lvl="1"/>
            <a:r>
              <a:rPr lang="az-Latn-AZ" sz="1200" kern="1200" dirty="0">
                <a:solidFill>
                  <a:schemeClr val="tx1"/>
                </a:solidFill>
                <a:effectLst/>
                <a:latin typeface="+mn-lt"/>
                <a:ea typeface="+mn-ea"/>
                <a:cs typeface="+mn-cs"/>
              </a:rPr>
              <a:t>Aşağı pankreatoduodenal arteriya </a:t>
            </a:r>
            <a:endParaRPr lang="en-US" sz="11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Hər iki pankreatoduodenal arteriylar ön və arxa şaxələr verərək və bir-biri ilə birləşərək ön və arxa arterial tor əmələ gətirir, qaraciyər və çöz arteriyaları arasında kollateral rolu oynayırlar.</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9EFF3F-E8D6-4394-9EAC-AF02008F308F}" type="slidenum">
              <a:rPr lang="en-US" smtClean="0"/>
              <a:t>18</a:t>
            </a:fld>
            <a:endParaRPr lang="en-US"/>
          </a:p>
        </p:txBody>
      </p:sp>
    </p:spTree>
    <p:extLst>
      <p:ext uri="{BB962C8B-B14F-4D97-AF65-F5344CB8AC3E}">
        <p14:creationId xmlns:p14="http://schemas.microsoft.com/office/powerpoint/2010/main" val="2333063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Venalar arteriyaları izləyir və eyni adla adlanır, venoz qanı yuxarı çöz venasına və qapı venasına daşıyırlar.</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9EFF3F-E8D6-4394-9EAC-AF02008F308F}" type="slidenum">
              <a:rPr lang="en-US" smtClean="0"/>
              <a:t>19</a:t>
            </a:fld>
            <a:endParaRPr lang="en-US"/>
          </a:p>
        </p:txBody>
      </p:sp>
    </p:spTree>
    <p:extLst>
      <p:ext uri="{BB962C8B-B14F-4D97-AF65-F5344CB8AC3E}">
        <p14:creationId xmlns:p14="http://schemas.microsoft.com/office/powerpoint/2010/main" val="23330638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Limfa axını peripankreatik və qaraciyər qapısı düyünlərinə gedir.</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9EFF3F-E8D6-4394-9EAC-AF02008F308F}" type="slidenum">
              <a:rPr lang="en-US" smtClean="0"/>
              <a:t>20</a:t>
            </a:fld>
            <a:endParaRPr lang="en-US"/>
          </a:p>
        </p:txBody>
      </p:sp>
    </p:spTree>
    <p:extLst>
      <p:ext uri="{BB962C8B-B14F-4D97-AF65-F5344CB8AC3E}">
        <p14:creationId xmlns:p14="http://schemas.microsoft.com/office/powerpoint/2010/main" val="23330638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Azan sinirin şaxələri və simpatik sinirlər innervasiyanı təşkil edir. Bu sinirlər intramural sinir kələfləri ilə (Meysner və Auerbax) əlaqəlidirlər.</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9EFF3F-E8D6-4394-9EAC-AF02008F308F}" type="slidenum">
              <a:rPr lang="en-US" smtClean="0"/>
              <a:t>21</a:t>
            </a:fld>
            <a:endParaRPr lang="en-US"/>
          </a:p>
        </p:txBody>
      </p:sp>
    </p:spTree>
    <p:extLst>
      <p:ext uri="{BB962C8B-B14F-4D97-AF65-F5344CB8AC3E}">
        <p14:creationId xmlns:p14="http://schemas.microsoft.com/office/powerpoint/2010/main" val="2333063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b="1" kern="1200" dirty="0">
                <a:solidFill>
                  <a:schemeClr val="tx1"/>
                </a:solidFill>
                <a:effectLst/>
                <a:latin typeface="+mn-lt"/>
                <a:ea typeface="+mn-ea"/>
                <a:cs typeface="+mn-cs"/>
              </a:rPr>
              <a:t>12bb divarının 4 qatı var: s</a:t>
            </a:r>
            <a:r>
              <a:rPr lang="az-Latn-AZ" sz="1200" kern="1200" dirty="0">
                <a:solidFill>
                  <a:schemeClr val="tx1"/>
                </a:solidFill>
                <a:effectLst/>
                <a:latin typeface="+mn-lt"/>
                <a:ea typeface="+mn-ea"/>
                <a:cs typeface="+mn-cs"/>
              </a:rPr>
              <a:t>elikli, selikaltı, əzələ və seroz qişalar. Epitel, xüsusi qişa və mukozanın əzələ qatından ibarətdir. Epitel qatında aşağıdakı hüceyrələr var: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Entrositlər – enzim ifrazını və absorbsiyanı həyata keçirir.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Goblet hüceyrələri – selik ifraz edir.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Paneth hüceyrələri – lizosim, TNF, kriptidin ifraz edir və immuntetdə rol oynayır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APUD huceyrələr – hormonlar ifraz edir.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Xüsusi qişa- gövşək toxumadan və limfatik toxumadan ibarətdir (MALT)</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Mukozanın əzlə qatı selikli qişanı selikaltı qatdan ayıran zərif əzlə qatıdır, selikli qişanən hərəkililiyini təmin edir.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Epitel qatının yüksək regenerator qabiliyyəti sayəsində 3-5 gün ərzində epitel yenilənir.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22</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12bb mədə-bağırsaq sisteminin mərkəzi orqanlarındandır və əsas funksiyaları aşağıdakılardır: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Həzm </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Qoruma</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Endokrin</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23</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12bb – da gedən aşağıdakı  proseslər qida maddələrinin mənimsənilməsini təmin edir.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Sekresiya</a:t>
            </a:r>
            <a:r>
              <a:rPr lang="az-Latn-AZ" sz="1200" kern="1200" dirty="0">
                <a:solidFill>
                  <a:schemeClr val="tx1"/>
                </a:solidFill>
                <a:effectLst/>
                <a:latin typeface="+mn-lt"/>
                <a:ea typeface="+mn-ea"/>
                <a:cs typeface="+mn-cs"/>
              </a:rPr>
              <a:t> enterokinaza və digər enzimlərin, seliyin ifrazından ibarətdir. Enterokinaza pankreatik enimlərin aktivləşməsində, karbokipepdidaza membranyanı həzmin getməsində rol oynayır.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12bb-ın önəmli funksiyası mədədən gələn qarışıq möhtəviyyatın öd və pankreatik sekretlərlə qarışdırmaqdır ki bu da qidaların degradasıyasında həlledici mərhələnin gedişinə şərait yaradır. </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Absorbsiya həzmin</a:t>
            </a:r>
            <a:r>
              <a:rPr lang="az-Latn-AZ" sz="1200" kern="1200" dirty="0">
                <a:solidFill>
                  <a:schemeClr val="tx1"/>
                </a:solidFill>
                <a:effectLst/>
                <a:latin typeface="+mn-lt"/>
                <a:ea typeface="+mn-ea"/>
                <a:cs typeface="+mn-cs"/>
              </a:rPr>
              <a:t> ən önəmli mərhəlsidir və 12bb-da aktiv şəkildə həyata keçirilir. Dəmir və mikroelementlərin əksəriyyəti, vitaminlər 12bb-dan sorulur.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12bb nazik bağırsaqların </a:t>
            </a:r>
            <a:r>
              <a:rPr lang="az-Latn-AZ" sz="1200" b="1" kern="1200" dirty="0">
                <a:solidFill>
                  <a:schemeClr val="tx1"/>
                </a:solidFill>
                <a:effectLst/>
                <a:latin typeface="+mn-lt"/>
                <a:ea typeface="+mn-ea"/>
                <a:cs typeface="+mn-cs"/>
              </a:rPr>
              <a:t>peysmekeri</a:t>
            </a:r>
            <a:r>
              <a:rPr lang="az-Latn-AZ" sz="1200" kern="1200" dirty="0">
                <a:solidFill>
                  <a:schemeClr val="tx1"/>
                </a:solidFill>
                <a:effectLst/>
                <a:latin typeface="+mn-lt"/>
                <a:ea typeface="+mn-ea"/>
                <a:cs typeface="+mn-cs"/>
              </a:rPr>
              <a:t> sayılır.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24</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bağırsaq epitelinin mexaniki baryer rolu ilə yanaşı Panet hüceyrələri və  MALT immun qorumada əhəmiyyət daşıyır.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25</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bağırsaq orqanizmdə ən boyük endokrin orqandır və selikli qişada səpələnmiş çoxsaylı endokrin hüceyrələr aşağıdakı hormonları sintez edir: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Xolesistokinin</a:t>
            </a:r>
            <a:r>
              <a:rPr lang="az-Latn-AZ" sz="1200" kern="1200" dirty="0">
                <a:solidFill>
                  <a:schemeClr val="tx1"/>
                </a:solidFill>
                <a:effectLst/>
                <a:latin typeface="+mn-lt"/>
                <a:ea typeface="+mn-ea"/>
                <a:cs typeface="+mn-cs"/>
              </a:rPr>
              <a:t> – aminturşuların və yağların təsiri ilə 12bb-da və acı bağırsaqdakı I hüceyrələrdən ifraz olunur. Bu hormon öd kisəsini yığır, Oddi sfinkterini boşaldır, pankreasdan enzim sekresiyasını artırır. </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Enteroglukaqon</a:t>
            </a:r>
            <a:r>
              <a:rPr lang="az-Latn-AZ" sz="1200" kern="1200" dirty="0">
                <a:solidFill>
                  <a:schemeClr val="tx1"/>
                </a:solidFill>
                <a:effectLst/>
                <a:latin typeface="+mn-lt"/>
                <a:ea typeface="+mn-ea"/>
                <a:cs typeface="+mn-cs"/>
              </a:rPr>
              <a:t> – öd turşularının və yağların təsiri ilə nazik bağırsaqlarda və kolondakı L hüceyrələrdən ifraz olunur. Təsiri kontrinsulyardır. </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Qastrik inhibitor pepdid (QİP</a:t>
            </a:r>
            <a:r>
              <a:rPr lang="az-Latn-AZ" sz="1200" kern="1200" dirty="0">
                <a:solidFill>
                  <a:schemeClr val="tx1"/>
                </a:solidFill>
                <a:effectLst/>
                <a:latin typeface="+mn-lt"/>
                <a:ea typeface="+mn-ea"/>
                <a:cs typeface="+mn-cs"/>
              </a:rPr>
              <a:t>) – monosaxaridlərin, aminturşu və yağların təsiri ilə 12bb-dakı və acı bağırsaqdakı K hüceyrələrdən ifraz olunur. QİP mədədən turşu və pepsinogen ifrazını azaldır, mədənin peristaltikasını zəiflədir, lakin insulin ifrazını artırır.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Qastrin </a:t>
            </a:r>
            <a:r>
              <a:rPr lang="az-Latn-AZ" sz="1200" kern="1200" dirty="0">
                <a:solidFill>
                  <a:schemeClr val="tx1"/>
                </a:solidFill>
                <a:effectLst/>
                <a:latin typeface="+mn-lt"/>
                <a:ea typeface="+mn-ea"/>
                <a:cs typeface="+mn-cs"/>
              </a:rPr>
              <a:t>– vaqal stimulyasiya və mənfəzdəki zülaların təsiri ilə 12bb-dakı G hüceyrələr tərəfindən sintez olunur, mədədən turşu ifrazını və qan təhcizatını artırır.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Motilin </a:t>
            </a:r>
            <a:r>
              <a:rPr lang="az-Latn-AZ" sz="1200" kern="1200" dirty="0">
                <a:solidFill>
                  <a:schemeClr val="tx1"/>
                </a:solidFill>
                <a:effectLst/>
                <a:latin typeface="+mn-lt"/>
                <a:ea typeface="+mn-ea"/>
                <a:cs typeface="+mn-cs"/>
              </a:rPr>
              <a:t>– vaqal implusun, turşunun təsiri ilə 12bb-dakı M hüceyrələr tərəfindən ifraz olunur, ac vaxtı miqrator peristaltizmi başladan hormondur və mədənin motorikasında önəmli rol oynayır. </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Sekretin</a:t>
            </a:r>
            <a:r>
              <a:rPr lang="az-Latn-AZ" sz="1200" kern="1200" dirty="0">
                <a:solidFill>
                  <a:schemeClr val="tx1"/>
                </a:solidFill>
                <a:effectLst/>
                <a:latin typeface="+mn-lt"/>
                <a:ea typeface="+mn-ea"/>
                <a:cs typeface="+mn-cs"/>
              </a:rPr>
              <a:t> – turşunun, aminturşuların, öd turşularının təsiri ilə 12bb-dakı S hüceyrələrdən ifraz olunur. Sekretin pankreasdan su və bikarbonat ifrazını artırır, mədənin sekresiyasını və motorikasını azaldır.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Somatostatin</a:t>
            </a:r>
            <a:r>
              <a:rPr lang="az-Latn-AZ" sz="1200" kern="1200" dirty="0">
                <a:solidFill>
                  <a:schemeClr val="tx1"/>
                </a:solidFill>
                <a:effectLst/>
                <a:latin typeface="+mn-lt"/>
                <a:ea typeface="+mn-ea"/>
                <a:cs typeface="+mn-cs"/>
              </a:rPr>
              <a:t> – mənfəzdəki turşu, aminturşu və yağların təsiri ilə nazik bağırsaqdakı D hüceyrələrdən ifraz olunur. Somatostatin bağırsaqların həm ekzokrin, həm endokrin funksiyalarını inhibe edir, həm də qan təchizatını azaldır. </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Vazoaktiv intestinal pepdid  (VİP)</a:t>
            </a:r>
            <a:r>
              <a:rPr lang="az-Latn-AZ" sz="1200" kern="1200" dirty="0">
                <a:solidFill>
                  <a:schemeClr val="tx1"/>
                </a:solidFill>
                <a:effectLst/>
                <a:latin typeface="+mn-lt"/>
                <a:ea typeface="+mn-ea"/>
                <a:cs typeface="+mn-cs"/>
              </a:rPr>
              <a:t> – vaqal implusların təsiri ilə bağırsaqdakı F hüceyrələrdən ifraz olunur. VİP pamnklreasın sekresiyasını, bağırsaqların sekresiyasını, motorikasını və qanaxınını artırır.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26</a:t>
            </a:fld>
            <a:endParaRPr lang="en-US"/>
          </a:p>
        </p:txBody>
      </p:sp>
    </p:spTree>
    <p:extLst>
      <p:ext uri="{BB962C8B-B14F-4D97-AF65-F5344CB8AC3E}">
        <p14:creationId xmlns:p14="http://schemas.microsoft.com/office/powerpoint/2010/main" val="4067539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 və 12bb xəstəliklərinin diaqnostikasında</a:t>
            </a:r>
            <a:r>
              <a:rPr lang="az-Latn-AZ" baseline="0" dirty="0"/>
              <a:t> klinik, laborator və görüntüləmə müayinələri istifadə edilir.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29</a:t>
            </a:fld>
            <a:endParaRPr lang="en-US"/>
          </a:p>
        </p:txBody>
      </p:sp>
    </p:spTree>
    <p:extLst>
      <p:ext uri="{BB962C8B-B14F-4D97-AF65-F5344CB8AC3E}">
        <p14:creationId xmlns:p14="http://schemas.microsoft.com/office/powerpoint/2010/main" val="31595205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 və 12bb xəstəliklərinin diaqnostikasında</a:t>
            </a:r>
            <a:r>
              <a:rPr lang="az-Latn-AZ" baseline="0" dirty="0"/>
              <a:t> əsas müayinə endoskopiyadır.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30</a:t>
            </a:fld>
            <a:endParaRPr lang="en-US"/>
          </a:p>
        </p:txBody>
      </p:sp>
    </p:spTree>
    <p:extLst>
      <p:ext uri="{BB962C8B-B14F-4D97-AF65-F5344CB8AC3E}">
        <p14:creationId xmlns:p14="http://schemas.microsoft.com/office/powerpoint/2010/main" val="31595205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 və 12bb xəstəliklərində diaqnozu və ağırlıq dərəcəsini müəyyənləşdirmək üçün müayinələr</a:t>
            </a:r>
            <a:r>
              <a:rPr lang="az-Latn-AZ" baseline="0" dirty="0"/>
              <a:t> məqsədyöünlü və pilləli (ardıcıllıqla) seçilir. Birinci pillə müayinələrlə üzvi dəyişikliyin olub-olmadığı araşdırılır. Mədənin əksər xəstəliklərini birinci pillədə dəqiqləşdirmək mümükün olur. Bu pillədə diaqnoz və ya xəstəliyin ağırlıq dərəcəsi dəqiqləşmirsə ikinci pillə müayinələri edilir. Bu da faydalı olmursa üçüncü pillə tətbiq edilir.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31</a:t>
            </a:fld>
            <a:endParaRPr lang="en-US"/>
          </a:p>
        </p:txBody>
      </p:sp>
    </p:spTree>
    <p:extLst>
      <p:ext uri="{BB962C8B-B14F-4D97-AF65-F5344CB8AC3E}">
        <p14:creationId xmlns:p14="http://schemas.microsoft.com/office/powerpoint/2010/main" val="19266544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400" b="1" dirty="0">
                <a:solidFill>
                  <a:srgbClr val="0070C0"/>
                </a:solidFill>
                <a:latin typeface="Calibri" panose="020F0502020204030204" pitchFamily="34" charset="0"/>
              </a:rPr>
              <a:t>Aşağıdakı</a:t>
            </a:r>
            <a:r>
              <a:rPr lang="az-Latn-AZ" sz="2400" b="1" baseline="0" dirty="0">
                <a:solidFill>
                  <a:srgbClr val="0070C0"/>
                </a:solidFill>
                <a:latin typeface="Calibri" panose="020F0502020204030204" pitchFamily="34" charset="0"/>
              </a:rPr>
              <a:t> əlamətlərdən hər hansı varsa mədə və 12bb xəstəlikləri nəzərdə tutulmalı və yoxlama aparılmalıdır. </a:t>
            </a:r>
            <a:endParaRPr lang="az-Latn-AZ"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Ağrı – epiqastral, sağ və sol qabırğaaltı</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Bulanma və qusma</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Köp və diskomfort</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Qıcqırma</a:t>
            </a:r>
          </a:p>
          <a:p>
            <a:r>
              <a:rPr lang="az-Latn-AZ" sz="2400" b="1" dirty="0">
                <a:solidFill>
                  <a:srgbClr val="0070C0"/>
                </a:solidFill>
                <a:latin typeface="Calibri" panose="020F0502020204030204" pitchFamily="34" charset="0"/>
              </a:rPr>
              <a:t>Hıcqırma</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Diarreya</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Qanqusma</a:t>
            </a:r>
          </a:p>
          <a:p>
            <a:r>
              <a:rPr lang="az-Latn-AZ" sz="2400" b="1" dirty="0">
                <a:solidFill>
                  <a:srgbClr val="0070C0"/>
                </a:solidFill>
                <a:latin typeface="Calibri" panose="020F0502020204030204" pitchFamily="34" charset="0"/>
              </a:rPr>
              <a:t>Melena</a:t>
            </a:r>
            <a:endParaRPr lang="en-US" sz="2400" b="1" dirty="0">
              <a:solidFill>
                <a:srgbClr val="0070C0"/>
              </a:solidFill>
              <a:latin typeface="Calibri" panose="020F0502020204030204" pitchFamily="34" charset="0"/>
            </a:endParaRPr>
          </a:p>
          <a:p>
            <a:pPr marL="0" lvl="1"/>
            <a:r>
              <a:rPr lang="az-Latn-AZ" sz="2400" b="1" dirty="0">
                <a:solidFill>
                  <a:srgbClr val="0070C0"/>
                </a:solidFill>
                <a:latin typeface="Calibri" panose="020F0502020204030204" pitchFamily="34" charset="0"/>
              </a:rPr>
              <a:t>Epiqastral  gərginlik, kütlə</a:t>
            </a:r>
            <a:endParaRPr lang="en-US" sz="2400" b="1" dirty="0">
              <a:solidFill>
                <a:srgbClr val="0070C0"/>
              </a:solidFill>
              <a:latin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32</a:t>
            </a:fld>
            <a:endParaRPr lang="en-US"/>
          </a:p>
        </p:txBody>
      </p:sp>
    </p:spTree>
    <p:extLst>
      <p:ext uri="{BB962C8B-B14F-4D97-AF65-F5344CB8AC3E}">
        <p14:creationId xmlns:p14="http://schemas.microsoft.com/office/powerpoint/2010/main" val="4225866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Birinci pillə müayinələrin məqsədi təcili xəstəlikləri, mədə və 12bb mukozasında özvi dəyişikliyi araşdırmaqdır. Geniş klinik müayinə, endoskopiya (adətən biopiys ilə birlikdə) və USM (diferensasiya məqsədi ilə) birinci pillə müayinələrdir. Birinci pillə müayinələrdən bir neçə nəticə (variant) ortaya çıxa bilir: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A variant – təcili xəstəliklər var (qanaxma,</a:t>
            </a:r>
            <a:r>
              <a:rPr lang="az-Latn-AZ" sz="1200" kern="1200" baseline="0" dirty="0">
                <a:solidFill>
                  <a:schemeClr val="tx1"/>
                </a:solidFill>
                <a:effectLst/>
                <a:latin typeface="+mn-lt"/>
                <a:ea typeface="+mn-ea"/>
                <a:cs typeface="+mn-cs"/>
              </a:rPr>
              <a:t> perforasiya, burulma). Bu xəstəlikləri adətən endoskopiya ilə diaqnozunu qoymaq olur, gərəkirsə ikinci pillə müayinəsi kimi KT istifadə edilir.</a:t>
            </a:r>
            <a:endParaRPr lang="az-Latn-AZ"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B- variant - xəstəlik və ağırlıq dərəcəsi dəqiqləşir. Məsələn, qastrit, duodenit, xora və s. Belə halda əlavə müayinələrə ehtiyac qalmır və müalicə başladılır.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C variant - xəstəlik dəqiqləşir, lakin ağırlıq dərəcəsi və ya mərhələsi dəqiqləşmir. Məsələn, mədə kanseri, xora perforasiyası, penetrasiya, divertikul və s.  Belə halda ikinci pillə müayinələr yerinə yetirilir.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D variant - üzvi dəyişiklik görünür, lakin təbiəti dəqiqləşmir. Məsələn, selikaltı törəmələr, divar qalınlaşması və s. Belə hlllarda da növbəti müayinələr aparılır.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 E variant - üzvi dəyişiklik tapılmır, lakin mədə və 12bb xəstəliyinə şübhə var. Belə halda da diferensasiya məqsədi ilə digər xəstəliklər axtarılır. </a:t>
            </a:r>
            <a:endParaRPr lang="en-US" sz="1200" kern="1200" dirty="0">
              <a:solidFill>
                <a:schemeClr val="tx1"/>
              </a:solidFill>
              <a:effectLst/>
              <a:latin typeface="+mn-lt"/>
              <a:ea typeface="+mn-ea"/>
              <a:cs typeface="+mn-cs"/>
            </a:endParaRPr>
          </a:p>
          <a:p>
            <a:r>
              <a:rPr lang="az-Latn-AZ" dirty="0"/>
              <a:t>Bu</a:t>
            </a:r>
            <a:r>
              <a:rPr lang="az-Latn-AZ" baseline="0" dirty="0"/>
              <a:t> mərhələdə mədə və 12bb-ın əksər xəstəliklərinin diaqnozunu dəqiqiləşdirmək mümkün olur.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33</a:t>
            </a:fld>
            <a:endParaRPr lang="en-US"/>
          </a:p>
        </p:txBody>
      </p:sp>
    </p:spTree>
    <p:extLst>
      <p:ext uri="{BB962C8B-B14F-4D97-AF65-F5344CB8AC3E}">
        <p14:creationId xmlns:p14="http://schemas.microsoft.com/office/powerpoint/2010/main" val="38416989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müayinələrlə mədənin əksər üzvi xəstəliklərinin diaqnozunu</a:t>
            </a:r>
            <a:r>
              <a:rPr lang="az-Latn-AZ" baseline="0" dirty="0"/>
              <a:t> və ağırlıq dərəcəsini dəqiqləşdirmək mümkün olur </a:t>
            </a:r>
            <a:r>
              <a:rPr lang="az-Latn-AZ" dirty="0"/>
              <a:t>(A</a:t>
            </a:r>
            <a:r>
              <a:rPr lang="az-Latn-AZ" baseline="0" dirty="0"/>
              <a:t> variant). Belə xəstəliklərə misal olaraq aşağıdakılardır:</a:t>
            </a:r>
          </a:p>
          <a:p>
            <a:r>
              <a:rPr lang="az-Latn-AZ" altLang="en-US" sz="1200" b="1" dirty="0">
                <a:solidFill>
                  <a:schemeClr val="bg1"/>
                </a:solidFill>
                <a:latin typeface="Calibri" panose="020F0502020204030204" pitchFamily="34" charset="0"/>
              </a:rPr>
              <a:t>Kəskin qastrit</a:t>
            </a:r>
          </a:p>
          <a:p>
            <a:r>
              <a:rPr lang="az-Latn-AZ" altLang="en-US" sz="1200" b="1" dirty="0">
                <a:solidFill>
                  <a:schemeClr val="bg1"/>
                </a:solidFill>
                <a:latin typeface="Calibri" panose="020F0502020204030204" pitchFamily="34" charset="0"/>
              </a:rPr>
              <a:t>Bakterial qastrit</a:t>
            </a:r>
          </a:p>
          <a:p>
            <a:r>
              <a:rPr lang="az-Latn-AZ" altLang="en-US" sz="1200" b="1" dirty="0">
                <a:solidFill>
                  <a:schemeClr val="bg1"/>
                </a:solidFill>
                <a:latin typeface="Calibri" panose="020F0502020204030204" pitchFamily="34" charset="0"/>
              </a:rPr>
              <a:t>Refluks qastrit</a:t>
            </a:r>
          </a:p>
          <a:p>
            <a:r>
              <a:rPr lang="az-Latn-AZ" altLang="en-US" sz="1200" b="1" dirty="0">
                <a:solidFill>
                  <a:schemeClr val="bg1"/>
                </a:solidFill>
                <a:latin typeface="Calibri" panose="020F0502020204030204" pitchFamily="34" charset="0"/>
              </a:rPr>
              <a:t>Duodenit</a:t>
            </a:r>
          </a:p>
          <a:p>
            <a:r>
              <a:rPr lang="az-Latn-AZ" altLang="en-US" sz="1200" b="1" dirty="0">
                <a:solidFill>
                  <a:schemeClr val="bg1"/>
                </a:solidFill>
                <a:latin typeface="Calibri" panose="020F0502020204030204" pitchFamily="34" charset="0"/>
              </a:rPr>
              <a:t>Xora</a:t>
            </a:r>
          </a:p>
          <a:p>
            <a:r>
              <a:rPr lang="az-Latn-AZ" altLang="en-US" sz="1200" b="1" dirty="0">
                <a:solidFill>
                  <a:schemeClr val="bg1"/>
                </a:solidFill>
                <a:latin typeface="Calibri" panose="020F0502020204030204" pitchFamily="34" charset="0"/>
              </a:rPr>
              <a:t>Mallori-Veys</a:t>
            </a: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34</a:t>
            </a:fld>
            <a:endParaRPr lang="en-US"/>
          </a:p>
        </p:txBody>
      </p:sp>
    </p:spTree>
    <p:extLst>
      <p:ext uri="{BB962C8B-B14F-4D97-AF65-F5344CB8AC3E}">
        <p14:creationId xmlns:p14="http://schemas.microsoft.com/office/powerpoint/2010/main" val="5931124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müayinələrlə mədənin əksər üzvi xəstəliklərinin diaqnozunu</a:t>
            </a:r>
            <a:r>
              <a:rPr lang="az-Latn-AZ" baseline="0" dirty="0"/>
              <a:t> və ağırlıq dərəcəsini dəqiqləşdirmək mümkün olur </a:t>
            </a:r>
            <a:r>
              <a:rPr lang="az-Latn-AZ" dirty="0"/>
              <a:t>(A</a:t>
            </a:r>
            <a:r>
              <a:rPr lang="az-Latn-AZ" baseline="0" dirty="0"/>
              <a:t> variant). Belə xəstəliklərə misal olaraq aşağıdakılardır:</a:t>
            </a:r>
          </a:p>
          <a:p>
            <a:r>
              <a:rPr lang="az-Latn-AZ" altLang="en-US" sz="1200" b="1" dirty="0">
                <a:solidFill>
                  <a:schemeClr val="bg1"/>
                </a:solidFill>
                <a:latin typeface="Calibri" panose="020F0502020204030204" pitchFamily="34" charset="0"/>
              </a:rPr>
              <a:t>Kəskin qastrit</a:t>
            </a:r>
          </a:p>
          <a:p>
            <a:r>
              <a:rPr lang="az-Latn-AZ" altLang="en-US" sz="1200" b="1" dirty="0">
                <a:solidFill>
                  <a:schemeClr val="bg1"/>
                </a:solidFill>
                <a:latin typeface="Calibri" panose="020F0502020204030204" pitchFamily="34" charset="0"/>
              </a:rPr>
              <a:t>Bakterial qastrit</a:t>
            </a:r>
          </a:p>
          <a:p>
            <a:r>
              <a:rPr lang="az-Latn-AZ" altLang="en-US" sz="1200" b="1" dirty="0">
                <a:solidFill>
                  <a:schemeClr val="bg1"/>
                </a:solidFill>
                <a:latin typeface="Calibri" panose="020F0502020204030204" pitchFamily="34" charset="0"/>
              </a:rPr>
              <a:t>Refluks qastrit</a:t>
            </a:r>
          </a:p>
          <a:p>
            <a:r>
              <a:rPr lang="az-Latn-AZ" altLang="en-US" sz="1200" b="1" dirty="0">
                <a:solidFill>
                  <a:schemeClr val="bg1"/>
                </a:solidFill>
                <a:latin typeface="Calibri" panose="020F0502020204030204" pitchFamily="34" charset="0"/>
              </a:rPr>
              <a:t>Duodenit</a:t>
            </a:r>
          </a:p>
          <a:p>
            <a:r>
              <a:rPr lang="az-Latn-AZ" altLang="en-US" sz="1200" b="1" dirty="0">
                <a:solidFill>
                  <a:schemeClr val="bg1"/>
                </a:solidFill>
                <a:latin typeface="Calibri" panose="020F0502020204030204" pitchFamily="34" charset="0"/>
              </a:rPr>
              <a:t>Xora</a:t>
            </a:r>
          </a:p>
          <a:p>
            <a:r>
              <a:rPr lang="az-Latn-AZ" altLang="en-US" sz="1200" b="1" dirty="0">
                <a:solidFill>
                  <a:schemeClr val="bg1"/>
                </a:solidFill>
                <a:latin typeface="Calibri" panose="020F0502020204030204" pitchFamily="34" charset="0"/>
              </a:rPr>
              <a:t>Mallori-Veys</a:t>
            </a: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35</a:t>
            </a:fld>
            <a:endParaRPr lang="en-US"/>
          </a:p>
        </p:txBody>
      </p:sp>
    </p:spTree>
    <p:extLst>
      <p:ext uri="{BB962C8B-B14F-4D97-AF65-F5344CB8AC3E}">
        <p14:creationId xmlns:p14="http://schemas.microsoft.com/office/powerpoint/2010/main" val="5931124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Digər mədə xəstəliklərində olduğu kimi kəskin</a:t>
            </a:r>
            <a:r>
              <a:rPr lang="az-Latn-AZ" baseline="0" dirty="0"/>
              <a:t> qastritin diaqnostikasında da dəqiqləşdirici müayinə endoskopiya və biopsiyadır.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36</a:t>
            </a:fld>
            <a:endParaRPr lang="en-US"/>
          </a:p>
        </p:txBody>
      </p:sp>
    </p:spTree>
    <p:extLst>
      <p:ext uri="{BB962C8B-B14F-4D97-AF65-F5344CB8AC3E}">
        <p14:creationId xmlns:p14="http://schemas.microsoft.com/office/powerpoint/2010/main" val="12722655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Xora xəstəliyinin diaqnozunu dəqiqləşdirmək üçün standart müayinə endoskopiyadır.</a:t>
            </a:r>
            <a:r>
              <a:rPr lang="az-Latn-AZ" baseline="0" dirty="0"/>
              <a:t>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37</a:t>
            </a:fld>
            <a:endParaRPr lang="en-US"/>
          </a:p>
        </p:txBody>
      </p:sp>
    </p:spTree>
    <p:extLst>
      <p:ext uri="{BB962C8B-B14F-4D97-AF65-F5344CB8AC3E}">
        <p14:creationId xmlns:p14="http://schemas.microsoft.com/office/powerpoint/2010/main" val="30660684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b="1" dirty="0">
                <a:solidFill>
                  <a:srgbClr val="C00000"/>
                </a:solidFill>
                <a:latin typeface="Calibri" panose="020F0502020204030204" pitchFamily="34" charset="0"/>
              </a:rPr>
              <a:t>Mallory Veys xəstəliyinin diaqnozunu dəqiqləşdirmək üçün</a:t>
            </a:r>
            <a:r>
              <a:rPr lang="az-Latn-AZ" sz="1200" b="1" baseline="0" dirty="0">
                <a:solidFill>
                  <a:srgbClr val="C00000"/>
                </a:solidFill>
                <a:latin typeface="Calibri" panose="020F0502020204030204" pitchFamily="34" charset="0"/>
              </a:rPr>
              <a:t> endoskopik müayinə standart sayılır.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38</a:t>
            </a:fld>
            <a:endParaRPr lang="en-US"/>
          </a:p>
        </p:txBody>
      </p:sp>
    </p:spTree>
    <p:extLst>
      <p:ext uri="{BB962C8B-B14F-4D97-AF65-F5344CB8AC3E}">
        <p14:creationId xmlns:p14="http://schemas.microsoft.com/office/powerpoint/2010/main" val="30660684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mərhələsi</a:t>
            </a:r>
            <a:r>
              <a:rPr lang="az-Latn-AZ" baseline="0" dirty="0"/>
              <a:t> dəqiqləşməyən (C variant) və diaqnozu dəqiqləşməyən (D variant) hallrda ikinci pillə müayinələr aparılır.  İkinci pillə m</a:t>
            </a:r>
            <a:r>
              <a:rPr lang="az-Latn-AZ" sz="1200" kern="1200" dirty="0">
                <a:solidFill>
                  <a:schemeClr val="tx1"/>
                </a:solidFill>
                <a:effectLst/>
                <a:latin typeface="+mn-lt"/>
                <a:ea typeface="+mn-ea"/>
                <a:cs typeface="+mn-cs"/>
              </a:rPr>
              <a:t>ərhələdəki müayinələrin məqsədi üzvi dəyişikliyi olan xəstələrdə xəstəliklərin ağırlaşmalarını, ağırlıq dərəcəsini və ya mərhələsini təyin etmək, üzvi dəyişiklik tapılmayan xəstələrdə isə funksional sınaqlar aparmaqdır. Bu məqsədlə KT, endoskopik USM, mədə şirəsi analizi,  göstərişə görə MRT və PET edilə bilər.  Bu mərhələdən bir neçə nəticə ortaya çıxa bilər: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Birinci nəticə - xəstəliyin diaqnozu və ağırlıq dərəcəsi dəqiqləşir.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İkinci nəticə - tapəlan üzvi patologiyanın təbiəti və ya ağırlıq dərəcəsi (mərhələsi) dəqiqləşmir. Belə halda adətən üçüncü pillə müayinələr aparılır.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Üzvi dəyişiklik tapılmayan xəstələrdə finksional smüayinə məqsədi ilə kontrast, radioizotop, mioqrafiyik və s müayinələr aparıla bilir. Əgər funkional müayinələrdə də dəyişiklik yoxdursa başqa orqanların xəstəlikləri axtarılır.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39</a:t>
            </a:fld>
            <a:endParaRPr lang="en-US"/>
          </a:p>
        </p:txBody>
      </p:sp>
    </p:spTree>
    <p:extLst>
      <p:ext uri="{BB962C8B-B14F-4D97-AF65-F5344CB8AC3E}">
        <p14:creationId xmlns:p14="http://schemas.microsoft.com/office/powerpoint/2010/main" val="29986410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 xərcənginin diaqnozu</a:t>
            </a:r>
            <a:r>
              <a:rPr lang="az-Latn-AZ" baseline="0" dirty="0"/>
              <a:t> birinci pillə müayinələrlə (endoskopiya və biopsiya) dəqiqləşir, lakin mərhələsinin təyini üçün KT endoskopik USM və bəzən də xromoskopiya  lazım gəlir.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40</a:t>
            </a:fld>
            <a:endParaRPr lang="en-US"/>
          </a:p>
        </p:txBody>
      </p:sp>
    </p:spTree>
    <p:extLst>
      <p:ext uri="{BB962C8B-B14F-4D97-AF65-F5344CB8AC3E}">
        <p14:creationId xmlns:p14="http://schemas.microsoft.com/office/powerpoint/2010/main" val="8669132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 bezoarlarını əksər halrda endokopiya ilə dəqiqləşdirmək olur.</a:t>
            </a:r>
            <a:r>
              <a:rPr lang="az-Latn-AZ" baseline="0" dirty="0"/>
              <a:t> Lakin bəzən mədə törəmələrindən diferensasiya çətinliyi ortaya çıxdır və ikinci pillə müayinələrə ehtiyac yaranır.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41</a:t>
            </a:fld>
            <a:endParaRPr lang="en-US"/>
          </a:p>
        </p:txBody>
      </p:sp>
    </p:spTree>
    <p:extLst>
      <p:ext uri="{BB962C8B-B14F-4D97-AF65-F5344CB8AC3E}">
        <p14:creationId xmlns:p14="http://schemas.microsoft.com/office/powerpoint/2010/main" val="41338204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GİST qastrointestinal stromal tumor, lipoma</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42</a:t>
            </a:fld>
            <a:endParaRPr lang="en-US"/>
          </a:p>
        </p:txBody>
      </p:sp>
    </p:spTree>
    <p:extLst>
      <p:ext uri="{BB962C8B-B14F-4D97-AF65-F5344CB8AC3E}">
        <p14:creationId xmlns:p14="http://schemas.microsoft.com/office/powerpoint/2010/main" val="41338204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Birinci pillə müayinələrdə üzvi dəyişiklik tapılmayan xəstələrdə (E variant) ikinci pillə müayinələri kimi funksional</a:t>
            </a:r>
            <a:r>
              <a:rPr lang="az-Latn-AZ" sz="1200" kern="1200" baseline="0" dirty="0">
                <a:solidFill>
                  <a:schemeClr val="tx1"/>
                </a:solidFill>
                <a:effectLst/>
                <a:latin typeface="+mn-lt"/>
                <a:ea typeface="+mn-ea"/>
                <a:cs typeface="+mn-cs"/>
              </a:rPr>
              <a:t> müayinələr aparılır və bu məqsədlə </a:t>
            </a:r>
            <a:r>
              <a:rPr lang="az-Latn-AZ" sz="1200" kern="1200" dirty="0">
                <a:solidFill>
                  <a:schemeClr val="tx1"/>
                </a:solidFill>
                <a:effectLst/>
                <a:latin typeface="+mn-lt"/>
                <a:ea typeface="+mn-ea"/>
                <a:cs typeface="+mn-cs"/>
              </a:rPr>
              <a:t>kontrast, radioizotop, mioqrafiyik və s. müayinələr aparıla bilir. Əgər funkional müayinələrdə də dəyişiklik yoxdursa başqa orqanların xəstəlikləri axtarılır.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43</a:t>
            </a:fld>
            <a:endParaRPr lang="en-US"/>
          </a:p>
        </p:txBody>
      </p:sp>
    </p:spTree>
    <p:extLst>
      <p:ext uri="{BB962C8B-B14F-4D97-AF65-F5344CB8AC3E}">
        <p14:creationId xmlns:p14="http://schemas.microsoft.com/office/powerpoint/2010/main" val="37840905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Mədədə aparılan əməliyyatlar</a:t>
            </a:r>
            <a:r>
              <a:rPr lang="az-Latn-AZ" baseline="0" dirty="0"/>
              <a:t> arasında ən çox ediləni rezeksiya və qastrektomiyalardır ki bunlar da əsasən mətə törəmələrinə görə aparılır. </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44</a:t>
            </a:fld>
            <a:endParaRPr lang="en-US"/>
          </a:p>
        </p:txBody>
      </p:sp>
    </p:spTree>
    <p:extLst>
      <p:ext uri="{BB962C8B-B14F-4D97-AF65-F5344CB8AC3E}">
        <p14:creationId xmlns:p14="http://schemas.microsoft.com/office/powerpoint/2010/main" val="33818282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Mədəyə dəridən giriş yaradılır</a:t>
            </a:r>
          </a:p>
          <a:p>
            <a:r>
              <a:rPr lang="az-Latn-AZ" sz="2000" b="1" dirty="0">
                <a:solidFill>
                  <a:schemeClr val="bg1"/>
                </a:solidFill>
                <a:latin typeface="Calibri" panose="020F0502020204030204" pitchFamily="34" charset="0"/>
              </a:rPr>
              <a:t>Palliativ müdaxilədir.  Qida borusu və vədənin girişində qeyr-rezektabel tıxanmalarda göstərişdir. Alternativi stendir.</a:t>
            </a:r>
          </a:p>
          <a:p>
            <a:r>
              <a:rPr lang="az-Latn-AZ" sz="2000" b="1" dirty="0">
                <a:solidFill>
                  <a:schemeClr val="bg1"/>
                </a:solidFill>
                <a:latin typeface="Calibri" panose="020F0502020204030204" pitchFamily="34" charset="0"/>
              </a:rPr>
              <a:t>Üsulları</a:t>
            </a:r>
          </a:p>
          <a:p>
            <a:pPr lvl="1"/>
            <a:r>
              <a:rPr lang="az-Latn-AZ" sz="2000" b="1" dirty="0">
                <a:solidFill>
                  <a:schemeClr val="bg1"/>
                </a:solidFill>
                <a:latin typeface="Calibri" panose="020F0502020204030204" pitchFamily="34" charset="0"/>
              </a:rPr>
              <a:t>Açıq</a:t>
            </a:r>
          </a:p>
          <a:p>
            <a:pPr lvl="1"/>
            <a:r>
              <a:rPr lang="az-Latn-AZ" sz="2000" b="1" dirty="0">
                <a:solidFill>
                  <a:schemeClr val="bg1"/>
                </a:solidFill>
                <a:latin typeface="Calibri" panose="020F0502020204030204" pitchFamily="34" charset="0"/>
              </a:rPr>
              <a:t>Lapaoskopik</a:t>
            </a:r>
          </a:p>
          <a:p>
            <a:pPr lvl="1"/>
            <a:r>
              <a:rPr lang="az-Latn-AZ" sz="2000" b="1" dirty="0">
                <a:solidFill>
                  <a:schemeClr val="bg1"/>
                </a:solidFill>
                <a:latin typeface="Calibri" panose="020F0502020204030204" pitchFamily="34" charset="0"/>
              </a:rPr>
              <a:t>Endoskopik </a:t>
            </a:r>
            <a:endParaRPr lang="en-US" sz="2000" b="1" dirty="0">
              <a:solidFill>
                <a:schemeClr val="bg1"/>
              </a:solidFill>
              <a:latin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45</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Mədənin kənar hissəsı rezeksiya edilir. Xoş xassəli törəmələrdə tətbiq edilir. Laparokopik üsulla</a:t>
            </a:r>
            <a:r>
              <a:rPr lang="az-Latn-AZ" sz="2000" b="1" baseline="0" dirty="0">
                <a:solidFill>
                  <a:schemeClr val="bg1"/>
                </a:solidFill>
                <a:latin typeface="Calibri" panose="020F0502020204030204" pitchFamily="34" charset="0"/>
              </a:rPr>
              <a:t> edilməsi məsləhətdir</a:t>
            </a:r>
            <a:r>
              <a:rPr lang="az-Latn-AZ" sz="2000" b="1" dirty="0">
                <a:solidFill>
                  <a:schemeClr val="bg1"/>
                </a:solidFill>
                <a:latin typeface="Calibri" panose="020F0502020204030204" pitchFamily="34" charset="0"/>
              </a:rPr>
              <a:t> </a:t>
            </a:r>
            <a:endParaRPr lang="en-US" sz="2000" b="1" dirty="0">
              <a:solidFill>
                <a:schemeClr val="bg1"/>
              </a:solidFill>
              <a:latin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46</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Mədə ilə bağırsaq arasında çalaq yaradılır</a:t>
            </a:r>
          </a:p>
          <a:p>
            <a:r>
              <a:rPr lang="az-Latn-AZ" sz="2000" b="1" dirty="0">
                <a:solidFill>
                  <a:schemeClr val="bg1"/>
                </a:solidFill>
                <a:latin typeface="Calibri" panose="020F0502020204030204" pitchFamily="34" charset="0"/>
              </a:rPr>
              <a:t>Mədə distalında qeyr-rezektabel obstruksiyalarda göstərişdir</a:t>
            </a:r>
          </a:p>
          <a:p>
            <a:r>
              <a:rPr lang="az-Latn-AZ" sz="2000" b="1" dirty="0">
                <a:solidFill>
                  <a:schemeClr val="bg1"/>
                </a:solidFill>
                <a:latin typeface="Calibri" panose="020F0502020204030204" pitchFamily="34" charset="0"/>
              </a:rPr>
              <a:t>Açız və laparoskopik yolla edilə bilər</a:t>
            </a:r>
          </a:p>
          <a:p>
            <a:r>
              <a:rPr lang="az-Latn-AZ" sz="2000" b="1" dirty="0">
                <a:solidFill>
                  <a:schemeClr val="bg1"/>
                </a:solidFill>
                <a:latin typeface="Calibri" panose="020F0502020204030204" pitchFamily="34" charset="0"/>
              </a:rPr>
              <a:t>Alternativi stendir.</a:t>
            </a:r>
            <a:endParaRPr lang="en-US" sz="2000" dirty="0"/>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47</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Mədənin distal rezeksiyalarından sonra həzm</a:t>
            </a:r>
            <a:r>
              <a:rPr lang="az-Latn-AZ" sz="2000" b="1" baseline="0" dirty="0">
                <a:solidFill>
                  <a:schemeClr val="bg1"/>
                </a:solidFill>
                <a:latin typeface="Calibri" panose="020F0502020204030204" pitchFamily="34" charset="0"/>
              </a:rPr>
              <a:t> traktını</a:t>
            </a:r>
            <a:r>
              <a:rPr lang="az-Latn-AZ" sz="2000" b="1" dirty="0">
                <a:solidFill>
                  <a:schemeClr val="bg1"/>
                </a:solidFill>
                <a:latin typeface="Calibri" panose="020F0502020204030204" pitchFamily="34" charset="0"/>
              </a:rPr>
              <a:t> bərpa etmək üçün yaradılan</a:t>
            </a:r>
            <a:r>
              <a:rPr lang="az-Latn-AZ" sz="2000" b="1" baseline="0" dirty="0">
                <a:solidFill>
                  <a:schemeClr val="bg1"/>
                </a:solidFill>
                <a:latin typeface="Calibri" panose="020F0502020204030204" pitchFamily="34" charset="0"/>
              </a:rPr>
              <a:t> qastro-enteroanastomozların müxtəlif üsulları var. Bunlardan ən çox tətbiq ediləni Bilrot I, II və Ru üsuli ilə qastro-enteroanastomozlardır.</a:t>
            </a:r>
            <a:endParaRPr lang="en-US" sz="2000" dirty="0"/>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48</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Mədənin proksimal rezeksiyası şox az hallarda tətbiq edilir. Rezeksiyadan sonra ezofaqo-qastro-anastomoz</a:t>
            </a:r>
            <a:r>
              <a:rPr lang="az-Latn-AZ" sz="2000" b="1" baseline="0" dirty="0">
                <a:solidFill>
                  <a:schemeClr val="bg1"/>
                </a:solidFill>
                <a:latin typeface="Calibri" panose="020F0502020204030204" pitchFamily="34" charset="0"/>
              </a:rPr>
              <a:t> qoyulur.</a:t>
            </a:r>
            <a:endParaRPr lang="en-US" sz="2000" dirty="0"/>
          </a:p>
          <a:p>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49</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Mədənin tam çıxarılması –total</a:t>
            </a:r>
            <a:r>
              <a:rPr lang="az-Latn-AZ" sz="2000" b="1" baseline="0" dirty="0">
                <a:solidFill>
                  <a:schemeClr val="bg1"/>
                </a:solidFill>
                <a:latin typeface="Calibri" panose="020F0502020204030204" pitchFamily="34" charset="0"/>
              </a:rPr>
              <a:t> qastrektomiya bəd xassəli törəmələrdə ən şox tətbiq ediən əməliyyatdır. Bərpa üçün adətən ezofaqo-yeyunoanastomoz qoyulur.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50</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Vaqotomiya- azan sinirin özünün və ya şaxələrinin kəsilməsi əvvəllər xora müalicəsində geniş tətbiq olunurdu. Hazırda</a:t>
            </a:r>
            <a:r>
              <a:rPr lang="az-Latn-AZ" sz="2000" b="1" baseline="0" dirty="0">
                <a:solidFill>
                  <a:schemeClr val="bg1"/>
                </a:solidFill>
                <a:latin typeface="Calibri" panose="020F0502020204030204" pitchFamily="34" charset="0"/>
              </a:rPr>
              <a:t> şox az hallarda tətbiq ounur.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51</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Son illər mədə üzərində</a:t>
            </a:r>
            <a:r>
              <a:rPr lang="az-Latn-AZ" sz="2000" b="1" baseline="0" dirty="0">
                <a:solidFill>
                  <a:schemeClr val="bg1"/>
                </a:solidFill>
                <a:latin typeface="Calibri" panose="020F0502020204030204" pitchFamily="34" charset="0"/>
              </a:rPr>
              <a:t> aparılan  əməliyyatlarının piylənmənin ən effektiv müalicəsi olduğu isbat edilmişdir. Bu əməliyyatlar həm artıq çəkini qısa müddətdə (1 -1,5 il) atmağa və şəkərli idabeti müalicə etməyə imkan verir. Bariatrik əməliyyatların prinsipcə 2 qrupa ayrılır:</a:t>
            </a:r>
          </a:p>
          <a:p>
            <a:r>
              <a:rPr lang="az-Latn-AZ" sz="2000" b="1" baseline="0" dirty="0">
                <a:solidFill>
                  <a:schemeClr val="bg1"/>
                </a:solidFill>
                <a:latin typeface="Calibri" panose="020F0502020204030204" pitchFamily="34" charset="0"/>
              </a:rPr>
              <a:t>Mədə kiçiltmə</a:t>
            </a:r>
          </a:p>
          <a:p>
            <a:r>
              <a:rPr lang="az-Latn-AZ" sz="2000" b="1" baseline="0" dirty="0">
                <a:solidFill>
                  <a:schemeClr val="bg1"/>
                </a:solidFill>
                <a:latin typeface="Calibri" panose="020F0502020204030204" pitchFamily="34" charset="0"/>
              </a:rPr>
              <a:t>Kişiltmə və yan –yol (bypass)</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52</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Kişiltmə əməliyyatları arasında ən effektivi şaquli rezeksiyadır.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53</a:t>
            </a:fld>
            <a:endParaRPr lang="en-US"/>
          </a:p>
        </p:txBody>
      </p:sp>
    </p:spTree>
    <p:extLst>
      <p:ext uri="{BB962C8B-B14F-4D97-AF65-F5344CB8AC3E}">
        <p14:creationId xmlns:p14="http://schemas.microsoft.com/office/powerpoint/2010/main" val="11980960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2000" b="1" dirty="0">
                <a:solidFill>
                  <a:schemeClr val="bg1"/>
                </a:solidFill>
                <a:latin typeface="Calibri" panose="020F0502020204030204" pitchFamily="34" charset="0"/>
              </a:rPr>
              <a:t>Kiçiltmə və yan-yol əməliyyatları həm arıqlamada həm də diabeti aradan qaldırmada daha effektivdir</a:t>
            </a:r>
            <a:endParaRPr lang="en-US" dirty="0"/>
          </a:p>
        </p:txBody>
      </p:sp>
      <p:sp>
        <p:nvSpPr>
          <p:cNvPr id="4" name="Slide Number Placeholder 3"/>
          <p:cNvSpPr>
            <a:spLocks noGrp="1"/>
          </p:cNvSpPr>
          <p:nvPr>
            <p:ph type="sldNum" sz="quarter" idx="10"/>
          </p:nvPr>
        </p:nvSpPr>
        <p:spPr/>
        <p:txBody>
          <a:bodyPr/>
          <a:lstStyle/>
          <a:p>
            <a:fld id="{819EFF3F-E8D6-4394-9EAC-AF02008F308F}" type="slidenum">
              <a:rPr lang="en-US" smtClean="0"/>
              <a:t>54</a:t>
            </a:fld>
            <a:endParaRPr lang="en-US"/>
          </a:p>
        </p:txBody>
      </p:sp>
    </p:spTree>
    <p:extLst>
      <p:ext uri="{BB962C8B-B14F-4D97-AF65-F5344CB8AC3E}">
        <p14:creationId xmlns:p14="http://schemas.microsoft.com/office/powerpoint/2010/main" val="1198096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879122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34241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011849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35293" y="47784"/>
            <a:ext cx="6130480" cy="69598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2" y="6607630"/>
            <a:ext cx="12191999" cy="250370"/>
          </a:xfrm>
        </p:spPr>
        <p:txBody>
          <a:bodyPr/>
          <a:lstStyle/>
          <a:p>
            <a:r>
              <a:rPr lang="en-US"/>
              <a:t>Prof. NYBay</a:t>
            </a:r>
          </a:p>
        </p:txBody>
      </p:sp>
    </p:spTree>
    <p:extLst>
      <p:ext uri="{BB962C8B-B14F-4D97-AF65-F5344CB8AC3E}">
        <p14:creationId xmlns:p14="http://schemas.microsoft.com/office/powerpoint/2010/main" val="4263225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882429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38200" y="6356352"/>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US"/>
              <a:t>Prof. NYBay</a:t>
            </a:r>
          </a:p>
        </p:txBody>
      </p:sp>
      <p:sp>
        <p:nvSpPr>
          <p:cNvPr id="5" name="Slide Number Placeholder 4"/>
          <p:cNvSpPr>
            <a:spLocks noGrp="1"/>
          </p:cNvSpPr>
          <p:nvPr>
            <p:ph type="sldNum" sz="quarter" idx="12"/>
          </p:nvPr>
        </p:nvSpPr>
        <p:spPr>
          <a:xfrm>
            <a:off x="8610600" y="6356352"/>
            <a:ext cx="2743200" cy="365125"/>
          </a:xfrm>
          <a:prstGeom prst="rect">
            <a:avLst/>
          </a:prstGeom>
        </p:spPr>
        <p:txBody>
          <a:bodyPr/>
          <a:lstStyle/>
          <a:p>
            <a:fld id="{A30E1A07-34C7-4BB0-920B-9998878B10DF}" type="slidenum">
              <a:rPr lang="en-US" smtClean="0"/>
              <a:t>‹#›</a:t>
            </a:fld>
            <a:endParaRPr lang="en-US"/>
          </a:p>
        </p:txBody>
      </p:sp>
    </p:spTree>
    <p:extLst>
      <p:ext uri="{BB962C8B-B14F-4D97-AF65-F5344CB8AC3E}">
        <p14:creationId xmlns:p14="http://schemas.microsoft.com/office/powerpoint/2010/main" val="3953404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145640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354177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691386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8" name="Content Placeholder 7"/>
          <p:cNvSpPr>
            <a:spLocks noGrp="1"/>
          </p:cNvSpPr>
          <p:nvPr>
            <p:ph sz="quarter" idx="13"/>
          </p:nvPr>
        </p:nvSpPr>
        <p:spPr>
          <a:xfrm>
            <a:off x="4608576" y="1545336"/>
            <a:ext cx="5632704"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8"/>
          <p:cNvSpPr>
            <a:spLocks noGrp="1"/>
          </p:cNvSpPr>
          <p:nvPr>
            <p:ph type="dt" sz="half" idx="14"/>
          </p:nvPr>
        </p:nvSpPr>
        <p:spPr/>
        <p:txBody>
          <a:bodyPr/>
          <a:lstStyle/>
          <a:p>
            <a:endParaRPr lang="en-US"/>
          </a:p>
        </p:txBody>
      </p:sp>
      <p:sp>
        <p:nvSpPr>
          <p:cNvPr id="10" name="Slide Number Placeholder 9"/>
          <p:cNvSpPr>
            <a:spLocks noGrp="1"/>
          </p:cNvSpPr>
          <p:nvPr>
            <p:ph type="sldNum" sz="quarter" idx="15"/>
          </p:nvPr>
        </p:nvSpPr>
        <p:spPr/>
        <p:txBody>
          <a:bodyPr/>
          <a:lstStyle/>
          <a:p>
            <a:fld id="{A30E1A07-34C7-4BB0-920B-9998878B10DF}" type="slidenum">
              <a:rPr lang="en-US" smtClean="0"/>
              <a:t>‹#›</a:t>
            </a:fld>
            <a:endParaRPr lang="en-US"/>
          </a:p>
        </p:txBody>
      </p:sp>
      <p:sp>
        <p:nvSpPr>
          <p:cNvPr id="11" name="Footer Placeholder 10"/>
          <p:cNvSpPr>
            <a:spLocks noGrp="1"/>
          </p:cNvSpPr>
          <p:nvPr>
            <p:ph type="ftr" sz="quarter" idx="16"/>
          </p:nvPr>
        </p:nvSpPr>
        <p:spPr/>
        <p:txBody>
          <a:bodyPr/>
          <a:lstStyle/>
          <a:p>
            <a:r>
              <a:rPr lang="en-US"/>
              <a:t>Prof. NYBay</a:t>
            </a:r>
          </a:p>
        </p:txBody>
      </p:sp>
      <p:sp>
        <p:nvSpPr>
          <p:cNvPr id="12" name="Title 1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36016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57065" y="47784"/>
            <a:ext cx="6192531" cy="6959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 y="6538436"/>
            <a:ext cx="12191999" cy="319565"/>
          </a:xfrm>
          <a:prstGeom prst="rect">
            <a:avLst/>
          </a:prstGeom>
          <a:solidFill>
            <a:schemeClr val="accent5"/>
          </a:solidFill>
          <a:ln>
            <a:solidFill>
              <a:schemeClr val="bg1"/>
            </a:solidFill>
          </a:ln>
        </p:spPr>
        <p:txBody>
          <a:bodyPr vert="horz" lIns="91440" tIns="45720" rIns="91440" bIns="45720" rtlCol="0" anchor="ctr"/>
          <a:lstStyle>
            <a:lvl1pPr algn="ctr">
              <a:defRPr sz="788">
                <a:solidFill>
                  <a:schemeClr val="bg1"/>
                </a:solidFill>
              </a:defRPr>
            </a:lvl1pPr>
          </a:lstStyle>
          <a:p>
            <a:r>
              <a:rPr lang="en-US"/>
              <a:t>Prof. NYBay</a:t>
            </a:r>
          </a:p>
        </p:txBody>
      </p:sp>
      <p:sp>
        <p:nvSpPr>
          <p:cNvPr id="7" name="Rectangle: Single Corner Snipped 3">
            <a:extLst>
              <a:ext uri="{FF2B5EF4-FFF2-40B4-BE49-F238E27FC236}">
                <a16:creationId xmlns:a16="http://schemas.microsoft.com/office/drawing/2014/main" id="{969E38AF-291F-4339-900B-5C929DD14B9F}"/>
              </a:ext>
            </a:extLst>
          </p:cNvPr>
          <p:cNvSpPr/>
          <p:nvPr/>
        </p:nvSpPr>
        <p:spPr>
          <a:xfrm flipH="1" flipV="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Single Corner Snipped 3">
            <a:extLst>
              <a:ext uri="{FF2B5EF4-FFF2-40B4-BE49-F238E27FC236}">
                <a16:creationId xmlns:a16="http://schemas.microsoft.com/office/drawing/2014/main" id="{560E05C1-69F9-4044-B263-4E0302496109}"/>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TextBox 8">
            <a:extLst>
              <a:ext uri="{FF2B5EF4-FFF2-40B4-BE49-F238E27FC236}">
                <a16:creationId xmlns:a16="http://schemas.microsoft.com/office/drawing/2014/main" id="{A3DEEB3C-5770-4373-89A7-73C7E73B1C8F}"/>
              </a:ext>
            </a:extLst>
          </p:cNvPr>
          <p:cNvSpPr txBox="1"/>
          <p:nvPr/>
        </p:nvSpPr>
        <p:spPr>
          <a:xfrm>
            <a:off x="840710" y="319567"/>
            <a:ext cx="1133644" cy="334835"/>
          </a:xfrm>
          <a:prstGeom prst="rect">
            <a:avLst/>
          </a:prstGeom>
          <a:noFill/>
        </p:spPr>
        <p:txBody>
          <a:bodyPr wrap="none" rtlCol="0">
            <a:spAutoFit/>
          </a:bodyPr>
          <a:lstStyle/>
          <a:p>
            <a:r>
              <a:rPr lang="en-US" sz="788" b="1" dirty="0">
                <a:solidFill>
                  <a:schemeClr val="accent1">
                    <a:lumMod val="75000"/>
                  </a:schemeClr>
                </a:solidFill>
              </a:rPr>
              <a:t>I </a:t>
            </a:r>
            <a:r>
              <a:rPr lang="az-Latn-AZ" sz="788" b="1" dirty="0">
                <a:solidFill>
                  <a:schemeClr val="accent1">
                    <a:lumMod val="75000"/>
                  </a:schemeClr>
                </a:solidFill>
              </a:rPr>
              <a:t>cərrrahi xəstəliklər </a:t>
            </a:r>
          </a:p>
          <a:p>
            <a:r>
              <a:rPr lang="az-Latn-AZ" sz="788" b="1" dirty="0">
                <a:solidFill>
                  <a:schemeClr val="accent1">
                    <a:lumMod val="75000"/>
                  </a:schemeClr>
                </a:solidFill>
              </a:rPr>
              <a:t>kafedrası. </a:t>
            </a:r>
            <a:r>
              <a:rPr lang="en-US" sz="788" b="1" dirty="0">
                <a:solidFill>
                  <a:schemeClr val="accent1">
                    <a:lumMod val="75000"/>
                  </a:schemeClr>
                </a:solidFill>
              </a:rPr>
              <a:t>www.</a:t>
            </a:r>
            <a:r>
              <a:rPr lang="az-Latn-AZ" sz="788" b="1" dirty="0">
                <a:solidFill>
                  <a:schemeClr val="accent1">
                    <a:lumMod val="75000"/>
                  </a:schemeClr>
                </a:solidFill>
              </a:rPr>
              <a:t>bck.az</a:t>
            </a:r>
          </a:p>
        </p:txBody>
      </p:sp>
      <p:pic>
        <p:nvPicPr>
          <p:cNvPr id="10" name="Picture 9">
            <a:extLst>
              <a:ext uri="{FF2B5EF4-FFF2-40B4-BE49-F238E27FC236}">
                <a16:creationId xmlns:a16="http://schemas.microsoft.com/office/drawing/2014/main" id="{E0C96B6E-AD68-4B1D-8E45-3341F93D5B88}"/>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73901" y="57322"/>
            <a:ext cx="661648" cy="662355"/>
          </a:xfrm>
          <a:prstGeom prst="rect">
            <a:avLst/>
          </a:prstGeom>
          <a:noFill/>
          <a:ln>
            <a:noFill/>
          </a:ln>
        </p:spPr>
      </p:pic>
      <p:sp>
        <p:nvSpPr>
          <p:cNvPr id="11" name="Rectangle 10">
            <a:extLst>
              <a:ext uri="{FF2B5EF4-FFF2-40B4-BE49-F238E27FC236}">
                <a16:creationId xmlns:a16="http://schemas.microsoft.com/office/drawing/2014/main" id="{89DFEF07-5073-4CE5-AF7F-5E2722E18213}"/>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163030286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hf sldNum="0" hdr="0" dt="0"/>
  <p:txStyles>
    <p:titleStyle>
      <a:lvl1pPr algn="ctr" defTabSz="685800" rtl="0" eaLnBrk="1" latinLnBrk="0" hangingPunct="1">
        <a:lnSpc>
          <a:spcPct val="90000"/>
        </a:lnSpc>
        <a:spcBef>
          <a:spcPct val="0"/>
        </a:spcBef>
        <a:buNone/>
        <a:defRPr sz="2700" b="1" kern="1200">
          <a:solidFill>
            <a:schemeClr val="tx1"/>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microsoft.com/office/2007/relationships/hdphoto" Target="../media/hdphoto3.wdp"/></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az/url?sa=i&amp;rct=j&amp;q=&amp;esrc=s&amp;frm=1&amp;source=images&amp;cd=&amp;cad=rja&amp;docid=EZlj1-_sJ3a71M&amp;tbnid=NLLIpPpnExgUaM:&amp;ved=0CAUQjRw&amp;url=http://www.studyblue.com/notes/note/n/digestive-system/deck/2835012&amp;ei=MmRKUobtB6nl4QS664HgCg&amp;psig=AFQjCNGgxOj89TXdrcUMPLnzAhdDjkza8g&amp;ust=1380693272059317" TargetMode="External"/><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9.xml"/><Relationship Id="rId6" Type="http://schemas.microsoft.com/office/2007/relationships/hdphoto" Target="../media/hdphoto5.wdp"/><Relationship Id="rId5" Type="http://schemas.openxmlformats.org/officeDocument/2006/relationships/image" Target="../media/image14.png"/><Relationship Id="rId4" Type="http://schemas.microsoft.com/office/2007/relationships/hdphoto" Target="../media/hdphoto4.wdp"/></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microsoft.com/office/2007/relationships/hdphoto" Target="../media/hdphoto6.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9.xml"/><Relationship Id="rId5" Type="http://schemas.openxmlformats.org/officeDocument/2006/relationships/image" Target="../media/image18.jpe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9.xml"/><Relationship Id="rId4" Type="http://schemas.microsoft.com/office/2007/relationships/hdphoto" Target="../media/hdphoto7.wdp"/></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9.xml"/><Relationship Id="rId4" Type="http://schemas.microsoft.com/office/2007/relationships/hdphoto" Target="../media/hdphoto8.wdp"/></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microsoft.com/office/2007/relationships/hdphoto" Target="../media/hdphoto9.wdp"/></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9.xml"/><Relationship Id="rId5" Type="http://schemas.microsoft.com/office/2007/relationships/hdphoto" Target="../media/hdphoto10.wdp"/><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microsoft.com/office/2007/relationships/hdphoto" Target="../media/hdphoto11.wdp"/></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microsoft.com/office/2007/relationships/hdphoto" Target="../media/hdphoto10.wdp"/></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microsoft.com/office/2007/relationships/hdphoto" Target="../media/hdphoto11.wdp"/></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5.xml"/><Relationship Id="rId5" Type="http://schemas.openxmlformats.org/officeDocument/2006/relationships/image" Target="../media/image31.png"/><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3.xml"/><Relationship Id="rId1" Type="http://schemas.openxmlformats.org/officeDocument/2006/relationships/slideLayout" Target="../slideLayouts/slideLayout5.xml"/><Relationship Id="rId5" Type="http://schemas.openxmlformats.org/officeDocument/2006/relationships/image" Target="../media/image34.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39.jpeg"/><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jpeg"/></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5.xml"/><Relationship Id="rId4" Type="http://schemas.openxmlformats.org/officeDocument/2006/relationships/image" Target="../media/image45.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49.png"/><Relationship Id="rId5" Type="http://schemas.openxmlformats.org/officeDocument/2006/relationships/image" Target="../media/image48.jpeg"/><Relationship Id="rId4" Type="http://schemas.openxmlformats.org/officeDocument/2006/relationships/image" Target="../media/image47.jpeg"/></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4.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9.xml"/><Relationship Id="rId1" Type="http://schemas.openxmlformats.org/officeDocument/2006/relationships/slideLayout" Target="../slideLayouts/slideLayout4.xml"/><Relationship Id="rId5" Type="http://schemas.openxmlformats.org/officeDocument/2006/relationships/image" Target="../media/image59.jpeg"/><Relationship Id="rId4" Type="http://schemas.openxmlformats.org/officeDocument/2006/relationships/image" Target="../media/image58.jpeg"/></Relationships>
</file>

<file path=ppt/slides/_rels/slide5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4504152-151A-42FA-B840-2517AD17ED43}"/>
              </a:ext>
            </a:extLst>
          </p:cNvPr>
          <p:cNvSpPr>
            <a:spLocks noGrp="1"/>
          </p:cNvSpPr>
          <p:nvPr>
            <p:ph type="ftr" sz="quarter" idx="11"/>
          </p:nvPr>
        </p:nvSpPr>
        <p:spPr/>
        <p:txBody>
          <a:bodyPr/>
          <a:lstStyle/>
          <a:p>
            <a:r>
              <a:rPr lang="en-US"/>
              <a:t>Prof.Dr. NYBay</a:t>
            </a:r>
            <a:endParaRPr lang="en-US" dirty="0"/>
          </a:p>
        </p:txBody>
      </p:sp>
      <p:sp>
        <p:nvSpPr>
          <p:cNvPr id="5" name="Заголовок 1">
            <a:extLst>
              <a:ext uri="{FF2B5EF4-FFF2-40B4-BE49-F238E27FC236}">
                <a16:creationId xmlns:a16="http://schemas.microsoft.com/office/drawing/2014/main" id="{4D702279-ACE9-4FC9-8ADE-DFF4DF6D6794}"/>
              </a:ext>
            </a:extLst>
          </p:cNvPr>
          <p:cNvSpPr txBox="1">
            <a:spLocks/>
          </p:cNvSpPr>
          <p:nvPr/>
        </p:nvSpPr>
        <p:spPr>
          <a:xfrm>
            <a:off x="8156743" y="3142882"/>
            <a:ext cx="3686914" cy="137307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6" name="Подзаголовок 2">
            <a:extLst>
              <a:ext uri="{FF2B5EF4-FFF2-40B4-BE49-F238E27FC236}">
                <a16:creationId xmlns:a16="http://schemas.microsoft.com/office/drawing/2014/main" id="{B1DF8DD9-CAEC-4A68-907F-834C4D75D13C}"/>
              </a:ext>
            </a:extLst>
          </p:cNvPr>
          <p:cNvSpPr txBox="1">
            <a:spLocks/>
          </p:cNvSpPr>
          <p:nvPr/>
        </p:nvSpPr>
        <p:spPr>
          <a:xfrm>
            <a:off x="1428057" y="5098469"/>
            <a:ext cx="9606678" cy="7057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chemeClr val="accent2">
                    <a:lumMod val="50000"/>
                  </a:schemeClr>
                </a:solidFill>
              </a:rPr>
              <a:t>Az</a:t>
            </a:r>
            <a:r>
              <a:rPr lang="az-Latn-AZ" sz="2800" b="1">
                <a:solidFill>
                  <a:schemeClr val="accent2">
                    <a:lumMod val="50000"/>
                  </a:schemeClr>
                </a:solidFill>
              </a:rPr>
              <a:t>ərbaycan Tibb Universitetinin </a:t>
            </a:r>
            <a:r>
              <a:rPr lang="en-US" sz="2800" b="1">
                <a:solidFill>
                  <a:schemeClr val="accent2">
                    <a:lumMod val="50000"/>
                  </a:schemeClr>
                </a:solidFill>
              </a:rPr>
              <a:t>I</a:t>
            </a:r>
            <a:r>
              <a:rPr lang="az-Latn-AZ" sz="2800" b="1">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7" name="Рисунок 5">
            <a:extLst>
              <a:ext uri="{FF2B5EF4-FFF2-40B4-BE49-F238E27FC236}">
                <a16:creationId xmlns:a16="http://schemas.microsoft.com/office/drawing/2014/main" id="{DDC89D77-0A3E-4808-ABCC-14D02F7CC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8" name="Picture 7">
            <a:extLst>
              <a:ext uri="{FF2B5EF4-FFF2-40B4-BE49-F238E27FC236}">
                <a16:creationId xmlns:a16="http://schemas.microsoft.com/office/drawing/2014/main" id="{4B921A35-DD63-4792-A2AE-B091092676F1}"/>
              </a:ext>
            </a:extLst>
          </p:cNvPr>
          <p:cNvPicPr>
            <a:picLocks noChangeAspect="1"/>
          </p:cNvPicPr>
          <p:nvPr/>
        </p:nvPicPr>
        <p:blipFill>
          <a:blip r:embed="rId3"/>
          <a:stretch>
            <a:fillRect/>
          </a:stretch>
        </p:blipFill>
        <p:spPr>
          <a:xfrm>
            <a:off x="3361478" y="1302494"/>
            <a:ext cx="5032582" cy="3375643"/>
          </a:xfrm>
          <a:prstGeom prst="rect">
            <a:avLst/>
          </a:prstGeom>
        </p:spPr>
      </p:pic>
    </p:spTree>
    <p:extLst>
      <p:ext uri="{BB962C8B-B14F-4D97-AF65-F5344CB8AC3E}">
        <p14:creationId xmlns:p14="http://schemas.microsoft.com/office/powerpoint/2010/main" val="192187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385" y="1578314"/>
            <a:ext cx="9144000" cy="1528763"/>
          </a:xfrm>
        </p:spPr>
        <p:txBody>
          <a:bodyPr>
            <a:normAutofit fontScale="90000"/>
          </a:bodyPr>
          <a:lstStyle/>
          <a:p>
            <a:r>
              <a:rPr lang="az-Latn-AZ" sz="4400" dirty="0">
                <a:solidFill>
                  <a:schemeClr val="accent2">
                    <a:lumMod val="50000"/>
                  </a:schemeClr>
                </a:solidFill>
                <a:latin typeface="Calibri" panose="020F0502020204030204" pitchFamily="34" charset="0"/>
              </a:rPr>
              <a:t>MƏDƏ VƏ ON İKİ BARMAQ BAĞIRSAĞIN CƏRRAHİ XƏSTƏLİKLƏRİNƏ DİAQNOSTİK YANAŞMA</a:t>
            </a:r>
            <a:endParaRPr lang="en-US" sz="4400" dirty="0">
              <a:solidFill>
                <a:schemeClr val="accent2">
                  <a:lumMod val="50000"/>
                </a:schemeClr>
              </a:solidFill>
              <a:latin typeface="Calibri" panose="020F0502020204030204" pitchFamily="34" charset="0"/>
            </a:endParaRPr>
          </a:p>
        </p:txBody>
      </p:sp>
      <p:sp>
        <p:nvSpPr>
          <p:cNvPr id="3" name="Subtitle 2"/>
          <p:cNvSpPr>
            <a:spLocks noGrp="1"/>
          </p:cNvSpPr>
          <p:nvPr>
            <p:ph type="subTitle" idx="1"/>
          </p:nvPr>
        </p:nvSpPr>
        <p:spPr>
          <a:xfrm>
            <a:off x="1524000" y="4135438"/>
            <a:ext cx="9144000" cy="1655762"/>
          </a:xfrm>
        </p:spPr>
        <p:txBody>
          <a:bodyPr>
            <a:normAutofit/>
          </a:bodyPr>
          <a:lstStyle/>
          <a:p>
            <a:pPr algn="r"/>
            <a:r>
              <a:rPr lang="az-Latn-AZ" sz="3200" b="1" dirty="0">
                <a:solidFill>
                  <a:srgbClr val="0070C0"/>
                </a:solidFill>
                <a:latin typeface="Calibri" panose="020F0502020204030204" pitchFamily="34" charset="0"/>
              </a:rPr>
              <a:t>ATU, I Cərrahi xəstəliklər kafedrası</a:t>
            </a:r>
          </a:p>
          <a:p>
            <a:pPr algn="r"/>
            <a:r>
              <a:rPr lang="az-Latn-AZ" sz="3200" b="1" dirty="0">
                <a:solidFill>
                  <a:srgbClr val="0070C0"/>
                </a:solidFill>
                <a:latin typeface="Calibri" panose="020F0502020204030204" pitchFamily="34" charset="0"/>
              </a:rPr>
              <a:t>AMEA müxbir üzvü, professor Nuru Bayramov</a:t>
            </a:r>
          </a:p>
        </p:txBody>
      </p:sp>
      <p:sp>
        <p:nvSpPr>
          <p:cNvPr id="4" name="Footer Placeholder 3"/>
          <p:cNvSpPr>
            <a:spLocks noGrp="1"/>
          </p:cNvSpPr>
          <p:nvPr>
            <p:ph type="ftr" sz="quarter" idx="11"/>
          </p:nvPr>
        </p:nvSpPr>
        <p:spPr/>
        <p:txBody>
          <a:bodyPr/>
          <a:lstStyle/>
          <a:p>
            <a:r>
              <a:rPr lang="en-US"/>
              <a:t>Prof. NYBay</a:t>
            </a:r>
          </a:p>
        </p:txBody>
      </p:sp>
      <p:sp>
        <p:nvSpPr>
          <p:cNvPr id="5" name="TextBox 4">
            <a:extLst>
              <a:ext uri="{FF2B5EF4-FFF2-40B4-BE49-F238E27FC236}">
                <a16:creationId xmlns:a16="http://schemas.microsoft.com/office/drawing/2014/main" id="{EE044421-397F-46B4-BBBB-D5D62524D527}"/>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751977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28600" y="1371600"/>
            <a:ext cx="4800600" cy="3590926"/>
          </a:xfrm>
        </p:spPr>
        <p:txBody>
          <a:bodyPr>
            <a:noAutofit/>
          </a:bodyPr>
          <a:lstStyle/>
          <a:p>
            <a:pPr marL="342900" indent="-342900" algn="l">
              <a:buFont typeface="Arial" panose="020B0604020202020204" pitchFamily="34" charset="0"/>
              <a:buChar char="•"/>
            </a:pPr>
            <a:r>
              <a:rPr lang="az-Latn-AZ" dirty="0">
                <a:solidFill>
                  <a:srgbClr val="C00000"/>
                </a:solidFill>
                <a:latin typeface="Calibri" panose="020F0502020204030204" pitchFamily="34" charset="0"/>
              </a:rPr>
              <a:t>Forması</a:t>
            </a:r>
            <a:br>
              <a:rPr lang="az-Latn-AZ" dirty="0">
                <a:solidFill>
                  <a:srgbClr val="C00000"/>
                </a:solidFill>
                <a:latin typeface="Calibri" panose="020F0502020204030204" pitchFamily="34" charset="0"/>
              </a:rPr>
            </a:br>
            <a:r>
              <a:rPr lang="az-Latn-AZ" dirty="0">
                <a:solidFill>
                  <a:srgbClr val="C00000"/>
                </a:solidFill>
                <a:latin typeface="Calibri" panose="020F0502020204030204" pitchFamily="34" charset="0"/>
              </a:rPr>
              <a:t>Buynuzabənzər</a:t>
            </a:r>
            <a:br>
              <a:rPr lang="az-Latn-AZ" dirty="0">
                <a:solidFill>
                  <a:srgbClr val="C00000"/>
                </a:solidFill>
                <a:latin typeface="Calibri" panose="020F0502020204030204" pitchFamily="34" charset="0"/>
              </a:rPr>
            </a:br>
            <a:br>
              <a:rPr lang="az-Latn-AZ" dirty="0">
                <a:solidFill>
                  <a:srgbClr val="C00000"/>
                </a:solidFill>
                <a:latin typeface="Calibri" panose="020F0502020204030204" pitchFamily="34" charset="0"/>
              </a:rPr>
            </a:br>
            <a:r>
              <a:rPr lang="az-Latn-AZ" dirty="0">
                <a:solidFill>
                  <a:srgbClr val="0070C0"/>
                </a:solidFill>
                <a:latin typeface="Calibri" panose="020F0502020204030204" pitchFamily="34" charset="0"/>
              </a:rPr>
              <a:t>Həcmi</a:t>
            </a:r>
            <a:br>
              <a:rPr lang="az-Latn-AZ" dirty="0">
                <a:solidFill>
                  <a:srgbClr val="0070C0"/>
                </a:solidFill>
                <a:latin typeface="Calibri" panose="020F0502020204030204" pitchFamily="34" charset="0"/>
              </a:rPr>
            </a:br>
            <a:br>
              <a:rPr lang="az-Latn-AZ" dirty="0">
                <a:solidFill>
                  <a:srgbClr val="0070C0"/>
                </a:solidFill>
                <a:latin typeface="Calibri" panose="020F0502020204030204" pitchFamily="34" charset="0"/>
              </a:rPr>
            </a:br>
            <a:r>
              <a:rPr lang="az-Latn-AZ" dirty="0">
                <a:solidFill>
                  <a:srgbClr val="0070C0"/>
                </a:solidFill>
                <a:latin typeface="Calibri" panose="020F0502020204030204" pitchFamily="34" charset="0"/>
              </a:rPr>
              <a:t>boş – 50 ml</a:t>
            </a:r>
            <a:br>
              <a:rPr lang="az-Latn-AZ" dirty="0">
                <a:solidFill>
                  <a:srgbClr val="0070C0"/>
                </a:solidFill>
                <a:latin typeface="Calibri" panose="020F0502020204030204" pitchFamily="34" charset="0"/>
              </a:rPr>
            </a:br>
            <a:r>
              <a:rPr lang="az-Latn-AZ" dirty="0">
                <a:solidFill>
                  <a:srgbClr val="0070C0"/>
                </a:solidFill>
                <a:latin typeface="Calibri" panose="020F0502020204030204" pitchFamily="34" charset="0"/>
              </a:rPr>
              <a:t>yeməkdən sonra 1-2 litr</a:t>
            </a:r>
            <a:br>
              <a:rPr lang="az-Latn-AZ" dirty="0">
                <a:solidFill>
                  <a:srgbClr val="0070C0"/>
                </a:solidFill>
                <a:latin typeface="Calibri" panose="020F0502020204030204" pitchFamily="34" charset="0"/>
              </a:rPr>
            </a:br>
            <a:r>
              <a:rPr lang="az-Latn-AZ" dirty="0">
                <a:solidFill>
                  <a:srgbClr val="0070C0"/>
                </a:solidFill>
                <a:latin typeface="Calibri" panose="020F0502020204030204" pitchFamily="34" charset="0"/>
              </a:rPr>
              <a:t>tam dolduqda 4 litr</a:t>
            </a:r>
            <a:br>
              <a:rPr lang="az-Latn-AZ" dirty="0">
                <a:solidFill>
                  <a:srgbClr val="0070C0"/>
                </a:solidFill>
                <a:latin typeface="Calibri" panose="020F0502020204030204" pitchFamily="34" charset="0"/>
              </a:rPr>
            </a:br>
            <a:endParaRPr lang="en-US" dirty="0">
              <a:solidFill>
                <a:srgbClr val="0070C0"/>
              </a:solidFill>
              <a:latin typeface="Calibri" panose="020F0502020204030204" pitchFamily="34" charset="0"/>
            </a:endParaRPr>
          </a:p>
        </p:txBody>
      </p:sp>
      <p:sp>
        <p:nvSpPr>
          <p:cNvPr id="6" name="Text Placeholder 5"/>
          <p:cNvSpPr>
            <a:spLocks noGrp="1"/>
          </p:cNvSpPr>
          <p:nvPr>
            <p:ph type="body" sz="half" idx="2"/>
          </p:nvPr>
        </p:nvSpPr>
        <p:spPr>
          <a:xfrm>
            <a:off x="4110228" y="171927"/>
            <a:ext cx="4296585" cy="909637"/>
          </a:xfrm>
        </p:spPr>
        <p:txBody>
          <a:bodyPr>
            <a:normAutofit/>
          </a:bodyPr>
          <a:lstStyle/>
          <a:p>
            <a:pPr algn="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pic>
        <p:nvPicPr>
          <p:cNvPr id="8" name="Şəkil 6"/>
          <p:cNvPicPr>
            <a:picLocks noChangeAspect="1"/>
          </p:cNvPicPr>
          <p:nvPr/>
        </p:nvPicPr>
        <p:blipFill>
          <a:blip r:embed="rId3"/>
          <a:stretch>
            <a:fillRect/>
          </a:stretch>
        </p:blipFill>
        <p:spPr>
          <a:xfrm>
            <a:off x="5638800" y="1219200"/>
            <a:ext cx="4296585" cy="5181600"/>
          </a:xfrm>
          <a:prstGeom prst="rect">
            <a:avLst/>
          </a:prstGeom>
        </p:spPr>
      </p:pic>
      <p:sp>
        <p:nvSpPr>
          <p:cNvPr id="9" name="TextBox 8">
            <a:extLst>
              <a:ext uri="{FF2B5EF4-FFF2-40B4-BE49-F238E27FC236}">
                <a16:creationId xmlns:a16="http://schemas.microsoft.com/office/drawing/2014/main" id="{966B24A6-DFA7-493C-8789-FE5727C83272}"/>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246251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225130" y="129867"/>
            <a:ext cx="4428345" cy="909637"/>
          </a:xfrm>
        </p:spPr>
        <p:txBody>
          <a:bodyPr>
            <a:normAutofit/>
          </a:bodyPr>
          <a:lstStyle/>
          <a:p>
            <a:pPr algn="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15" name="Footer Placeholder 14"/>
          <p:cNvSpPr>
            <a:spLocks noGrp="1"/>
          </p:cNvSpPr>
          <p:nvPr>
            <p:ph type="ftr" sz="quarter" idx="11"/>
          </p:nvPr>
        </p:nvSpPr>
        <p:spPr/>
        <p:txBody>
          <a:bodyPr/>
          <a:lstStyle/>
          <a:p>
            <a:r>
              <a:rPr lang="en-US"/>
              <a:t>Prof. NYBay</a:t>
            </a:r>
          </a:p>
        </p:txBody>
      </p:sp>
      <p:sp>
        <p:nvSpPr>
          <p:cNvPr id="2" name="TextBox 1"/>
          <p:cNvSpPr txBox="1"/>
          <p:nvPr/>
        </p:nvSpPr>
        <p:spPr>
          <a:xfrm>
            <a:off x="406725" y="1465081"/>
            <a:ext cx="3344185" cy="3046988"/>
          </a:xfrm>
          <a:prstGeom prst="rect">
            <a:avLst/>
          </a:prstGeom>
          <a:noFill/>
        </p:spPr>
        <p:txBody>
          <a:bodyPr wrap="none" rtlCol="0">
            <a:spAutoFit/>
          </a:bodyPr>
          <a:lstStyle/>
          <a:p>
            <a:r>
              <a:rPr lang="az-Latn-AZ" sz="3200" b="1" dirty="0">
                <a:solidFill>
                  <a:schemeClr val="tx2">
                    <a:lumMod val="50000"/>
                  </a:schemeClr>
                </a:solidFill>
                <a:latin typeface="Calibri" panose="020F0502020204030204" pitchFamily="34" charset="0"/>
              </a:rPr>
              <a:t>Mədənin 5 hissəsi:</a:t>
            </a:r>
          </a:p>
          <a:p>
            <a:pPr marL="457200" indent="-457200">
              <a:buFont typeface="Arial" panose="020B0604020202020204" pitchFamily="34" charset="0"/>
              <a:buChar char="•"/>
            </a:pPr>
            <a:r>
              <a:rPr lang="az-Latn-AZ" sz="3200" b="1" dirty="0">
                <a:solidFill>
                  <a:schemeClr val="tx2">
                    <a:lumMod val="50000"/>
                  </a:schemeClr>
                </a:solidFill>
                <a:latin typeface="Calibri" panose="020F0502020204030204" pitchFamily="34" charset="0"/>
              </a:rPr>
              <a:t>kardia</a:t>
            </a:r>
          </a:p>
          <a:p>
            <a:pPr marL="457200" indent="-457200">
              <a:buFont typeface="Arial" panose="020B0604020202020204" pitchFamily="34" charset="0"/>
              <a:buChar char="•"/>
            </a:pPr>
            <a:r>
              <a:rPr lang="az-Latn-AZ" sz="3200" b="1" dirty="0">
                <a:solidFill>
                  <a:schemeClr val="tx2">
                    <a:lumMod val="50000"/>
                  </a:schemeClr>
                </a:solidFill>
                <a:latin typeface="Calibri" panose="020F0502020204030204" pitchFamily="34" charset="0"/>
              </a:rPr>
              <a:t>dibi</a:t>
            </a:r>
          </a:p>
          <a:p>
            <a:pPr marL="457200" indent="-457200">
              <a:buFont typeface="Arial" panose="020B0604020202020204" pitchFamily="34" charset="0"/>
              <a:buChar char="•"/>
            </a:pPr>
            <a:r>
              <a:rPr lang="az-Latn-AZ" sz="3200" b="1" dirty="0">
                <a:solidFill>
                  <a:schemeClr val="tx2">
                    <a:lumMod val="50000"/>
                  </a:schemeClr>
                </a:solidFill>
                <a:latin typeface="Calibri" panose="020F0502020204030204" pitchFamily="34" charset="0"/>
              </a:rPr>
              <a:t>cismi</a:t>
            </a:r>
          </a:p>
          <a:p>
            <a:pPr marL="457200" indent="-457200">
              <a:buFont typeface="Arial" panose="020B0604020202020204" pitchFamily="34" charset="0"/>
              <a:buChar char="•"/>
            </a:pPr>
            <a:r>
              <a:rPr lang="az-Latn-AZ" sz="3200" b="1" dirty="0">
                <a:solidFill>
                  <a:schemeClr val="tx2">
                    <a:lumMod val="50000"/>
                  </a:schemeClr>
                </a:solidFill>
                <a:latin typeface="Calibri" panose="020F0502020204030204" pitchFamily="34" charset="0"/>
              </a:rPr>
              <a:t>antrum</a:t>
            </a:r>
          </a:p>
          <a:p>
            <a:pPr marL="457200" indent="-457200">
              <a:buFont typeface="Arial" panose="020B0604020202020204" pitchFamily="34" charset="0"/>
              <a:buChar char="•"/>
            </a:pPr>
            <a:r>
              <a:rPr lang="az-Latn-AZ" sz="3200" b="1" dirty="0">
                <a:solidFill>
                  <a:schemeClr val="tx2">
                    <a:lumMod val="50000"/>
                  </a:schemeClr>
                </a:solidFill>
                <a:latin typeface="Calibri" panose="020F0502020204030204" pitchFamily="34" charset="0"/>
              </a:rPr>
              <a:t>pilor</a:t>
            </a:r>
            <a:endParaRPr lang="en-US" sz="3200" dirty="0">
              <a:solidFill>
                <a:schemeClr val="tx2">
                  <a:lumMod val="50000"/>
                </a:schemeClr>
              </a:solidFill>
            </a:endParaRPr>
          </a:p>
        </p:txBody>
      </p:sp>
      <p:grpSp>
        <p:nvGrpSpPr>
          <p:cNvPr id="14" name="Group 13"/>
          <p:cNvGrpSpPr/>
          <p:nvPr/>
        </p:nvGrpSpPr>
        <p:grpSpPr>
          <a:xfrm>
            <a:off x="4343400" y="1295400"/>
            <a:ext cx="5076195" cy="4665703"/>
            <a:chOff x="3318184" y="1857902"/>
            <a:chExt cx="4350107" cy="3800013"/>
          </a:xfrm>
        </p:grpSpPr>
        <p:grpSp>
          <p:nvGrpSpPr>
            <p:cNvPr id="8" name="Group 7"/>
            <p:cNvGrpSpPr/>
            <p:nvPr/>
          </p:nvGrpSpPr>
          <p:grpSpPr>
            <a:xfrm>
              <a:off x="3318184" y="1857902"/>
              <a:ext cx="4274810" cy="3590963"/>
              <a:chOff x="3276600" y="1102957"/>
              <a:chExt cx="5347442" cy="4916843"/>
            </a:xfrm>
          </p:grpSpPr>
          <p:sp>
            <p:nvSpPr>
              <p:cNvPr id="4" name="Freeform 8"/>
              <p:cNvSpPr>
                <a:spLocks/>
              </p:cNvSpPr>
              <p:nvPr/>
            </p:nvSpPr>
            <p:spPr bwMode="auto">
              <a:xfrm>
                <a:off x="3276600" y="1102957"/>
                <a:ext cx="5347442" cy="4916843"/>
              </a:xfrm>
              <a:custGeom>
                <a:avLst/>
                <a:gdLst>
                  <a:gd name="T0" fmla="*/ 198 w 2887"/>
                  <a:gd name="T1" fmla="*/ 1879 h 1879"/>
                  <a:gd name="T2" fmla="*/ 387 w 2887"/>
                  <a:gd name="T3" fmla="*/ 1631 h 1879"/>
                  <a:gd name="T4" fmla="*/ 715 w 2887"/>
                  <a:gd name="T5" fmla="*/ 1611 h 1879"/>
                  <a:gd name="T6" fmla="*/ 1106 w 2887"/>
                  <a:gd name="T7" fmla="*/ 1755 h 1879"/>
                  <a:gd name="T8" fmla="*/ 1698 w 2887"/>
                  <a:gd name="T9" fmla="*/ 1790 h 1879"/>
                  <a:gd name="T10" fmla="*/ 2412 w 2887"/>
                  <a:gd name="T11" fmla="*/ 1519 h 1879"/>
                  <a:gd name="T12" fmla="*/ 2827 w 2887"/>
                  <a:gd name="T13" fmla="*/ 1023 h 1879"/>
                  <a:gd name="T14" fmla="*/ 2773 w 2887"/>
                  <a:gd name="T15" fmla="*/ 485 h 1879"/>
                  <a:gd name="T16" fmla="*/ 2452 w 2887"/>
                  <a:gd name="T17" fmla="*/ 249 h 1879"/>
                  <a:gd name="T18" fmla="*/ 2131 w 2887"/>
                  <a:gd name="T19" fmla="*/ 308 h 1879"/>
                  <a:gd name="T20" fmla="*/ 1970 w 2887"/>
                  <a:gd name="T21" fmla="*/ 450 h 1879"/>
                  <a:gd name="T22" fmla="*/ 1970 w 2887"/>
                  <a:gd name="T23" fmla="*/ 166 h 1879"/>
                  <a:gd name="T24" fmla="*/ 1916 w 2887"/>
                  <a:gd name="T25" fmla="*/ 25 h 1879"/>
                  <a:gd name="T26" fmla="*/ 1718 w 2887"/>
                  <a:gd name="T27" fmla="*/ 72 h 1879"/>
                  <a:gd name="T28" fmla="*/ 1678 w 2887"/>
                  <a:gd name="T29" fmla="*/ 459 h 1879"/>
                  <a:gd name="T30" fmla="*/ 1609 w 2887"/>
                  <a:gd name="T31" fmla="*/ 767 h 1879"/>
                  <a:gd name="T32" fmla="*/ 1400 w 2887"/>
                  <a:gd name="T33" fmla="*/ 1045 h 1879"/>
                  <a:gd name="T34" fmla="*/ 1053 w 2887"/>
                  <a:gd name="T35" fmla="*/ 1224 h 1879"/>
                  <a:gd name="T36" fmla="*/ 695 w 2887"/>
                  <a:gd name="T37" fmla="*/ 1244 h 1879"/>
                  <a:gd name="T38" fmla="*/ 357 w 2887"/>
                  <a:gd name="T39" fmla="*/ 1313 h 1879"/>
                  <a:gd name="T40" fmla="*/ 139 w 2887"/>
                  <a:gd name="T41" fmla="*/ 1512 h 1879"/>
                  <a:gd name="T42" fmla="*/ 0 w 2887"/>
                  <a:gd name="T43" fmla="*/ 1770 h 1879"/>
                  <a:gd name="connsiteX0" fmla="*/ 686 w 9884"/>
                  <a:gd name="connsiteY0" fmla="*/ 9927 h 9927"/>
                  <a:gd name="connsiteX1" fmla="*/ 1340 w 9884"/>
                  <a:gd name="connsiteY1" fmla="*/ 8607 h 9927"/>
                  <a:gd name="connsiteX2" fmla="*/ 2477 w 9884"/>
                  <a:gd name="connsiteY2" fmla="*/ 8501 h 9927"/>
                  <a:gd name="connsiteX3" fmla="*/ 3831 w 9884"/>
                  <a:gd name="connsiteY3" fmla="*/ 9267 h 9927"/>
                  <a:gd name="connsiteX4" fmla="*/ 5882 w 9884"/>
                  <a:gd name="connsiteY4" fmla="*/ 9453 h 9927"/>
                  <a:gd name="connsiteX5" fmla="*/ 8355 w 9884"/>
                  <a:gd name="connsiteY5" fmla="*/ 8011 h 9927"/>
                  <a:gd name="connsiteX6" fmla="*/ 9792 w 9884"/>
                  <a:gd name="connsiteY6" fmla="*/ 5371 h 9927"/>
                  <a:gd name="connsiteX7" fmla="*/ 9605 w 9884"/>
                  <a:gd name="connsiteY7" fmla="*/ 2508 h 9927"/>
                  <a:gd name="connsiteX8" fmla="*/ 8493 w 9884"/>
                  <a:gd name="connsiteY8" fmla="*/ 1252 h 9927"/>
                  <a:gd name="connsiteX9" fmla="*/ 7381 w 9884"/>
                  <a:gd name="connsiteY9" fmla="*/ 1566 h 9927"/>
                  <a:gd name="connsiteX10" fmla="*/ 6824 w 9884"/>
                  <a:gd name="connsiteY10" fmla="*/ 2322 h 9927"/>
                  <a:gd name="connsiteX11" fmla="*/ 6824 w 9884"/>
                  <a:gd name="connsiteY11" fmla="*/ 810 h 9927"/>
                  <a:gd name="connsiteX12" fmla="*/ 6637 w 9884"/>
                  <a:gd name="connsiteY12" fmla="*/ 60 h 9927"/>
                  <a:gd name="connsiteX13" fmla="*/ 5951 w 9884"/>
                  <a:gd name="connsiteY13" fmla="*/ 310 h 9927"/>
                  <a:gd name="connsiteX14" fmla="*/ 5812 w 9884"/>
                  <a:gd name="connsiteY14" fmla="*/ 2370 h 9927"/>
                  <a:gd name="connsiteX15" fmla="*/ 5573 w 9884"/>
                  <a:gd name="connsiteY15" fmla="*/ 4009 h 9927"/>
                  <a:gd name="connsiteX16" fmla="*/ 4849 w 9884"/>
                  <a:gd name="connsiteY16" fmla="*/ 5488 h 9927"/>
                  <a:gd name="connsiteX17" fmla="*/ 4085 w 9884"/>
                  <a:gd name="connsiteY17" fmla="*/ 6327 h 9927"/>
                  <a:gd name="connsiteX18" fmla="*/ 3647 w 9884"/>
                  <a:gd name="connsiteY18" fmla="*/ 6441 h 9927"/>
                  <a:gd name="connsiteX19" fmla="*/ 2407 w 9884"/>
                  <a:gd name="connsiteY19" fmla="*/ 6548 h 9927"/>
                  <a:gd name="connsiteX20" fmla="*/ 1237 w 9884"/>
                  <a:gd name="connsiteY20" fmla="*/ 6915 h 9927"/>
                  <a:gd name="connsiteX21" fmla="*/ 481 w 9884"/>
                  <a:gd name="connsiteY21" fmla="*/ 7974 h 9927"/>
                  <a:gd name="connsiteX22" fmla="*/ 0 w 9884"/>
                  <a:gd name="connsiteY22" fmla="*/ 9347 h 9927"/>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133 w 10000"/>
                  <a:gd name="connsiteY17" fmla="*/ 6374 h 10000"/>
                  <a:gd name="connsiteX18" fmla="*/ 3690 w 10000"/>
                  <a:gd name="connsiteY18" fmla="*/ 6488 h 10000"/>
                  <a:gd name="connsiteX19" fmla="*/ 3220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133 w 10000"/>
                  <a:gd name="connsiteY17" fmla="*/ 6374 h 10000"/>
                  <a:gd name="connsiteX18" fmla="*/ 3775 w 10000"/>
                  <a:gd name="connsiteY18" fmla="*/ 6798 h 10000"/>
                  <a:gd name="connsiteX19" fmla="*/ 3220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304 w 10000"/>
                  <a:gd name="connsiteY17" fmla="*/ 6219 h 10000"/>
                  <a:gd name="connsiteX18" fmla="*/ 3775 w 10000"/>
                  <a:gd name="connsiteY18" fmla="*/ 6798 h 10000"/>
                  <a:gd name="connsiteX19" fmla="*/ 3220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304 w 10000"/>
                  <a:gd name="connsiteY17" fmla="*/ 6219 h 10000"/>
                  <a:gd name="connsiteX18" fmla="*/ 4003 w 10000"/>
                  <a:gd name="connsiteY18" fmla="*/ 6705 h 10000"/>
                  <a:gd name="connsiteX19" fmla="*/ 3220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304 w 10000"/>
                  <a:gd name="connsiteY17" fmla="*/ 6219 h 10000"/>
                  <a:gd name="connsiteX18" fmla="*/ 4003 w 10000"/>
                  <a:gd name="connsiteY18" fmla="*/ 6705 h 10000"/>
                  <a:gd name="connsiteX19" fmla="*/ 3448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532 w 10000"/>
                  <a:gd name="connsiteY17" fmla="*/ 6188 h 10000"/>
                  <a:gd name="connsiteX18" fmla="*/ 4003 w 10000"/>
                  <a:gd name="connsiteY18" fmla="*/ 6705 h 10000"/>
                  <a:gd name="connsiteX19" fmla="*/ 3448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532 w 10000"/>
                  <a:gd name="connsiteY17" fmla="*/ 6188 h 10000"/>
                  <a:gd name="connsiteX18" fmla="*/ 4003 w 10000"/>
                  <a:gd name="connsiteY18" fmla="*/ 6705 h 10000"/>
                  <a:gd name="connsiteX19" fmla="*/ 3448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 name="connsiteX0" fmla="*/ 694 w 10000"/>
                  <a:gd name="connsiteY0" fmla="*/ 10000 h 10000"/>
                  <a:gd name="connsiteX1" fmla="*/ 1356 w 10000"/>
                  <a:gd name="connsiteY1" fmla="*/ 8670 h 10000"/>
                  <a:gd name="connsiteX2" fmla="*/ 2506 w 10000"/>
                  <a:gd name="connsiteY2" fmla="*/ 8564 h 10000"/>
                  <a:gd name="connsiteX3" fmla="*/ 3876 w 10000"/>
                  <a:gd name="connsiteY3" fmla="*/ 9335 h 10000"/>
                  <a:gd name="connsiteX4" fmla="*/ 5951 w 10000"/>
                  <a:gd name="connsiteY4" fmla="*/ 9523 h 10000"/>
                  <a:gd name="connsiteX5" fmla="*/ 8453 w 10000"/>
                  <a:gd name="connsiteY5" fmla="*/ 8070 h 10000"/>
                  <a:gd name="connsiteX6" fmla="*/ 9907 w 10000"/>
                  <a:gd name="connsiteY6" fmla="*/ 5410 h 10000"/>
                  <a:gd name="connsiteX7" fmla="*/ 9718 w 10000"/>
                  <a:gd name="connsiteY7" fmla="*/ 2526 h 10000"/>
                  <a:gd name="connsiteX8" fmla="*/ 8593 w 10000"/>
                  <a:gd name="connsiteY8" fmla="*/ 1261 h 10000"/>
                  <a:gd name="connsiteX9" fmla="*/ 7468 w 10000"/>
                  <a:gd name="connsiteY9" fmla="*/ 1578 h 10000"/>
                  <a:gd name="connsiteX10" fmla="*/ 6904 w 10000"/>
                  <a:gd name="connsiteY10" fmla="*/ 2339 h 10000"/>
                  <a:gd name="connsiteX11" fmla="*/ 6904 w 10000"/>
                  <a:gd name="connsiteY11" fmla="*/ 816 h 10000"/>
                  <a:gd name="connsiteX12" fmla="*/ 6715 w 10000"/>
                  <a:gd name="connsiteY12" fmla="*/ 60 h 10000"/>
                  <a:gd name="connsiteX13" fmla="*/ 6021 w 10000"/>
                  <a:gd name="connsiteY13" fmla="*/ 312 h 10000"/>
                  <a:gd name="connsiteX14" fmla="*/ 5880 w 10000"/>
                  <a:gd name="connsiteY14" fmla="*/ 2387 h 10000"/>
                  <a:gd name="connsiteX15" fmla="*/ 5638 w 10000"/>
                  <a:gd name="connsiteY15" fmla="*/ 4038 h 10000"/>
                  <a:gd name="connsiteX16" fmla="*/ 4906 w 10000"/>
                  <a:gd name="connsiteY16" fmla="*/ 5528 h 10000"/>
                  <a:gd name="connsiteX17" fmla="*/ 4475 w 10000"/>
                  <a:gd name="connsiteY17" fmla="*/ 6095 h 10000"/>
                  <a:gd name="connsiteX18" fmla="*/ 4003 w 10000"/>
                  <a:gd name="connsiteY18" fmla="*/ 6705 h 10000"/>
                  <a:gd name="connsiteX19" fmla="*/ 3448 w 10000"/>
                  <a:gd name="connsiteY19" fmla="*/ 6621 h 10000"/>
                  <a:gd name="connsiteX20" fmla="*/ 2435 w 10000"/>
                  <a:gd name="connsiteY20" fmla="*/ 6596 h 10000"/>
                  <a:gd name="connsiteX21" fmla="*/ 1252 w 10000"/>
                  <a:gd name="connsiteY21" fmla="*/ 6966 h 10000"/>
                  <a:gd name="connsiteX22" fmla="*/ 487 w 10000"/>
                  <a:gd name="connsiteY22" fmla="*/ 8033 h 10000"/>
                  <a:gd name="connsiteX23" fmla="*/ 0 w 10000"/>
                  <a:gd name="connsiteY23" fmla="*/ 9416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000" h="10000">
                    <a:moveTo>
                      <a:pt x="694" y="10000"/>
                    </a:moveTo>
                    <a:cubicBezTo>
                      <a:pt x="806" y="9780"/>
                      <a:pt x="1055" y="8912"/>
                      <a:pt x="1356" y="8670"/>
                    </a:cubicBezTo>
                    <a:cubicBezTo>
                      <a:pt x="1657" y="8430"/>
                      <a:pt x="2085" y="8451"/>
                      <a:pt x="2506" y="8564"/>
                    </a:cubicBezTo>
                    <a:cubicBezTo>
                      <a:pt x="2926" y="8675"/>
                      <a:pt x="3301" y="9174"/>
                      <a:pt x="3876" y="9335"/>
                    </a:cubicBezTo>
                    <a:cubicBezTo>
                      <a:pt x="4451" y="9496"/>
                      <a:pt x="5186" y="9732"/>
                      <a:pt x="5951" y="9523"/>
                    </a:cubicBezTo>
                    <a:cubicBezTo>
                      <a:pt x="6715" y="9314"/>
                      <a:pt x="7793" y="8756"/>
                      <a:pt x="8453" y="8070"/>
                    </a:cubicBezTo>
                    <a:cubicBezTo>
                      <a:pt x="9112" y="7384"/>
                      <a:pt x="9696" y="6333"/>
                      <a:pt x="9907" y="5410"/>
                    </a:cubicBezTo>
                    <a:cubicBezTo>
                      <a:pt x="10117" y="4489"/>
                      <a:pt x="9938" y="3218"/>
                      <a:pt x="9718" y="2526"/>
                    </a:cubicBezTo>
                    <a:cubicBezTo>
                      <a:pt x="9500" y="1835"/>
                      <a:pt x="8968" y="1422"/>
                      <a:pt x="8593" y="1261"/>
                    </a:cubicBezTo>
                    <a:cubicBezTo>
                      <a:pt x="8218" y="1106"/>
                      <a:pt x="7748" y="1401"/>
                      <a:pt x="7468" y="1578"/>
                    </a:cubicBezTo>
                    <a:cubicBezTo>
                      <a:pt x="7184" y="1760"/>
                      <a:pt x="6998" y="2468"/>
                      <a:pt x="6904" y="2339"/>
                    </a:cubicBezTo>
                    <a:cubicBezTo>
                      <a:pt x="6809" y="2210"/>
                      <a:pt x="6935" y="1197"/>
                      <a:pt x="6904" y="816"/>
                    </a:cubicBezTo>
                    <a:cubicBezTo>
                      <a:pt x="6873" y="441"/>
                      <a:pt x="6862" y="146"/>
                      <a:pt x="6715" y="60"/>
                    </a:cubicBezTo>
                    <a:cubicBezTo>
                      <a:pt x="6567" y="-25"/>
                      <a:pt x="6160" y="-74"/>
                      <a:pt x="6021" y="312"/>
                    </a:cubicBezTo>
                    <a:cubicBezTo>
                      <a:pt x="5880" y="698"/>
                      <a:pt x="5944" y="1765"/>
                      <a:pt x="5880" y="2387"/>
                    </a:cubicBezTo>
                    <a:cubicBezTo>
                      <a:pt x="5817" y="3009"/>
                      <a:pt x="5800" y="3513"/>
                      <a:pt x="5638" y="4038"/>
                    </a:cubicBezTo>
                    <a:cubicBezTo>
                      <a:pt x="5478" y="4564"/>
                      <a:pt x="5100" y="5185"/>
                      <a:pt x="4906" y="5528"/>
                    </a:cubicBezTo>
                    <a:cubicBezTo>
                      <a:pt x="4712" y="5871"/>
                      <a:pt x="4620" y="5841"/>
                      <a:pt x="4475" y="6095"/>
                    </a:cubicBezTo>
                    <a:cubicBezTo>
                      <a:pt x="4273" y="6255"/>
                      <a:pt x="4174" y="6617"/>
                      <a:pt x="4003" y="6705"/>
                    </a:cubicBezTo>
                    <a:cubicBezTo>
                      <a:pt x="3832" y="6793"/>
                      <a:pt x="3657" y="6603"/>
                      <a:pt x="3448" y="6621"/>
                    </a:cubicBezTo>
                    <a:cubicBezTo>
                      <a:pt x="3239" y="6639"/>
                      <a:pt x="2801" y="6539"/>
                      <a:pt x="2435" y="6596"/>
                    </a:cubicBezTo>
                    <a:cubicBezTo>
                      <a:pt x="2069" y="6653"/>
                      <a:pt x="1577" y="6724"/>
                      <a:pt x="1252" y="6966"/>
                    </a:cubicBezTo>
                    <a:cubicBezTo>
                      <a:pt x="925" y="7207"/>
                      <a:pt x="694" y="7625"/>
                      <a:pt x="487" y="8033"/>
                    </a:cubicBezTo>
                    <a:cubicBezTo>
                      <a:pt x="280" y="8440"/>
                      <a:pt x="101" y="9127"/>
                      <a:pt x="0" y="9416"/>
                    </a:cubicBezTo>
                  </a:path>
                </a:pathLst>
              </a:custGeom>
              <a:solidFill>
                <a:schemeClr val="accent2"/>
              </a:solidFill>
              <a:ln w="9525">
                <a:solidFill>
                  <a:schemeClr val="bg1">
                    <a:lumMod val="50000"/>
                  </a:schemeClr>
                </a:solidFill>
                <a:round/>
                <a:headEnd/>
                <a:tailEnd/>
              </a:ln>
              <a:effectLst/>
            </p:spPr>
            <p:txBody>
              <a:bodyPr/>
              <a:lstStyle/>
              <a:p>
                <a:pPr>
                  <a:defRPr/>
                </a:pPr>
                <a:endParaRPr lang="en-US" sz="2000"/>
              </a:p>
            </p:txBody>
          </p:sp>
          <p:sp>
            <p:nvSpPr>
              <p:cNvPr id="3" name="Freeform 2"/>
              <p:cNvSpPr/>
              <p:nvPr/>
            </p:nvSpPr>
            <p:spPr>
              <a:xfrm>
                <a:off x="6385559" y="2331720"/>
                <a:ext cx="605665" cy="869429"/>
              </a:xfrm>
              <a:custGeom>
                <a:avLst/>
                <a:gdLst>
                  <a:gd name="connsiteX0" fmla="*/ 594360 w 614917"/>
                  <a:gd name="connsiteY0" fmla="*/ 0 h 794280"/>
                  <a:gd name="connsiteX1" fmla="*/ 563880 w 614917"/>
                  <a:gd name="connsiteY1" fmla="*/ 640080 h 794280"/>
                  <a:gd name="connsiteX2" fmla="*/ 152400 w 614917"/>
                  <a:gd name="connsiteY2" fmla="*/ 792480 h 794280"/>
                  <a:gd name="connsiteX3" fmla="*/ 0 w 614917"/>
                  <a:gd name="connsiteY3" fmla="*/ 579120 h 794280"/>
                  <a:gd name="connsiteX4" fmla="*/ 0 w 614917"/>
                  <a:gd name="connsiteY4" fmla="*/ 579120 h 794280"/>
                  <a:gd name="connsiteX0" fmla="*/ 594360 w 606280"/>
                  <a:gd name="connsiteY0" fmla="*/ 0 h 809140"/>
                  <a:gd name="connsiteX1" fmla="*/ 563880 w 606280"/>
                  <a:gd name="connsiteY1" fmla="*/ 640080 h 809140"/>
                  <a:gd name="connsiteX2" fmla="*/ 320040 w 606280"/>
                  <a:gd name="connsiteY2" fmla="*/ 807720 h 809140"/>
                  <a:gd name="connsiteX3" fmla="*/ 0 w 606280"/>
                  <a:gd name="connsiteY3" fmla="*/ 579120 h 809140"/>
                  <a:gd name="connsiteX4" fmla="*/ 0 w 606280"/>
                  <a:gd name="connsiteY4" fmla="*/ 579120 h 809140"/>
                  <a:gd name="connsiteX0" fmla="*/ 594360 w 605665"/>
                  <a:gd name="connsiteY0" fmla="*/ 0 h 869429"/>
                  <a:gd name="connsiteX1" fmla="*/ 563880 w 605665"/>
                  <a:gd name="connsiteY1" fmla="*/ 640080 h 869429"/>
                  <a:gd name="connsiteX2" fmla="*/ 335280 w 605665"/>
                  <a:gd name="connsiteY2" fmla="*/ 868680 h 869429"/>
                  <a:gd name="connsiteX3" fmla="*/ 0 w 605665"/>
                  <a:gd name="connsiteY3" fmla="*/ 579120 h 869429"/>
                  <a:gd name="connsiteX4" fmla="*/ 0 w 605665"/>
                  <a:gd name="connsiteY4" fmla="*/ 579120 h 869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665" h="869429">
                    <a:moveTo>
                      <a:pt x="594360" y="0"/>
                    </a:moveTo>
                    <a:cubicBezTo>
                      <a:pt x="615950" y="254000"/>
                      <a:pt x="607060" y="495300"/>
                      <a:pt x="563880" y="640080"/>
                    </a:cubicBezTo>
                    <a:cubicBezTo>
                      <a:pt x="520700" y="784860"/>
                      <a:pt x="429260" y="878840"/>
                      <a:pt x="335280" y="868680"/>
                    </a:cubicBezTo>
                    <a:cubicBezTo>
                      <a:pt x="241300" y="858520"/>
                      <a:pt x="55880" y="627380"/>
                      <a:pt x="0" y="579120"/>
                    </a:cubicBezTo>
                    <a:lnTo>
                      <a:pt x="0" y="579120"/>
                    </a:lnTo>
                  </a:path>
                </a:pathLst>
              </a:cu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5" name="Freeform 4"/>
              <p:cNvSpPr/>
              <p:nvPr/>
            </p:nvSpPr>
            <p:spPr>
              <a:xfrm>
                <a:off x="7010400" y="2316480"/>
                <a:ext cx="1447800" cy="91440"/>
              </a:xfrm>
              <a:custGeom>
                <a:avLst/>
                <a:gdLst>
                  <a:gd name="connsiteX0" fmla="*/ 0 w 1447800"/>
                  <a:gd name="connsiteY0" fmla="*/ 0 h 91440"/>
                  <a:gd name="connsiteX1" fmla="*/ 807720 w 1447800"/>
                  <a:gd name="connsiteY1" fmla="*/ 91440 h 91440"/>
                  <a:gd name="connsiteX2" fmla="*/ 1447800 w 1447800"/>
                  <a:gd name="connsiteY2" fmla="*/ 0 h 91440"/>
                  <a:gd name="connsiteX3" fmla="*/ 1447800 w 1447800"/>
                  <a:gd name="connsiteY3" fmla="*/ 0 h 91440"/>
                </a:gdLst>
                <a:ahLst/>
                <a:cxnLst>
                  <a:cxn ang="0">
                    <a:pos x="connsiteX0" y="connsiteY0"/>
                  </a:cxn>
                  <a:cxn ang="0">
                    <a:pos x="connsiteX1" y="connsiteY1"/>
                  </a:cxn>
                  <a:cxn ang="0">
                    <a:pos x="connsiteX2" y="connsiteY2"/>
                  </a:cxn>
                  <a:cxn ang="0">
                    <a:pos x="connsiteX3" y="connsiteY3"/>
                  </a:cxn>
                </a:cxnLst>
                <a:rect l="l" t="t" r="r" b="b"/>
                <a:pathLst>
                  <a:path w="1447800" h="91440">
                    <a:moveTo>
                      <a:pt x="0" y="0"/>
                    </a:moveTo>
                    <a:cubicBezTo>
                      <a:pt x="283210" y="45720"/>
                      <a:pt x="566420" y="91440"/>
                      <a:pt x="807720" y="91440"/>
                    </a:cubicBezTo>
                    <a:cubicBezTo>
                      <a:pt x="1049020" y="91440"/>
                      <a:pt x="1447800" y="0"/>
                      <a:pt x="1447800" y="0"/>
                    </a:cubicBezTo>
                    <a:lnTo>
                      <a:pt x="1447800" y="0"/>
                    </a:lnTo>
                  </a:path>
                </a:pathLst>
              </a:cu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 name="Freeform 6"/>
              <p:cNvSpPr/>
              <p:nvPr/>
            </p:nvSpPr>
            <p:spPr>
              <a:xfrm>
                <a:off x="5335099" y="4419600"/>
                <a:ext cx="425621" cy="1371600"/>
              </a:xfrm>
              <a:custGeom>
                <a:avLst/>
                <a:gdLst>
                  <a:gd name="connsiteX0" fmla="*/ 59861 w 425621"/>
                  <a:gd name="connsiteY0" fmla="*/ 0 h 1371600"/>
                  <a:gd name="connsiteX1" fmla="*/ 29381 w 425621"/>
                  <a:gd name="connsiteY1" fmla="*/ 609600 h 1371600"/>
                  <a:gd name="connsiteX2" fmla="*/ 425621 w 425621"/>
                  <a:gd name="connsiteY2" fmla="*/ 1371600 h 1371600"/>
                </a:gdLst>
                <a:ahLst/>
                <a:cxnLst>
                  <a:cxn ang="0">
                    <a:pos x="connsiteX0" y="connsiteY0"/>
                  </a:cxn>
                  <a:cxn ang="0">
                    <a:pos x="connsiteX1" y="connsiteY1"/>
                  </a:cxn>
                  <a:cxn ang="0">
                    <a:pos x="connsiteX2" y="connsiteY2"/>
                  </a:cxn>
                </a:cxnLst>
                <a:rect l="l" t="t" r="r" b="b"/>
                <a:pathLst>
                  <a:path w="425621" h="1371600">
                    <a:moveTo>
                      <a:pt x="59861" y="0"/>
                    </a:moveTo>
                    <a:cubicBezTo>
                      <a:pt x="14141" y="190500"/>
                      <a:pt x="-31579" y="381000"/>
                      <a:pt x="29381" y="609600"/>
                    </a:cubicBezTo>
                    <a:cubicBezTo>
                      <a:pt x="90341" y="838200"/>
                      <a:pt x="257981" y="1104900"/>
                      <a:pt x="425621" y="1371600"/>
                    </a:cubicBezTo>
                  </a:path>
                </a:pathLst>
              </a:cu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pSp>
        <p:sp>
          <p:nvSpPr>
            <p:cNvPr id="9" name="TextBox 8"/>
            <p:cNvSpPr txBox="1"/>
            <p:nvPr/>
          </p:nvSpPr>
          <p:spPr>
            <a:xfrm>
              <a:off x="6603441" y="1954590"/>
              <a:ext cx="541518" cy="376006"/>
            </a:xfrm>
            <a:prstGeom prst="rect">
              <a:avLst/>
            </a:prstGeom>
            <a:noFill/>
            <a:ln>
              <a:noFill/>
            </a:ln>
          </p:spPr>
          <p:txBody>
            <a:bodyPr wrap="none" rtlCol="0">
              <a:spAutoFit/>
            </a:bodyPr>
            <a:lstStyle/>
            <a:p>
              <a:r>
                <a:rPr lang="az-Latn-AZ" sz="2400" b="1" dirty="0">
                  <a:solidFill>
                    <a:srgbClr val="C00000"/>
                  </a:solidFill>
                </a:rPr>
                <a:t>Dib</a:t>
              </a:r>
              <a:endParaRPr lang="en-US" sz="2400" b="1" dirty="0">
                <a:solidFill>
                  <a:srgbClr val="C00000"/>
                </a:solidFill>
              </a:endParaRPr>
            </a:p>
          </p:txBody>
        </p:sp>
        <p:sp>
          <p:nvSpPr>
            <p:cNvPr id="10" name="TextBox 9"/>
            <p:cNvSpPr txBox="1"/>
            <p:nvPr/>
          </p:nvSpPr>
          <p:spPr>
            <a:xfrm>
              <a:off x="6901484" y="4802087"/>
              <a:ext cx="766807" cy="376006"/>
            </a:xfrm>
            <a:prstGeom prst="rect">
              <a:avLst/>
            </a:prstGeom>
            <a:noFill/>
            <a:ln>
              <a:noFill/>
            </a:ln>
          </p:spPr>
          <p:txBody>
            <a:bodyPr wrap="none" rtlCol="0">
              <a:spAutoFit/>
            </a:bodyPr>
            <a:lstStyle/>
            <a:p>
              <a:r>
                <a:rPr lang="az-Latn-AZ" sz="2400" b="1" dirty="0">
                  <a:solidFill>
                    <a:srgbClr val="C00000"/>
                  </a:solidFill>
                </a:rPr>
                <a:t>Cisim</a:t>
              </a:r>
              <a:endParaRPr lang="en-US" sz="2400" b="1" dirty="0">
                <a:solidFill>
                  <a:srgbClr val="C00000"/>
                </a:solidFill>
              </a:endParaRPr>
            </a:p>
          </p:txBody>
        </p:sp>
        <p:sp>
          <p:nvSpPr>
            <p:cNvPr id="11" name="TextBox 10"/>
            <p:cNvSpPr txBox="1"/>
            <p:nvPr/>
          </p:nvSpPr>
          <p:spPr>
            <a:xfrm>
              <a:off x="4770557" y="2672695"/>
              <a:ext cx="1014075" cy="376006"/>
            </a:xfrm>
            <a:prstGeom prst="rect">
              <a:avLst/>
            </a:prstGeom>
            <a:noFill/>
            <a:ln>
              <a:noFill/>
            </a:ln>
          </p:spPr>
          <p:txBody>
            <a:bodyPr wrap="none" rtlCol="0">
              <a:spAutoFit/>
            </a:bodyPr>
            <a:lstStyle/>
            <a:p>
              <a:r>
                <a:rPr lang="az-Latn-AZ" sz="2400" b="1" dirty="0">
                  <a:solidFill>
                    <a:srgbClr val="C00000"/>
                  </a:solidFill>
                </a:rPr>
                <a:t>Kardiya</a:t>
              </a:r>
              <a:endParaRPr lang="en-US" sz="2400" b="1" dirty="0">
                <a:solidFill>
                  <a:srgbClr val="C00000"/>
                </a:solidFill>
              </a:endParaRPr>
            </a:p>
          </p:txBody>
        </p:sp>
        <p:sp>
          <p:nvSpPr>
            <p:cNvPr id="12" name="TextBox 11"/>
            <p:cNvSpPr txBox="1"/>
            <p:nvPr/>
          </p:nvSpPr>
          <p:spPr>
            <a:xfrm>
              <a:off x="4170388" y="5281909"/>
              <a:ext cx="1030560" cy="376006"/>
            </a:xfrm>
            <a:prstGeom prst="rect">
              <a:avLst/>
            </a:prstGeom>
            <a:noFill/>
            <a:ln>
              <a:noFill/>
            </a:ln>
          </p:spPr>
          <p:txBody>
            <a:bodyPr wrap="none" rtlCol="0">
              <a:spAutoFit/>
            </a:bodyPr>
            <a:lstStyle/>
            <a:p>
              <a:r>
                <a:rPr lang="az-Latn-AZ" sz="2400" b="1" dirty="0">
                  <a:solidFill>
                    <a:srgbClr val="C00000"/>
                  </a:solidFill>
                </a:rPr>
                <a:t>Antrum</a:t>
              </a:r>
              <a:endParaRPr lang="en-US" sz="2400" b="1" dirty="0">
                <a:solidFill>
                  <a:srgbClr val="C00000"/>
                </a:solidFill>
              </a:endParaRPr>
            </a:p>
          </p:txBody>
        </p:sp>
        <p:sp>
          <p:nvSpPr>
            <p:cNvPr id="13" name="TextBox 12"/>
            <p:cNvSpPr txBox="1"/>
            <p:nvPr/>
          </p:nvSpPr>
          <p:spPr>
            <a:xfrm>
              <a:off x="3572785" y="3886200"/>
              <a:ext cx="688505" cy="376006"/>
            </a:xfrm>
            <a:prstGeom prst="rect">
              <a:avLst/>
            </a:prstGeom>
            <a:noFill/>
            <a:ln>
              <a:noFill/>
            </a:ln>
          </p:spPr>
          <p:txBody>
            <a:bodyPr wrap="none" rtlCol="0">
              <a:spAutoFit/>
            </a:bodyPr>
            <a:lstStyle/>
            <a:p>
              <a:r>
                <a:rPr lang="az-Latn-AZ" sz="2400" b="1" dirty="0">
                  <a:solidFill>
                    <a:srgbClr val="C00000"/>
                  </a:solidFill>
                </a:rPr>
                <a:t>Pilor</a:t>
              </a:r>
              <a:endParaRPr lang="en-US" sz="2400" b="1" dirty="0">
                <a:solidFill>
                  <a:srgbClr val="C00000"/>
                </a:solidFill>
              </a:endParaRPr>
            </a:p>
          </p:txBody>
        </p:sp>
      </p:grpSp>
      <p:sp>
        <p:nvSpPr>
          <p:cNvPr id="16" name="TextBox 15">
            <a:extLst>
              <a:ext uri="{FF2B5EF4-FFF2-40B4-BE49-F238E27FC236}">
                <a16:creationId xmlns:a16="http://schemas.microsoft.com/office/drawing/2014/main" id="{7209D887-67E1-40B3-992F-5836919467FA}"/>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895774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962400" y="44433"/>
            <a:ext cx="4535209" cy="909637"/>
          </a:xfrm>
        </p:spPr>
        <p:txBody>
          <a:bodyPr>
            <a:normAutofit/>
          </a:bodyPr>
          <a:lstStyle/>
          <a:p>
            <a:pPr algn="ct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3" name="Footer Placeholder 2"/>
          <p:cNvSpPr>
            <a:spLocks noGrp="1"/>
          </p:cNvSpPr>
          <p:nvPr>
            <p:ph type="ftr" sz="quarter" idx="11"/>
          </p:nvPr>
        </p:nvSpPr>
        <p:spPr/>
        <p:txBody>
          <a:bodyPr/>
          <a:lstStyle/>
          <a:p>
            <a:r>
              <a:rPr lang="en-US"/>
              <a:t>Prof. NYBay</a:t>
            </a:r>
          </a:p>
        </p:txBody>
      </p:sp>
      <p:sp>
        <p:nvSpPr>
          <p:cNvPr id="2" name="TextBox 1"/>
          <p:cNvSpPr txBox="1"/>
          <p:nvPr/>
        </p:nvSpPr>
        <p:spPr>
          <a:xfrm>
            <a:off x="152400" y="1752600"/>
            <a:ext cx="3127587" cy="3108543"/>
          </a:xfrm>
          <a:prstGeom prst="rect">
            <a:avLst/>
          </a:prstGeom>
          <a:noFill/>
        </p:spPr>
        <p:txBody>
          <a:bodyPr wrap="none" rtlCol="0">
            <a:spAutoFit/>
          </a:bodyPr>
          <a:lstStyle/>
          <a:p>
            <a:r>
              <a:rPr lang="az-Latn-AZ" sz="2800" b="1" dirty="0">
                <a:solidFill>
                  <a:schemeClr val="tx2">
                    <a:lumMod val="50000"/>
                  </a:schemeClr>
                </a:solidFill>
                <a:latin typeface="Calibri" panose="020F0502020204030204" pitchFamily="34" charset="0"/>
              </a:rPr>
              <a:t>Böyük əyrilik</a:t>
            </a:r>
          </a:p>
          <a:p>
            <a:r>
              <a:rPr lang="az-Latn-AZ" sz="2800" b="1" dirty="0">
                <a:solidFill>
                  <a:schemeClr val="tx2">
                    <a:lumMod val="50000"/>
                  </a:schemeClr>
                </a:solidFill>
                <a:latin typeface="Calibri" panose="020F0502020204030204" pitchFamily="34" charset="0"/>
              </a:rPr>
              <a:t>Kiçik əyrilik</a:t>
            </a:r>
          </a:p>
          <a:p>
            <a:r>
              <a:rPr lang="az-Latn-AZ" sz="2800" b="1" dirty="0">
                <a:solidFill>
                  <a:schemeClr val="tx2">
                    <a:lumMod val="50000"/>
                  </a:schemeClr>
                </a:solidFill>
                <a:latin typeface="Calibri" panose="020F0502020204030204" pitchFamily="34" charset="0"/>
              </a:rPr>
              <a:t>Mədə bağları</a:t>
            </a:r>
          </a:p>
          <a:p>
            <a:pPr marL="457200" indent="-457200">
              <a:buFont typeface="Arial" panose="020B0604020202020204" pitchFamily="34" charset="0"/>
              <a:buChar char="•"/>
            </a:pPr>
            <a:r>
              <a:rPr lang="az-Latn-AZ" sz="2800" b="1" dirty="0">
                <a:solidFill>
                  <a:schemeClr val="tx2">
                    <a:lumMod val="50000"/>
                  </a:schemeClr>
                </a:solidFill>
                <a:latin typeface="Calibri" panose="020F0502020204030204" pitchFamily="34" charset="0"/>
              </a:rPr>
              <a:t>Mədə-qaraciyər</a:t>
            </a:r>
          </a:p>
          <a:p>
            <a:pPr marL="457200" indent="-457200">
              <a:buFont typeface="Arial" panose="020B0604020202020204" pitchFamily="34" charset="0"/>
              <a:buChar char="•"/>
            </a:pPr>
            <a:r>
              <a:rPr lang="az-Latn-AZ" sz="2800" b="1" dirty="0">
                <a:solidFill>
                  <a:schemeClr val="tx2">
                    <a:lumMod val="50000"/>
                  </a:schemeClr>
                </a:solidFill>
                <a:latin typeface="Calibri" panose="020F0502020204030204" pitchFamily="34" charset="0"/>
              </a:rPr>
              <a:t>Mədə-köndələn</a:t>
            </a:r>
          </a:p>
          <a:p>
            <a:pPr marL="457200" indent="-457200">
              <a:buFont typeface="Arial" panose="020B0604020202020204" pitchFamily="34" charset="0"/>
              <a:buChar char="•"/>
            </a:pPr>
            <a:r>
              <a:rPr lang="az-Latn-AZ" sz="2800" b="1" dirty="0">
                <a:solidFill>
                  <a:schemeClr val="tx2">
                    <a:lumMod val="50000"/>
                  </a:schemeClr>
                </a:solidFill>
                <a:latin typeface="Calibri" panose="020F0502020204030204" pitchFamily="34" charset="0"/>
              </a:rPr>
              <a:t>Mədə-dalaq</a:t>
            </a:r>
          </a:p>
          <a:p>
            <a:pPr marL="457200" indent="-457200">
              <a:buFont typeface="Arial" panose="020B0604020202020204" pitchFamily="34" charset="0"/>
              <a:buChar char="•"/>
            </a:pPr>
            <a:r>
              <a:rPr lang="az-Latn-AZ" sz="2800" b="1" dirty="0">
                <a:solidFill>
                  <a:schemeClr val="tx2">
                    <a:lumMod val="50000"/>
                  </a:schemeClr>
                </a:solidFill>
                <a:latin typeface="Calibri" panose="020F0502020204030204" pitchFamily="34" charset="0"/>
              </a:rPr>
              <a:t>Mədə diafraqma</a:t>
            </a:r>
            <a:endParaRPr lang="en-US" sz="2800" dirty="0">
              <a:solidFill>
                <a:schemeClr val="tx2">
                  <a:lumMod val="50000"/>
                </a:schemeClr>
              </a:solidFill>
            </a:endParaRPr>
          </a:p>
        </p:txBody>
      </p:sp>
      <p:pic>
        <p:nvPicPr>
          <p:cNvPr id="4" name="Picture 8" descr="http://ts2.mm.bing.net/th?id=HN.608005298596808141&amp;pid=15.1"/>
          <p:cNvPicPr>
            <a:picLocks noChangeAspect="1" noChangeArrowheads="1"/>
          </p:cNvPicPr>
          <p:nvPr/>
        </p:nvPicPr>
        <p:blipFill rotWithShape="1">
          <a:blip r:embed="rId3">
            <a:extLst>
              <a:ext uri="{28A0092B-C50C-407E-A947-70E740481C1C}">
                <a14:useLocalDpi xmlns:a14="http://schemas.microsoft.com/office/drawing/2010/main" val="0"/>
              </a:ext>
            </a:extLst>
          </a:blip>
          <a:srcRect t="14923" r="18695" b="12512"/>
          <a:stretch/>
        </p:blipFill>
        <p:spPr bwMode="auto">
          <a:xfrm>
            <a:off x="4419600" y="954070"/>
            <a:ext cx="5730297" cy="548639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73F3F62-194F-4494-9E80-E46946B9B7AC}"/>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910347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557912" y="82428"/>
            <a:ext cx="4976487" cy="909637"/>
          </a:xfrm>
        </p:spPr>
        <p:txBody>
          <a:bodyPr>
            <a:normAutofit/>
          </a:bodyPr>
          <a:lstStyle/>
          <a:p>
            <a:pPr algn="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609600" y="1228397"/>
            <a:ext cx="4343400" cy="4893647"/>
          </a:xfrm>
          <a:prstGeom prst="rect">
            <a:avLst/>
          </a:prstGeom>
          <a:noFill/>
        </p:spPr>
        <p:txBody>
          <a:bodyPr wrap="square" rtlCol="0">
            <a:spAutoFit/>
          </a:bodyPr>
          <a:lstStyle/>
          <a:p>
            <a:r>
              <a:rPr lang="az-Latn-AZ" sz="2400" b="1" dirty="0">
                <a:solidFill>
                  <a:srgbClr val="C00000"/>
                </a:solidFill>
                <a:latin typeface="Calibri" panose="020F0502020204030204" pitchFamily="34" charset="0"/>
              </a:rPr>
              <a:t>Qarın kötüyünün hər üç şaxəsindən arterial qan alır:</a:t>
            </a:r>
          </a:p>
          <a:p>
            <a:pPr marL="457200"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Sol mədə arteriyası</a:t>
            </a:r>
          </a:p>
          <a:p>
            <a:pPr marL="457200" indent="-457200">
              <a:buFont typeface="Arial" panose="020B0604020202020204" pitchFamily="34" charset="0"/>
              <a:buChar char="•"/>
            </a:pPr>
            <a:endParaRPr lang="az-Latn-AZ" sz="2400" b="1" dirty="0">
              <a:solidFill>
                <a:schemeClr val="tx2">
                  <a:lumMod val="50000"/>
                </a:schemeClr>
              </a:solidFill>
              <a:latin typeface="Calibri" panose="020F0502020204030204" pitchFamily="34" charset="0"/>
            </a:endParaRPr>
          </a:p>
          <a:p>
            <a:pPr marL="457200"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Qaraciyər arteriyasından</a:t>
            </a:r>
          </a:p>
          <a:p>
            <a:pPr marL="914400" lvl="1"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Sağ mədə arteriyası</a:t>
            </a:r>
          </a:p>
          <a:p>
            <a:pPr marL="914400" lvl="1"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Sağ mədə-piylik arteriyası</a:t>
            </a:r>
          </a:p>
          <a:p>
            <a:pPr marL="914400" lvl="1" indent="-457200">
              <a:buFont typeface="Arial" panose="020B0604020202020204" pitchFamily="34" charset="0"/>
              <a:buChar char="•"/>
            </a:pPr>
            <a:endParaRPr lang="az-Latn-AZ" sz="2400" b="1" dirty="0">
              <a:solidFill>
                <a:schemeClr val="tx2">
                  <a:lumMod val="50000"/>
                </a:schemeClr>
              </a:solidFill>
              <a:latin typeface="Calibri" panose="020F0502020204030204" pitchFamily="34" charset="0"/>
            </a:endParaRPr>
          </a:p>
          <a:p>
            <a:pPr marL="457200"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Dalaq arteriyasından</a:t>
            </a:r>
          </a:p>
          <a:p>
            <a:pPr lvl="2"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Sol mədə-piylik arteriyası</a:t>
            </a:r>
          </a:p>
          <a:p>
            <a:pPr lvl="2"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Kiçik arteriyalar</a:t>
            </a:r>
          </a:p>
          <a:p>
            <a:pPr lvl="2" indent="-457200">
              <a:buFont typeface="Arial" panose="020B0604020202020204" pitchFamily="34" charset="0"/>
              <a:buChar char="•"/>
            </a:pPr>
            <a:r>
              <a:rPr lang="az-Latn-AZ" sz="2400" b="1" dirty="0">
                <a:solidFill>
                  <a:schemeClr val="tx2">
                    <a:lumMod val="50000"/>
                  </a:schemeClr>
                </a:solidFill>
                <a:latin typeface="Calibri" panose="020F0502020204030204" pitchFamily="34" charset="0"/>
              </a:rPr>
              <a:t>Arxa mədə arteriyası</a:t>
            </a:r>
            <a:endParaRPr lang="en-US" sz="2400" b="1" dirty="0">
              <a:solidFill>
                <a:schemeClr val="tx2">
                  <a:lumMod val="50000"/>
                </a:schemeClr>
              </a:solidFill>
              <a:latin typeface="Calibri" panose="020F0502020204030204" pitchFamily="34" charset="0"/>
            </a:endParaRPr>
          </a:p>
        </p:txBody>
      </p:sp>
      <p:pic>
        <p:nvPicPr>
          <p:cNvPr id="7" name="Picture 2" descr="http://cystic-fibrosis-symptom.com/images/000000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838200"/>
            <a:ext cx="54483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6F52CCBF-701D-45EA-B591-FEE0FB5DDB5A}"/>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03462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996530" y="31905"/>
            <a:ext cx="4766469" cy="909637"/>
          </a:xfrm>
        </p:spPr>
        <p:txBody>
          <a:bodyPr>
            <a:normAutofit/>
          </a:bodyPr>
          <a:lstStyle/>
          <a:p>
            <a:pPr algn="ctr"/>
            <a:r>
              <a:rPr lang="az-Latn-AZ" sz="3600" b="1" dirty="0">
                <a:solidFill>
                  <a:srgbClr val="0070C0"/>
                </a:solidFill>
                <a:latin typeface="Calibri" panose="020F0502020204030204" pitchFamily="34" charset="0"/>
              </a:rPr>
              <a:t>Mədənin anatomiyası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457200" y="1536174"/>
            <a:ext cx="4876800" cy="3416320"/>
          </a:xfrm>
          <a:prstGeom prst="rect">
            <a:avLst/>
          </a:prstGeom>
          <a:noFill/>
        </p:spPr>
        <p:txBody>
          <a:bodyPr wrap="square" rtlCol="0">
            <a:spAutoFit/>
          </a:bodyPr>
          <a:lstStyle/>
          <a:p>
            <a:r>
              <a:rPr lang="az-Latn-AZ" sz="2400" b="1" dirty="0">
                <a:solidFill>
                  <a:srgbClr val="C00000"/>
                </a:solidFill>
                <a:latin typeface="Calibri" panose="020F0502020204030204" pitchFamily="34" charset="0"/>
              </a:rPr>
              <a:t>Venoz qan arteriyalara paraleldir və 3 venaya axır:</a:t>
            </a:r>
          </a:p>
          <a:p>
            <a:pPr marL="457200" indent="-457200">
              <a:buFont typeface="Arial" panose="020B0604020202020204" pitchFamily="34" charset="0"/>
              <a:buChar char="•"/>
            </a:pPr>
            <a:r>
              <a:rPr lang="az-Latn-AZ" sz="2400" b="1" dirty="0">
                <a:latin typeface="Calibri" panose="020F0502020204030204" pitchFamily="34" charset="0"/>
              </a:rPr>
              <a:t>Sol mədə venası (koronar vena) və sağ mədə venası portal venaya</a:t>
            </a:r>
          </a:p>
          <a:p>
            <a:pPr marL="457200" indent="-457200">
              <a:buFont typeface="Arial" panose="020B0604020202020204" pitchFamily="34" charset="0"/>
              <a:buChar char="•"/>
            </a:pPr>
            <a:r>
              <a:rPr lang="az-Latn-AZ" sz="2400" b="1" dirty="0">
                <a:latin typeface="Calibri" panose="020F0502020204030204" pitchFamily="34" charset="0"/>
              </a:rPr>
              <a:t>Sağ qastro-epiploik və kiçik venalar dalaq venasına</a:t>
            </a:r>
          </a:p>
          <a:p>
            <a:pPr marL="457200" indent="-457200">
              <a:buFont typeface="Arial" panose="020B0604020202020204" pitchFamily="34" charset="0"/>
              <a:buChar char="•"/>
            </a:pPr>
            <a:r>
              <a:rPr lang="az-Latn-AZ" sz="2400" b="1" dirty="0">
                <a:latin typeface="Calibri" panose="020F0502020204030204" pitchFamily="34" charset="0"/>
              </a:rPr>
              <a:t>Sağ qastro-epiploik vena yuxarı çöz venasına</a:t>
            </a:r>
            <a:endParaRPr lang="en-US" sz="2400" b="1" dirty="0">
              <a:latin typeface="Calibri" panose="020F0502020204030204" pitchFamily="34" charset="0"/>
            </a:endParaRPr>
          </a:p>
        </p:txBody>
      </p:sp>
      <p:pic>
        <p:nvPicPr>
          <p:cNvPr id="5" name="Şəkil 4"/>
          <p:cNvPicPr>
            <a:picLocks noChangeAspect="1"/>
          </p:cNvPicPr>
          <p:nvPr/>
        </p:nvPicPr>
        <p:blipFill rotWithShape="1">
          <a:blip r:embed="rId3">
            <a:extLst>
              <a:ext uri="{BEBA8EAE-BF5A-486C-A8C5-ECC9F3942E4B}">
                <a14:imgProps xmlns:a14="http://schemas.microsoft.com/office/drawing/2010/main">
                  <a14:imgLayer r:embed="rId4">
                    <a14:imgEffect>
                      <a14:backgroundRemoval t="0" b="100000" l="10000" r="90000"/>
                    </a14:imgEffect>
                    <a14:imgEffect>
                      <a14:saturation sat="400000"/>
                    </a14:imgEffect>
                  </a14:imgLayer>
                </a14:imgProps>
              </a:ext>
            </a:extLst>
          </a:blip>
          <a:srcRect l="27906" t="274" r="26930" b="-1"/>
          <a:stretch/>
        </p:blipFill>
        <p:spPr>
          <a:xfrm>
            <a:off x="5867400" y="990601"/>
            <a:ext cx="4546622" cy="5232945"/>
          </a:xfrm>
          <a:prstGeom prst="rect">
            <a:avLst/>
          </a:prstGeom>
        </p:spPr>
      </p:pic>
      <p:sp>
        <p:nvSpPr>
          <p:cNvPr id="7" name="TextBox 6">
            <a:extLst>
              <a:ext uri="{FF2B5EF4-FFF2-40B4-BE49-F238E27FC236}">
                <a16:creationId xmlns:a16="http://schemas.microsoft.com/office/drawing/2014/main" id="{0EBA732A-2268-41D1-8AEB-CA8ADC438863}"/>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066213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674665" y="136589"/>
            <a:ext cx="4842669" cy="909637"/>
          </a:xfrm>
        </p:spPr>
        <p:txBody>
          <a:bodyPr>
            <a:normAutofit/>
          </a:bodyPr>
          <a:lstStyle/>
          <a:p>
            <a:pPr algn="r"/>
            <a:r>
              <a:rPr lang="az-Latn-AZ" sz="3600" b="1" dirty="0">
                <a:solidFill>
                  <a:srgbClr val="0070C0"/>
                </a:solidFill>
                <a:latin typeface="Calibri" panose="020F0502020204030204" pitchFamily="34" charset="0"/>
              </a:rPr>
              <a:t>Mədənin anatomiyası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609600" y="1524000"/>
            <a:ext cx="3139440" cy="3416320"/>
          </a:xfrm>
          <a:prstGeom prst="rect">
            <a:avLst/>
          </a:prstGeom>
          <a:noFill/>
        </p:spPr>
        <p:txBody>
          <a:bodyPr wrap="square" rtlCol="0">
            <a:spAutoFit/>
          </a:bodyPr>
          <a:lstStyle/>
          <a:p>
            <a:r>
              <a:rPr lang="az-Latn-AZ" sz="2400" b="1" dirty="0">
                <a:solidFill>
                  <a:srgbClr val="C00000"/>
                </a:solidFill>
                <a:latin typeface="Calibri" panose="020F0502020204030204" pitchFamily="34" charset="0"/>
              </a:rPr>
              <a:t>Limfatik drenajı arteriyalara paralel düyünlərə açılır:</a:t>
            </a:r>
          </a:p>
          <a:p>
            <a:endParaRPr lang="az-Latn-AZ" sz="2400" b="1" dirty="0">
              <a:solidFill>
                <a:srgbClr val="C00000"/>
              </a:solidFill>
              <a:latin typeface="Calibri" panose="020F0502020204030204" pitchFamily="34" charset="0"/>
            </a:endParaRPr>
          </a:p>
          <a:p>
            <a:r>
              <a:rPr lang="az-Latn-AZ" sz="2400" b="1" dirty="0">
                <a:solidFill>
                  <a:srgbClr val="C00000"/>
                </a:solidFill>
                <a:latin typeface="Calibri" panose="020F0502020204030204" pitchFamily="34" charset="0"/>
              </a:rPr>
              <a:t>N1</a:t>
            </a:r>
          </a:p>
          <a:p>
            <a:r>
              <a:rPr lang="az-Latn-AZ" sz="2400" b="1" dirty="0">
                <a:solidFill>
                  <a:srgbClr val="C00000"/>
                </a:solidFill>
                <a:latin typeface="Calibri" panose="020F0502020204030204" pitchFamily="34" charset="0"/>
              </a:rPr>
              <a:t>N2</a:t>
            </a:r>
          </a:p>
          <a:p>
            <a:r>
              <a:rPr lang="az-Latn-AZ" sz="2400" b="1" dirty="0">
                <a:solidFill>
                  <a:srgbClr val="C00000"/>
                </a:solidFill>
                <a:latin typeface="Calibri" panose="020F0502020204030204" pitchFamily="34" charset="0"/>
              </a:rPr>
              <a:t>N3</a:t>
            </a:r>
          </a:p>
          <a:p>
            <a:r>
              <a:rPr lang="az-Latn-AZ" sz="2400" b="1" dirty="0">
                <a:solidFill>
                  <a:srgbClr val="C00000"/>
                </a:solidFill>
                <a:latin typeface="Calibri" panose="020F0502020204030204" pitchFamily="34" charset="0"/>
              </a:rPr>
              <a:t>N4</a:t>
            </a:r>
          </a:p>
          <a:p>
            <a:pPr marL="457200" indent="-457200">
              <a:buFont typeface="Arial" panose="020B0604020202020204" pitchFamily="34" charset="0"/>
              <a:buChar char="•"/>
            </a:pPr>
            <a:endParaRPr lang="en-US" sz="2400" b="1" dirty="0">
              <a:solidFill>
                <a:srgbClr val="C00000"/>
              </a:solidFill>
              <a:latin typeface="Calibri" panose="020F0502020204030204" pitchFamily="34" charset="0"/>
            </a:endParaRPr>
          </a:p>
        </p:txBody>
      </p:sp>
      <p:pic>
        <p:nvPicPr>
          <p:cNvPr id="5" name="Şəkil 1"/>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Lst>
          </a:blip>
          <a:stretch>
            <a:fillRect/>
          </a:stretch>
        </p:blipFill>
        <p:spPr>
          <a:xfrm>
            <a:off x="5060208" y="1046226"/>
            <a:ext cx="5234730" cy="5333999"/>
          </a:xfrm>
          <a:prstGeom prst="rect">
            <a:avLst/>
          </a:prstGeom>
        </p:spPr>
      </p:pic>
      <p:sp>
        <p:nvSpPr>
          <p:cNvPr id="7" name="TextBox 6">
            <a:extLst>
              <a:ext uri="{FF2B5EF4-FFF2-40B4-BE49-F238E27FC236}">
                <a16:creationId xmlns:a16="http://schemas.microsoft.com/office/drawing/2014/main" id="{7256131D-2B80-4A4F-8C66-053B0A9E4FB4}"/>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971516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886200" y="152400"/>
            <a:ext cx="4800600" cy="909637"/>
          </a:xfrm>
        </p:spPr>
        <p:txBody>
          <a:bodyPr>
            <a:normAutofit/>
          </a:bodyPr>
          <a:lstStyle/>
          <a:p>
            <a:pPr algn="ct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533400" y="1190328"/>
            <a:ext cx="4800600" cy="4031873"/>
          </a:xfrm>
          <a:prstGeom prst="rect">
            <a:avLst/>
          </a:prstGeom>
          <a:noFill/>
        </p:spPr>
        <p:txBody>
          <a:bodyPr wrap="square" rtlCol="0">
            <a:spAutoFit/>
          </a:bodyPr>
          <a:lstStyle/>
          <a:p>
            <a:r>
              <a:rPr lang="az-Latn-AZ" sz="3200" b="1" dirty="0">
                <a:latin typeface="Calibri" panose="020F0502020204030204" pitchFamily="34" charset="0"/>
              </a:rPr>
              <a:t>Sağ və sol azan sinir – motorikanı və sekresiyanı artırır</a:t>
            </a:r>
            <a:endParaRPr lang="en-US" sz="3200" b="1" dirty="0">
              <a:latin typeface="Calibri" panose="020F0502020204030204" pitchFamily="34" charset="0"/>
            </a:endParaRPr>
          </a:p>
          <a:p>
            <a:endParaRPr lang="az-Latn-AZ" sz="3200" b="1" dirty="0">
              <a:latin typeface="Calibri" panose="020F0502020204030204" pitchFamily="34" charset="0"/>
            </a:endParaRPr>
          </a:p>
          <a:p>
            <a:r>
              <a:rPr lang="az-Latn-AZ" sz="3200" b="1" dirty="0">
                <a:latin typeface="Calibri" panose="020F0502020204030204" pitchFamily="34" charset="0"/>
              </a:rPr>
              <a:t>Simpatik sinirlər – arteriyalar ətrafında yerləşir, motorikanı və sekresiyanı azaldır</a:t>
            </a:r>
            <a:endParaRPr lang="en-US" sz="3200" b="1" dirty="0">
              <a:latin typeface="Calibri" panose="020F0502020204030204" pitchFamily="34" charset="0"/>
            </a:endParaRPr>
          </a:p>
        </p:txBody>
      </p:sp>
      <p:pic>
        <p:nvPicPr>
          <p:cNvPr id="5" name="Şəkil 1"/>
          <p:cNvPicPr>
            <a:picLocks noChangeAspect="1"/>
          </p:cNvPicPr>
          <p:nvPr/>
        </p:nvPicPr>
        <p:blipFill>
          <a:blip r:embed="rId3"/>
          <a:stretch>
            <a:fillRect/>
          </a:stretch>
        </p:blipFill>
        <p:spPr>
          <a:xfrm>
            <a:off x="5734554" y="1190328"/>
            <a:ext cx="4511964" cy="4829473"/>
          </a:xfrm>
          <a:prstGeom prst="rect">
            <a:avLst/>
          </a:prstGeom>
        </p:spPr>
      </p:pic>
      <p:sp>
        <p:nvSpPr>
          <p:cNvPr id="7" name="TextBox 6">
            <a:extLst>
              <a:ext uri="{FF2B5EF4-FFF2-40B4-BE49-F238E27FC236}">
                <a16:creationId xmlns:a16="http://schemas.microsoft.com/office/drawing/2014/main" id="{A8029410-3B67-4A93-ABCF-D920864F9C0F}"/>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215099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225130" y="66319"/>
            <a:ext cx="4766469" cy="909637"/>
          </a:xfrm>
        </p:spPr>
        <p:txBody>
          <a:bodyPr>
            <a:normAutofit/>
          </a:bodyPr>
          <a:lstStyle/>
          <a:p>
            <a:pPr algn="ctr"/>
            <a:r>
              <a:rPr lang="az-Latn-AZ" sz="3600" b="1" dirty="0">
                <a:solidFill>
                  <a:srgbClr val="0070C0"/>
                </a:solidFill>
                <a:latin typeface="Calibri" panose="020F0502020204030204" pitchFamily="34" charset="0"/>
              </a:rPr>
              <a:t>Mədənin anatomiyası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914400" y="1429474"/>
            <a:ext cx="3886200" cy="461665"/>
          </a:xfrm>
          <a:prstGeom prst="rect">
            <a:avLst/>
          </a:prstGeom>
          <a:noFill/>
        </p:spPr>
        <p:txBody>
          <a:bodyPr wrap="square" rtlCol="0">
            <a:spAutoFit/>
          </a:bodyPr>
          <a:lstStyle/>
          <a:p>
            <a:r>
              <a:rPr lang="az-Latn-AZ" sz="2400" b="1" dirty="0">
                <a:latin typeface="Calibri" panose="020F0502020204030204" pitchFamily="34" charset="0"/>
              </a:rPr>
              <a:t>Orqanlarla münasibəti</a:t>
            </a:r>
            <a:endParaRPr lang="en-US" sz="2400" b="1" dirty="0">
              <a:latin typeface="Calibri" panose="020F0502020204030204" pitchFamily="34" charset="0"/>
            </a:endParaRPr>
          </a:p>
        </p:txBody>
      </p:sp>
      <p:pic>
        <p:nvPicPr>
          <p:cNvPr id="5" name="Picture 2" descr="http://reviewsoftings.files.wordpress.com/2011/02/stomach-flu-symptom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4111" y="1429474"/>
            <a:ext cx="4354582" cy="44440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2CEAA5A-1C8F-4BF6-A896-6ADF19D1FC18}"/>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9534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038600" y="27140"/>
            <a:ext cx="4724400" cy="909637"/>
          </a:xfrm>
        </p:spPr>
        <p:txBody>
          <a:bodyPr>
            <a:normAutofit/>
          </a:bodyPr>
          <a:lstStyle/>
          <a:p>
            <a:pPr algn="ct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533400" y="1371600"/>
            <a:ext cx="3886200" cy="3046988"/>
          </a:xfrm>
          <a:prstGeom prst="rect">
            <a:avLst/>
          </a:prstGeom>
          <a:noFill/>
        </p:spPr>
        <p:txBody>
          <a:bodyPr wrap="square" rtlCol="0">
            <a:spAutoFit/>
          </a:bodyPr>
          <a:lstStyle/>
          <a:p>
            <a:r>
              <a:rPr lang="az-Latn-AZ" sz="3200" b="1" dirty="0">
                <a:latin typeface="Calibri" panose="020F0502020204030204" pitchFamily="34" charset="0"/>
              </a:rPr>
              <a:t>Histologiyası –qişaları</a:t>
            </a:r>
          </a:p>
          <a:p>
            <a:endParaRPr lang="az-Latn-AZ" sz="3200" b="1" dirty="0">
              <a:latin typeface="Calibri" panose="020F0502020204030204" pitchFamily="34" charset="0"/>
            </a:endParaRPr>
          </a:p>
          <a:p>
            <a:r>
              <a:rPr lang="az-Latn-AZ" sz="3200" b="1" dirty="0">
                <a:latin typeface="Calibri" panose="020F0502020204030204" pitchFamily="34" charset="0"/>
              </a:rPr>
              <a:t>Selikli qişa</a:t>
            </a:r>
          </a:p>
          <a:p>
            <a:r>
              <a:rPr lang="az-Latn-AZ" sz="3200" b="1" dirty="0">
                <a:latin typeface="Calibri" panose="020F0502020204030204" pitchFamily="34" charset="0"/>
              </a:rPr>
              <a:t>Selikaltı qişa </a:t>
            </a:r>
          </a:p>
          <a:p>
            <a:r>
              <a:rPr lang="az-Latn-AZ" sz="3200" b="1" dirty="0">
                <a:latin typeface="Calibri" panose="020F0502020204030204" pitchFamily="34" charset="0"/>
              </a:rPr>
              <a:t>Əzələ qişası</a:t>
            </a:r>
          </a:p>
          <a:p>
            <a:r>
              <a:rPr lang="az-Latn-AZ" sz="3200" b="1" dirty="0">
                <a:latin typeface="Calibri" panose="020F0502020204030204" pitchFamily="34" charset="0"/>
              </a:rPr>
              <a:t>Seroz qişa</a:t>
            </a:r>
            <a:endParaRPr lang="en-US" sz="3200" b="1" dirty="0">
              <a:latin typeface="Calibri" panose="020F0502020204030204" pitchFamily="34" charset="0"/>
            </a:endParaRPr>
          </a:p>
        </p:txBody>
      </p:sp>
      <p:pic>
        <p:nvPicPr>
          <p:cNvPr id="7" name="Şəkil 1"/>
          <p:cNvPicPr>
            <a:picLocks noChangeAspect="1"/>
          </p:cNvPicPr>
          <p:nvPr/>
        </p:nvPicPr>
        <p:blipFill>
          <a:blip r:embed="rId3">
            <a:extLst>
              <a:ext uri="{BEBA8EAE-BF5A-486C-A8C5-ECC9F3942E4B}">
                <a14:imgProps xmlns:a14="http://schemas.microsoft.com/office/drawing/2010/main">
                  <a14:imgLayer r:embed="rId4">
                    <a14:imgEffect>
                      <a14:backgroundRemoval t="0" b="100000" l="5963" r="100000"/>
                    </a14:imgEffect>
                    <a14:imgEffect>
                      <a14:saturation sat="400000"/>
                    </a14:imgEffect>
                  </a14:imgLayer>
                </a14:imgProps>
              </a:ext>
            </a:extLst>
          </a:blip>
          <a:stretch>
            <a:fillRect/>
          </a:stretch>
        </p:blipFill>
        <p:spPr>
          <a:xfrm>
            <a:off x="3276600" y="1066800"/>
            <a:ext cx="7121376" cy="5368346"/>
          </a:xfrm>
          <a:prstGeom prst="rect">
            <a:avLst/>
          </a:prstGeom>
        </p:spPr>
      </p:pic>
      <p:sp>
        <p:nvSpPr>
          <p:cNvPr id="8" name="TextBox 7">
            <a:extLst>
              <a:ext uri="{FF2B5EF4-FFF2-40B4-BE49-F238E27FC236}">
                <a16:creationId xmlns:a16="http://schemas.microsoft.com/office/drawing/2014/main" id="{C4C7337D-D6AF-41FC-A2BB-81867CAD2563}"/>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950343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886200" y="76200"/>
            <a:ext cx="4579938" cy="909637"/>
          </a:xfrm>
        </p:spPr>
        <p:txBody>
          <a:bodyPr>
            <a:normAutofit/>
          </a:bodyPr>
          <a:lstStyle/>
          <a:p>
            <a:pPr algn="ct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76200" y="1084480"/>
            <a:ext cx="4495800" cy="2677656"/>
          </a:xfrm>
          <a:prstGeom prst="rect">
            <a:avLst/>
          </a:prstGeom>
          <a:noFill/>
        </p:spPr>
        <p:txBody>
          <a:bodyPr wrap="square" rtlCol="0">
            <a:spAutoFit/>
          </a:bodyPr>
          <a:lstStyle/>
          <a:p>
            <a:r>
              <a:rPr lang="az-Latn-AZ" sz="2400" b="1" dirty="0">
                <a:latin typeface="Calibri" panose="020F0502020204030204" pitchFamily="34" charset="0"/>
              </a:rPr>
              <a:t>Histologiyası –qişaları</a:t>
            </a:r>
          </a:p>
          <a:p>
            <a:endParaRPr lang="az-Latn-AZ" sz="2400" b="1" dirty="0">
              <a:latin typeface="Calibri" panose="020F0502020204030204" pitchFamily="34" charset="0"/>
            </a:endParaRPr>
          </a:p>
          <a:p>
            <a:r>
              <a:rPr lang="az-Latn-AZ" sz="2400" b="1" dirty="0">
                <a:latin typeface="Calibri" panose="020F0502020204030204" pitchFamily="34" charset="0"/>
              </a:rPr>
              <a:t>Selikli qişa</a:t>
            </a:r>
          </a:p>
          <a:p>
            <a:pPr lvl="1"/>
            <a:r>
              <a:rPr lang="az-Latn-AZ" sz="2400" b="1" dirty="0">
                <a:latin typeface="Calibri" panose="020F0502020204030204" pitchFamily="34" charset="0"/>
              </a:rPr>
              <a:t>parietal hüceyrələr -turşu</a:t>
            </a:r>
            <a:endParaRPr lang="en-US" sz="2400" b="1" dirty="0">
              <a:latin typeface="Calibri" panose="020F0502020204030204" pitchFamily="34" charset="0"/>
            </a:endParaRPr>
          </a:p>
          <a:p>
            <a:pPr lvl="1"/>
            <a:r>
              <a:rPr lang="az-Latn-AZ" sz="2400" b="1" dirty="0">
                <a:latin typeface="Calibri" panose="020F0502020204030204" pitchFamily="34" charset="0"/>
              </a:rPr>
              <a:t>əsas hüceyrələr - pepsin</a:t>
            </a:r>
            <a:endParaRPr lang="en-US" sz="2400" b="1" dirty="0">
              <a:latin typeface="Calibri" panose="020F0502020204030204" pitchFamily="34" charset="0"/>
            </a:endParaRPr>
          </a:p>
          <a:p>
            <a:pPr lvl="1"/>
            <a:r>
              <a:rPr lang="az-Latn-AZ" sz="2400" b="1" dirty="0">
                <a:latin typeface="Calibri" panose="020F0502020204030204" pitchFamily="34" charset="0"/>
              </a:rPr>
              <a:t>boyun hüceyrələr – selik</a:t>
            </a:r>
          </a:p>
          <a:p>
            <a:pPr lvl="1"/>
            <a:r>
              <a:rPr lang="az-Latn-AZ" sz="2400" b="1" dirty="0">
                <a:latin typeface="Calibri" panose="020F0502020204030204" pitchFamily="34" charset="0"/>
              </a:rPr>
              <a:t>APUD hüceyrələr (G, D, H və s)</a:t>
            </a:r>
            <a:endParaRPr lang="en-US" sz="2400" b="1" dirty="0">
              <a:latin typeface="Calibri" panose="020F0502020204030204" pitchFamily="34" charset="0"/>
            </a:endParaRPr>
          </a:p>
        </p:txBody>
      </p:sp>
      <p:pic>
        <p:nvPicPr>
          <p:cNvPr id="8" name="Picture 8" descr="http://classconnection.s3.amazonaws.com/672/flashcards/25672/png/untitled1335823405195.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7300" y="914400"/>
            <a:ext cx="6210299" cy="563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C2DFA92B-0167-488F-8E26-FE7BE3B5038E}"/>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324352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225130" y="76596"/>
            <a:ext cx="4321979" cy="909637"/>
          </a:xfrm>
        </p:spPr>
        <p:txBody>
          <a:bodyPr>
            <a:normAutofit/>
          </a:bodyPr>
          <a:lstStyle/>
          <a:p>
            <a:pPr algn="ctr"/>
            <a:r>
              <a:rPr lang="az-Latn-AZ" sz="3200" b="1" dirty="0">
                <a:solidFill>
                  <a:srgbClr val="0070C0"/>
                </a:solidFill>
                <a:latin typeface="Calibri" panose="020F0502020204030204" pitchFamily="34" charset="0"/>
              </a:rPr>
              <a:t>Mədənin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382520" y="1050589"/>
            <a:ext cx="3444240" cy="3046988"/>
          </a:xfrm>
          <a:prstGeom prst="rect">
            <a:avLst/>
          </a:prstGeom>
          <a:noFill/>
        </p:spPr>
        <p:txBody>
          <a:bodyPr wrap="square" rtlCol="0">
            <a:spAutoFit/>
          </a:bodyPr>
          <a:lstStyle/>
          <a:p>
            <a:r>
              <a:rPr lang="az-Latn-AZ" sz="2400" b="1" dirty="0">
                <a:latin typeface="Calibri" panose="020F0502020204030204" pitchFamily="34" charset="0"/>
              </a:rPr>
              <a:t>Histologiyası –qişaları</a:t>
            </a:r>
          </a:p>
          <a:p>
            <a:endParaRPr lang="az-Latn-AZ" sz="2400" b="1" dirty="0">
              <a:latin typeface="Calibri" panose="020F0502020204030204" pitchFamily="34" charset="0"/>
            </a:endParaRPr>
          </a:p>
          <a:p>
            <a:r>
              <a:rPr lang="az-Latn-AZ" sz="2400" b="1" dirty="0">
                <a:latin typeface="Calibri" panose="020F0502020204030204" pitchFamily="34" charset="0"/>
              </a:rPr>
              <a:t>Selikaltı qişa – limfatik follikullar (MALT)</a:t>
            </a:r>
          </a:p>
          <a:p>
            <a:r>
              <a:rPr lang="az-Latn-AZ" sz="2400" b="1" dirty="0">
                <a:latin typeface="Calibri" panose="020F0502020204030204" pitchFamily="34" charset="0"/>
              </a:rPr>
              <a:t>Əzələ qişası</a:t>
            </a:r>
          </a:p>
          <a:p>
            <a:pPr lvl="1"/>
            <a:r>
              <a:rPr lang="az-Latn-AZ" sz="2400" b="1" dirty="0">
                <a:latin typeface="Calibri" panose="020F0502020204030204" pitchFamily="34" charset="0"/>
              </a:rPr>
              <a:t>boylama əzələlər</a:t>
            </a:r>
          </a:p>
          <a:p>
            <a:pPr lvl="1"/>
            <a:r>
              <a:rPr lang="az-Latn-AZ" sz="2400" b="1" dirty="0">
                <a:latin typeface="Calibri" panose="020F0502020204030204" pitchFamily="34" charset="0"/>
              </a:rPr>
              <a:t>dairəvi əzələlər</a:t>
            </a:r>
          </a:p>
          <a:p>
            <a:r>
              <a:rPr lang="az-Latn-AZ" sz="2400" b="1" dirty="0">
                <a:latin typeface="Calibri" panose="020F0502020204030204" pitchFamily="34" charset="0"/>
              </a:rPr>
              <a:t>Seroz qişa</a:t>
            </a:r>
            <a:endParaRPr lang="en-US" sz="2400" b="1" dirty="0">
              <a:latin typeface="Calibri" panose="020F0502020204030204" pitchFamily="34" charset="0"/>
            </a:endParaRPr>
          </a:p>
        </p:txBody>
      </p:sp>
      <p:pic>
        <p:nvPicPr>
          <p:cNvPr id="7" name="Şəkil 1"/>
          <p:cNvPicPr>
            <a:picLocks noChangeAspect="1"/>
          </p:cNvPicPr>
          <p:nvPr/>
        </p:nvPicPr>
        <p:blipFill>
          <a:blip r:embed="rId3">
            <a:extLst>
              <a:ext uri="{BEBA8EAE-BF5A-486C-A8C5-ECC9F3942E4B}">
                <a14:imgProps xmlns:a14="http://schemas.microsoft.com/office/drawing/2010/main">
                  <a14:imgLayer r:embed="rId4">
                    <a14:imgEffect>
                      <a14:backgroundRemoval t="0" b="99262" l="0" r="100000"/>
                    </a14:imgEffect>
                  </a14:imgLayer>
                </a14:imgProps>
              </a:ext>
            </a:extLst>
          </a:blip>
          <a:stretch>
            <a:fillRect/>
          </a:stretch>
        </p:blipFill>
        <p:spPr>
          <a:xfrm>
            <a:off x="7356937" y="1219200"/>
            <a:ext cx="4058916" cy="3536871"/>
          </a:xfrm>
          <a:prstGeom prst="rect">
            <a:avLst/>
          </a:prstGeom>
        </p:spPr>
      </p:pic>
      <p:pic>
        <p:nvPicPr>
          <p:cNvPr id="8" name="Şəkil 3"/>
          <p:cNvPicPr>
            <a:picLocks noChangeAspect="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Lst>
          </a:blip>
          <a:stretch>
            <a:fillRect/>
          </a:stretch>
        </p:blipFill>
        <p:spPr>
          <a:xfrm rot="19632309">
            <a:off x="2965651" y="3344137"/>
            <a:ext cx="3738826" cy="3042712"/>
          </a:xfrm>
          <a:prstGeom prst="rect">
            <a:avLst/>
          </a:prstGeom>
        </p:spPr>
      </p:pic>
      <p:sp>
        <p:nvSpPr>
          <p:cNvPr id="9" name="TextBox 8">
            <a:extLst>
              <a:ext uri="{FF2B5EF4-FFF2-40B4-BE49-F238E27FC236}">
                <a16:creationId xmlns:a16="http://schemas.microsoft.com/office/drawing/2014/main" id="{1A98F323-BAD6-4A48-8F64-9243AF41F896}"/>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818888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Şəkil 50"/>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Effect>
                      <a14:saturation sat="400000"/>
                    </a14:imgEffect>
                  </a14:imgLayer>
                </a14:imgProps>
              </a:ext>
            </a:extLst>
          </a:blip>
          <a:stretch>
            <a:fillRect/>
          </a:stretch>
        </p:blipFill>
        <p:spPr>
          <a:xfrm>
            <a:off x="5371703" y="1809784"/>
            <a:ext cx="4455738" cy="4728652"/>
          </a:xfrm>
          <a:prstGeom prst="rect">
            <a:avLst/>
          </a:prstGeom>
        </p:spPr>
      </p:pic>
      <p:sp>
        <p:nvSpPr>
          <p:cNvPr id="6" name="Text Placeholder 5"/>
          <p:cNvSpPr>
            <a:spLocks noGrp="1"/>
          </p:cNvSpPr>
          <p:nvPr>
            <p:ph type="body" sz="half" idx="2"/>
          </p:nvPr>
        </p:nvSpPr>
        <p:spPr>
          <a:xfrm>
            <a:off x="3615530" y="107006"/>
            <a:ext cx="4995069" cy="909637"/>
          </a:xfrm>
        </p:spPr>
        <p:txBody>
          <a:bodyPr>
            <a:normAutofit/>
          </a:bodyPr>
          <a:lstStyle/>
          <a:p>
            <a:pPr algn="ctr"/>
            <a:r>
              <a:rPr lang="az-Latn-AZ" sz="3600" b="1" dirty="0">
                <a:solidFill>
                  <a:srgbClr val="0070C0"/>
                </a:solidFill>
                <a:latin typeface="Calibri" panose="020F0502020204030204" pitchFamily="34" charset="0"/>
              </a:rPr>
              <a:t>Mədənin fiziologiyası</a:t>
            </a:r>
            <a:endParaRPr lang="en-US" sz="3600" b="1" dirty="0">
              <a:solidFill>
                <a:srgbClr val="0070C0"/>
              </a:solidFill>
              <a:latin typeface="Calibri" panose="020F0502020204030204" pitchFamily="34" charset="0"/>
            </a:endParaRPr>
          </a:p>
        </p:txBody>
      </p:sp>
      <p:sp>
        <p:nvSpPr>
          <p:cNvPr id="5" name="Footer Placeholder 4"/>
          <p:cNvSpPr>
            <a:spLocks noGrp="1"/>
          </p:cNvSpPr>
          <p:nvPr>
            <p:ph type="ftr" sz="quarter" idx="11"/>
          </p:nvPr>
        </p:nvSpPr>
        <p:spPr/>
        <p:txBody>
          <a:bodyPr/>
          <a:lstStyle/>
          <a:p>
            <a:r>
              <a:rPr lang="en-US"/>
              <a:t>Prof. NYBay</a:t>
            </a:r>
          </a:p>
        </p:txBody>
      </p:sp>
      <p:sp>
        <p:nvSpPr>
          <p:cNvPr id="4" name="TextBox 3"/>
          <p:cNvSpPr txBox="1"/>
          <p:nvPr/>
        </p:nvSpPr>
        <p:spPr>
          <a:xfrm>
            <a:off x="246229" y="1205017"/>
            <a:ext cx="4800600" cy="4154984"/>
          </a:xfrm>
          <a:prstGeom prst="rect">
            <a:avLst/>
          </a:prstGeom>
          <a:noFill/>
        </p:spPr>
        <p:txBody>
          <a:bodyPr wrap="square" rtlCol="0">
            <a:spAutoFit/>
          </a:bodyPr>
          <a:lstStyle/>
          <a:p>
            <a:r>
              <a:rPr lang="az-Latn-AZ" sz="2400" b="1" dirty="0">
                <a:solidFill>
                  <a:srgbClr val="C00000"/>
                </a:solidFill>
                <a:latin typeface="Calibri" panose="020F0502020204030204" pitchFamily="34" charset="0"/>
              </a:rPr>
              <a:t>Funksiyası</a:t>
            </a:r>
          </a:p>
          <a:p>
            <a:pPr marL="342900" indent="-342900">
              <a:buFont typeface="Arial" panose="020B0604020202020204" pitchFamily="34" charset="0"/>
              <a:buChar char="•"/>
            </a:pPr>
            <a:r>
              <a:rPr lang="az-Latn-AZ" sz="2400" b="1" dirty="0">
                <a:solidFill>
                  <a:srgbClr val="C00000"/>
                </a:solidFill>
                <a:latin typeface="Calibri" panose="020F0502020204030204" pitchFamily="34" charset="0"/>
              </a:rPr>
              <a:t>Qidaları saxlama (çəllək)</a:t>
            </a:r>
          </a:p>
          <a:p>
            <a:pPr marL="342900" indent="-342900">
              <a:buFont typeface="Arial" panose="020B0604020202020204" pitchFamily="34" charset="0"/>
              <a:buChar char="•"/>
            </a:pPr>
            <a:r>
              <a:rPr lang="az-Latn-AZ" sz="2400" b="1" dirty="0">
                <a:solidFill>
                  <a:srgbClr val="C00000"/>
                </a:solidFill>
                <a:latin typeface="Calibri" panose="020F0502020204030204" pitchFamily="34" charset="0"/>
              </a:rPr>
              <a:t>Növbəti mərhələ üçün hazırlama</a:t>
            </a:r>
          </a:p>
          <a:p>
            <a:pPr marL="342900" indent="-342900">
              <a:buFont typeface="Arial" panose="020B0604020202020204" pitchFamily="34" charset="0"/>
              <a:buChar char="•"/>
            </a:pPr>
            <a:r>
              <a:rPr lang="az-Latn-AZ" sz="2400" b="1" dirty="0">
                <a:solidFill>
                  <a:srgbClr val="C00000"/>
                </a:solidFill>
                <a:latin typeface="Calibri" panose="020F0502020204030204" pitchFamily="34" charset="0"/>
              </a:rPr>
              <a:t>Zəif sorulma</a:t>
            </a:r>
          </a:p>
          <a:p>
            <a:pPr marL="342900" indent="-342900">
              <a:buFont typeface="Arial" panose="020B0604020202020204" pitchFamily="34" charset="0"/>
              <a:buChar char="•"/>
            </a:pPr>
            <a:endParaRPr lang="az-Latn-AZ" sz="2400" b="1" dirty="0">
              <a:latin typeface="Calibri" panose="020F0502020204030204" pitchFamily="34" charset="0"/>
            </a:endParaRPr>
          </a:p>
          <a:p>
            <a:r>
              <a:rPr lang="az-Latn-AZ" sz="2400" b="1" dirty="0">
                <a:latin typeface="Calibri" panose="020F0502020204030204" pitchFamily="34" charset="0"/>
              </a:rPr>
              <a:t>Proeselər</a:t>
            </a:r>
          </a:p>
          <a:p>
            <a:pPr marL="342900" indent="-342900">
              <a:buFont typeface="Arial" panose="020B0604020202020204" pitchFamily="34" charset="0"/>
              <a:buChar char="•"/>
            </a:pPr>
            <a:r>
              <a:rPr lang="az-Latn-AZ" sz="2400" b="1" dirty="0">
                <a:latin typeface="Calibri" panose="020F0502020204030204" pitchFamily="34" charset="0"/>
              </a:rPr>
              <a:t>Sekresiya (turşu, enzimlər, selik)</a:t>
            </a:r>
          </a:p>
          <a:p>
            <a:pPr marL="342900" indent="-342900">
              <a:buFont typeface="Arial" panose="020B0604020202020204" pitchFamily="34" charset="0"/>
              <a:buChar char="•"/>
            </a:pPr>
            <a:r>
              <a:rPr lang="az-Latn-AZ" sz="2400" b="1" dirty="0">
                <a:latin typeface="Calibri" panose="020F0502020204030204" pitchFamily="34" charset="0"/>
              </a:rPr>
              <a:t>Həzm və sorulma</a:t>
            </a:r>
            <a:endParaRPr lang="en-US" sz="2400" b="1" dirty="0">
              <a:latin typeface="Calibri" panose="020F0502020204030204" pitchFamily="34" charset="0"/>
            </a:endParaRPr>
          </a:p>
          <a:p>
            <a:pPr marL="342900" indent="-342900">
              <a:buFont typeface="Arial" panose="020B0604020202020204" pitchFamily="34" charset="0"/>
              <a:buChar char="•"/>
            </a:pPr>
            <a:r>
              <a:rPr lang="az-Latn-AZ" sz="2400" b="1" dirty="0">
                <a:latin typeface="Calibri" panose="020F0502020204030204" pitchFamily="34" charset="0"/>
              </a:rPr>
              <a:t>Hərəki proses (qarışdırma və hissələrlə 12 bb-a ötürmə</a:t>
            </a:r>
          </a:p>
          <a:p>
            <a:pPr marL="342900" indent="-342900">
              <a:buFont typeface="Arial" panose="020B0604020202020204" pitchFamily="34" charset="0"/>
              <a:buChar char="•"/>
            </a:pPr>
            <a:r>
              <a:rPr lang="az-Latn-AZ" sz="2400" b="1" dirty="0">
                <a:latin typeface="Calibri" panose="020F0502020204030204" pitchFamily="34" charset="0"/>
              </a:rPr>
              <a:t>selikli qişasının qorunması</a:t>
            </a:r>
            <a:endParaRPr lang="en-US" sz="2400" b="1" dirty="0">
              <a:latin typeface="Calibri" panose="020F0502020204030204" pitchFamily="34" charset="0"/>
            </a:endParaRPr>
          </a:p>
        </p:txBody>
      </p:sp>
      <p:sp>
        <p:nvSpPr>
          <p:cNvPr id="2" name="TextBox 1"/>
          <p:cNvSpPr txBox="1"/>
          <p:nvPr/>
        </p:nvSpPr>
        <p:spPr>
          <a:xfrm>
            <a:off x="7676932" y="3581401"/>
            <a:ext cx="1467068" cy="1200329"/>
          </a:xfrm>
          <a:prstGeom prst="rect">
            <a:avLst/>
          </a:prstGeom>
          <a:noFill/>
        </p:spPr>
        <p:txBody>
          <a:bodyPr wrap="none" rtlCol="0">
            <a:spAutoFit/>
          </a:bodyPr>
          <a:lstStyle/>
          <a:p>
            <a:r>
              <a:rPr lang="az-Latn-AZ" sz="2400" b="1" dirty="0">
                <a:solidFill>
                  <a:schemeClr val="bg1"/>
                </a:solidFill>
                <a:latin typeface="Calibri" panose="020F0502020204030204" pitchFamily="34" charset="0"/>
              </a:rPr>
              <a:t>Çəllək</a:t>
            </a:r>
          </a:p>
          <a:p>
            <a:r>
              <a:rPr lang="az-Latn-AZ" sz="2400" b="1" dirty="0">
                <a:solidFill>
                  <a:schemeClr val="bg1"/>
                </a:solidFill>
                <a:latin typeface="Calibri" panose="020F0502020204030204" pitchFamily="34" charset="0"/>
              </a:rPr>
              <a:t>Hazırlama</a:t>
            </a:r>
          </a:p>
          <a:p>
            <a:r>
              <a:rPr lang="az-Latn-AZ" sz="2400" b="1" dirty="0">
                <a:solidFill>
                  <a:schemeClr val="bg1"/>
                </a:solidFill>
                <a:latin typeface="Calibri" panose="020F0502020204030204" pitchFamily="34" charset="0"/>
              </a:rPr>
              <a:t>Sorulma</a:t>
            </a:r>
            <a:endParaRPr lang="en-US" sz="2400" b="1" dirty="0">
              <a:solidFill>
                <a:schemeClr val="bg1"/>
              </a:solidFill>
              <a:latin typeface="Calibri" panose="020F0502020204030204" pitchFamily="34" charset="0"/>
            </a:endParaRPr>
          </a:p>
        </p:txBody>
      </p:sp>
      <p:sp>
        <p:nvSpPr>
          <p:cNvPr id="3" name="TextBox 2"/>
          <p:cNvSpPr txBox="1"/>
          <p:nvPr/>
        </p:nvSpPr>
        <p:spPr>
          <a:xfrm>
            <a:off x="9052610" y="1447801"/>
            <a:ext cx="1386790" cy="461665"/>
          </a:xfrm>
          <a:prstGeom prst="rect">
            <a:avLst/>
          </a:prstGeom>
          <a:noFill/>
        </p:spPr>
        <p:txBody>
          <a:bodyPr wrap="none" rtlCol="0">
            <a:spAutoFit/>
          </a:bodyPr>
          <a:lstStyle/>
          <a:p>
            <a:r>
              <a:rPr lang="az-Latn-AZ" sz="2400" b="1" dirty="0">
                <a:solidFill>
                  <a:srgbClr val="C00000"/>
                </a:solidFill>
                <a:latin typeface="Calibri" panose="020F0502020204030204" pitchFamily="34" charset="0"/>
              </a:rPr>
              <a:t>Sekresiya</a:t>
            </a:r>
            <a:endParaRPr lang="en-US" sz="2400" b="1" dirty="0">
              <a:solidFill>
                <a:srgbClr val="C00000"/>
              </a:solidFill>
              <a:latin typeface="Calibri" panose="020F0502020204030204" pitchFamily="34" charset="0"/>
            </a:endParaRPr>
          </a:p>
        </p:txBody>
      </p:sp>
      <p:sp>
        <p:nvSpPr>
          <p:cNvPr id="17" name="TextBox 16"/>
          <p:cNvSpPr txBox="1"/>
          <p:nvPr/>
        </p:nvSpPr>
        <p:spPr>
          <a:xfrm>
            <a:off x="5486400" y="3200401"/>
            <a:ext cx="1368901" cy="461665"/>
          </a:xfrm>
          <a:prstGeom prst="rect">
            <a:avLst/>
          </a:prstGeom>
          <a:noFill/>
        </p:spPr>
        <p:txBody>
          <a:bodyPr wrap="none" rtlCol="0">
            <a:spAutoFit/>
          </a:bodyPr>
          <a:lstStyle/>
          <a:p>
            <a:r>
              <a:rPr lang="az-Latn-AZ" sz="2400" b="1" dirty="0">
                <a:solidFill>
                  <a:srgbClr val="C00000"/>
                </a:solidFill>
                <a:latin typeface="Calibri" panose="020F0502020204030204" pitchFamily="34" charset="0"/>
              </a:rPr>
              <a:t>Motorika</a:t>
            </a:r>
            <a:endParaRPr lang="en-US" sz="2400" b="1" dirty="0">
              <a:solidFill>
                <a:srgbClr val="C00000"/>
              </a:solidFill>
              <a:latin typeface="Calibri" panose="020F0502020204030204" pitchFamily="34" charset="0"/>
            </a:endParaRPr>
          </a:p>
        </p:txBody>
      </p:sp>
      <p:sp>
        <p:nvSpPr>
          <p:cNvPr id="18" name="TextBox 17"/>
          <p:cNvSpPr txBox="1"/>
          <p:nvPr/>
        </p:nvSpPr>
        <p:spPr>
          <a:xfrm>
            <a:off x="7933184" y="5943600"/>
            <a:ext cx="906017" cy="461665"/>
          </a:xfrm>
          <a:prstGeom prst="rect">
            <a:avLst/>
          </a:prstGeom>
          <a:noFill/>
        </p:spPr>
        <p:txBody>
          <a:bodyPr wrap="none" rtlCol="0">
            <a:spAutoFit/>
          </a:bodyPr>
          <a:lstStyle/>
          <a:p>
            <a:r>
              <a:rPr lang="az-Latn-AZ" sz="2400" b="1" dirty="0">
                <a:solidFill>
                  <a:srgbClr val="C00000"/>
                </a:solidFill>
                <a:latin typeface="Calibri" panose="020F0502020204030204" pitchFamily="34" charset="0"/>
              </a:rPr>
              <a:t>Həzm</a:t>
            </a:r>
            <a:endParaRPr lang="en-US" sz="2400" b="1" dirty="0">
              <a:solidFill>
                <a:srgbClr val="C00000"/>
              </a:solidFill>
              <a:latin typeface="Calibri" panose="020F0502020204030204" pitchFamily="34" charset="0"/>
            </a:endParaRPr>
          </a:p>
        </p:txBody>
      </p:sp>
      <p:sp>
        <p:nvSpPr>
          <p:cNvPr id="19" name="TextBox 18"/>
          <p:cNvSpPr txBox="1"/>
          <p:nvPr/>
        </p:nvSpPr>
        <p:spPr>
          <a:xfrm>
            <a:off x="9372601" y="4948536"/>
            <a:ext cx="1237839" cy="461665"/>
          </a:xfrm>
          <a:prstGeom prst="rect">
            <a:avLst/>
          </a:prstGeom>
          <a:noFill/>
        </p:spPr>
        <p:txBody>
          <a:bodyPr wrap="none" rtlCol="0">
            <a:spAutoFit/>
          </a:bodyPr>
          <a:lstStyle/>
          <a:p>
            <a:r>
              <a:rPr lang="az-Latn-AZ" sz="2400" b="1" dirty="0">
                <a:solidFill>
                  <a:srgbClr val="C00000"/>
                </a:solidFill>
                <a:latin typeface="Calibri" panose="020F0502020204030204" pitchFamily="34" charset="0"/>
              </a:rPr>
              <a:t>Qoruma</a:t>
            </a:r>
            <a:endParaRPr lang="en-US" sz="2400" b="1" dirty="0">
              <a:solidFill>
                <a:srgbClr val="C00000"/>
              </a:solidFill>
              <a:latin typeface="Calibri" panose="020F0502020204030204" pitchFamily="34" charset="0"/>
            </a:endParaRPr>
          </a:p>
        </p:txBody>
      </p:sp>
      <p:cxnSp>
        <p:nvCxnSpPr>
          <p:cNvPr id="21" name="Straight Arrow Connector 20"/>
          <p:cNvCxnSpPr>
            <a:stCxn id="3" idx="2"/>
            <a:endCxn id="2" idx="0"/>
          </p:cNvCxnSpPr>
          <p:nvPr/>
        </p:nvCxnSpPr>
        <p:spPr>
          <a:xfrm flipH="1">
            <a:off x="8410467" y="1909466"/>
            <a:ext cx="1335539" cy="167193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3" name="Straight Arrow Connector 22"/>
          <p:cNvCxnSpPr>
            <a:stCxn id="17" idx="3"/>
            <a:endCxn id="2" idx="1"/>
          </p:cNvCxnSpPr>
          <p:nvPr/>
        </p:nvCxnSpPr>
        <p:spPr>
          <a:xfrm>
            <a:off x="6855300" y="3431233"/>
            <a:ext cx="821632" cy="7503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5" name="Straight Arrow Connector 24"/>
          <p:cNvCxnSpPr>
            <a:stCxn id="18" idx="0"/>
            <a:endCxn id="2" idx="2"/>
          </p:cNvCxnSpPr>
          <p:nvPr/>
        </p:nvCxnSpPr>
        <p:spPr>
          <a:xfrm flipV="1">
            <a:off x="8386193" y="4781730"/>
            <a:ext cx="24273" cy="116187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7" name="Straight Arrow Connector 26"/>
          <p:cNvCxnSpPr>
            <a:stCxn id="19" idx="1"/>
            <a:endCxn id="2" idx="3"/>
          </p:cNvCxnSpPr>
          <p:nvPr/>
        </p:nvCxnSpPr>
        <p:spPr>
          <a:xfrm flipH="1" flipV="1">
            <a:off x="9144000" y="4181566"/>
            <a:ext cx="228600" cy="99780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5" name="TextBox 14">
            <a:extLst>
              <a:ext uri="{FF2B5EF4-FFF2-40B4-BE49-F238E27FC236}">
                <a16:creationId xmlns:a16="http://schemas.microsoft.com/office/drawing/2014/main" id="{E7CADA71-35E9-4530-B7AF-CE68B5628489}"/>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818925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366257" y="110335"/>
            <a:ext cx="5459485" cy="909637"/>
          </a:xfrm>
        </p:spPr>
        <p:txBody>
          <a:bodyPr>
            <a:normAutofit/>
          </a:bodyPr>
          <a:lstStyle/>
          <a:p>
            <a:pPr algn="ctr"/>
            <a:r>
              <a:rPr lang="az-Latn-AZ" sz="3600" b="1" dirty="0">
                <a:solidFill>
                  <a:srgbClr val="0070C0"/>
                </a:solidFill>
                <a:latin typeface="Calibri" panose="020F0502020204030204" pitchFamily="34" charset="0"/>
              </a:rPr>
              <a:t>Mədənin fiziologiyası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grpSp>
        <p:nvGrpSpPr>
          <p:cNvPr id="112" name="Group 111"/>
          <p:cNvGrpSpPr/>
          <p:nvPr/>
        </p:nvGrpSpPr>
        <p:grpSpPr>
          <a:xfrm>
            <a:off x="5951411" y="1045964"/>
            <a:ext cx="3802190" cy="4930220"/>
            <a:chOff x="4427411" y="1045964"/>
            <a:chExt cx="3802190" cy="4930220"/>
          </a:xfrm>
        </p:grpSpPr>
        <p:grpSp>
          <p:nvGrpSpPr>
            <p:cNvPr id="9" name="Group 14"/>
            <p:cNvGrpSpPr>
              <a:grpSpLocks/>
            </p:cNvGrpSpPr>
            <p:nvPr/>
          </p:nvGrpSpPr>
          <p:grpSpPr bwMode="auto">
            <a:xfrm flipV="1">
              <a:off x="5029807" y="2585863"/>
              <a:ext cx="3199794" cy="2403482"/>
              <a:chOff x="2174226" y="2162948"/>
              <a:chExt cx="3795249" cy="3791934"/>
            </a:xfrm>
          </p:grpSpPr>
          <p:grpSp>
            <p:nvGrpSpPr>
              <p:cNvPr id="34" name="Group 43"/>
              <p:cNvGrpSpPr>
                <a:grpSpLocks/>
              </p:cNvGrpSpPr>
              <p:nvPr/>
            </p:nvGrpSpPr>
            <p:grpSpPr bwMode="auto">
              <a:xfrm rot="10800000">
                <a:off x="3075002" y="2162948"/>
                <a:ext cx="1981823" cy="442316"/>
                <a:chOff x="4014" y="3157"/>
                <a:chExt cx="1633" cy="271"/>
              </a:xfrm>
            </p:grpSpPr>
            <p:sp>
              <p:nvSpPr>
                <p:cNvPr id="36" name="Freeform 44"/>
                <p:cNvSpPr>
                  <a:spLocks/>
                </p:cNvSpPr>
                <p:nvPr/>
              </p:nvSpPr>
              <p:spPr bwMode="auto">
                <a:xfrm>
                  <a:off x="4014" y="3157"/>
                  <a:ext cx="411" cy="271"/>
                </a:xfrm>
                <a:custGeom>
                  <a:avLst/>
                  <a:gdLst>
                    <a:gd name="T0" fmla="*/ 0 w 411"/>
                    <a:gd name="T1" fmla="*/ 15 h 271"/>
                    <a:gd name="T2" fmla="*/ 56 w 411"/>
                    <a:gd name="T3" fmla="*/ 48 h 271"/>
                    <a:gd name="T4" fmla="*/ 210 w 411"/>
                    <a:gd name="T5" fmla="*/ 271 h 271"/>
                    <a:gd name="T6" fmla="*/ 351 w 411"/>
                    <a:gd name="T7" fmla="*/ 43 h 271"/>
                    <a:gd name="T8" fmla="*/ 411 w 411"/>
                    <a:gd name="T9" fmla="*/ 13 h 2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1" h="271">
                      <a:moveTo>
                        <a:pt x="0" y="15"/>
                      </a:moveTo>
                      <a:cubicBezTo>
                        <a:pt x="9" y="20"/>
                        <a:pt x="21" y="5"/>
                        <a:pt x="56" y="48"/>
                      </a:cubicBezTo>
                      <a:cubicBezTo>
                        <a:pt x="91" y="91"/>
                        <a:pt x="120" y="271"/>
                        <a:pt x="210" y="271"/>
                      </a:cubicBezTo>
                      <a:cubicBezTo>
                        <a:pt x="300" y="271"/>
                        <a:pt x="318" y="86"/>
                        <a:pt x="351" y="43"/>
                      </a:cubicBezTo>
                      <a:cubicBezTo>
                        <a:pt x="384" y="0"/>
                        <a:pt x="399" y="19"/>
                        <a:pt x="411" y="13"/>
                      </a:cubicBezTo>
                    </a:path>
                  </a:pathLst>
                </a:custGeom>
                <a:noFill/>
                <a:ln w="28575" cmpd="thinThick">
                  <a:solidFill>
                    <a:schemeClr val="tx1"/>
                  </a:solidFill>
                  <a:round/>
                  <a:headEnd/>
                  <a:tailEnd/>
                </a:ln>
                <a:effectLst/>
                <a:extLst>
                  <a:ext uri="{909E8E84-426E-40DD-AFC4-6F175D3DCCD1}">
                    <a14:hiddenFill xmlns:a14="http://schemas.microsoft.com/office/drawing/2010/main">
                      <a:gradFill rotWithShape="1">
                        <a:gsLst>
                          <a:gs pos="0">
                            <a:srgbClr val="FF9966"/>
                          </a:gs>
                          <a:gs pos="50000">
                            <a:srgbClr val="76472F"/>
                          </a:gs>
                          <a:gs pos="100000">
                            <a:srgbClr val="FF9966"/>
                          </a:gs>
                        </a:gsLst>
                        <a:lin ang="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b="1">
                    <a:latin typeface="Calibri" panose="020F0502020204030204" pitchFamily="34" charset="0"/>
                  </a:endParaRPr>
                </a:p>
              </p:txBody>
            </p:sp>
            <p:sp>
              <p:nvSpPr>
                <p:cNvPr id="37" name="Freeform 45"/>
                <p:cNvSpPr>
                  <a:spLocks/>
                </p:cNvSpPr>
                <p:nvPr/>
              </p:nvSpPr>
              <p:spPr bwMode="auto">
                <a:xfrm>
                  <a:off x="4419" y="3157"/>
                  <a:ext cx="411" cy="271"/>
                </a:xfrm>
                <a:custGeom>
                  <a:avLst/>
                  <a:gdLst>
                    <a:gd name="T0" fmla="*/ 0 w 411"/>
                    <a:gd name="T1" fmla="*/ 15 h 271"/>
                    <a:gd name="T2" fmla="*/ 56 w 411"/>
                    <a:gd name="T3" fmla="*/ 48 h 271"/>
                    <a:gd name="T4" fmla="*/ 210 w 411"/>
                    <a:gd name="T5" fmla="*/ 271 h 271"/>
                    <a:gd name="T6" fmla="*/ 351 w 411"/>
                    <a:gd name="T7" fmla="*/ 43 h 271"/>
                    <a:gd name="T8" fmla="*/ 411 w 411"/>
                    <a:gd name="T9" fmla="*/ 13 h 2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1" h="271">
                      <a:moveTo>
                        <a:pt x="0" y="15"/>
                      </a:moveTo>
                      <a:cubicBezTo>
                        <a:pt x="9" y="20"/>
                        <a:pt x="21" y="5"/>
                        <a:pt x="56" y="48"/>
                      </a:cubicBezTo>
                      <a:cubicBezTo>
                        <a:pt x="91" y="91"/>
                        <a:pt x="120" y="271"/>
                        <a:pt x="210" y="271"/>
                      </a:cubicBezTo>
                      <a:cubicBezTo>
                        <a:pt x="300" y="271"/>
                        <a:pt x="318" y="86"/>
                        <a:pt x="351" y="43"/>
                      </a:cubicBezTo>
                      <a:cubicBezTo>
                        <a:pt x="384" y="0"/>
                        <a:pt x="399" y="19"/>
                        <a:pt x="411" y="13"/>
                      </a:cubicBezTo>
                    </a:path>
                  </a:pathLst>
                </a:custGeom>
                <a:noFill/>
                <a:ln w="28575" cmpd="thinThick">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b="1">
                    <a:latin typeface="Calibri" panose="020F0502020204030204" pitchFamily="34" charset="0"/>
                  </a:endParaRPr>
                </a:p>
              </p:txBody>
            </p:sp>
            <p:sp>
              <p:nvSpPr>
                <p:cNvPr id="38" name="Freeform 46"/>
                <p:cNvSpPr>
                  <a:spLocks/>
                </p:cNvSpPr>
                <p:nvPr/>
              </p:nvSpPr>
              <p:spPr bwMode="auto">
                <a:xfrm>
                  <a:off x="4828" y="3157"/>
                  <a:ext cx="411" cy="271"/>
                </a:xfrm>
                <a:custGeom>
                  <a:avLst/>
                  <a:gdLst>
                    <a:gd name="T0" fmla="*/ 0 w 411"/>
                    <a:gd name="T1" fmla="*/ 15 h 271"/>
                    <a:gd name="T2" fmla="*/ 56 w 411"/>
                    <a:gd name="T3" fmla="*/ 48 h 271"/>
                    <a:gd name="T4" fmla="*/ 210 w 411"/>
                    <a:gd name="T5" fmla="*/ 271 h 271"/>
                    <a:gd name="T6" fmla="*/ 351 w 411"/>
                    <a:gd name="T7" fmla="*/ 43 h 271"/>
                    <a:gd name="T8" fmla="*/ 411 w 411"/>
                    <a:gd name="T9" fmla="*/ 13 h 2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1" h="271">
                      <a:moveTo>
                        <a:pt x="0" y="15"/>
                      </a:moveTo>
                      <a:cubicBezTo>
                        <a:pt x="9" y="20"/>
                        <a:pt x="21" y="5"/>
                        <a:pt x="56" y="48"/>
                      </a:cubicBezTo>
                      <a:cubicBezTo>
                        <a:pt x="91" y="91"/>
                        <a:pt x="120" y="271"/>
                        <a:pt x="210" y="271"/>
                      </a:cubicBezTo>
                      <a:cubicBezTo>
                        <a:pt x="300" y="271"/>
                        <a:pt x="318" y="86"/>
                        <a:pt x="351" y="43"/>
                      </a:cubicBezTo>
                      <a:cubicBezTo>
                        <a:pt x="384" y="0"/>
                        <a:pt x="399" y="19"/>
                        <a:pt x="411" y="13"/>
                      </a:cubicBezTo>
                    </a:path>
                  </a:pathLst>
                </a:custGeom>
                <a:noFill/>
                <a:ln w="28575" cmpd="thinThick">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b="1">
                    <a:latin typeface="Calibri" panose="020F0502020204030204" pitchFamily="34" charset="0"/>
                  </a:endParaRPr>
                </a:p>
              </p:txBody>
            </p:sp>
            <p:sp>
              <p:nvSpPr>
                <p:cNvPr id="39" name="Freeform 47"/>
                <p:cNvSpPr>
                  <a:spLocks/>
                </p:cNvSpPr>
                <p:nvPr/>
              </p:nvSpPr>
              <p:spPr bwMode="auto">
                <a:xfrm>
                  <a:off x="5236" y="3157"/>
                  <a:ext cx="411" cy="271"/>
                </a:xfrm>
                <a:custGeom>
                  <a:avLst/>
                  <a:gdLst>
                    <a:gd name="T0" fmla="*/ 0 w 411"/>
                    <a:gd name="T1" fmla="*/ 15 h 271"/>
                    <a:gd name="T2" fmla="*/ 56 w 411"/>
                    <a:gd name="T3" fmla="*/ 48 h 271"/>
                    <a:gd name="T4" fmla="*/ 210 w 411"/>
                    <a:gd name="T5" fmla="*/ 271 h 271"/>
                    <a:gd name="T6" fmla="*/ 351 w 411"/>
                    <a:gd name="T7" fmla="*/ 43 h 271"/>
                    <a:gd name="T8" fmla="*/ 411 w 411"/>
                    <a:gd name="T9" fmla="*/ 13 h 2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1" h="271">
                      <a:moveTo>
                        <a:pt x="0" y="15"/>
                      </a:moveTo>
                      <a:cubicBezTo>
                        <a:pt x="9" y="20"/>
                        <a:pt x="21" y="5"/>
                        <a:pt x="56" y="48"/>
                      </a:cubicBezTo>
                      <a:cubicBezTo>
                        <a:pt x="91" y="91"/>
                        <a:pt x="120" y="271"/>
                        <a:pt x="210" y="271"/>
                      </a:cubicBezTo>
                      <a:cubicBezTo>
                        <a:pt x="300" y="271"/>
                        <a:pt x="318" y="86"/>
                        <a:pt x="351" y="43"/>
                      </a:cubicBezTo>
                      <a:cubicBezTo>
                        <a:pt x="384" y="0"/>
                        <a:pt x="399" y="19"/>
                        <a:pt x="411" y="13"/>
                      </a:cubicBezTo>
                    </a:path>
                  </a:pathLst>
                </a:custGeom>
                <a:noFill/>
                <a:ln w="28575" cmpd="thinThick">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b="1">
                    <a:latin typeface="Calibri" panose="020F0502020204030204" pitchFamily="34" charset="0"/>
                  </a:endParaRPr>
                </a:p>
              </p:txBody>
            </p:sp>
          </p:grpSp>
          <p:sp>
            <p:nvSpPr>
              <p:cNvPr id="35" name="Freeform 34"/>
              <p:cNvSpPr/>
              <p:nvPr/>
            </p:nvSpPr>
            <p:spPr>
              <a:xfrm>
                <a:off x="2174226" y="2569175"/>
                <a:ext cx="3795249" cy="3385707"/>
              </a:xfrm>
              <a:custGeom>
                <a:avLst/>
                <a:gdLst>
                  <a:gd name="connsiteX0" fmla="*/ 920120 w 3909878"/>
                  <a:gd name="connsiteY0" fmla="*/ 30480 h 3394081"/>
                  <a:gd name="connsiteX1" fmla="*/ 173360 w 3909878"/>
                  <a:gd name="connsiteY1" fmla="*/ 2987040 h 3394081"/>
                  <a:gd name="connsiteX2" fmla="*/ 3815720 w 3909878"/>
                  <a:gd name="connsiteY2" fmla="*/ 3048000 h 3394081"/>
                  <a:gd name="connsiteX3" fmla="*/ 2916560 w 3909878"/>
                  <a:gd name="connsiteY3" fmla="*/ 0 h 3394081"/>
                  <a:gd name="connsiteX4" fmla="*/ 2916560 w 3909878"/>
                  <a:gd name="connsiteY4" fmla="*/ 0 h 3394081"/>
                  <a:gd name="connsiteX0" fmla="*/ 949733 w 3901391"/>
                  <a:gd name="connsiteY0" fmla="*/ 0 h 3420079"/>
                  <a:gd name="connsiteX1" fmla="*/ 164873 w 3901391"/>
                  <a:gd name="connsiteY1" fmla="*/ 3009900 h 3420079"/>
                  <a:gd name="connsiteX2" fmla="*/ 3807233 w 3901391"/>
                  <a:gd name="connsiteY2" fmla="*/ 3070860 h 3420079"/>
                  <a:gd name="connsiteX3" fmla="*/ 2908073 w 3901391"/>
                  <a:gd name="connsiteY3" fmla="*/ 22860 h 3420079"/>
                  <a:gd name="connsiteX4" fmla="*/ 2908073 w 3901391"/>
                  <a:gd name="connsiteY4" fmla="*/ 22860 h 3420079"/>
                  <a:gd name="connsiteX0" fmla="*/ 949733 w 3906596"/>
                  <a:gd name="connsiteY0" fmla="*/ 335280 h 3755359"/>
                  <a:gd name="connsiteX1" fmla="*/ 164873 w 3906596"/>
                  <a:gd name="connsiteY1" fmla="*/ 3345180 h 3755359"/>
                  <a:gd name="connsiteX2" fmla="*/ 3807233 w 3906596"/>
                  <a:gd name="connsiteY2" fmla="*/ 3406140 h 3755359"/>
                  <a:gd name="connsiteX3" fmla="*/ 2908073 w 3906596"/>
                  <a:gd name="connsiteY3" fmla="*/ 358140 h 3755359"/>
                  <a:gd name="connsiteX4" fmla="*/ 3250973 w 3906596"/>
                  <a:gd name="connsiteY4" fmla="*/ 0 h 3755359"/>
                  <a:gd name="connsiteX0" fmla="*/ 949733 w 3913997"/>
                  <a:gd name="connsiteY0" fmla="*/ 335280 h 3755859"/>
                  <a:gd name="connsiteX1" fmla="*/ 164873 w 3913997"/>
                  <a:gd name="connsiteY1" fmla="*/ 3345180 h 3755859"/>
                  <a:gd name="connsiteX2" fmla="*/ 3807233 w 3913997"/>
                  <a:gd name="connsiteY2" fmla="*/ 3406140 h 3755859"/>
                  <a:gd name="connsiteX3" fmla="*/ 2969033 w 3913997"/>
                  <a:gd name="connsiteY3" fmla="*/ 350520 h 3755859"/>
                  <a:gd name="connsiteX4" fmla="*/ 3250973 w 3913997"/>
                  <a:gd name="connsiteY4" fmla="*/ 0 h 3755859"/>
                  <a:gd name="connsiteX0" fmla="*/ 949733 w 3904824"/>
                  <a:gd name="connsiteY0" fmla="*/ 335280 h 3755859"/>
                  <a:gd name="connsiteX1" fmla="*/ 164873 w 3904824"/>
                  <a:gd name="connsiteY1" fmla="*/ 3345180 h 3755859"/>
                  <a:gd name="connsiteX2" fmla="*/ 3807233 w 3904824"/>
                  <a:gd name="connsiteY2" fmla="*/ 3406140 h 3755859"/>
                  <a:gd name="connsiteX3" fmla="*/ 2892833 w 3904824"/>
                  <a:gd name="connsiteY3" fmla="*/ 350520 h 3755859"/>
                  <a:gd name="connsiteX4" fmla="*/ 3250973 w 3904824"/>
                  <a:gd name="connsiteY4" fmla="*/ 0 h 3755859"/>
                  <a:gd name="connsiteX0" fmla="*/ 949733 w 3902221"/>
                  <a:gd name="connsiteY0" fmla="*/ 335280 h 3755359"/>
                  <a:gd name="connsiteX1" fmla="*/ 164873 w 3902221"/>
                  <a:gd name="connsiteY1" fmla="*/ 3345180 h 3755359"/>
                  <a:gd name="connsiteX2" fmla="*/ 3807233 w 3902221"/>
                  <a:gd name="connsiteY2" fmla="*/ 3406140 h 3755359"/>
                  <a:gd name="connsiteX3" fmla="*/ 2869973 w 3902221"/>
                  <a:gd name="connsiteY3" fmla="*/ 358140 h 3755359"/>
                  <a:gd name="connsiteX4" fmla="*/ 3250973 w 3902221"/>
                  <a:gd name="connsiteY4" fmla="*/ 0 h 3755359"/>
                  <a:gd name="connsiteX0" fmla="*/ 949733 w 3902221"/>
                  <a:gd name="connsiteY0" fmla="*/ 0 h 3420079"/>
                  <a:gd name="connsiteX1" fmla="*/ 164873 w 3902221"/>
                  <a:gd name="connsiteY1" fmla="*/ 3009900 h 3420079"/>
                  <a:gd name="connsiteX2" fmla="*/ 3807233 w 3902221"/>
                  <a:gd name="connsiteY2" fmla="*/ 3070860 h 3420079"/>
                  <a:gd name="connsiteX3" fmla="*/ 2869973 w 3902221"/>
                  <a:gd name="connsiteY3" fmla="*/ 22860 h 3420079"/>
                  <a:gd name="connsiteX0" fmla="*/ 942354 w 3795249"/>
                  <a:gd name="connsiteY0" fmla="*/ 0 h 3386930"/>
                  <a:gd name="connsiteX1" fmla="*/ 157494 w 3795249"/>
                  <a:gd name="connsiteY1" fmla="*/ 3009900 h 3386930"/>
                  <a:gd name="connsiteX2" fmla="*/ 3693573 w 3795249"/>
                  <a:gd name="connsiteY2" fmla="*/ 3013847 h 3386930"/>
                  <a:gd name="connsiteX3" fmla="*/ 2862594 w 3795249"/>
                  <a:gd name="connsiteY3" fmla="*/ 22860 h 3386930"/>
                </a:gdLst>
                <a:ahLst/>
                <a:cxnLst>
                  <a:cxn ang="0">
                    <a:pos x="connsiteX0" y="connsiteY0"/>
                  </a:cxn>
                  <a:cxn ang="0">
                    <a:pos x="connsiteX1" y="connsiteY1"/>
                  </a:cxn>
                  <a:cxn ang="0">
                    <a:pos x="connsiteX2" y="connsiteY2"/>
                  </a:cxn>
                  <a:cxn ang="0">
                    <a:pos x="connsiteX3" y="connsiteY3"/>
                  </a:cxn>
                </a:cxnLst>
                <a:rect l="l" t="t" r="r" b="b"/>
                <a:pathLst>
                  <a:path w="3795249" h="3386930">
                    <a:moveTo>
                      <a:pt x="942354" y="0"/>
                    </a:moveTo>
                    <a:cubicBezTo>
                      <a:pt x="327674" y="1226820"/>
                      <a:pt x="-301043" y="2507592"/>
                      <a:pt x="157494" y="3009900"/>
                    </a:cubicBezTo>
                    <a:cubicBezTo>
                      <a:pt x="616031" y="3512208"/>
                      <a:pt x="3242723" y="3511687"/>
                      <a:pt x="3693573" y="3013847"/>
                    </a:cubicBezTo>
                    <a:cubicBezTo>
                      <a:pt x="4144423" y="2516007"/>
                      <a:pt x="2955304" y="590550"/>
                      <a:pt x="2862594" y="22860"/>
                    </a:cubicBezTo>
                  </a:path>
                </a:pathLst>
              </a:custGeom>
              <a:noFill/>
              <a:ln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00" b="1">
                  <a:solidFill>
                    <a:schemeClr val="tx1"/>
                  </a:solidFill>
                  <a:latin typeface="Calibri" panose="020F0502020204030204" pitchFamily="34" charset="0"/>
                </a:endParaRPr>
              </a:p>
            </p:txBody>
          </p:sp>
        </p:grpSp>
        <p:sp>
          <p:nvSpPr>
            <p:cNvPr id="10" name="Pie 9"/>
            <p:cNvSpPr/>
            <p:nvPr/>
          </p:nvSpPr>
          <p:spPr>
            <a:xfrm rot="19893638">
              <a:off x="5725598" y="2434193"/>
              <a:ext cx="227371" cy="264725"/>
            </a:xfrm>
            <a:prstGeom prst="pie">
              <a:avLst>
                <a:gd name="adj1" fmla="val 187687"/>
                <a:gd name="adj2" fmla="val 14669644"/>
              </a:avLst>
            </a:prstGeom>
            <a:solidFill>
              <a:schemeClr val="accent3"/>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sp>
          <p:nvSpPr>
            <p:cNvPr id="11" name="Chevron 10"/>
            <p:cNvSpPr/>
            <p:nvPr/>
          </p:nvSpPr>
          <p:spPr>
            <a:xfrm rot="5737482">
              <a:off x="6283489" y="2337278"/>
              <a:ext cx="183931" cy="393205"/>
            </a:xfrm>
            <a:prstGeom prst="chevron">
              <a:avLst>
                <a:gd name="adj" fmla="val 42977"/>
              </a:avLst>
            </a:prstGeom>
            <a:solidFill>
              <a:srgbClr val="00B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grpSp>
          <p:nvGrpSpPr>
            <p:cNvPr id="12" name="Group 11"/>
            <p:cNvGrpSpPr/>
            <p:nvPr/>
          </p:nvGrpSpPr>
          <p:grpSpPr>
            <a:xfrm rot="20550158">
              <a:off x="5162945" y="2608900"/>
              <a:ext cx="348847" cy="116614"/>
              <a:chOff x="3647675" y="1266184"/>
              <a:chExt cx="496744" cy="186821"/>
            </a:xfrm>
          </p:grpSpPr>
          <p:sp>
            <p:nvSpPr>
              <p:cNvPr id="32" name="L-Shape 31"/>
              <p:cNvSpPr/>
              <p:nvPr/>
            </p:nvSpPr>
            <p:spPr>
              <a:xfrm>
                <a:off x="3647675" y="1266184"/>
                <a:ext cx="370254" cy="186567"/>
              </a:xfrm>
              <a:prstGeom prst="corner">
                <a:avLst>
                  <a:gd name="adj1" fmla="val 51530"/>
                  <a:gd name="adj2" fmla="val 60903"/>
                </a:avLst>
              </a:prstGeom>
              <a:solidFill>
                <a:srgbClr val="FF000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sp>
            <p:nvSpPr>
              <p:cNvPr id="33" name="L-Shape 32"/>
              <p:cNvSpPr/>
              <p:nvPr/>
            </p:nvSpPr>
            <p:spPr>
              <a:xfrm flipH="1">
                <a:off x="3774166" y="1266438"/>
                <a:ext cx="370253" cy="186567"/>
              </a:xfrm>
              <a:prstGeom prst="corner">
                <a:avLst>
                  <a:gd name="adj1" fmla="val 51530"/>
                  <a:gd name="adj2" fmla="val 64591"/>
                </a:avLst>
              </a:prstGeom>
              <a:solidFill>
                <a:srgbClr val="FF000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grpSp>
        <p:sp>
          <p:nvSpPr>
            <p:cNvPr id="13" name="TextBox 12"/>
            <p:cNvSpPr txBox="1"/>
            <p:nvPr/>
          </p:nvSpPr>
          <p:spPr>
            <a:xfrm>
              <a:off x="5867400" y="3655737"/>
              <a:ext cx="592809" cy="446544"/>
            </a:xfrm>
            <a:prstGeom prst="roundRect">
              <a:avLst>
                <a:gd name="adj" fmla="val 18962"/>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r>
                <a:rPr lang="az-Latn-AZ" sz="2000" b="1" dirty="0">
                  <a:solidFill>
                    <a:schemeClr val="tx1"/>
                  </a:solidFill>
                  <a:latin typeface="Calibri" panose="020F0502020204030204" pitchFamily="34" charset="0"/>
                </a:rPr>
                <a:t>HCl</a:t>
              </a:r>
              <a:endParaRPr lang="en-US" sz="2000" b="1" dirty="0">
                <a:solidFill>
                  <a:schemeClr val="tx1"/>
                </a:solidFill>
                <a:latin typeface="Calibri" panose="020F0502020204030204" pitchFamily="34" charset="0"/>
              </a:endParaRPr>
            </a:p>
          </p:txBody>
        </p:sp>
        <p:sp>
          <p:nvSpPr>
            <p:cNvPr id="14" name="TextBox 13"/>
            <p:cNvSpPr txBox="1"/>
            <p:nvPr/>
          </p:nvSpPr>
          <p:spPr>
            <a:xfrm>
              <a:off x="4427411" y="1635798"/>
              <a:ext cx="1297535" cy="400110"/>
            </a:xfrm>
            <a:prstGeom prst="rect">
              <a:avLst/>
            </a:prstGeom>
            <a:noFill/>
            <a:ln>
              <a:noFill/>
            </a:ln>
          </p:spPr>
          <p:txBody>
            <a:bodyPr wrap="none" rtlCol="0">
              <a:spAutoFit/>
            </a:bodyPr>
            <a:lstStyle/>
            <a:p>
              <a:r>
                <a:rPr lang="az-Latn-AZ" sz="2000" b="1" dirty="0">
                  <a:latin typeface="Calibri" panose="020F0502020204030204" pitchFamily="34" charset="0"/>
                </a:rPr>
                <a:t>Asetilxolin</a:t>
              </a:r>
              <a:endParaRPr lang="en-US" sz="2000" b="1" dirty="0">
                <a:latin typeface="Calibri" panose="020F0502020204030204" pitchFamily="34" charset="0"/>
              </a:endParaRPr>
            </a:p>
          </p:txBody>
        </p:sp>
        <p:sp>
          <p:nvSpPr>
            <p:cNvPr id="15" name="TextBox 14"/>
            <p:cNvSpPr txBox="1"/>
            <p:nvPr/>
          </p:nvSpPr>
          <p:spPr>
            <a:xfrm>
              <a:off x="7161397" y="1398563"/>
              <a:ext cx="967252" cy="400110"/>
            </a:xfrm>
            <a:prstGeom prst="rect">
              <a:avLst/>
            </a:prstGeom>
            <a:noFill/>
            <a:ln>
              <a:noFill/>
            </a:ln>
          </p:spPr>
          <p:txBody>
            <a:bodyPr wrap="none" rtlCol="0">
              <a:spAutoFit/>
            </a:bodyPr>
            <a:lstStyle/>
            <a:p>
              <a:r>
                <a:rPr lang="az-Latn-AZ" sz="2000" b="1" dirty="0">
                  <a:latin typeface="Calibri" panose="020F0502020204030204" pitchFamily="34" charset="0"/>
                </a:rPr>
                <a:t>Qastrin</a:t>
              </a:r>
              <a:endParaRPr lang="en-US" sz="2000" b="1" dirty="0">
                <a:latin typeface="Calibri" panose="020F0502020204030204" pitchFamily="34" charset="0"/>
              </a:endParaRPr>
            </a:p>
          </p:txBody>
        </p:sp>
        <p:sp>
          <p:nvSpPr>
            <p:cNvPr id="16" name="TextBox 15"/>
            <p:cNvSpPr txBox="1"/>
            <p:nvPr/>
          </p:nvSpPr>
          <p:spPr>
            <a:xfrm>
              <a:off x="5777853" y="1045964"/>
              <a:ext cx="1129861" cy="400110"/>
            </a:xfrm>
            <a:prstGeom prst="rect">
              <a:avLst/>
            </a:prstGeom>
            <a:noFill/>
            <a:ln>
              <a:noFill/>
            </a:ln>
          </p:spPr>
          <p:txBody>
            <a:bodyPr wrap="none" rtlCol="0">
              <a:spAutoFit/>
            </a:bodyPr>
            <a:lstStyle/>
            <a:p>
              <a:r>
                <a:rPr lang="az-Latn-AZ" sz="2000" b="1" dirty="0">
                  <a:latin typeface="Calibri" panose="020F0502020204030204" pitchFamily="34" charset="0"/>
                </a:rPr>
                <a:t>Histamin</a:t>
              </a:r>
              <a:endParaRPr lang="en-US" sz="2000" b="1" dirty="0">
                <a:latin typeface="Calibri" panose="020F0502020204030204" pitchFamily="34" charset="0"/>
              </a:endParaRPr>
            </a:p>
          </p:txBody>
        </p:sp>
        <p:cxnSp>
          <p:nvCxnSpPr>
            <p:cNvPr id="17" name="Straight Arrow Connector 16"/>
            <p:cNvCxnSpPr>
              <a:stCxn id="15" idx="2"/>
              <a:endCxn id="11" idx="1"/>
            </p:cNvCxnSpPr>
            <p:nvPr/>
          </p:nvCxnSpPr>
          <p:spPr>
            <a:xfrm flipH="1">
              <a:off x="6376720" y="1798673"/>
              <a:ext cx="1268303" cy="72235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6" idx="2"/>
            </p:cNvCxnSpPr>
            <p:nvPr/>
          </p:nvCxnSpPr>
          <p:spPr>
            <a:xfrm flipH="1">
              <a:off x="5839283" y="1446074"/>
              <a:ext cx="503501" cy="108780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4" idx="2"/>
            </p:cNvCxnSpPr>
            <p:nvPr/>
          </p:nvCxnSpPr>
          <p:spPr>
            <a:xfrm>
              <a:off x="5076179" y="2035908"/>
              <a:ext cx="257821" cy="58949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33" idx="1"/>
            </p:cNvCxnSpPr>
            <p:nvPr/>
          </p:nvCxnSpPr>
          <p:spPr>
            <a:xfrm>
              <a:off x="5397259" y="2709462"/>
              <a:ext cx="563587" cy="944236"/>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0" idx="1"/>
              <a:endCxn id="13" idx="0"/>
            </p:cNvCxnSpPr>
            <p:nvPr/>
          </p:nvCxnSpPr>
          <p:spPr>
            <a:xfrm>
              <a:off x="5902319" y="2682944"/>
              <a:ext cx="261486" cy="972793"/>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1" idx="3"/>
            </p:cNvCxnSpPr>
            <p:nvPr/>
          </p:nvCxnSpPr>
          <p:spPr>
            <a:xfrm flipH="1">
              <a:off x="6302403" y="2625403"/>
              <a:ext cx="64037" cy="1028295"/>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6400800" y="4355068"/>
              <a:ext cx="1163973" cy="369332"/>
            </a:xfrm>
            <a:prstGeom prst="rect">
              <a:avLst/>
            </a:prstGeom>
            <a:noFill/>
            <a:ln>
              <a:noFill/>
            </a:ln>
          </p:spPr>
          <p:txBody>
            <a:bodyPr wrap="none" rtlCol="0">
              <a:spAutoFit/>
            </a:bodyPr>
            <a:lstStyle/>
            <a:p>
              <a:r>
                <a:rPr lang="az-Latn-AZ" b="1" dirty="0">
                  <a:latin typeface="Calibri" panose="020F0502020204030204" pitchFamily="34" charset="0"/>
                </a:rPr>
                <a:t>H+ körüyü</a:t>
              </a:r>
              <a:endParaRPr lang="en-US" b="1" dirty="0">
                <a:latin typeface="Calibri" panose="020F0502020204030204" pitchFamily="34" charset="0"/>
              </a:endParaRPr>
            </a:p>
          </p:txBody>
        </p:sp>
        <p:grpSp>
          <p:nvGrpSpPr>
            <p:cNvPr id="26" name="Group 25"/>
            <p:cNvGrpSpPr/>
            <p:nvPr/>
          </p:nvGrpSpPr>
          <p:grpSpPr>
            <a:xfrm>
              <a:off x="6096000" y="4504535"/>
              <a:ext cx="400569" cy="402654"/>
              <a:chOff x="1671259" y="4707373"/>
              <a:chExt cx="668493" cy="748538"/>
            </a:xfrm>
          </p:grpSpPr>
          <p:sp>
            <p:nvSpPr>
              <p:cNvPr id="28" name="Oval 27"/>
              <p:cNvSpPr/>
              <p:nvPr/>
            </p:nvSpPr>
            <p:spPr>
              <a:xfrm>
                <a:off x="1737641" y="4831183"/>
                <a:ext cx="504013" cy="521259"/>
              </a:xfrm>
              <a:prstGeom prst="ellipse">
                <a:avLst/>
              </a:pr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grpSp>
            <p:nvGrpSpPr>
              <p:cNvPr id="29" name="Group 28"/>
              <p:cNvGrpSpPr/>
              <p:nvPr/>
            </p:nvGrpSpPr>
            <p:grpSpPr>
              <a:xfrm>
                <a:off x="1671259" y="4707373"/>
                <a:ext cx="668493" cy="748538"/>
                <a:chOff x="431240" y="1567076"/>
                <a:chExt cx="1188432" cy="1213852"/>
              </a:xfrm>
            </p:grpSpPr>
            <p:sp>
              <p:nvSpPr>
                <p:cNvPr id="30" name="Circular Arrow 29"/>
                <p:cNvSpPr/>
                <p:nvPr/>
              </p:nvSpPr>
              <p:spPr>
                <a:xfrm>
                  <a:off x="467544" y="1567076"/>
                  <a:ext cx="1152128" cy="1213852"/>
                </a:xfrm>
                <a:prstGeom prst="circularArrow">
                  <a:avLst>
                    <a:gd name="adj1" fmla="val 6952"/>
                    <a:gd name="adj2" fmla="val 1142319"/>
                    <a:gd name="adj3" fmla="val 20568065"/>
                    <a:gd name="adj4" fmla="val 10800000"/>
                    <a:gd name="adj5" fmla="val 13823"/>
                  </a:avLst>
                </a:prstGeom>
                <a:solidFill>
                  <a:srgbClr val="C0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sp>
              <p:nvSpPr>
                <p:cNvPr id="31" name="Circular Arrow 30"/>
                <p:cNvSpPr/>
                <p:nvPr/>
              </p:nvSpPr>
              <p:spPr>
                <a:xfrm flipH="1" flipV="1">
                  <a:off x="431240" y="1567076"/>
                  <a:ext cx="1152128" cy="1213852"/>
                </a:xfrm>
                <a:prstGeom prst="circularArrow">
                  <a:avLst>
                    <a:gd name="adj1" fmla="val 6463"/>
                    <a:gd name="adj2" fmla="val 1142319"/>
                    <a:gd name="adj3" fmla="val 20457681"/>
                    <a:gd name="adj4" fmla="val 10800000"/>
                    <a:gd name="adj5" fmla="val 12500"/>
                  </a:avLst>
                </a:prstGeom>
                <a:solidFill>
                  <a:srgbClr val="C0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Calibri" panose="020F0502020204030204" pitchFamily="34" charset="0"/>
                  </a:endParaRPr>
                </a:p>
              </p:txBody>
            </p:sp>
          </p:grpSp>
        </p:grpSp>
        <p:sp>
          <p:nvSpPr>
            <p:cNvPr id="27" name="TextBox 26"/>
            <p:cNvSpPr txBox="1"/>
            <p:nvPr/>
          </p:nvSpPr>
          <p:spPr>
            <a:xfrm>
              <a:off x="6248400" y="5576074"/>
              <a:ext cx="545342" cy="400110"/>
            </a:xfrm>
            <a:prstGeom prst="rect">
              <a:avLst/>
            </a:prstGeom>
            <a:noFill/>
            <a:ln>
              <a:noFill/>
            </a:ln>
          </p:spPr>
          <p:txBody>
            <a:bodyPr wrap="none" rtlCol="0">
              <a:spAutoFit/>
            </a:bodyPr>
            <a:lstStyle/>
            <a:p>
              <a:r>
                <a:rPr lang="az-Latn-AZ" sz="2000" b="1" dirty="0">
                  <a:latin typeface="Calibri" panose="020F0502020204030204" pitchFamily="34" charset="0"/>
                </a:rPr>
                <a:t>HCl</a:t>
              </a:r>
              <a:endParaRPr lang="en-US" sz="2000" b="1" dirty="0">
                <a:latin typeface="Calibri" panose="020F0502020204030204" pitchFamily="34" charset="0"/>
              </a:endParaRPr>
            </a:p>
          </p:txBody>
        </p:sp>
        <p:sp>
          <p:nvSpPr>
            <p:cNvPr id="4" name="Oval 3"/>
            <p:cNvSpPr/>
            <p:nvPr/>
          </p:nvSpPr>
          <p:spPr>
            <a:xfrm>
              <a:off x="6748336" y="2816325"/>
              <a:ext cx="826121" cy="379456"/>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89" name="Straight Arrow Connector 88"/>
            <p:cNvCxnSpPr>
              <a:stCxn id="13" idx="2"/>
            </p:cNvCxnSpPr>
            <p:nvPr/>
          </p:nvCxnSpPr>
          <p:spPr>
            <a:xfrm>
              <a:off x="6163805" y="4102281"/>
              <a:ext cx="113680" cy="46885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a:stCxn id="28" idx="4"/>
              <a:endCxn id="27" idx="0"/>
            </p:cNvCxnSpPr>
            <p:nvPr/>
          </p:nvCxnSpPr>
          <p:spPr>
            <a:xfrm>
              <a:off x="6286783" y="4851531"/>
              <a:ext cx="234288" cy="72454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97" name="TextBox 96"/>
          <p:cNvSpPr txBox="1"/>
          <p:nvPr/>
        </p:nvSpPr>
        <p:spPr>
          <a:xfrm>
            <a:off x="381000" y="1730891"/>
            <a:ext cx="3229411" cy="2677656"/>
          </a:xfrm>
          <a:prstGeom prst="rect">
            <a:avLst/>
          </a:prstGeom>
          <a:noFill/>
        </p:spPr>
        <p:txBody>
          <a:bodyPr wrap="square" rtlCol="0">
            <a:spAutoFit/>
          </a:bodyPr>
          <a:lstStyle/>
          <a:p>
            <a:r>
              <a:rPr lang="az-Latn-AZ" sz="2800" b="1" dirty="0">
                <a:solidFill>
                  <a:srgbClr val="0070C0"/>
                </a:solidFill>
                <a:latin typeface="Calibri" panose="020F0502020204030204" pitchFamily="34" charset="0"/>
              </a:rPr>
              <a:t>Parietal hüceyrədən turşu sekresiyasını stimulyasiya edən üç əsas mediator, reseptorları və hidrogen körüyü </a:t>
            </a:r>
            <a:endParaRPr lang="en-US" sz="2800" b="1" dirty="0">
              <a:solidFill>
                <a:srgbClr val="0070C0"/>
              </a:solidFill>
              <a:latin typeface="Calibri" panose="020F0502020204030204" pitchFamily="34" charset="0"/>
            </a:endParaRPr>
          </a:p>
        </p:txBody>
      </p:sp>
      <p:sp>
        <p:nvSpPr>
          <p:cNvPr id="40" name="TextBox 39">
            <a:extLst>
              <a:ext uri="{FF2B5EF4-FFF2-40B4-BE49-F238E27FC236}">
                <a16:creationId xmlns:a16="http://schemas.microsoft.com/office/drawing/2014/main" id="{73A03F2A-A082-4DF5-858A-F56D145EED1E}"/>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774604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225130" y="114300"/>
            <a:ext cx="4918869" cy="532426"/>
          </a:xfrm>
        </p:spPr>
        <p:txBody>
          <a:bodyPr>
            <a:normAutofit fontScale="92500" lnSpcReduction="10000"/>
          </a:bodyPr>
          <a:lstStyle/>
          <a:p>
            <a:pPr algn="ctr"/>
            <a:r>
              <a:rPr lang="az-Latn-AZ" sz="3600" b="1" dirty="0">
                <a:solidFill>
                  <a:srgbClr val="0070C0"/>
                </a:solidFill>
                <a:latin typeface="Calibri" panose="020F0502020204030204" pitchFamily="34" charset="0"/>
              </a:rPr>
              <a:t>12bb anatomiyası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97" name="TextBox 96"/>
          <p:cNvSpPr txBox="1"/>
          <p:nvPr/>
        </p:nvSpPr>
        <p:spPr>
          <a:xfrm>
            <a:off x="419443" y="1078523"/>
            <a:ext cx="3900287" cy="2677656"/>
          </a:xfrm>
          <a:prstGeom prst="rect">
            <a:avLst/>
          </a:prstGeom>
          <a:noFill/>
        </p:spPr>
        <p:txBody>
          <a:bodyPr wrap="square" rtlCol="0">
            <a:spAutoFit/>
          </a:bodyPr>
          <a:lstStyle/>
          <a:p>
            <a:r>
              <a:rPr lang="az-Latn-AZ" sz="2800" b="1" dirty="0">
                <a:solidFill>
                  <a:srgbClr val="0070C0"/>
                </a:solidFill>
                <a:latin typeface="Calibri" panose="020F0502020204030204" pitchFamily="34" charset="0"/>
              </a:rPr>
              <a:t>Nalşəkilli formadadır</a:t>
            </a:r>
          </a:p>
          <a:p>
            <a:endParaRPr lang="az-Latn-AZ" sz="2800" b="1" dirty="0">
              <a:solidFill>
                <a:srgbClr val="0070C0"/>
              </a:solidFill>
              <a:latin typeface="Calibri" panose="020F0502020204030204" pitchFamily="34" charset="0"/>
            </a:endParaRPr>
          </a:p>
          <a:p>
            <a:r>
              <a:rPr lang="az-Latn-AZ" sz="2800" b="1" dirty="0">
                <a:solidFill>
                  <a:srgbClr val="0070C0"/>
                </a:solidFill>
                <a:latin typeface="Calibri" panose="020F0502020204030204" pitchFamily="34" charset="0"/>
              </a:rPr>
              <a:t>Uzunluğu 20-25 sm (12 barmaq enində)</a:t>
            </a:r>
          </a:p>
          <a:p>
            <a:endParaRPr lang="az-Latn-AZ" sz="2800" b="1" dirty="0">
              <a:solidFill>
                <a:srgbClr val="0070C0"/>
              </a:solidFill>
              <a:latin typeface="Calibri" panose="020F0502020204030204" pitchFamily="34" charset="0"/>
            </a:endParaRPr>
          </a:p>
          <a:p>
            <a:r>
              <a:rPr lang="az-Latn-AZ" sz="2800" b="1" dirty="0">
                <a:solidFill>
                  <a:srgbClr val="0070C0"/>
                </a:solidFill>
                <a:latin typeface="Calibri" panose="020F0502020204030204" pitchFamily="34" charset="0"/>
              </a:rPr>
              <a:t>L1-L3 səviyyəsində</a:t>
            </a:r>
            <a:endParaRPr lang="en-US" sz="2800" b="1" dirty="0">
              <a:solidFill>
                <a:srgbClr val="0070C0"/>
              </a:solidFill>
              <a:latin typeface="Calibri" panose="020F0502020204030204" pitchFamily="34" charset="0"/>
            </a:endParaRPr>
          </a:p>
        </p:txBody>
      </p:sp>
      <p:pic>
        <p:nvPicPr>
          <p:cNvPr id="40" name="Picture 7" descr="L1 to L3 vertebrae.jpg"/>
          <p:cNvPicPr>
            <a:picLocks noChangeAspect="1"/>
          </p:cNvPicPr>
          <p:nvPr/>
        </p:nvPicPr>
        <p:blipFill>
          <a:blip r:embed="rId3" cstate="print">
            <a:clrChange>
              <a:clrFrom>
                <a:srgbClr val="000000"/>
              </a:clrFrom>
              <a:clrTo>
                <a:srgbClr val="000000">
                  <a:alpha val="0"/>
                </a:srgbClr>
              </a:clrTo>
            </a:clrChange>
          </a:blip>
          <a:stretch>
            <a:fillRect/>
          </a:stretch>
        </p:blipFill>
        <p:spPr>
          <a:xfrm>
            <a:off x="3668029" y="4038600"/>
            <a:ext cx="1731111" cy="2411616"/>
          </a:xfrm>
          <a:prstGeom prst="rect">
            <a:avLst/>
          </a:prstGeom>
        </p:spPr>
      </p:pic>
      <p:pic>
        <p:nvPicPr>
          <p:cNvPr id="41" name="Picture 3" descr="image_thumb[27].png"/>
          <p:cNvPicPr>
            <a:picLocks noChangeAspect="1"/>
          </p:cNvPicPr>
          <p:nvPr/>
        </p:nvPicPr>
        <p:blipFill>
          <a:blip r:embed="rId4">
            <a:clrChange>
              <a:clrFrom>
                <a:srgbClr val="003266"/>
              </a:clrFrom>
              <a:clrTo>
                <a:srgbClr val="003266">
                  <a:alpha val="0"/>
                </a:srgbClr>
              </a:clrTo>
            </a:clrChange>
          </a:blip>
          <a:stretch>
            <a:fillRect/>
          </a:stretch>
        </p:blipFill>
        <p:spPr>
          <a:xfrm>
            <a:off x="5257800" y="4152900"/>
            <a:ext cx="2074973" cy="2187562"/>
          </a:xfrm>
          <a:prstGeom prst="rect">
            <a:avLst/>
          </a:prstGeom>
        </p:spPr>
      </p:pic>
      <p:pic>
        <p:nvPicPr>
          <p:cNvPr id="43" name="Picture 11" descr="002.jpg"/>
          <p:cNvPicPr>
            <a:picLocks noChangeAspect="1"/>
          </p:cNvPicPr>
          <p:nvPr/>
        </p:nvPicPr>
        <p:blipFill>
          <a:blip r:embed="rId5"/>
          <a:stretch>
            <a:fillRect/>
          </a:stretch>
        </p:blipFill>
        <p:spPr>
          <a:xfrm>
            <a:off x="7462554" y="1981200"/>
            <a:ext cx="4729446" cy="4343400"/>
          </a:xfrm>
          <a:prstGeom prst="rect">
            <a:avLst/>
          </a:prstGeom>
        </p:spPr>
      </p:pic>
      <p:sp>
        <p:nvSpPr>
          <p:cNvPr id="44" name="Düzbucaqlı 4"/>
          <p:cNvSpPr/>
          <p:nvPr/>
        </p:nvSpPr>
        <p:spPr>
          <a:xfrm>
            <a:off x="7872271" y="1269165"/>
            <a:ext cx="3963328" cy="461665"/>
          </a:xfrm>
          <a:prstGeom prst="rect">
            <a:avLst/>
          </a:prstGeom>
        </p:spPr>
        <p:txBody>
          <a:bodyPr wrap="square">
            <a:spAutoFit/>
          </a:bodyPr>
          <a:lstStyle/>
          <a:p>
            <a:pPr algn="ctr"/>
            <a:r>
              <a:rPr lang="en-US" sz="2400" b="1" dirty="0">
                <a:solidFill>
                  <a:srgbClr val="FF0000"/>
                </a:solidFill>
              </a:rPr>
              <a:t>10 in</a:t>
            </a:r>
            <a:r>
              <a:rPr lang="az-Latn-AZ" sz="2400" b="1" dirty="0">
                <a:solidFill>
                  <a:srgbClr val="FF0000"/>
                </a:solidFill>
              </a:rPr>
              <a:t>ch, </a:t>
            </a:r>
            <a:r>
              <a:rPr lang="en-US" sz="2400" b="1" dirty="0">
                <a:solidFill>
                  <a:srgbClr val="FF0000"/>
                </a:solidFill>
              </a:rPr>
              <a:t>25 cm</a:t>
            </a:r>
          </a:p>
        </p:txBody>
      </p:sp>
      <p:cxnSp>
        <p:nvCxnSpPr>
          <p:cNvPr id="46" name="Straight Arrow Connector 13"/>
          <p:cNvCxnSpPr/>
          <p:nvPr/>
        </p:nvCxnSpPr>
        <p:spPr>
          <a:xfrm flipV="1">
            <a:off x="7462554" y="3200400"/>
            <a:ext cx="4702232" cy="60366"/>
          </a:xfrm>
          <a:prstGeom prst="straightConnector1">
            <a:avLst/>
          </a:prstGeom>
          <a:ln w="28575">
            <a:solidFill>
              <a:srgbClr val="00FFFF"/>
            </a:solidFill>
            <a:prstDash val="lgDash"/>
            <a:headEnd type="arrow"/>
            <a:tailEnd type="arrow"/>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BC968CF7-639C-41A3-947D-B94954522953}"/>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602695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934660" y="34882"/>
            <a:ext cx="5071269" cy="741882"/>
          </a:xfrm>
        </p:spPr>
        <p:txBody>
          <a:bodyPr>
            <a:normAutofit/>
          </a:bodyPr>
          <a:lstStyle/>
          <a:p>
            <a:pPr algn="ctr"/>
            <a:r>
              <a:rPr lang="az-Latn-AZ" sz="3600" b="1" dirty="0">
                <a:solidFill>
                  <a:srgbClr val="0070C0"/>
                </a:solidFill>
                <a:latin typeface="Calibri" panose="020F0502020204030204" pitchFamily="34" charset="0"/>
              </a:rPr>
              <a:t>12bb anatomiyası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97" name="TextBox 96"/>
          <p:cNvSpPr txBox="1"/>
          <p:nvPr/>
        </p:nvSpPr>
        <p:spPr>
          <a:xfrm>
            <a:off x="2438400" y="1104900"/>
            <a:ext cx="3229411" cy="2246769"/>
          </a:xfrm>
          <a:prstGeom prst="rect">
            <a:avLst/>
          </a:prstGeom>
          <a:noFill/>
        </p:spPr>
        <p:txBody>
          <a:bodyPr wrap="square" rtlCol="0">
            <a:spAutoFit/>
          </a:bodyPr>
          <a:lstStyle/>
          <a:p>
            <a:r>
              <a:rPr lang="az-Latn-AZ" sz="2800" b="1" dirty="0">
                <a:solidFill>
                  <a:srgbClr val="0070C0"/>
                </a:solidFill>
                <a:latin typeface="Calibri" panose="020F0502020204030204" pitchFamily="34" charset="0"/>
              </a:rPr>
              <a:t>Hissələri</a:t>
            </a:r>
            <a:endParaRPr lang="en-US" sz="2800" b="1" dirty="0">
              <a:solidFill>
                <a:srgbClr val="0070C0"/>
              </a:solidFill>
              <a:latin typeface="Calibri" panose="020F0502020204030204" pitchFamily="34" charset="0"/>
            </a:endParaRPr>
          </a:p>
          <a:p>
            <a:pPr marL="514350" indent="-514350">
              <a:buFont typeface="+mj-lt"/>
              <a:buAutoNum type="arabicPeriod"/>
            </a:pPr>
            <a:r>
              <a:rPr lang="az-Latn-AZ" sz="2800" b="1" dirty="0">
                <a:solidFill>
                  <a:srgbClr val="0070C0"/>
                </a:solidFill>
                <a:latin typeface="Calibri" panose="020F0502020204030204" pitchFamily="34" charset="0"/>
              </a:rPr>
              <a:t>soğanaq</a:t>
            </a:r>
            <a:endParaRPr lang="en-US" sz="2800" b="1" dirty="0">
              <a:solidFill>
                <a:srgbClr val="0070C0"/>
              </a:solidFill>
              <a:latin typeface="Calibri" panose="020F0502020204030204" pitchFamily="34" charset="0"/>
            </a:endParaRPr>
          </a:p>
          <a:p>
            <a:pPr marL="514350" indent="-514350">
              <a:buFont typeface="+mj-lt"/>
              <a:buAutoNum type="arabicPeriod"/>
            </a:pPr>
            <a:r>
              <a:rPr lang="az-Latn-AZ" sz="2800" b="1" dirty="0">
                <a:solidFill>
                  <a:srgbClr val="0070C0"/>
                </a:solidFill>
                <a:latin typeface="Calibri" panose="020F0502020204030204" pitchFamily="34" charset="0"/>
              </a:rPr>
              <a:t>enən</a:t>
            </a:r>
            <a:endParaRPr lang="en-US" sz="2800" b="1" dirty="0">
              <a:solidFill>
                <a:srgbClr val="0070C0"/>
              </a:solidFill>
              <a:latin typeface="Calibri" panose="020F0502020204030204" pitchFamily="34" charset="0"/>
            </a:endParaRPr>
          </a:p>
          <a:p>
            <a:pPr marL="514350" indent="-514350">
              <a:buFont typeface="+mj-lt"/>
              <a:buAutoNum type="arabicPeriod"/>
            </a:pPr>
            <a:r>
              <a:rPr lang="az-Latn-AZ" sz="2800" b="1" dirty="0">
                <a:solidFill>
                  <a:srgbClr val="0070C0"/>
                </a:solidFill>
                <a:latin typeface="Calibri" panose="020F0502020204030204" pitchFamily="34" charset="0"/>
              </a:rPr>
              <a:t>horizontal</a:t>
            </a:r>
            <a:endParaRPr lang="en-US" sz="2800" b="1" dirty="0">
              <a:solidFill>
                <a:srgbClr val="0070C0"/>
              </a:solidFill>
              <a:latin typeface="Calibri" panose="020F0502020204030204" pitchFamily="34" charset="0"/>
            </a:endParaRPr>
          </a:p>
          <a:p>
            <a:pPr marL="514350" indent="-514350">
              <a:buFont typeface="+mj-lt"/>
              <a:buAutoNum type="arabicPeriod"/>
            </a:pPr>
            <a:r>
              <a:rPr lang="az-Latn-AZ" sz="2800" b="1" dirty="0">
                <a:solidFill>
                  <a:srgbClr val="0070C0"/>
                </a:solidFill>
                <a:latin typeface="Calibri" panose="020F0502020204030204" pitchFamily="34" charset="0"/>
              </a:rPr>
              <a:t>qalxan</a:t>
            </a:r>
            <a:endParaRPr lang="en-US" sz="2800" b="1" dirty="0">
              <a:solidFill>
                <a:srgbClr val="0070C0"/>
              </a:solidFill>
              <a:latin typeface="Calibri" panose="020F0502020204030204" pitchFamily="34" charset="0"/>
            </a:endParaRPr>
          </a:p>
        </p:txBody>
      </p:sp>
      <p:pic>
        <p:nvPicPr>
          <p:cNvPr id="42" name="Şəkil 3"/>
          <p:cNvPicPr>
            <a:picLocks noChangeAspect="1"/>
          </p:cNvPicPr>
          <p:nvPr/>
        </p:nvPicPr>
        <p:blipFill>
          <a:blip r:embed="rId3"/>
          <a:stretch>
            <a:fillRect/>
          </a:stretch>
        </p:blipFill>
        <p:spPr>
          <a:xfrm>
            <a:off x="5486400" y="1104900"/>
            <a:ext cx="5361739" cy="5105400"/>
          </a:xfrm>
          <a:prstGeom prst="rect">
            <a:avLst/>
          </a:prstGeom>
        </p:spPr>
      </p:pic>
      <p:pic>
        <p:nvPicPr>
          <p:cNvPr id="7" name="Picture 7" descr="biliary-obstruction-series2.jpg"/>
          <p:cNvPicPr>
            <a:picLocks noChangeAspect="1"/>
          </p:cNvPicPr>
          <p:nvPr/>
        </p:nvPicPr>
        <p:blipFill>
          <a:blip r:embed="rId4"/>
          <a:stretch>
            <a:fillRect/>
          </a:stretch>
        </p:blipFill>
        <p:spPr>
          <a:xfrm>
            <a:off x="809230" y="3657600"/>
            <a:ext cx="2726293" cy="2717800"/>
          </a:xfrm>
          <a:prstGeom prst="rect">
            <a:avLst/>
          </a:prstGeom>
        </p:spPr>
      </p:pic>
      <p:sp>
        <p:nvSpPr>
          <p:cNvPr id="8" name="TextBox 7">
            <a:extLst>
              <a:ext uri="{FF2B5EF4-FFF2-40B4-BE49-F238E27FC236}">
                <a16:creationId xmlns:a16="http://schemas.microsoft.com/office/drawing/2014/main" id="{7307137E-7057-46A1-B797-BBFBBE772B2D}"/>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320335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467100" y="175740"/>
            <a:ext cx="5257800" cy="533390"/>
          </a:xfrm>
        </p:spPr>
        <p:txBody>
          <a:bodyPr>
            <a:normAutofit fontScale="92500" lnSpcReduction="10000"/>
          </a:bodyPr>
          <a:lstStyle/>
          <a:p>
            <a:pPr algn="ctr"/>
            <a:r>
              <a:rPr lang="az-Latn-AZ" sz="3600" b="1" dirty="0">
                <a:solidFill>
                  <a:srgbClr val="0070C0"/>
                </a:solidFill>
                <a:latin typeface="Calibri" panose="020F0502020204030204" pitchFamily="34" charset="0"/>
              </a:rPr>
              <a:t>12bb anatomiyası</a:t>
            </a:r>
            <a:endParaRPr lang="en-US" sz="36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97" name="TextBox 96"/>
          <p:cNvSpPr txBox="1"/>
          <p:nvPr/>
        </p:nvSpPr>
        <p:spPr>
          <a:xfrm>
            <a:off x="457200" y="1905000"/>
            <a:ext cx="4495800" cy="2246769"/>
          </a:xfrm>
          <a:prstGeom prst="rect">
            <a:avLst/>
          </a:prstGeom>
          <a:noFill/>
        </p:spPr>
        <p:txBody>
          <a:bodyPr wrap="square" rtlCol="0">
            <a:spAutoFit/>
          </a:bodyPr>
          <a:lstStyle/>
          <a:p>
            <a:r>
              <a:rPr lang="az-Latn-AZ" sz="2800" b="1" dirty="0">
                <a:solidFill>
                  <a:srgbClr val="C00000"/>
                </a:solidFill>
                <a:latin typeface="Calibri" panose="020F0502020204030204" pitchFamily="34" charset="0"/>
              </a:rPr>
              <a:t>Arteriyaları</a:t>
            </a:r>
          </a:p>
          <a:p>
            <a:endParaRPr lang="en-US" sz="2800" b="1" dirty="0">
              <a:solidFill>
                <a:srgbClr val="0070C0"/>
              </a:solidFill>
              <a:latin typeface="Calibri" panose="020F0502020204030204" pitchFamily="34" charset="0"/>
            </a:endParaRPr>
          </a:p>
          <a:p>
            <a:r>
              <a:rPr lang="az-Latn-AZ" sz="2800" b="1" dirty="0">
                <a:solidFill>
                  <a:srgbClr val="0070C0"/>
                </a:solidFill>
                <a:latin typeface="Calibri" panose="020F0502020204030204" pitchFamily="34" charset="0"/>
              </a:rPr>
              <a:t>Yuxarı və aşağı pankreas – </a:t>
            </a:r>
          </a:p>
          <a:p>
            <a:r>
              <a:rPr lang="az-Latn-AZ" sz="2800" b="1" dirty="0">
                <a:solidFill>
                  <a:srgbClr val="0070C0"/>
                </a:solidFill>
                <a:latin typeface="Calibri" panose="020F0502020204030204" pitchFamily="34" charset="0"/>
              </a:rPr>
              <a:t>onikibarmaq bağırsaq </a:t>
            </a:r>
          </a:p>
          <a:p>
            <a:r>
              <a:rPr lang="az-Latn-AZ" sz="2800" b="1" dirty="0">
                <a:solidFill>
                  <a:srgbClr val="0070C0"/>
                </a:solidFill>
                <a:latin typeface="Calibri" panose="020F0502020204030204" pitchFamily="34" charset="0"/>
              </a:rPr>
              <a:t>arteriyaları</a:t>
            </a:r>
          </a:p>
        </p:txBody>
      </p:sp>
      <p:pic>
        <p:nvPicPr>
          <p:cNvPr id="7" name="Picture 6" descr="loadBinary.jpg"/>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Effect>
                      <a14:colorTemperature colorTemp="11200"/>
                    </a14:imgEffect>
                    <a14:imgEffect>
                      <a14:saturation sat="400000"/>
                    </a14:imgEffect>
                    <a14:imgEffect>
                      <a14:brightnessContrast bright="-20000" contrast="40000"/>
                    </a14:imgEffect>
                  </a14:imgLayer>
                </a14:imgProps>
              </a:ext>
            </a:extLst>
          </a:blip>
          <a:stretch>
            <a:fillRect/>
          </a:stretch>
        </p:blipFill>
        <p:spPr>
          <a:xfrm>
            <a:off x="6934200" y="1143000"/>
            <a:ext cx="3905643" cy="5219690"/>
          </a:xfrm>
          <a:prstGeom prst="rect">
            <a:avLst/>
          </a:prstGeom>
        </p:spPr>
      </p:pic>
      <p:sp>
        <p:nvSpPr>
          <p:cNvPr id="8" name="TextBox 7">
            <a:extLst>
              <a:ext uri="{FF2B5EF4-FFF2-40B4-BE49-F238E27FC236}">
                <a16:creationId xmlns:a16="http://schemas.microsoft.com/office/drawing/2014/main" id="{F1AAAFDE-9755-46B8-BDE6-F9146A87179B}"/>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334385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810000" y="177276"/>
            <a:ext cx="5562600" cy="533400"/>
          </a:xfrm>
        </p:spPr>
        <p:txBody>
          <a:bodyPr>
            <a:normAutofit/>
          </a:bodyPr>
          <a:lstStyle/>
          <a:p>
            <a:pPr algn="ctr"/>
            <a:r>
              <a:rPr lang="az-Latn-AZ" sz="3200" b="1" dirty="0">
                <a:solidFill>
                  <a:srgbClr val="0070C0"/>
                </a:solidFill>
                <a:latin typeface="Calibri" panose="020F0502020204030204" pitchFamily="34" charset="0"/>
              </a:rPr>
              <a:t>12bb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97" name="TextBox 96"/>
          <p:cNvSpPr txBox="1"/>
          <p:nvPr/>
        </p:nvSpPr>
        <p:spPr>
          <a:xfrm>
            <a:off x="304800" y="1600200"/>
            <a:ext cx="5791200" cy="3354765"/>
          </a:xfrm>
          <a:prstGeom prst="rect">
            <a:avLst/>
          </a:prstGeom>
          <a:noFill/>
        </p:spPr>
        <p:txBody>
          <a:bodyPr wrap="square" rtlCol="0">
            <a:spAutoFit/>
          </a:bodyPr>
          <a:lstStyle/>
          <a:p>
            <a:r>
              <a:rPr lang="az-Latn-AZ" sz="3600" b="1" dirty="0">
                <a:solidFill>
                  <a:srgbClr val="0070C0"/>
                </a:solidFill>
                <a:latin typeface="Calibri" panose="020F0502020204030204" pitchFamily="34" charset="0"/>
              </a:rPr>
              <a:t>Venaları</a:t>
            </a:r>
          </a:p>
          <a:p>
            <a:endParaRPr lang="az-Latn-AZ" sz="3600" b="1" dirty="0">
              <a:solidFill>
                <a:srgbClr val="0070C0"/>
              </a:solidFill>
              <a:latin typeface="Calibri" panose="020F0502020204030204" pitchFamily="34" charset="0"/>
            </a:endParaRPr>
          </a:p>
          <a:p>
            <a:r>
              <a:rPr lang="az-Latn-AZ" sz="2800" b="1" dirty="0">
                <a:solidFill>
                  <a:srgbClr val="0070C0"/>
                </a:solidFill>
                <a:latin typeface="Calibri" panose="020F0502020204030204" pitchFamily="34" charset="0"/>
              </a:rPr>
              <a:t>Arteriyaları təqib edir, müsariqə və qapı venasına açılır</a:t>
            </a:r>
          </a:p>
          <a:p>
            <a:endParaRPr lang="en-US" sz="2800" b="1" dirty="0">
              <a:solidFill>
                <a:srgbClr val="0070C0"/>
              </a:solidFill>
              <a:latin typeface="Calibri" panose="020F0502020204030204" pitchFamily="34" charset="0"/>
            </a:endParaRPr>
          </a:p>
          <a:p>
            <a:pPr marL="514350" indent="-514350" algn="ctr">
              <a:buFont typeface="+mj-lt"/>
              <a:buAutoNum type="arabicPeriod"/>
            </a:pPr>
            <a:r>
              <a:rPr lang="az-Latn-AZ" sz="2800" b="1" dirty="0">
                <a:solidFill>
                  <a:srgbClr val="0070C0"/>
                </a:solidFill>
              </a:rPr>
              <a:t>Yuxarı pankreas – 12bb venaları</a:t>
            </a:r>
          </a:p>
          <a:p>
            <a:pPr marL="514350" indent="-514350" algn="ctr">
              <a:buFont typeface="+mj-lt"/>
              <a:buAutoNum type="arabicPeriod"/>
            </a:pPr>
            <a:r>
              <a:rPr lang="az-Latn-AZ" sz="2800" b="1" dirty="0">
                <a:solidFill>
                  <a:srgbClr val="0070C0"/>
                </a:solidFill>
              </a:rPr>
              <a:t>Aşağı pankreas – 12bb venaları</a:t>
            </a:r>
          </a:p>
        </p:txBody>
      </p:sp>
      <p:pic>
        <p:nvPicPr>
          <p:cNvPr id="9" name="Picture 2" descr="Вены двенадцатиперстной кишки (схем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953482"/>
            <a:ext cx="5181600" cy="46482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A9819EA-0CA6-4645-8C2A-E37C9D2162A2}"/>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931813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886200" y="152400"/>
            <a:ext cx="5105400" cy="668680"/>
          </a:xfrm>
        </p:spPr>
        <p:txBody>
          <a:bodyPr>
            <a:normAutofit/>
          </a:bodyPr>
          <a:lstStyle/>
          <a:p>
            <a:pPr algn="ctr"/>
            <a:r>
              <a:rPr lang="az-Latn-AZ" sz="3200" b="1" dirty="0">
                <a:solidFill>
                  <a:srgbClr val="0070C0"/>
                </a:solidFill>
                <a:latin typeface="Calibri" panose="020F0502020204030204" pitchFamily="34" charset="0"/>
              </a:rPr>
              <a:t>12bb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97" name="TextBox 96"/>
          <p:cNvSpPr txBox="1"/>
          <p:nvPr/>
        </p:nvSpPr>
        <p:spPr>
          <a:xfrm>
            <a:off x="914400" y="2209800"/>
            <a:ext cx="3229411" cy="3231654"/>
          </a:xfrm>
          <a:prstGeom prst="rect">
            <a:avLst/>
          </a:prstGeom>
          <a:noFill/>
        </p:spPr>
        <p:txBody>
          <a:bodyPr wrap="square" rtlCol="0">
            <a:spAutoFit/>
          </a:bodyPr>
          <a:lstStyle/>
          <a:p>
            <a:r>
              <a:rPr lang="az-Latn-AZ" sz="3600" b="1" dirty="0">
                <a:solidFill>
                  <a:srgbClr val="0070C0"/>
                </a:solidFill>
                <a:latin typeface="Calibri" panose="020F0502020204030204" pitchFamily="34" charset="0"/>
              </a:rPr>
              <a:t>Limfatik axın</a:t>
            </a:r>
          </a:p>
          <a:p>
            <a:endParaRPr lang="az-Latn-AZ" sz="2800" b="1" dirty="0">
              <a:solidFill>
                <a:srgbClr val="0070C0"/>
              </a:solidFill>
              <a:latin typeface="Calibri" panose="020F0502020204030204" pitchFamily="34" charset="0"/>
            </a:endParaRPr>
          </a:p>
          <a:p>
            <a:endParaRPr lang="az-Latn-AZ" sz="2800" b="1" dirty="0">
              <a:solidFill>
                <a:srgbClr val="0070C0"/>
              </a:solidFill>
              <a:latin typeface="Calibri" panose="020F0502020204030204" pitchFamily="34" charset="0"/>
            </a:endParaRPr>
          </a:p>
          <a:p>
            <a:r>
              <a:rPr lang="az-Latn-AZ" sz="2800" b="1" dirty="0">
                <a:solidFill>
                  <a:srgbClr val="0070C0"/>
                </a:solidFill>
              </a:rPr>
              <a:t>Limfa axını peripankreatik və qaraciyər qapısı düyünlərinə gedir.</a:t>
            </a:r>
            <a:endParaRPr lang="en-US" sz="2400" b="1" dirty="0">
              <a:solidFill>
                <a:srgbClr val="0070C0"/>
              </a:solidFill>
            </a:endParaRPr>
          </a:p>
        </p:txBody>
      </p:sp>
      <p:pic>
        <p:nvPicPr>
          <p:cNvPr id="7" name="Picture 8" descr="DU Lymphatic drainage_001.jpg"/>
          <p:cNvPicPr>
            <a:picLocks noChangeAspect="1"/>
          </p:cNvPicPr>
          <p:nvPr/>
        </p:nvPicPr>
        <p:blipFill rotWithShape="1">
          <a:blip r:embed="rId3">
            <a:extLst>
              <a:ext uri="{BEBA8EAE-BF5A-486C-A8C5-ECC9F3942E4B}">
                <a14:imgProps xmlns:a14="http://schemas.microsoft.com/office/drawing/2010/main">
                  <a14:imgLayer r:embed="rId4">
                    <a14:imgEffect>
                      <a14:backgroundRemoval t="404" b="100000" l="0" r="80795"/>
                    </a14:imgEffect>
                    <a14:imgEffect>
                      <a14:saturation sat="400000"/>
                    </a14:imgEffect>
                  </a14:imgLayer>
                </a14:imgProps>
              </a:ext>
            </a:extLst>
          </a:blip>
          <a:srcRect r="21119" b="935"/>
          <a:stretch/>
        </p:blipFill>
        <p:spPr>
          <a:xfrm>
            <a:off x="6080916" y="762000"/>
            <a:ext cx="4371278" cy="5541620"/>
          </a:xfrm>
          <a:prstGeom prst="rect">
            <a:avLst/>
          </a:prstGeom>
        </p:spPr>
      </p:pic>
      <p:sp>
        <p:nvSpPr>
          <p:cNvPr id="8" name="TextBox 7">
            <a:extLst>
              <a:ext uri="{FF2B5EF4-FFF2-40B4-BE49-F238E27FC236}">
                <a16:creationId xmlns:a16="http://schemas.microsoft.com/office/drawing/2014/main" id="{3DEABE03-05CC-4D38-83D2-274206CBA25F}"/>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169473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225130" y="152400"/>
            <a:ext cx="4614069" cy="608615"/>
          </a:xfrm>
        </p:spPr>
        <p:txBody>
          <a:bodyPr>
            <a:normAutofit/>
          </a:bodyPr>
          <a:lstStyle/>
          <a:p>
            <a:pPr algn="ctr"/>
            <a:r>
              <a:rPr lang="az-Latn-AZ" sz="3200" b="1" dirty="0">
                <a:solidFill>
                  <a:srgbClr val="0070C0"/>
                </a:solidFill>
                <a:latin typeface="Calibri" panose="020F0502020204030204" pitchFamily="34" charset="0"/>
              </a:rPr>
              <a:t>12bb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97" name="TextBox 96"/>
          <p:cNvSpPr txBox="1"/>
          <p:nvPr/>
        </p:nvSpPr>
        <p:spPr>
          <a:xfrm>
            <a:off x="457200" y="2076937"/>
            <a:ext cx="3229411" cy="3354765"/>
          </a:xfrm>
          <a:prstGeom prst="rect">
            <a:avLst/>
          </a:prstGeom>
          <a:noFill/>
        </p:spPr>
        <p:txBody>
          <a:bodyPr wrap="square" rtlCol="0">
            <a:spAutoFit/>
          </a:bodyPr>
          <a:lstStyle/>
          <a:p>
            <a:r>
              <a:rPr lang="az-Latn-AZ" sz="3600" b="1" dirty="0">
                <a:solidFill>
                  <a:srgbClr val="0070C0"/>
                </a:solidFill>
                <a:latin typeface="Calibri" panose="020F0502020204030204" pitchFamily="34" charset="0"/>
              </a:rPr>
              <a:t>İnnervasiya</a:t>
            </a:r>
          </a:p>
          <a:p>
            <a:endParaRPr lang="az-Latn-AZ" sz="3600" b="1" dirty="0">
              <a:solidFill>
                <a:srgbClr val="0070C0"/>
              </a:solidFill>
              <a:latin typeface="Calibri" panose="020F0502020204030204" pitchFamily="34" charset="0"/>
            </a:endParaRPr>
          </a:p>
          <a:p>
            <a:r>
              <a:rPr lang="az-Latn-AZ" sz="2800" b="1" dirty="0">
                <a:solidFill>
                  <a:srgbClr val="0070C0"/>
                </a:solidFill>
                <a:latin typeface="Calibri" panose="020F0502020204030204" pitchFamily="34" charset="0"/>
              </a:rPr>
              <a:t>Parasimpatik </a:t>
            </a:r>
          </a:p>
          <a:p>
            <a:r>
              <a:rPr lang="az-Latn-AZ" sz="2800" b="1" dirty="0">
                <a:solidFill>
                  <a:srgbClr val="0070C0"/>
                </a:solidFill>
                <a:latin typeface="Calibri" panose="020F0502020204030204" pitchFamily="34" charset="0"/>
              </a:rPr>
              <a:t>Simpatik </a:t>
            </a:r>
          </a:p>
          <a:p>
            <a:r>
              <a:rPr lang="az-Latn-AZ" sz="2800" b="1" dirty="0">
                <a:solidFill>
                  <a:srgbClr val="0070C0"/>
                </a:solidFill>
                <a:latin typeface="Calibri" panose="020F0502020204030204" pitchFamily="34" charset="0"/>
              </a:rPr>
              <a:t>İntramural (Auerbax və Meisner)</a:t>
            </a:r>
          </a:p>
          <a:p>
            <a:endParaRPr lang="az-Latn-AZ" sz="2800" b="1" dirty="0">
              <a:solidFill>
                <a:srgbClr val="0070C0"/>
              </a:solidFill>
              <a:latin typeface="Calibri" panose="020F0502020204030204" pitchFamily="34" charset="0"/>
            </a:endParaRPr>
          </a:p>
        </p:txBody>
      </p:sp>
      <p:pic>
        <p:nvPicPr>
          <p:cNvPr id="5" name="Şəkil 3"/>
          <p:cNvPicPr>
            <a:picLocks noChangeAspect="1"/>
          </p:cNvPicPr>
          <p:nvPr/>
        </p:nvPicPr>
        <p:blipFill>
          <a:blip r:embed="rId3">
            <a:extLst>
              <a:ext uri="{BEBA8EAE-BF5A-486C-A8C5-ECC9F3942E4B}">
                <a14:imgProps xmlns:a14="http://schemas.microsoft.com/office/drawing/2010/main">
                  <a14:imgLayer r:embed="rId4">
                    <a14:imgEffect>
                      <a14:backgroundRemoval t="3017" b="100000" l="865" r="100000"/>
                    </a14:imgEffect>
                    <a14:imgEffect>
                      <a14:saturation sat="400000"/>
                    </a14:imgEffect>
                    <a14:imgEffect>
                      <a14:brightnessContrast bright="-20000" contrast="40000"/>
                    </a14:imgEffect>
                  </a14:imgLayer>
                </a14:imgProps>
              </a:ext>
            </a:extLst>
          </a:blip>
          <a:stretch>
            <a:fillRect/>
          </a:stretch>
        </p:blipFill>
        <p:spPr>
          <a:xfrm>
            <a:off x="4359816" y="1447801"/>
            <a:ext cx="6155784" cy="4613039"/>
          </a:xfrm>
          <a:prstGeom prst="rect">
            <a:avLst/>
          </a:prstGeom>
        </p:spPr>
      </p:pic>
      <p:sp>
        <p:nvSpPr>
          <p:cNvPr id="7" name="TextBox 6">
            <a:extLst>
              <a:ext uri="{FF2B5EF4-FFF2-40B4-BE49-F238E27FC236}">
                <a16:creationId xmlns:a16="http://schemas.microsoft.com/office/drawing/2014/main" id="{ED720C34-8090-4C25-947C-71BCAB657E0B}"/>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027797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337823" y="106665"/>
            <a:ext cx="5516353" cy="909637"/>
          </a:xfrm>
        </p:spPr>
        <p:txBody>
          <a:bodyPr>
            <a:normAutofit/>
          </a:bodyPr>
          <a:lstStyle/>
          <a:p>
            <a:pPr algn="ctr"/>
            <a:r>
              <a:rPr lang="az-Latn-AZ" sz="3200" b="1" dirty="0">
                <a:solidFill>
                  <a:srgbClr val="0070C0"/>
                </a:solidFill>
                <a:latin typeface="Calibri" panose="020F0502020204030204" pitchFamily="34" charset="0"/>
              </a:rPr>
              <a:t>12bb anatomiyası</a:t>
            </a:r>
            <a:endParaRPr lang="en-US" sz="3200" b="1" dirty="0">
              <a:solidFill>
                <a:srgbClr val="0070C0"/>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 NYBay</a:t>
            </a:r>
          </a:p>
        </p:txBody>
      </p:sp>
      <p:sp>
        <p:nvSpPr>
          <p:cNvPr id="4" name="TextBox 3"/>
          <p:cNvSpPr txBox="1"/>
          <p:nvPr/>
        </p:nvSpPr>
        <p:spPr>
          <a:xfrm>
            <a:off x="685800" y="2743200"/>
            <a:ext cx="3886200" cy="2308324"/>
          </a:xfrm>
          <a:prstGeom prst="rect">
            <a:avLst/>
          </a:prstGeom>
          <a:noFill/>
        </p:spPr>
        <p:txBody>
          <a:bodyPr wrap="square" rtlCol="0">
            <a:spAutoFit/>
          </a:bodyPr>
          <a:lstStyle/>
          <a:p>
            <a:r>
              <a:rPr lang="az-Latn-AZ" sz="2400" b="1" dirty="0">
                <a:solidFill>
                  <a:schemeClr val="accent1">
                    <a:lumMod val="75000"/>
                  </a:schemeClr>
                </a:solidFill>
                <a:latin typeface="Calibri" panose="020F0502020204030204" pitchFamily="34" charset="0"/>
              </a:rPr>
              <a:t>Histologiyası –qişaları</a:t>
            </a:r>
          </a:p>
          <a:p>
            <a:endParaRPr lang="az-Latn-AZ" sz="2400" b="1" dirty="0">
              <a:solidFill>
                <a:schemeClr val="accent1">
                  <a:lumMod val="75000"/>
                </a:schemeClr>
              </a:solidFill>
              <a:latin typeface="Calibri" panose="020F0502020204030204" pitchFamily="34" charset="0"/>
            </a:endParaRPr>
          </a:p>
          <a:p>
            <a:r>
              <a:rPr lang="az-Latn-AZ" sz="2400" b="1" dirty="0">
                <a:solidFill>
                  <a:schemeClr val="accent1">
                    <a:lumMod val="75000"/>
                  </a:schemeClr>
                </a:solidFill>
                <a:latin typeface="Calibri" panose="020F0502020204030204" pitchFamily="34" charset="0"/>
              </a:rPr>
              <a:t>Selikli qişa</a:t>
            </a:r>
          </a:p>
          <a:p>
            <a:r>
              <a:rPr lang="az-Latn-AZ" sz="2400" b="1" dirty="0">
                <a:solidFill>
                  <a:schemeClr val="accent1">
                    <a:lumMod val="75000"/>
                  </a:schemeClr>
                </a:solidFill>
                <a:latin typeface="Calibri" panose="020F0502020204030204" pitchFamily="34" charset="0"/>
              </a:rPr>
              <a:t>Selikaltı qişa </a:t>
            </a:r>
          </a:p>
          <a:p>
            <a:r>
              <a:rPr lang="az-Latn-AZ" sz="2400" b="1" dirty="0">
                <a:solidFill>
                  <a:schemeClr val="accent1">
                    <a:lumMod val="75000"/>
                  </a:schemeClr>
                </a:solidFill>
                <a:latin typeface="Calibri" panose="020F0502020204030204" pitchFamily="34" charset="0"/>
              </a:rPr>
              <a:t>Əzələ qişası</a:t>
            </a:r>
          </a:p>
          <a:p>
            <a:r>
              <a:rPr lang="az-Latn-AZ" sz="2400" b="1" dirty="0">
                <a:solidFill>
                  <a:schemeClr val="accent1">
                    <a:lumMod val="75000"/>
                  </a:schemeClr>
                </a:solidFill>
                <a:latin typeface="Calibri" panose="020F0502020204030204" pitchFamily="34" charset="0"/>
              </a:rPr>
              <a:t>Seroz qişa</a:t>
            </a:r>
            <a:endParaRPr lang="en-US" sz="2400" b="1" dirty="0">
              <a:solidFill>
                <a:schemeClr val="accent1">
                  <a:lumMod val="75000"/>
                </a:schemeClr>
              </a:solidFill>
              <a:latin typeface="Calibri" panose="020F0502020204030204" pitchFamily="34" charset="0"/>
            </a:endParaRPr>
          </a:p>
        </p:txBody>
      </p:sp>
      <p:pic>
        <p:nvPicPr>
          <p:cNvPr id="5" name="Picture 4" descr="Histology of Duodenum2.jpg"/>
          <p:cNvPicPr>
            <a:picLocks noChangeAspect="1"/>
          </p:cNvPicPr>
          <p:nvPr/>
        </p:nvPicPr>
        <p:blipFill>
          <a:blip r:embed="rId3"/>
          <a:stretch>
            <a:fillRect/>
          </a:stretch>
        </p:blipFill>
        <p:spPr>
          <a:xfrm>
            <a:off x="5206592" y="1016302"/>
            <a:ext cx="1650126" cy="1299035"/>
          </a:xfrm>
          <a:prstGeom prst="rect">
            <a:avLst/>
          </a:prstGeom>
        </p:spPr>
      </p:pic>
      <p:pic>
        <p:nvPicPr>
          <p:cNvPr id="8" name="Picture 2" descr="http://www.medclub.ru/img/work/catalog/a_4195_3686.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996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856718" y="1567493"/>
            <a:ext cx="5301879" cy="476108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7CAA94A-11B4-4045-9D83-83C57E8458D3}"/>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57156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225130" y="137001"/>
            <a:ext cx="4690269" cy="909637"/>
          </a:xfrm>
        </p:spPr>
        <p:txBody>
          <a:bodyPr>
            <a:normAutofit/>
          </a:bodyPr>
          <a:lstStyle/>
          <a:p>
            <a:pPr algn="ctr"/>
            <a:r>
              <a:rPr lang="az-Latn-AZ" sz="3200" b="1" dirty="0">
                <a:solidFill>
                  <a:srgbClr val="0070C0"/>
                </a:solidFill>
                <a:latin typeface="Calibri" panose="020F0502020204030204" pitchFamily="34" charset="0"/>
              </a:rPr>
              <a:t>12bb Fiziologiyası</a:t>
            </a:r>
            <a:endParaRPr lang="en-US" sz="3200" b="1" dirty="0">
              <a:solidFill>
                <a:srgbClr val="0070C0"/>
              </a:solidFill>
              <a:latin typeface="Calibri" panose="020F0502020204030204" pitchFamily="34" charset="0"/>
            </a:endParaRPr>
          </a:p>
        </p:txBody>
      </p:sp>
      <p:sp>
        <p:nvSpPr>
          <p:cNvPr id="3" name="Footer Placeholder 2"/>
          <p:cNvSpPr>
            <a:spLocks noGrp="1"/>
          </p:cNvSpPr>
          <p:nvPr>
            <p:ph type="ftr" sz="quarter" idx="11"/>
          </p:nvPr>
        </p:nvSpPr>
        <p:spPr/>
        <p:txBody>
          <a:bodyPr/>
          <a:lstStyle/>
          <a:p>
            <a:r>
              <a:rPr lang="en-US"/>
              <a:t>Prof. NYBay</a:t>
            </a:r>
          </a:p>
        </p:txBody>
      </p:sp>
      <p:sp>
        <p:nvSpPr>
          <p:cNvPr id="4" name="TextBox 3"/>
          <p:cNvSpPr txBox="1"/>
          <p:nvPr/>
        </p:nvSpPr>
        <p:spPr>
          <a:xfrm>
            <a:off x="1829890" y="1852046"/>
            <a:ext cx="3133997" cy="2554545"/>
          </a:xfrm>
          <a:prstGeom prst="rect">
            <a:avLst/>
          </a:prstGeom>
          <a:noFill/>
        </p:spPr>
        <p:txBody>
          <a:bodyPr wrap="square" rtlCol="0">
            <a:spAutoFit/>
          </a:bodyPr>
          <a:lstStyle/>
          <a:p>
            <a:r>
              <a:rPr lang="az-Latn-AZ" sz="3200" b="1" dirty="0">
                <a:solidFill>
                  <a:schemeClr val="accent1">
                    <a:lumMod val="75000"/>
                  </a:schemeClr>
                </a:solidFill>
                <a:latin typeface="Calibri" panose="020F0502020204030204" pitchFamily="34" charset="0"/>
              </a:rPr>
              <a:t>Funskiyaları</a:t>
            </a:r>
          </a:p>
          <a:p>
            <a:endParaRPr lang="az-Latn-AZ" sz="3200" b="1" dirty="0">
              <a:solidFill>
                <a:schemeClr val="accent1">
                  <a:lumMod val="75000"/>
                </a:schemeClr>
              </a:solidFill>
              <a:latin typeface="Calibri" panose="020F0502020204030204" pitchFamily="34" charset="0"/>
            </a:endParaRPr>
          </a:p>
          <a:p>
            <a:pPr marL="342900" indent="-3429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Həzm </a:t>
            </a:r>
            <a:endParaRPr lang="en-US" sz="3200" b="1" dirty="0">
              <a:solidFill>
                <a:schemeClr val="accent1">
                  <a:lumMod val="75000"/>
                </a:schemeClr>
              </a:solidFill>
              <a:latin typeface="Calibri" panose="020F0502020204030204" pitchFamily="34" charset="0"/>
            </a:endParaRPr>
          </a:p>
          <a:p>
            <a:pPr marL="342900" indent="-3429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Qoruma</a:t>
            </a:r>
            <a:endParaRPr lang="en-US" sz="3200" b="1" dirty="0">
              <a:solidFill>
                <a:schemeClr val="accent1">
                  <a:lumMod val="75000"/>
                </a:schemeClr>
              </a:solidFill>
              <a:latin typeface="Calibri" panose="020F0502020204030204" pitchFamily="34" charset="0"/>
            </a:endParaRPr>
          </a:p>
          <a:p>
            <a:pPr marL="342900" indent="-3429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Endokrin</a:t>
            </a:r>
            <a:endParaRPr lang="en-US" sz="3200" b="1" dirty="0">
              <a:solidFill>
                <a:schemeClr val="accent1">
                  <a:lumMod val="75000"/>
                </a:schemeClr>
              </a:solidFill>
              <a:latin typeface="Calibri" panose="020F0502020204030204" pitchFamily="34" charset="0"/>
            </a:endParaRPr>
          </a:p>
        </p:txBody>
      </p:sp>
      <p:pic>
        <p:nvPicPr>
          <p:cNvPr id="7" name="Picture 2" descr="image_thumb[27].png"/>
          <p:cNvPicPr>
            <a:picLocks noChangeAspect="1"/>
          </p:cNvPicPr>
          <p:nvPr/>
        </p:nvPicPr>
        <p:blipFill rotWithShape="1">
          <a:blip r:embed="rId3">
            <a:extLst>
              <a:ext uri="{BEBA8EAE-BF5A-486C-A8C5-ECC9F3942E4B}">
                <a14:imgProps xmlns:a14="http://schemas.microsoft.com/office/drawing/2010/main">
                  <a14:imgLayer r:embed="rId4">
                    <a14:imgEffect>
                      <a14:backgroundRemoval t="441" b="96476" l="10000" r="97600"/>
                    </a14:imgEffect>
                    <a14:imgEffect>
                      <a14:saturation sat="400000"/>
                    </a14:imgEffect>
                  </a14:imgLayer>
                </a14:imgProps>
              </a:ext>
            </a:extLst>
          </a:blip>
          <a:srcRect l="10118" t="-210" r="4270" b="3959"/>
          <a:stretch/>
        </p:blipFill>
        <p:spPr>
          <a:xfrm>
            <a:off x="6248401" y="1057483"/>
            <a:ext cx="4059109" cy="4143673"/>
          </a:xfrm>
          <a:prstGeom prst="rect">
            <a:avLst/>
          </a:prstGeom>
        </p:spPr>
      </p:pic>
      <p:sp>
        <p:nvSpPr>
          <p:cNvPr id="2" name="Left Arrow 1"/>
          <p:cNvSpPr/>
          <p:nvPr/>
        </p:nvSpPr>
        <p:spPr>
          <a:xfrm>
            <a:off x="4724400" y="2895601"/>
            <a:ext cx="1284514" cy="10616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8EA471E-013C-4CF6-935D-10C321FA256E}"/>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794043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815620" y="80903"/>
            <a:ext cx="5480780" cy="909637"/>
          </a:xfrm>
        </p:spPr>
        <p:txBody>
          <a:bodyPr>
            <a:normAutofit/>
          </a:bodyPr>
          <a:lstStyle/>
          <a:p>
            <a:pPr algn="ctr"/>
            <a:r>
              <a:rPr lang="az-Latn-AZ" sz="3200" b="1" dirty="0">
                <a:solidFill>
                  <a:srgbClr val="0070C0"/>
                </a:solidFill>
                <a:latin typeface="Calibri" panose="020F0502020204030204" pitchFamily="34" charset="0"/>
              </a:rPr>
              <a:t>12bb Fiziologiyası</a:t>
            </a:r>
            <a:endParaRPr lang="en-US" sz="3200" b="1" dirty="0">
              <a:solidFill>
                <a:srgbClr val="0070C0"/>
              </a:solidFill>
              <a:latin typeface="Calibri" panose="020F0502020204030204" pitchFamily="34" charset="0"/>
            </a:endParaRPr>
          </a:p>
        </p:txBody>
      </p:sp>
      <p:sp>
        <p:nvSpPr>
          <p:cNvPr id="3" name="Footer Placeholder 2"/>
          <p:cNvSpPr>
            <a:spLocks noGrp="1"/>
          </p:cNvSpPr>
          <p:nvPr>
            <p:ph type="ftr" sz="quarter" idx="11"/>
          </p:nvPr>
        </p:nvSpPr>
        <p:spPr/>
        <p:txBody>
          <a:bodyPr/>
          <a:lstStyle/>
          <a:p>
            <a:r>
              <a:rPr lang="en-US"/>
              <a:t>Prof. NYBay</a:t>
            </a:r>
          </a:p>
        </p:txBody>
      </p:sp>
      <p:sp>
        <p:nvSpPr>
          <p:cNvPr id="4" name="TextBox 3"/>
          <p:cNvSpPr txBox="1"/>
          <p:nvPr/>
        </p:nvSpPr>
        <p:spPr>
          <a:xfrm>
            <a:off x="381000" y="1256109"/>
            <a:ext cx="4582886" cy="4524315"/>
          </a:xfrm>
          <a:prstGeom prst="rect">
            <a:avLst/>
          </a:prstGeom>
          <a:noFill/>
        </p:spPr>
        <p:txBody>
          <a:bodyPr wrap="square" rtlCol="0">
            <a:spAutoFit/>
          </a:bodyPr>
          <a:lstStyle/>
          <a:p>
            <a:r>
              <a:rPr lang="az-Latn-AZ" sz="3200" b="1" dirty="0">
                <a:solidFill>
                  <a:srgbClr val="C00000"/>
                </a:solidFill>
                <a:latin typeface="Calibri" panose="020F0502020204030204" pitchFamily="34" charset="0"/>
              </a:rPr>
              <a:t>Həzm funksiyası</a:t>
            </a:r>
          </a:p>
          <a:p>
            <a:endParaRPr lang="az-Latn-AZ" sz="3200" b="1" dirty="0">
              <a:solidFill>
                <a:schemeClr val="accent1">
                  <a:lumMod val="75000"/>
                </a:schemeClr>
              </a:solidFill>
              <a:latin typeface="Calibri" panose="020F0502020204030204" pitchFamily="34" charset="0"/>
            </a:endParaRPr>
          </a:p>
          <a:p>
            <a:pPr marL="457200" indent="-4572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sekresiya</a:t>
            </a:r>
            <a:endParaRPr lang="en-US" sz="3200" b="1" dirty="0">
              <a:solidFill>
                <a:schemeClr val="accent1">
                  <a:lumMod val="75000"/>
                </a:schemeClr>
              </a:solidFill>
              <a:latin typeface="Calibri" panose="020F0502020204030204" pitchFamily="34" charset="0"/>
            </a:endParaRPr>
          </a:p>
          <a:p>
            <a:pPr marL="457200" indent="-4572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öd və pankreatik enzimlərin möhtəviyyatla qarışdırlması</a:t>
            </a:r>
            <a:endParaRPr lang="en-US" sz="3200" b="1" dirty="0">
              <a:solidFill>
                <a:schemeClr val="accent1">
                  <a:lumMod val="75000"/>
                </a:schemeClr>
              </a:solidFill>
              <a:latin typeface="Calibri" panose="020F0502020204030204" pitchFamily="34" charset="0"/>
            </a:endParaRPr>
          </a:p>
          <a:p>
            <a:pPr marL="457200" indent="-4572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absorbsiya</a:t>
            </a:r>
            <a:endParaRPr lang="en-US" sz="3200" b="1" dirty="0">
              <a:solidFill>
                <a:schemeClr val="accent1">
                  <a:lumMod val="75000"/>
                </a:schemeClr>
              </a:solidFill>
              <a:latin typeface="Calibri" panose="020F0502020204030204" pitchFamily="34" charset="0"/>
            </a:endParaRPr>
          </a:p>
          <a:p>
            <a:pPr marL="457200" indent="-457200">
              <a:buFont typeface="Arial" panose="020B0604020202020204" pitchFamily="34" charset="0"/>
              <a:buChar char="•"/>
            </a:pPr>
            <a:r>
              <a:rPr lang="az-Latn-AZ" sz="3200" b="1" dirty="0">
                <a:solidFill>
                  <a:schemeClr val="accent1">
                    <a:lumMod val="75000"/>
                  </a:schemeClr>
                </a:solidFill>
                <a:latin typeface="Calibri" panose="020F0502020204030204" pitchFamily="34" charset="0"/>
              </a:rPr>
              <a:t>motorika</a:t>
            </a:r>
            <a:endParaRPr lang="en-US" sz="3200" b="1" dirty="0">
              <a:solidFill>
                <a:schemeClr val="accent1">
                  <a:lumMod val="75000"/>
                </a:schemeClr>
              </a:solidFill>
              <a:latin typeface="Calibri" panose="020F0502020204030204" pitchFamily="34" charset="0"/>
            </a:endParaRPr>
          </a:p>
        </p:txBody>
      </p:sp>
      <p:sp>
        <p:nvSpPr>
          <p:cNvPr id="2" name="Left Arrow 1"/>
          <p:cNvSpPr/>
          <p:nvPr/>
        </p:nvSpPr>
        <p:spPr>
          <a:xfrm>
            <a:off x="4963886" y="2895601"/>
            <a:ext cx="1284514" cy="10616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biliary-obstruction-series2.jpg"/>
          <p:cNvPicPr>
            <a:picLocks noChangeAspect="1"/>
          </p:cNvPicPr>
          <p:nvPr/>
        </p:nvPicPr>
        <p:blipFill>
          <a:blip r:embed="rId3"/>
          <a:stretch>
            <a:fillRect/>
          </a:stretch>
        </p:blipFill>
        <p:spPr>
          <a:xfrm>
            <a:off x="6781800" y="1590492"/>
            <a:ext cx="3974782" cy="3962400"/>
          </a:xfrm>
          <a:prstGeom prst="rect">
            <a:avLst/>
          </a:prstGeom>
        </p:spPr>
      </p:pic>
    </p:spTree>
    <p:extLst>
      <p:ext uri="{BB962C8B-B14F-4D97-AF65-F5344CB8AC3E}">
        <p14:creationId xmlns:p14="http://schemas.microsoft.com/office/powerpoint/2010/main" val="33178891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581400" y="83345"/>
            <a:ext cx="5257800" cy="909637"/>
          </a:xfrm>
        </p:spPr>
        <p:txBody>
          <a:bodyPr>
            <a:normAutofit/>
          </a:bodyPr>
          <a:lstStyle/>
          <a:p>
            <a:pPr algn="ctr"/>
            <a:r>
              <a:rPr lang="az-Latn-AZ" sz="3600" b="1" dirty="0">
                <a:solidFill>
                  <a:srgbClr val="0070C0"/>
                </a:solidFill>
                <a:latin typeface="Calibri" panose="020F0502020204030204" pitchFamily="34" charset="0"/>
              </a:rPr>
              <a:t>12bb Fiziologiyası</a:t>
            </a:r>
            <a:endParaRPr lang="en-US" sz="3600" b="1" dirty="0">
              <a:solidFill>
                <a:srgbClr val="0070C0"/>
              </a:solidFill>
              <a:latin typeface="Calibri" panose="020F0502020204030204" pitchFamily="34" charset="0"/>
            </a:endParaRPr>
          </a:p>
        </p:txBody>
      </p:sp>
      <p:sp>
        <p:nvSpPr>
          <p:cNvPr id="5" name="Footer Placeholder 4"/>
          <p:cNvSpPr>
            <a:spLocks noGrp="1"/>
          </p:cNvSpPr>
          <p:nvPr>
            <p:ph type="ftr" sz="quarter" idx="11"/>
          </p:nvPr>
        </p:nvSpPr>
        <p:spPr/>
        <p:txBody>
          <a:bodyPr/>
          <a:lstStyle/>
          <a:p>
            <a:r>
              <a:rPr lang="en-US"/>
              <a:t>Prof. NYBay</a:t>
            </a:r>
          </a:p>
        </p:txBody>
      </p:sp>
      <p:sp>
        <p:nvSpPr>
          <p:cNvPr id="4" name="TextBox 3"/>
          <p:cNvSpPr txBox="1"/>
          <p:nvPr/>
        </p:nvSpPr>
        <p:spPr>
          <a:xfrm>
            <a:off x="240829" y="1885027"/>
            <a:ext cx="3873673" cy="2554545"/>
          </a:xfrm>
          <a:prstGeom prst="rect">
            <a:avLst/>
          </a:prstGeom>
          <a:noFill/>
        </p:spPr>
        <p:txBody>
          <a:bodyPr wrap="square" rtlCol="0">
            <a:spAutoFit/>
          </a:bodyPr>
          <a:lstStyle/>
          <a:p>
            <a:r>
              <a:rPr lang="az-Latn-AZ" sz="3200" b="1" dirty="0">
                <a:solidFill>
                  <a:srgbClr val="C00000"/>
                </a:solidFill>
                <a:latin typeface="Calibri" panose="020F0502020204030204" pitchFamily="34" charset="0"/>
              </a:rPr>
              <a:t>Qoruma</a:t>
            </a:r>
          </a:p>
          <a:p>
            <a:endParaRPr lang="az-Latn-AZ" sz="32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3200" b="1" dirty="0">
                <a:solidFill>
                  <a:schemeClr val="accent1"/>
                </a:solidFill>
                <a:latin typeface="Calibri" panose="020F0502020204030204" pitchFamily="34" charset="0"/>
              </a:rPr>
              <a:t>Epitel</a:t>
            </a:r>
          </a:p>
          <a:p>
            <a:pPr marL="457200" indent="-457200">
              <a:buFont typeface="Arial" panose="020B0604020202020204" pitchFamily="34" charset="0"/>
              <a:buChar char="•"/>
            </a:pPr>
            <a:r>
              <a:rPr lang="az-Latn-AZ" sz="3200" b="1" dirty="0">
                <a:solidFill>
                  <a:schemeClr val="accent1"/>
                </a:solidFill>
                <a:latin typeface="Calibri" panose="020F0502020204030204" pitchFamily="34" charset="0"/>
              </a:rPr>
              <a:t>MALT</a:t>
            </a:r>
          </a:p>
          <a:p>
            <a:pPr marL="457200" indent="-457200">
              <a:buFont typeface="Arial" panose="020B0604020202020204" pitchFamily="34" charset="0"/>
              <a:buChar char="•"/>
            </a:pPr>
            <a:r>
              <a:rPr lang="az-Latn-AZ" sz="3200" b="1" dirty="0">
                <a:solidFill>
                  <a:schemeClr val="accent1"/>
                </a:solidFill>
                <a:latin typeface="Calibri" panose="020F0502020204030204" pitchFamily="34" charset="0"/>
              </a:rPr>
              <a:t>Paneth hüceyrələri</a:t>
            </a:r>
            <a:endParaRPr lang="en-US" sz="3200" b="1" dirty="0">
              <a:solidFill>
                <a:schemeClr val="accent1"/>
              </a:solidFill>
              <a:latin typeface="Calibri" panose="020F0502020204030204" pitchFamily="34" charset="0"/>
            </a:endParaRPr>
          </a:p>
        </p:txBody>
      </p:sp>
      <p:sp>
        <p:nvSpPr>
          <p:cNvPr id="2" name="Left Arrow 1"/>
          <p:cNvSpPr/>
          <p:nvPr/>
        </p:nvSpPr>
        <p:spPr>
          <a:xfrm>
            <a:off x="4348843" y="2631459"/>
            <a:ext cx="1284514" cy="10616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 descr="http://www.medclub.ru/img/work/catalog/a_4195_3686.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996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237514" y="1143000"/>
            <a:ext cx="4278086" cy="5410200"/>
          </a:xfrm>
          <a:prstGeom prst="rect">
            <a:avLst/>
          </a:prstGeom>
          <a:noFill/>
          <a:extLst>
            <a:ext uri="{909E8E84-426E-40DD-AFC4-6F175D3DCCD1}">
              <a14:hiddenFill xmlns:a14="http://schemas.microsoft.com/office/drawing/2010/main">
                <a:solidFill>
                  <a:srgbClr val="FFFFFF"/>
                </a:solidFill>
              </a14:hiddenFill>
            </a:ext>
          </a:extLst>
        </p:spPr>
      </p:pic>
      <p:sp>
        <p:nvSpPr>
          <p:cNvPr id="3" name="Right Brace 2"/>
          <p:cNvSpPr/>
          <p:nvPr/>
        </p:nvSpPr>
        <p:spPr>
          <a:xfrm flipH="1">
            <a:off x="5791200" y="1752600"/>
            <a:ext cx="446314" cy="2819400"/>
          </a:xfrm>
          <a:prstGeom prst="rightBrace">
            <a:avLst>
              <a:gd name="adj1" fmla="val 8333"/>
              <a:gd name="adj2" fmla="val 49421"/>
            </a:avLst>
          </a:prstGeom>
          <a:ln w="28575"/>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8" name="TextBox 7">
            <a:extLst>
              <a:ext uri="{FF2B5EF4-FFF2-40B4-BE49-F238E27FC236}">
                <a16:creationId xmlns:a16="http://schemas.microsoft.com/office/drawing/2014/main" id="{6D29B4A1-54DB-4BA4-B85A-0DD7467DA449}"/>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035639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3581400" y="65575"/>
            <a:ext cx="5105400" cy="909637"/>
          </a:xfrm>
        </p:spPr>
        <p:txBody>
          <a:bodyPr>
            <a:normAutofit/>
          </a:bodyPr>
          <a:lstStyle/>
          <a:p>
            <a:pPr algn="ctr"/>
            <a:r>
              <a:rPr lang="az-Latn-AZ" sz="3600" b="1" dirty="0">
                <a:solidFill>
                  <a:srgbClr val="0070C0"/>
                </a:solidFill>
                <a:latin typeface="Calibri" panose="020F0502020204030204" pitchFamily="34" charset="0"/>
              </a:rPr>
              <a:t>12bb Fiziologiyası</a:t>
            </a:r>
            <a:endParaRPr lang="en-US" sz="3600" b="1" dirty="0">
              <a:solidFill>
                <a:srgbClr val="0070C0"/>
              </a:solidFill>
              <a:latin typeface="Calibri" panose="020F0502020204030204" pitchFamily="34" charset="0"/>
            </a:endParaRPr>
          </a:p>
        </p:txBody>
      </p:sp>
      <p:sp>
        <p:nvSpPr>
          <p:cNvPr id="3" name="Footer Placeholder 2"/>
          <p:cNvSpPr>
            <a:spLocks noGrp="1"/>
          </p:cNvSpPr>
          <p:nvPr>
            <p:ph type="ftr" sz="quarter" idx="11"/>
          </p:nvPr>
        </p:nvSpPr>
        <p:spPr/>
        <p:txBody>
          <a:bodyPr/>
          <a:lstStyle/>
          <a:p>
            <a:r>
              <a:rPr lang="en-US"/>
              <a:t>Prof. NYBay</a:t>
            </a:r>
          </a:p>
        </p:txBody>
      </p:sp>
      <p:sp>
        <p:nvSpPr>
          <p:cNvPr id="4" name="TextBox 3"/>
          <p:cNvSpPr txBox="1"/>
          <p:nvPr/>
        </p:nvSpPr>
        <p:spPr>
          <a:xfrm>
            <a:off x="152400" y="1033552"/>
            <a:ext cx="5182822" cy="4955203"/>
          </a:xfrm>
          <a:prstGeom prst="rect">
            <a:avLst/>
          </a:prstGeom>
          <a:noFill/>
        </p:spPr>
        <p:txBody>
          <a:bodyPr wrap="square" rtlCol="0">
            <a:spAutoFit/>
          </a:bodyPr>
          <a:lstStyle/>
          <a:p>
            <a:r>
              <a:rPr lang="az-Latn-AZ" sz="3200" b="1" dirty="0">
                <a:solidFill>
                  <a:srgbClr val="C00000"/>
                </a:solidFill>
                <a:latin typeface="Calibri" panose="020F0502020204030204" pitchFamily="34" charset="0"/>
              </a:rPr>
              <a:t>Hormonal funksiya</a:t>
            </a:r>
          </a:p>
          <a:p>
            <a:endParaRPr lang="en-US" sz="32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Xolesistokinin</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Enteroglukaqon</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Qastrik inhibitor pepdid </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Qastrin</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Motilin  </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Sekretin</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Somatostatin </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Vazoaktiv intestinal pepdid</a:t>
            </a:r>
            <a:endParaRPr lang="en-US" sz="2800" b="1" dirty="0">
              <a:solidFill>
                <a:schemeClr val="accent1"/>
              </a:solidFill>
              <a:latin typeface="Calibri" panose="020F0502020204030204" pitchFamily="34" charset="0"/>
            </a:endParaRPr>
          </a:p>
          <a:p>
            <a:pPr marL="457200" indent="-457200">
              <a:buFont typeface="Arial" panose="020B0604020202020204" pitchFamily="34" charset="0"/>
              <a:buChar char="•"/>
            </a:pPr>
            <a:r>
              <a:rPr lang="az-Latn-AZ" sz="2800" b="1" dirty="0">
                <a:solidFill>
                  <a:schemeClr val="accent1"/>
                </a:solidFill>
                <a:latin typeface="Calibri" panose="020F0502020204030204" pitchFamily="34" charset="0"/>
              </a:rPr>
              <a:t>Digər</a:t>
            </a:r>
            <a:endParaRPr lang="en-US" sz="2800" b="1" dirty="0">
              <a:solidFill>
                <a:schemeClr val="accent1"/>
              </a:solidFill>
              <a:latin typeface="Calibri" panose="020F0502020204030204" pitchFamily="34" charset="0"/>
            </a:endParaRPr>
          </a:p>
        </p:txBody>
      </p:sp>
      <p:sp>
        <p:nvSpPr>
          <p:cNvPr id="2" name="Left Arrow 1"/>
          <p:cNvSpPr/>
          <p:nvPr/>
        </p:nvSpPr>
        <p:spPr>
          <a:xfrm>
            <a:off x="4963886" y="2836395"/>
            <a:ext cx="1284514" cy="10616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image_thumb[27].png"/>
          <p:cNvPicPr>
            <a:picLocks noChangeAspect="1"/>
          </p:cNvPicPr>
          <p:nvPr/>
        </p:nvPicPr>
        <p:blipFill rotWithShape="1">
          <a:blip r:embed="rId3">
            <a:extLst>
              <a:ext uri="{BEBA8EAE-BF5A-486C-A8C5-ECC9F3942E4B}">
                <a14:imgProps xmlns:a14="http://schemas.microsoft.com/office/drawing/2010/main">
                  <a14:imgLayer r:embed="rId4">
                    <a14:imgEffect>
                      <a14:backgroundRemoval t="441" b="96476" l="10000" r="97600"/>
                    </a14:imgEffect>
                    <a14:imgEffect>
                      <a14:saturation sat="400000"/>
                    </a14:imgEffect>
                  </a14:imgLayer>
                </a14:imgProps>
              </a:ext>
            </a:extLst>
          </a:blip>
          <a:srcRect l="10118" t="-210" r="4270" b="3959"/>
          <a:stretch/>
        </p:blipFill>
        <p:spPr>
          <a:xfrm>
            <a:off x="6248400" y="1295401"/>
            <a:ext cx="4059109" cy="4143673"/>
          </a:xfrm>
          <a:prstGeom prst="rect">
            <a:avLst/>
          </a:prstGeom>
        </p:spPr>
      </p:pic>
      <p:sp>
        <p:nvSpPr>
          <p:cNvPr id="7" name="TextBox 6">
            <a:extLst>
              <a:ext uri="{FF2B5EF4-FFF2-40B4-BE49-F238E27FC236}">
                <a16:creationId xmlns:a16="http://schemas.microsoft.com/office/drawing/2014/main" id="{CA893D94-0025-4616-AC9C-86EB2B331C42}"/>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7399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2019300" y="1676400"/>
            <a:ext cx="8153400" cy="4419600"/>
          </a:xfrm>
        </p:spPr>
        <p:txBody>
          <a:bodyPr numCol="2">
            <a:noAutofit/>
          </a:bodyPr>
          <a:lstStyle/>
          <a:p>
            <a:r>
              <a:rPr lang="az-Latn-AZ" sz="2400" b="1" dirty="0">
                <a:solidFill>
                  <a:schemeClr val="accent1"/>
                </a:solidFill>
                <a:latin typeface="Calibri" panose="020F0502020204030204" pitchFamily="34" charset="0"/>
              </a:rPr>
              <a:t>Mədə xorası</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12bb xorası</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Xora ağırlaşmaları</a:t>
            </a:r>
            <a:endParaRPr lang="en-US" sz="2400" b="1" dirty="0">
              <a:solidFill>
                <a:schemeClr val="accent1"/>
              </a:solidFill>
              <a:latin typeface="Calibri" panose="020F0502020204030204" pitchFamily="34" charset="0"/>
            </a:endParaRPr>
          </a:p>
          <a:p>
            <a:pPr lvl="1"/>
            <a:r>
              <a:rPr lang="az-Latn-AZ" sz="2400" b="1" dirty="0">
                <a:solidFill>
                  <a:schemeClr val="accent1"/>
                </a:solidFill>
                <a:latin typeface="Calibri" panose="020F0502020204030204" pitchFamily="34" charset="0"/>
              </a:rPr>
              <a:t>Perforasiya</a:t>
            </a:r>
            <a:endParaRPr lang="en-US" sz="2400" b="1" dirty="0">
              <a:solidFill>
                <a:schemeClr val="accent1"/>
              </a:solidFill>
              <a:latin typeface="Calibri" panose="020F0502020204030204" pitchFamily="34" charset="0"/>
            </a:endParaRPr>
          </a:p>
          <a:p>
            <a:pPr lvl="1"/>
            <a:r>
              <a:rPr lang="az-Latn-AZ" sz="2400" b="1" dirty="0">
                <a:solidFill>
                  <a:schemeClr val="accent1"/>
                </a:solidFill>
                <a:latin typeface="Calibri" panose="020F0502020204030204" pitchFamily="34" charset="0"/>
              </a:rPr>
              <a:t>Qanaxma</a:t>
            </a:r>
            <a:endParaRPr lang="en-US" sz="2400" b="1" dirty="0">
              <a:solidFill>
                <a:schemeClr val="accent1"/>
              </a:solidFill>
              <a:latin typeface="Calibri" panose="020F0502020204030204" pitchFamily="34" charset="0"/>
            </a:endParaRPr>
          </a:p>
          <a:p>
            <a:pPr lvl="1"/>
            <a:r>
              <a:rPr lang="az-Latn-AZ" sz="2400" b="1" dirty="0">
                <a:solidFill>
                  <a:schemeClr val="accent1"/>
                </a:solidFill>
                <a:latin typeface="Calibri" panose="020F0502020204030204" pitchFamily="34" charset="0"/>
              </a:rPr>
              <a:t>Stenoz</a:t>
            </a:r>
            <a:endParaRPr lang="en-US" sz="2400" b="1" dirty="0">
              <a:solidFill>
                <a:schemeClr val="accent1"/>
              </a:solidFill>
              <a:latin typeface="Calibri" panose="020F0502020204030204" pitchFamily="34" charset="0"/>
            </a:endParaRPr>
          </a:p>
          <a:p>
            <a:pPr lvl="1"/>
            <a:r>
              <a:rPr lang="az-Latn-AZ" sz="2400" b="1" dirty="0">
                <a:solidFill>
                  <a:schemeClr val="accent1"/>
                </a:solidFill>
                <a:latin typeface="Calibri" panose="020F0502020204030204" pitchFamily="34" charset="0"/>
              </a:rPr>
              <a:t>Penetrasiya</a:t>
            </a:r>
            <a:endParaRPr lang="en-US" sz="2400" b="1" dirty="0">
              <a:solidFill>
                <a:schemeClr val="accent1"/>
              </a:solidFill>
              <a:latin typeface="Calibri" panose="020F0502020204030204" pitchFamily="34" charset="0"/>
            </a:endParaRPr>
          </a:p>
          <a:p>
            <a:pPr lvl="1"/>
            <a:r>
              <a:rPr lang="az-Latn-AZ" sz="2400" b="1" dirty="0">
                <a:solidFill>
                  <a:schemeClr val="accent1"/>
                </a:solidFill>
                <a:latin typeface="Calibri" panose="020F0502020204030204" pitchFamily="34" charset="0"/>
              </a:rPr>
              <a:t>Malignizasiya</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Postoperativ sindromlar</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Stress xoraları</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Mallory-Veys sindromu</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Mədə xəsrçəngi</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Mədə limfoması</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Mədə polipləri</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Mədənin digər şişləri</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Meneterier xəstəliyi</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Mədə burulması</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Mədə divertikulu</a:t>
            </a:r>
            <a:endParaRPr lang="en-US" sz="2400" b="1" dirty="0">
              <a:solidFill>
                <a:schemeClr val="accent1"/>
              </a:solidFill>
              <a:latin typeface="Calibri" panose="020F0502020204030204" pitchFamily="34" charset="0"/>
            </a:endParaRPr>
          </a:p>
          <a:p>
            <a:r>
              <a:rPr lang="az-Latn-AZ" sz="2400" b="1" dirty="0">
                <a:solidFill>
                  <a:schemeClr val="accent1"/>
                </a:solidFill>
                <a:latin typeface="Calibri" panose="020F0502020204030204" pitchFamily="34" charset="0"/>
              </a:rPr>
              <a:t>Bezoar</a:t>
            </a:r>
            <a:endParaRPr lang="en-US" sz="2400" b="1" dirty="0">
              <a:solidFill>
                <a:schemeClr val="accent1"/>
              </a:solidFill>
              <a:latin typeface="Calibri" panose="020F0502020204030204" pitchFamily="34" charset="0"/>
            </a:endParaRPr>
          </a:p>
          <a:p>
            <a:endParaRPr lang="en-US" sz="2400" b="1" dirty="0">
              <a:solidFill>
                <a:schemeClr val="accent1"/>
              </a:solidFill>
              <a:latin typeface="Calibri" panose="020F0502020204030204" pitchFamily="34" charset="0"/>
            </a:endParaRPr>
          </a:p>
        </p:txBody>
      </p:sp>
      <p:sp>
        <p:nvSpPr>
          <p:cNvPr id="4" name="Footer Placeholder 3"/>
          <p:cNvSpPr>
            <a:spLocks noGrp="1"/>
          </p:cNvSpPr>
          <p:nvPr>
            <p:ph type="ftr" sz="quarter" idx="16"/>
          </p:nvPr>
        </p:nvSpPr>
        <p:spPr/>
        <p:txBody>
          <a:bodyPr/>
          <a:lstStyle/>
          <a:p>
            <a:r>
              <a:rPr lang="en-US"/>
              <a:t>Prof. NYBay</a:t>
            </a:r>
          </a:p>
        </p:txBody>
      </p:sp>
      <p:sp>
        <p:nvSpPr>
          <p:cNvPr id="3" name="Title 2"/>
          <p:cNvSpPr>
            <a:spLocks noGrp="1"/>
          </p:cNvSpPr>
          <p:nvPr>
            <p:ph type="title"/>
          </p:nvPr>
        </p:nvSpPr>
        <p:spPr>
          <a:xfrm>
            <a:off x="3124200" y="228600"/>
            <a:ext cx="5562600" cy="502920"/>
          </a:xfrm>
        </p:spPr>
        <p:txBody>
          <a:bodyPr>
            <a:noAutofit/>
          </a:bodyPr>
          <a:lstStyle/>
          <a:p>
            <a:pPr algn="ctr"/>
            <a:r>
              <a:rPr lang="az-Latn-AZ" sz="3200" dirty="0">
                <a:solidFill>
                  <a:srgbClr val="C00000"/>
                </a:solidFill>
                <a:latin typeface="Calibri" panose="020F0502020204030204" pitchFamily="34" charset="0"/>
              </a:rPr>
              <a:t>Mədə xəstəlikləri</a:t>
            </a:r>
            <a:endParaRPr lang="en-US" sz="3200" dirty="0">
              <a:solidFill>
                <a:srgbClr val="C00000"/>
              </a:solidFill>
              <a:latin typeface="Calibri" panose="020F0502020204030204" pitchFamily="34" charset="0"/>
            </a:endParaRPr>
          </a:p>
        </p:txBody>
      </p:sp>
    </p:spTree>
    <p:extLst>
      <p:ext uri="{BB962C8B-B14F-4D97-AF65-F5344CB8AC3E}">
        <p14:creationId xmlns:p14="http://schemas.microsoft.com/office/powerpoint/2010/main" val="7275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1828800" y="1600200"/>
            <a:ext cx="8153400" cy="4419600"/>
          </a:xfrm>
        </p:spPr>
        <p:txBody>
          <a:bodyPr numCol="1">
            <a:noAutofit/>
          </a:bodyPr>
          <a:lstStyle/>
          <a:p>
            <a:r>
              <a:rPr lang="az-Latn-AZ" sz="2800" b="1" dirty="0">
                <a:solidFill>
                  <a:schemeClr val="accent1"/>
                </a:solidFill>
                <a:latin typeface="Calibri" panose="020F0502020204030204" pitchFamily="34" charset="0"/>
              </a:rPr>
              <a:t>12bb divertikulu</a:t>
            </a:r>
            <a:endParaRPr lang="en-US" sz="2800" b="1" dirty="0">
              <a:solidFill>
                <a:schemeClr val="accent1"/>
              </a:solidFill>
              <a:latin typeface="Calibri" panose="020F0502020204030204" pitchFamily="34" charset="0"/>
            </a:endParaRPr>
          </a:p>
          <a:p>
            <a:r>
              <a:rPr lang="az-Latn-AZ" sz="2800" b="1" dirty="0">
                <a:solidFill>
                  <a:schemeClr val="accent1"/>
                </a:solidFill>
                <a:latin typeface="Calibri" panose="020F0502020204030204" pitchFamily="34" charset="0"/>
              </a:rPr>
              <a:t>12bb bəd şişləri</a:t>
            </a:r>
            <a:endParaRPr lang="en-US" sz="2800" b="1" dirty="0">
              <a:solidFill>
                <a:schemeClr val="accent1"/>
              </a:solidFill>
              <a:latin typeface="Calibri" panose="020F0502020204030204" pitchFamily="34" charset="0"/>
            </a:endParaRPr>
          </a:p>
          <a:p>
            <a:r>
              <a:rPr lang="az-Latn-AZ" sz="2800" b="1" dirty="0">
                <a:solidFill>
                  <a:schemeClr val="accent1"/>
                </a:solidFill>
                <a:latin typeface="Calibri" panose="020F0502020204030204" pitchFamily="34" charset="0"/>
              </a:rPr>
              <a:t>12bb xoş şişləri</a:t>
            </a:r>
            <a:endParaRPr lang="en-US" sz="2800" b="1" dirty="0">
              <a:solidFill>
                <a:schemeClr val="accent1"/>
              </a:solidFill>
              <a:latin typeface="Calibri" panose="020F0502020204030204" pitchFamily="34" charset="0"/>
            </a:endParaRPr>
          </a:p>
          <a:p>
            <a:r>
              <a:rPr lang="az-Latn-AZ" sz="2800" b="1" dirty="0">
                <a:solidFill>
                  <a:schemeClr val="accent1"/>
                </a:solidFill>
                <a:latin typeface="Calibri" panose="020F0502020204030204" pitchFamily="34" charset="0"/>
              </a:rPr>
              <a:t>Yuxarı çöz arteriyası sindromu</a:t>
            </a:r>
            <a:endParaRPr lang="en-US" sz="2800" b="1" dirty="0">
              <a:solidFill>
                <a:schemeClr val="accent1"/>
              </a:solidFill>
              <a:latin typeface="Calibri" panose="020F0502020204030204" pitchFamily="34" charset="0"/>
            </a:endParaRPr>
          </a:p>
          <a:p>
            <a:r>
              <a:rPr lang="az-Latn-AZ" sz="2800" b="1" dirty="0">
                <a:solidFill>
                  <a:schemeClr val="accent1"/>
                </a:solidFill>
                <a:latin typeface="Calibri" panose="020F0502020204030204" pitchFamily="34" charset="0"/>
              </a:rPr>
              <a:t>Mədə və 12bb Kron xəstəliyi</a:t>
            </a:r>
            <a:endParaRPr lang="en-US" sz="2800" b="1" dirty="0">
              <a:solidFill>
                <a:schemeClr val="accent1"/>
              </a:solidFill>
              <a:latin typeface="Calibri" panose="020F0502020204030204" pitchFamily="34" charset="0"/>
            </a:endParaRPr>
          </a:p>
          <a:p>
            <a:endParaRPr lang="en-US" sz="2800" b="1" dirty="0">
              <a:solidFill>
                <a:schemeClr val="accent1"/>
              </a:solidFill>
              <a:latin typeface="Calibri" panose="020F0502020204030204" pitchFamily="34" charset="0"/>
            </a:endParaRPr>
          </a:p>
        </p:txBody>
      </p:sp>
      <p:sp>
        <p:nvSpPr>
          <p:cNvPr id="4" name="Footer Placeholder 3"/>
          <p:cNvSpPr>
            <a:spLocks noGrp="1"/>
          </p:cNvSpPr>
          <p:nvPr>
            <p:ph type="ftr" sz="quarter" idx="16"/>
          </p:nvPr>
        </p:nvSpPr>
        <p:spPr/>
        <p:txBody>
          <a:bodyPr/>
          <a:lstStyle/>
          <a:p>
            <a:r>
              <a:rPr lang="en-US"/>
              <a:t>Prof. NYBay</a:t>
            </a:r>
          </a:p>
        </p:txBody>
      </p:sp>
      <p:sp>
        <p:nvSpPr>
          <p:cNvPr id="3" name="Title 2"/>
          <p:cNvSpPr>
            <a:spLocks noGrp="1"/>
          </p:cNvSpPr>
          <p:nvPr>
            <p:ph type="title"/>
          </p:nvPr>
        </p:nvSpPr>
        <p:spPr>
          <a:xfrm>
            <a:off x="3124200" y="228600"/>
            <a:ext cx="5562600" cy="502920"/>
          </a:xfrm>
        </p:spPr>
        <p:txBody>
          <a:bodyPr>
            <a:noAutofit/>
          </a:bodyPr>
          <a:lstStyle/>
          <a:p>
            <a:pPr algn="ctr"/>
            <a:r>
              <a:rPr lang="az-Latn-AZ" sz="3200" dirty="0">
                <a:solidFill>
                  <a:srgbClr val="C00000"/>
                </a:solidFill>
                <a:latin typeface="Calibri" panose="020F0502020204030204" pitchFamily="34" charset="0"/>
              </a:rPr>
              <a:t>12BB  xəstəlikləri</a:t>
            </a:r>
            <a:endParaRPr lang="en-US" sz="3200" dirty="0">
              <a:solidFill>
                <a:srgbClr val="C00000"/>
              </a:solidFill>
              <a:latin typeface="Calibri" panose="020F0502020204030204" pitchFamily="34" charset="0"/>
            </a:endParaRPr>
          </a:p>
        </p:txBody>
      </p:sp>
      <p:sp>
        <p:nvSpPr>
          <p:cNvPr id="5" name="TextBox 4">
            <a:extLst>
              <a:ext uri="{FF2B5EF4-FFF2-40B4-BE49-F238E27FC236}">
                <a16:creationId xmlns:a16="http://schemas.microsoft.com/office/drawing/2014/main" id="{D58ADA01-B1C4-43C0-B82C-46553942AEE9}"/>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10082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152400"/>
            <a:ext cx="7315201" cy="457200"/>
          </a:xfrm>
        </p:spPr>
        <p:txBody>
          <a:bodyPr>
            <a:noAutofit/>
          </a:bodyPr>
          <a:lstStyle/>
          <a:p>
            <a:r>
              <a:rPr lang="az-Latn-AZ" sz="3200" dirty="0">
                <a:solidFill>
                  <a:srgbClr val="C00000"/>
                </a:solidFill>
                <a:latin typeface="Calibri" panose="020F0502020204030204" pitchFamily="34" charset="0"/>
              </a:rPr>
              <a:t>Mədə və 12bb  MÜAYİNƏLƏRİ</a:t>
            </a:r>
            <a:endParaRPr lang="en-US" sz="3200" dirty="0">
              <a:solidFill>
                <a:srgbClr val="C00000"/>
              </a:solidFill>
              <a:latin typeface="Calibri" panose="020F0502020204030204" pitchFamily="34" charset="0"/>
            </a:endParaRPr>
          </a:p>
        </p:txBody>
      </p:sp>
      <p:sp>
        <p:nvSpPr>
          <p:cNvPr id="3" name="Content Placeholder 2"/>
          <p:cNvSpPr>
            <a:spLocks noGrp="1"/>
          </p:cNvSpPr>
          <p:nvPr>
            <p:ph sz="half" idx="1"/>
          </p:nvPr>
        </p:nvSpPr>
        <p:spPr>
          <a:xfrm>
            <a:off x="1295400" y="3701564"/>
            <a:ext cx="5091829" cy="2881426"/>
          </a:xfrm>
        </p:spPr>
        <p:txBody>
          <a:bodyPr>
            <a:noAutofit/>
          </a:bodyPr>
          <a:lstStyle/>
          <a:p>
            <a:pPr marL="0" indent="0">
              <a:buNone/>
            </a:pPr>
            <a:r>
              <a:rPr lang="az-Latn-AZ" sz="2000" b="1" dirty="0">
                <a:solidFill>
                  <a:srgbClr val="C00000"/>
                </a:solidFill>
                <a:latin typeface="Calibri" panose="020F0502020204030204" pitchFamily="34" charset="0"/>
              </a:rPr>
              <a:t>Laborator</a:t>
            </a:r>
            <a:endParaRPr lang="en-US" sz="2000" b="1" dirty="0">
              <a:solidFill>
                <a:srgbClr val="C00000"/>
              </a:solidFill>
              <a:latin typeface="Calibri" panose="020F0502020204030204" pitchFamily="34" charset="0"/>
            </a:endParaRPr>
          </a:p>
          <a:p>
            <a:r>
              <a:rPr lang="az-Latn-AZ" sz="2000" b="1" dirty="0">
                <a:solidFill>
                  <a:schemeClr val="accent1"/>
                </a:solidFill>
                <a:latin typeface="Calibri" panose="020F0502020204030204" pitchFamily="34" charset="0"/>
              </a:rPr>
              <a:t>Mədə şirəsi analizi – turşuluq, bazal və stimulyasiya turşuluğu, öd və s</a:t>
            </a:r>
            <a:endParaRPr lang="en-US" sz="2000" b="1" dirty="0">
              <a:solidFill>
                <a:schemeClr val="accent1"/>
              </a:solidFill>
              <a:latin typeface="Calibri" panose="020F0502020204030204" pitchFamily="34" charset="0"/>
            </a:endParaRPr>
          </a:p>
          <a:p>
            <a:r>
              <a:rPr lang="az-Latn-AZ" sz="2000" b="1" dirty="0">
                <a:solidFill>
                  <a:schemeClr val="accent1"/>
                </a:solidFill>
                <a:latin typeface="Calibri" panose="020F0502020204030204" pitchFamily="34" charset="0"/>
              </a:rPr>
              <a:t>Ureaza testləri (H.pylori üçün)</a:t>
            </a:r>
            <a:endParaRPr lang="en-US" sz="2000" b="1" dirty="0">
              <a:solidFill>
                <a:schemeClr val="accent1"/>
              </a:solidFill>
              <a:latin typeface="Calibri" panose="020F0502020204030204" pitchFamily="34" charset="0"/>
            </a:endParaRPr>
          </a:p>
          <a:p>
            <a:r>
              <a:rPr lang="az-Latn-AZ" sz="2000" b="1" dirty="0">
                <a:solidFill>
                  <a:schemeClr val="accent1"/>
                </a:solidFill>
                <a:latin typeface="Calibri" panose="020F0502020204030204" pitchFamily="34" charset="0"/>
              </a:rPr>
              <a:t>Qanın ümumi analizi</a:t>
            </a:r>
            <a:endParaRPr lang="en-US" sz="2000" b="1" dirty="0">
              <a:solidFill>
                <a:schemeClr val="accent1"/>
              </a:solidFill>
              <a:latin typeface="Calibri" panose="020F0502020204030204" pitchFamily="34" charset="0"/>
            </a:endParaRPr>
          </a:p>
          <a:p>
            <a:r>
              <a:rPr lang="az-Latn-AZ" sz="2000" b="1" dirty="0">
                <a:solidFill>
                  <a:schemeClr val="accent1"/>
                </a:solidFill>
                <a:latin typeface="Calibri" panose="020F0502020204030204" pitchFamily="34" charset="0"/>
              </a:rPr>
              <a:t>Onkomarekerlər – CEA, CA-19-9, CA-74-2 və s</a:t>
            </a:r>
            <a:endParaRPr lang="en-US" sz="2000" b="1" dirty="0">
              <a:solidFill>
                <a:schemeClr val="accent1"/>
              </a:solidFill>
              <a:latin typeface="Calibri" panose="020F0502020204030204" pitchFamily="34" charset="0"/>
            </a:endParaRPr>
          </a:p>
          <a:p>
            <a:r>
              <a:rPr lang="az-Latn-AZ" sz="2000" b="1" dirty="0">
                <a:solidFill>
                  <a:schemeClr val="accent1"/>
                </a:solidFill>
                <a:latin typeface="Calibri" panose="020F0502020204030204" pitchFamily="34" charset="0"/>
              </a:rPr>
              <a:t>Qastrin</a:t>
            </a:r>
            <a:endParaRPr lang="en-US" sz="2000" b="1" dirty="0">
              <a:solidFill>
                <a:schemeClr val="accent1"/>
              </a:solidFill>
              <a:latin typeface="Calibri" panose="020F0502020204030204" pitchFamily="34" charset="0"/>
            </a:endParaRPr>
          </a:p>
        </p:txBody>
      </p:sp>
      <p:sp>
        <p:nvSpPr>
          <p:cNvPr id="4" name="Content Placeholder 3"/>
          <p:cNvSpPr>
            <a:spLocks noGrp="1"/>
          </p:cNvSpPr>
          <p:nvPr>
            <p:ph sz="half" idx="2"/>
          </p:nvPr>
        </p:nvSpPr>
        <p:spPr>
          <a:xfrm>
            <a:off x="304800" y="997969"/>
            <a:ext cx="3639311" cy="2881398"/>
          </a:xfrm>
        </p:spPr>
        <p:txBody>
          <a:bodyPr>
            <a:normAutofit/>
          </a:bodyPr>
          <a:lstStyle/>
          <a:p>
            <a:pPr marL="0" indent="0">
              <a:buNone/>
            </a:pPr>
            <a:r>
              <a:rPr lang="az-Latn-AZ" sz="2000" b="1" dirty="0">
                <a:solidFill>
                  <a:srgbClr val="C00000"/>
                </a:solidFill>
                <a:latin typeface="Calibri" panose="020F0502020204030204" pitchFamily="34" charset="0"/>
              </a:rPr>
              <a:t>Klinik</a:t>
            </a:r>
            <a:endParaRPr lang="en-US" sz="2000" b="1" dirty="0">
              <a:solidFill>
                <a:srgbClr val="C00000"/>
              </a:solidFill>
              <a:latin typeface="Calibri" panose="020F0502020204030204" pitchFamily="34" charset="0"/>
            </a:endParaRPr>
          </a:p>
          <a:p>
            <a:r>
              <a:rPr lang="az-Latn-AZ" sz="2000" b="1" dirty="0">
                <a:solidFill>
                  <a:srgbClr val="002060"/>
                </a:solidFill>
                <a:latin typeface="Calibri" panose="020F0502020204030204" pitchFamily="34" charset="0"/>
              </a:rPr>
              <a:t>Ağrı</a:t>
            </a:r>
          </a:p>
          <a:p>
            <a:r>
              <a:rPr lang="az-Latn-AZ" sz="2000" b="1" dirty="0">
                <a:solidFill>
                  <a:srgbClr val="002060"/>
                </a:solidFill>
                <a:latin typeface="Calibri" panose="020F0502020204030204" pitchFamily="34" charset="0"/>
              </a:rPr>
              <a:t>Köp</a:t>
            </a:r>
            <a:endParaRPr lang="en-US" sz="2000" b="1" dirty="0">
              <a:solidFill>
                <a:srgbClr val="002060"/>
              </a:solidFill>
              <a:latin typeface="Calibri" panose="020F0502020204030204" pitchFamily="34" charset="0"/>
            </a:endParaRPr>
          </a:p>
          <a:p>
            <a:r>
              <a:rPr lang="az-Latn-AZ" sz="2000" b="1" dirty="0">
                <a:solidFill>
                  <a:srgbClr val="002060"/>
                </a:solidFill>
                <a:latin typeface="Calibri" panose="020F0502020204030204" pitchFamily="34" charset="0"/>
              </a:rPr>
              <a:t>Qusma</a:t>
            </a:r>
            <a:endParaRPr lang="en-US" sz="2000" b="1" dirty="0">
              <a:solidFill>
                <a:srgbClr val="002060"/>
              </a:solidFill>
              <a:latin typeface="Calibri" panose="020F0502020204030204" pitchFamily="34" charset="0"/>
            </a:endParaRPr>
          </a:p>
          <a:p>
            <a:r>
              <a:rPr lang="az-Latn-AZ" sz="2000" b="1" dirty="0">
                <a:solidFill>
                  <a:srgbClr val="002060"/>
                </a:solidFill>
                <a:latin typeface="Calibri" panose="020F0502020204030204" pitchFamily="34" charset="0"/>
              </a:rPr>
              <a:t>Qan qusma</a:t>
            </a:r>
          </a:p>
          <a:p>
            <a:r>
              <a:rPr lang="az-Latn-AZ" sz="2000" b="1" dirty="0">
                <a:solidFill>
                  <a:srgbClr val="002060"/>
                </a:solidFill>
                <a:latin typeface="Calibri" panose="020F0502020204030204" pitchFamily="34" charset="0"/>
              </a:rPr>
              <a:t>Melena</a:t>
            </a:r>
            <a:endParaRPr lang="en-US" sz="2000" b="1" dirty="0">
              <a:solidFill>
                <a:srgbClr val="002060"/>
              </a:solidFill>
              <a:latin typeface="Calibri" panose="020F0502020204030204" pitchFamily="34" charset="0"/>
            </a:endParaRPr>
          </a:p>
          <a:p>
            <a:r>
              <a:rPr lang="az-Latn-AZ" sz="2000" b="1" dirty="0">
                <a:solidFill>
                  <a:srgbClr val="002060"/>
                </a:solidFill>
                <a:latin typeface="Calibri" panose="020F0502020204030204" pitchFamily="34" charset="0"/>
              </a:rPr>
              <a:t>Qarın ələmətləri</a:t>
            </a:r>
            <a:endParaRPr lang="en-US" sz="2000" b="1" dirty="0">
              <a:solidFill>
                <a:srgbClr val="002060"/>
              </a:solidFill>
              <a:latin typeface="Calibri" panose="020F0502020204030204" pitchFamily="34" charset="0"/>
            </a:endParaRPr>
          </a:p>
        </p:txBody>
      </p:sp>
      <p:sp>
        <p:nvSpPr>
          <p:cNvPr id="6" name="Footer Placeholder 5"/>
          <p:cNvSpPr>
            <a:spLocks noGrp="1"/>
          </p:cNvSpPr>
          <p:nvPr>
            <p:ph type="ftr" sz="quarter" idx="11"/>
          </p:nvPr>
        </p:nvSpPr>
        <p:spPr/>
        <p:txBody>
          <a:bodyPr/>
          <a:lstStyle/>
          <a:p>
            <a:r>
              <a:rPr lang="en-US"/>
              <a:t>Prof. NYBay</a:t>
            </a:r>
          </a:p>
        </p:txBody>
      </p:sp>
      <p:sp>
        <p:nvSpPr>
          <p:cNvPr id="5" name="Content Placeholder 2"/>
          <p:cNvSpPr txBox="1">
            <a:spLocks/>
          </p:cNvSpPr>
          <p:nvPr/>
        </p:nvSpPr>
        <p:spPr>
          <a:xfrm>
            <a:off x="7772400" y="1022581"/>
            <a:ext cx="3646966" cy="2881426"/>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az-Latn-AZ" sz="2400" b="1" i="0" dirty="0">
                <a:solidFill>
                  <a:srgbClr val="C00000"/>
                </a:solidFill>
                <a:latin typeface="Calibri" panose="020F0502020204030204" pitchFamily="34" charset="0"/>
              </a:rPr>
              <a:t>Görüntüləmə və digər</a:t>
            </a:r>
            <a:endParaRPr lang="en-US" sz="2400" b="1" i="0" dirty="0">
              <a:solidFill>
                <a:srgbClr val="C00000"/>
              </a:solidFill>
              <a:latin typeface="Calibri" panose="020F0502020204030204" pitchFamily="34" charset="0"/>
            </a:endParaRPr>
          </a:p>
          <a:p>
            <a:r>
              <a:rPr lang="az-Latn-AZ" sz="2400" b="1" i="0" dirty="0">
                <a:solidFill>
                  <a:schemeClr val="accent1"/>
                </a:solidFill>
                <a:latin typeface="Calibri" panose="020F0502020204030204" pitchFamily="34" charset="0"/>
              </a:rPr>
              <a:t>USM</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Endoskopik USM</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KT</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MRT</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Rentgenoloji müayinə</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Radioizotop müayinə</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PET</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Biopsiya</a:t>
            </a:r>
            <a:endParaRPr lang="en-US" sz="2400" b="1" i="0" dirty="0">
              <a:solidFill>
                <a:schemeClr val="accent1"/>
              </a:solidFill>
              <a:latin typeface="Calibri" panose="020F0502020204030204" pitchFamily="34" charset="0"/>
            </a:endParaRPr>
          </a:p>
          <a:p>
            <a:r>
              <a:rPr lang="az-Latn-AZ" sz="2400" b="1" i="0" dirty="0">
                <a:solidFill>
                  <a:schemeClr val="accent1"/>
                </a:solidFill>
                <a:latin typeface="Calibri" panose="020F0502020204030204" pitchFamily="34" charset="0"/>
              </a:rPr>
              <a:t>Funksional müayinələr</a:t>
            </a:r>
            <a:endParaRPr lang="en-US" sz="2400" b="1" i="0" dirty="0">
              <a:solidFill>
                <a:schemeClr val="accent1"/>
              </a:solidFill>
              <a:latin typeface="Calibri" panose="020F0502020204030204" pitchFamily="34" charset="0"/>
            </a:endParaRPr>
          </a:p>
          <a:p>
            <a:endParaRPr lang="en-US" sz="2400" b="1" i="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3783318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7100" y="130630"/>
            <a:ext cx="5257800" cy="457200"/>
          </a:xfrm>
        </p:spPr>
        <p:txBody>
          <a:bodyPr>
            <a:noAutofit/>
          </a:bodyPr>
          <a:lstStyle/>
          <a:p>
            <a:pPr algn="r"/>
            <a:r>
              <a:rPr lang="az-Latn-AZ" sz="3200" dirty="0">
                <a:solidFill>
                  <a:srgbClr val="C00000"/>
                </a:solidFill>
                <a:latin typeface="Calibri" panose="020F0502020204030204" pitchFamily="34" charset="0"/>
              </a:rPr>
              <a:t>Mədə və 12bb  MÜAYİNƏLƏRİ</a:t>
            </a:r>
            <a:endParaRPr lang="en-US" sz="3200" dirty="0">
              <a:solidFill>
                <a:srgbClr val="C00000"/>
              </a:solidFill>
              <a:latin typeface="Calibri" panose="020F0502020204030204" pitchFamily="34" charset="0"/>
            </a:endParaRPr>
          </a:p>
        </p:txBody>
      </p:sp>
      <p:pic>
        <p:nvPicPr>
          <p:cNvPr id="1026"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7467600" y="1432946"/>
            <a:ext cx="3084641" cy="435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sp>
        <p:nvSpPr>
          <p:cNvPr id="5" name="Content Placeholder 2"/>
          <p:cNvSpPr txBox="1">
            <a:spLocks/>
          </p:cNvSpPr>
          <p:nvPr/>
        </p:nvSpPr>
        <p:spPr>
          <a:xfrm>
            <a:off x="457200" y="1219200"/>
            <a:ext cx="5018566" cy="510540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az-Latn-AZ" sz="2800" b="1" i="0" dirty="0">
                <a:solidFill>
                  <a:srgbClr val="C00000"/>
                </a:solidFill>
                <a:latin typeface="Calibri" panose="020F0502020204030204" pitchFamily="34" charset="0"/>
              </a:rPr>
              <a:t>Endoskopiya və biopsiya</a:t>
            </a:r>
          </a:p>
          <a:p>
            <a:pPr marL="0" indent="0">
              <a:buNone/>
            </a:pPr>
            <a:endParaRPr lang="az-Latn-AZ" sz="2800" b="1" i="0" dirty="0">
              <a:solidFill>
                <a:schemeClr val="accent1"/>
              </a:solidFill>
              <a:latin typeface="Calibri" panose="020F0502020204030204" pitchFamily="34" charset="0"/>
            </a:endParaRPr>
          </a:p>
          <a:p>
            <a:pPr marL="0" indent="0">
              <a:buNone/>
            </a:pPr>
            <a:r>
              <a:rPr lang="az-Latn-AZ" sz="2800" b="1" i="0" dirty="0">
                <a:solidFill>
                  <a:schemeClr val="accent1"/>
                </a:solidFill>
                <a:latin typeface="Calibri" panose="020F0502020204030204" pitchFamily="34" charset="0"/>
              </a:rPr>
              <a:t>Mədə və 12bb xəstəliklərinin diaqnostikasında standart və ilk pillə müayinədir. </a:t>
            </a:r>
          </a:p>
          <a:p>
            <a:pPr marL="0" indent="0">
              <a:buNone/>
            </a:pPr>
            <a:r>
              <a:rPr lang="az-Latn-AZ" sz="2800" b="1" i="0" dirty="0">
                <a:solidFill>
                  <a:schemeClr val="accent1"/>
                </a:solidFill>
                <a:latin typeface="Calibri" panose="020F0502020204030204" pitchFamily="34" charset="0"/>
              </a:rPr>
              <a:t>Müalicə üşün də istifadə edilir.</a:t>
            </a:r>
            <a:endParaRPr lang="en-US" sz="2800" b="1" i="0" dirty="0">
              <a:solidFill>
                <a:schemeClr val="accent1"/>
              </a:solidFill>
              <a:latin typeface="Calibri" panose="020F0502020204030204" pitchFamily="34" charset="0"/>
            </a:endParaRPr>
          </a:p>
        </p:txBody>
      </p:sp>
      <p:sp>
        <p:nvSpPr>
          <p:cNvPr id="6" name="TextBox 5">
            <a:extLst>
              <a:ext uri="{FF2B5EF4-FFF2-40B4-BE49-F238E27FC236}">
                <a16:creationId xmlns:a16="http://schemas.microsoft.com/office/drawing/2014/main" id="{5C16D0C2-CEA4-4B1B-8337-FDBBADA8326C}"/>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5681459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12496" y="615910"/>
            <a:ext cx="1099981" cy="461665"/>
          </a:xfrm>
          <a:prstGeom prst="rect">
            <a:avLst/>
          </a:prstGeom>
          <a:noFill/>
        </p:spPr>
        <p:txBody>
          <a:bodyPr wrap="none" rtlCol="0">
            <a:spAutoFit/>
          </a:bodyPr>
          <a:lstStyle/>
          <a:p>
            <a:pPr algn="ctr"/>
            <a:r>
              <a:rPr lang="az-Latn-AZ" sz="2400" b="1" dirty="0">
                <a:solidFill>
                  <a:schemeClr val="accent1">
                    <a:lumMod val="75000"/>
                  </a:schemeClr>
                </a:solidFill>
                <a:latin typeface="Calibri" panose="020F0502020204030204" pitchFamily="34" charset="0"/>
              </a:rPr>
              <a:t>ŞÜBHƏ</a:t>
            </a:r>
          </a:p>
        </p:txBody>
      </p:sp>
      <p:sp>
        <p:nvSpPr>
          <p:cNvPr id="5" name="TextBox 4"/>
          <p:cNvSpPr txBox="1"/>
          <p:nvPr/>
        </p:nvSpPr>
        <p:spPr>
          <a:xfrm>
            <a:off x="1703729" y="1996946"/>
            <a:ext cx="1917513" cy="461665"/>
          </a:xfrm>
          <a:prstGeom prst="rect">
            <a:avLst/>
          </a:prstGeom>
          <a:noFill/>
        </p:spPr>
        <p:txBody>
          <a:bodyPr wrap="none" rtlCol="0">
            <a:spAutoFit/>
          </a:bodyPr>
          <a:lstStyle/>
          <a:p>
            <a:pPr algn="ctr"/>
            <a:r>
              <a:rPr lang="az-Latn-AZ" sz="2400" b="1" dirty="0">
                <a:solidFill>
                  <a:schemeClr val="accent1">
                    <a:lumMod val="75000"/>
                  </a:schemeClr>
                </a:solidFill>
                <a:latin typeface="Calibri" panose="020F0502020204030204" pitchFamily="34" charset="0"/>
              </a:rPr>
              <a:t>BİRİNCİ PİLLƏ</a:t>
            </a:r>
          </a:p>
        </p:txBody>
      </p:sp>
      <p:sp>
        <p:nvSpPr>
          <p:cNvPr id="6" name="TextBox 5"/>
          <p:cNvSpPr txBox="1"/>
          <p:nvPr/>
        </p:nvSpPr>
        <p:spPr>
          <a:xfrm>
            <a:off x="1792696" y="3806875"/>
            <a:ext cx="1739579" cy="461665"/>
          </a:xfrm>
          <a:prstGeom prst="rect">
            <a:avLst/>
          </a:prstGeom>
          <a:noFill/>
        </p:spPr>
        <p:txBody>
          <a:bodyPr wrap="none" rtlCol="0">
            <a:spAutoFit/>
          </a:bodyPr>
          <a:lstStyle/>
          <a:p>
            <a:pPr algn="ctr"/>
            <a:r>
              <a:rPr lang="az-Latn-AZ" sz="2400" b="1" dirty="0">
                <a:solidFill>
                  <a:schemeClr val="accent1">
                    <a:lumMod val="75000"/>
                  </a:schemeClr>
                </a:solidFill>
                <a:latin typeface="Calibri" panose="020F0502020204030204" pitchFamily="34" charset="0"/>
              </a:rPr>
              <a:t>İKİNCİ PİLLƏ</a:t>
            </a:r>
            <a:endParaRPr lang="en-US" sz="2400" b="1" dirty="0">
              <a:solidFill>
                <a:schemeClr val="accent1">
                  <a:lumMod val="75000"/>
                </a:schemeClr>
              </a:solidFill>
              <a:latin typeface="Calibri" panose="020F0502020204030204" pitchFamily="34" charset="0"/>
            </a:endParaRPr>
          </a:p>
        </p:txBody>
      </p:sp>
      <p:sp>
        <p:nvSpPr>
          <p:cNvPr id="7" name="TextBox 6"/>
          <p:cNvSpPr txBox="1"/>
          <p:nvPr/>
        </p:nvSpPr>
        <p:spPr>
          <a:xfrm>
            <a:off x="1676400" y="5178475"/>
            <a:ext cx="1972168" cy="830997"/>
          </a:xfrm>
          <a:prstGeom prst="rect">
            <a:avLst/>
          </a:prstGeom>
          <a:noFill/>
        </p:spPr>
        <p:txBody>
          <a:bodyPr wrap="square" rtlCol="0">
            <a:spAutoFit/>
          </a:bodyPr>
          <a:lstStyle/>
          <a:p>
            <a:pPr algn="ctr"/>
            <a:r>
              <a:rPr lang="az-Latn-AZ" sz="2400" b="1" dirty="0">
                <a:solidFill>
                  <a:schemeClr val="accent1">
                    <a:lumMod val="75000"/>
                  </a:schemeClr>
                </a:solidFill>
                <a:latin typeface="Calibri" panose="020F0502020204030204" pitchFamily="34" charset="0"/>
              </a:rPr>
              <a:t>ÜÇÜNCÜ PİLLƏ</a:t>
            </a:r>
          </a:p>
        </p:txBody>
      </p:sp>
      <p:sp>
        <p:nvSpPr>
          <p:cNvPr id="2" name="Rounded Rectangular Callout 1"/>
          <p:cNvSpPr/>
          <p:nvPr/>
        </p:nvSpPr>
        <p:spPr>
          <a:xfrm>
            <a:off x="4953000" y="606474"/>
            <a:ext cx="7006800" cy="1390472"/>
          </a:xfrm>
          <a:prstGeom prst="wedgeRoundRectCallout">
            <a:avLst>
              <a:gd name="adj1" fmla="val -74712"/>
              <a:gd name="adj2" fmla="val -32771"/>
              <a:gd name="adj3" fmla="val 16667"/>
            </a:avLst>
          </a:prstGeom>
          <a:solidFill>
            <a:schemeClr val="accent2">
              <a:lumMod val="40000"/>
              <a:lumOff val="6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az-Latn-AZ" b="1" dirty="0">
                <a:solidFill>
                  <a:schemeClr val="accent1">
                    <a:lumMod val="75000"/>
                  </a:schemeClr>
                </a:solidFill>
                <a:latin typeface="Calibri" panose="020F0502020204030204" pitchFamily="34" charset="0"/>
              </a:rPr>
              <a:t>Epiqastral ağrı</a:t>
            </a:r>
          </a:p>
          <a:p>
            <a:pPr marL="0" lvl="1"/>
            <a:r>
              <a:rPr lang="az-Latn-AZ" b="1" dirty="0">
                <a:solidFill>
                  <a:schemeClr val="accent1">
                    <a:lumMod val="75000"/>
                  </a:schemeClr>
                </a:solidFill>
                <a:latin typeface="Calibri" panose="020F0502020204030204" pitchFamily="34" charset="0"/>
              </a:rPr>
              <a:t>Köp</a:t>
            </a:r>
          </a:p>
          <a:p>
            <a:pPr marL="0" lvl="1"/>
            <a:r>
              <a:rPr lang="az-Latn-AZ" b="1" dirty="0">
                <a:solidFill>
                  <a:schemeClr val="accent1">
                    <a:lumMod val="75000"/>
                  </a:schemeClr>
                </a:solidFill>
                <a:latin typeface="Calibri" panose="020F0502020204030204" pitchFamily="34" charset="0"/>
              </a:rPr>
              <a:t>Qusma</a:t>
            </a:r>
          </a:p>
          <a:p>
            <a:pPr marL="0" lvl="1"/>
            <a:r>
              <a:rPr lang="az-Latn-AZ" b="1" dirty="0">
                <a:solidFill>
                  <a:schemeClr val="accent1">
                    <a:lumMod val="75000"/>
                  </a:schemeClr>
                </a:solidFill>
                <a:latin typeface="Calibri" panose="020F0502020204030204" pitchFamily="34" charset="0"/>
              </a:rPr>
              <a:t>Qanqusma</a:t>
            </a:r>
          </a:p>
          <a:p>
            <a:pPr marL="0" lvl="1"/>
            <a:r>
              <a:rPr lang="az-Latn-AZ" b="1" dirty="0">
                <a:solidFill>
                  <a:schemeClr val="accent1">
                    <a:lumMod val="75000"/>
                  </a:schemeClr>
                </a:solidFill>
                <a:latin typeface="Calibri" panose="020F0502020204030204" pitchFamily="34" charset="0"/>
              </a:rPr>
              <a:t>Digər</a:t>
            </a:r>
          </a:p>
        </p:txBody>
      </p:sp>
      <p:sp>
        <p:nvSpPr>
          <p:cNvPr id="8" name="Rounded Rectangular Callout 7"/>
          <p:cNvSpPr/>
          <p:nvPr/>
        </p:nvSpPr>
        <p:spPr>
          <a:xfrm>
            <a:off x="4939144" y="2304871"/>
            <a:ext cx="7006800" cy="1276529"/>
          </a:xfrm>
          <a:prstGeom prst="wedgeRoundRectCallout">
            <a:avLst>
              <a:gd name="adj1" fmla="val -69356"/>
              <a:gd name="adj2" fmla="val -44625"/>
              <a:gd name="adj3" fmla="val 16667"/>
            </a:avLst>
          </a:prstGeom>
          <a:solidFill>
            <a:schemeClr val="accent2">
              <a:lumMod val="40000"/>
              <a:lumOff val="6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400" b="1" dirty="0">
                <a:solidFill>
                  <a:schemeClr val="accent1">
                    <a:lumMod val="75000"/>
                  </a:schemeClr>
                </a:solidFill>
                <a:latin typeface="Calibri" panose="020F0502020204030204" pitchFamily="34" charset="0"/>
              </a:rPr>
              <a:t>Mədə və 12bb-da üzvi dəyişiklik </a:t>
            </a:r>
            <a:endParaRPr lang="en-US" sz="2400" b="1" dirty="0">
              <a:solidFill>
                <a:schemeClr val="accent1">
                  <a:lumMod val="75000"/>
                </a:schemeClr>
              </a:solidFill>
              <a:latin typeface="Calibri" panose="020F0502020204030204" pitchFamily="34" charset="0"/>
            </a:endParaRPr>
          </a:p>
        </p:txBody>
      </p:sp>
      <p:sp>
        <p:nvSpPr>
          <p:cNvPr id="9" name="Rounded Rectangular Callout 8"/>
          <p:cNvSpPr/>
          <p:nvPr/>
        </p:nvSpPr>
        <p:spPr>
          <a:xfrm>
            <a:off x="4953000" y="3801814"/>
            <a:ext cx="7006800" cy="998786"/>
          </a:xfrm>
          <a:prstGeom prst="wedgeRoundRectCallout">
            <a:avLst>
              <a:gd name="adj1" fmla="val -69827"/>
              <a:gd name="adj2" fmla="val -15833"/>
              <a:gd name="adj3" fmla="val 16667"/>
            </a:avLst>
          </a:prstGeom>
          <a:solidFill>
            <a:schemeClr val="accent2">
              <a:lumMod val="40000"/>
              <a:lumOff val="6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400" b="1" dirty="0">
                <a:solidFill>
                  <a:schemeClr val="accent1">
                    <a:lumMod val="75000"/>
                  </a:schemeClr>
                </a:solidFill>
                <a:latin typeface="Calibri" panose="020F0502020204030204" pitchFamily="34" charset="0"/>
              </a:rPr>
              <a:t>Törəmələrin təbiəti və ağırlıq dərəcəsi</a:t>
            </a:r>
          </a:p>
          <a:p>
            <a:pPr lvl="1"/>
            <a:r>
              <a:rPr lang="az-Latn-AZ" sz="2400" b="1" dirty="0">
                <a:solidFill>
                  <a:schemeClr val="accent1">
                    <a:lumMod val="75000"/>
                  </a:schemeClr>
                </a:solidFill>
                <a:latin typeface="Calibri" panose="020F0502020204030204" pitchFamily="34" charset="0"/>
              </a:rPr>
              <a:t>Funksional xəstəlik</a:t>
            </a:r>
            <a:endParaRPr lang="en-US" sz="2400" b="1" dirty="0">
              <a:solidFill>
                <a:schemeClr val="accent1">
                  <a:lumMod val="75000"/>
                </a:schemeClr>
              </a:solidFill>
              <a:latin typeface="Calibri" panose="020F0502020204030204" pitchFamily="34" charset="0"/>
            </a:endParaRPr>
          </a:p>
        </p:txBody>
      </p:sp>
      <p:sp>
        <p:nvSpPr>
          <p:cNvPr id="10" name="Rounded Rectangular Callout 9"/>
          <p:cNvSpPr/>
          <p:nvPr/>
        </p:nvSpPr>
        <p:spPr>
          <a:xfrm>
            <a:off x="4939145" y="5163235"/>
            <a:ext cx="7024252" cy="1313765"/>
          </a:xfrm>
          <a:prstGeom prst="wedgeRoundRectCallout">
            <a:avLst>
              <a:gd name="adj1" fmla="val -74791"/>
              <a:gd name="adj2" fmla="val -36137"/>
              <a:gd name="adj3" fmla="val 16667"/>
            </a:avLst>
          </a:prstGeom>
          <a:solidFill>
            <a:schemeClr val="accent2">
              <a:lumMod val="40000"/>
              <a:lumOff val="6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400" b="1" dirty="0">
                <a:solidFill>
                  <a:schemeClr val="accent1">
                    <a:lumMod val="75000"/>
                  </a:schemeClr>
                </a:solidFill>
                <a:latin typeface="Calibri" panose="020F0502020204030204" pitchFamily="34" charset="0"/>
              </a:rPr>
              <a:t>Bəzi xəstəlikləri dəqiqləşdirmək</a:t>
            </a:r>
          </a:p>
          <a:p>
            <a:pPr lvl="1"/>
            <a:r>
              <a:rPr lang="az-Latn-AZ" sz="2400" b="1" dirty="0">
                <a:solidFill>
                  <a:schemeClr val="accent1">
                    <a:lumMod val="75000"/>
                  </a:schemeClr>
                </a:solidFill>
                <a:latin typeface="Calibri" panose="020F0502020204030204" pitchFamily="34" charset="0"/>
              </a:rPr>
              <a:t>Ağırlıq dərəcəsini müəyyənləşdirmə</a:t>
            </a:r>
            <a:endParaRPr lang="en-US" sz="2400" b="1" dirty="0">
              <a:solidFill>
                <a:schemeClr val="accent1">
                  <a:lumMod val="75000"/>
                </a:schemeClr>
              </a:solidFill>
              <a:latin typeface="Calibri" panose="020F0502020204030204" pitchFamily="34" charset="0"/>
            </a:endParaRPr>
          </a:p>
        </p:txBody>
      </p:sp>
      <p:cxnSp>
        <p:nvCxnSpPr>
          <p:cNvPr id="11" name="Straight Arrow Connector 10"/>
          <p:cNvCxnSpPr>
            <a:stCxn id="4" idx="2"/>
            <a:endCxn id="5" idx="0"/>
          </p:cNvCxnSpPr>
          <p:nvPr/>
        </p:nvCxnSpPr>
        <p:spPr>
          <a:xfrm flipH="1">
            <a:off x="2662486" y="1077575"/>
            <a:ext cx="1" cy="91937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3" name="Straight Arrow Connector 12"/>
          <p:cNvCxnSpPr>
            <a:stCxn id="5" idx="2"/>
          </p:cNvCxnSpPr>
          <p:nvPr/>
        </p:nvCxnSpPr>
        <p:spPr>
          <a:xfrm>
            <a:off x="2662485" y="2458611"/>
            <a:ext cx="0" cy="138773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5" name="Straight Arrow Connector 14"/>
          <p:cNvCxnSpPr>
            <a:stCxn id="6" idx="2"/>
            <a:endCxn id="7" idx="0"/>
          </p:cNvCxnSpPr>
          <p:nvPr/>
        </p:nvCxnSpPr>
        <p:spPr>
          <a:xfrm flipH="1">
            <a:off x="2662485" y="4268540"/>
            <a:ext cx="1" cy="90993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 name="Footer Placeholder 2"/>
          <p:cNvSpPr>
            <a:spLocks noGrp="1"/>
          </p:cNvSpPr>
          <p:nvPr>
            <p:ph type="ftr" sz="quarter" idx="11"/>
          </p:nvPr>
        </p:nvSpPr>
        <p:spPr/>
        <p:txBody>
          <a:bodyPr/>
          <a:lstStyle/>
          <a:p>
            <a:r>
              <a:rPr lang="en-US" dirty="0"/>
              <a:t>Prof. </a:t>
            </a:r>
            <a:r>
              <a:rPr lang="en-US" dirty="0" err="1"/>
              <a:t>NYBay</a:t>
            </a:r>
            <a:endParaRPr lang="en-US" dirty="0"/>
          </a:p>
        </p:txBody>
      </p:sp>
    </p:spTree>
    <p:extLst>
      <p:ext uri="{BB962C8B-B14F-4D97-AF65-F5344CB8AC3E}">
        <p14:creationId xmlns:p14="http://schemas.microsoft.com/office/powerpoint/2010/main" val="2502891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5" name="Text Box 43"/>
          <p:cNvSpPr txBox="1">
            <a:spLocks noChangeArrowheads="1"/>
          </p:cNvSpPr>
          <p:nvPr/>
        </p:nvSpPr>
        <p:spPr bwMode="auto">
          <a:xfrm>
            <a:off x="2520112" y="5650469"/>
            <a:ext cx="707559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3600" b="1" dirty="0">
                <a:solidFill>
                  <a:srgbClr val="C00000"/>
                </a:solidFill>
                <a:latin typeface="Calibri" panose="020F0502020204030204" pitchFamily="34" charset="0"/>
              </a:rPr>
              <a:t>Mədə və 12bb xəstəliklərinə ŞÜBHƏ</a:t>
            </a:r>
            <a:endParaRPr lang="tr-TR" altLang="en-US" sz="3600" b="1" dirty="0">
              <a:solidFill>
                <a:srgbClr val="C00000"/>
              </a:solidFill>
              <a:latin typeface="Calibri" panose="020F0502020204030204" pitchFamily="34" charset="0"/>
            </a:endParaRPr>
          </a:p>
        </p:txBody>
      </p:sp>
      <p:sp>
        <p:nvSpPr>
          <p:cNvPr id="7" name="TextBox 6"/>
          <p:cNvSpPr txBox="1"/>
          <p:nvPr/>
        </p:nvSpPr>
        <p:spPr>
          <a:xfrm>
            <a:off x="3238504" y="1261170"/>
            <a:ext cx="5638799" cy="3416320"/>
          </a:xfrm>
          <a:prstGeom prst="rect">
            <a:avLst/>
          </a:prstGeom>
          <a:noFill/>
        </p:spPr>
        <p:txBody>
          <a:bodyPr wrap="square" rtlCol="0">
            <a:spAutoFit/>
          </a:bodyPr>
          <a:lstStyle/>
          <a:p>
            <a:r>
              <a:rPr lang="az-Latn-AZ" sz="2400" b="1" dirty="0">
                <a:solidFill>
                  <a:srgbClr val="0070C0"/>
                </a:solidFill>
                <a:latin typeface="Calibri" panose="020F0502020204030204" pitchFamily="34" charset="0"/>
              </a:rPr>
              <a:t>Ağrı – epiqastral, sağ və sol qabırğaaltı</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Bulanma və qusma</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Köp və diskomfort</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Qıcqırma</a:t>
            </a:r>
          </a:p>
          <a:p>
            <a:r>
              <a:rPr lang="az-Latn-AZ" sz="2400" b="1" dirty="0">
                <a:solidFill>
                  <a:srgbClr val="0070C0"/>
                </a:solidFill>
                <a:latin typeface="Calibri" panose="020F0502020204030204" pitchFamily="34" charset="0"/>
              </a:rPr>
              <a:t>Hıcqırma</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Diarreya</a:t>
            </a:r>
            <a:endParaRPr lang="en-US" sz="2400" b="1" dirty="0">
              <a:solidFill>
                <a:srgbClr val="0070C0"/>
              </a:solidFill>
              <a:latin typeface="Calibri" panose="020F0502020204030204" pitchFamily="34" charset="0"/>
            </a:endParaRPr>
          </a:p>
          <a:p>
            <a:r>
              <a:rPr lang="az-Latn-AZ" sz="2400" b="1" dirty="0">
                <a:solidFill>
                  <a:srgbClr val="0070C0"/>
                </a:solidFill>
                <a:latin typeface="Calibri" panose="020F0502020204030204" pitchFamily="34" charset="0"/>
              </a:rPr>
              <a:t>Qanqusma</a:t>
            </a:r>
          </a:p>
          <a:p>
            <a:r>
              <a:rPr lang="az-Latn-AZ" sz="2400" b="1" dirty="0">
                <a:solidFill>
                  <a:srgbClr val="0070C0"/>
                </a:solidFill>
                <a:latin typeface="Calibri" panose="020F0502020204030204" pitchFamily="34" charset="0"/>
              </a:rPr>
              <a:t>Melena</a:t>
            </a:r>
            <a:endParaRPr lang="en-US" sz="2400" b="1" dirty="0">
              <a:solidFill>
                <a:srgbClr val="0070C0"/>
              </a:solidFill>
              <a:latin typeface="Calibri" panose="020F0502020204030204" pitchFamily="34" charset="0"/>
            </a:endParaRPr>
          </a:p>
          <a:p>
            <a:pPr marL="0" lvl="1"/>
            <a:r>
              <a:rPr lang="az-Latn-AZ" sz="2400" b="1" dirty="0">
                <a:solidFill>
                  <a:srgbClr val="0070C0"/>
                </a:solidFill>
                <a:latin typeface="Calibri" panose="020F0502020204030204" pitchFamily="34" charset="0"/>
              </a:rPr>
              <a:t>Epiqastral  gərginlik, kütlə</a:t>
            </a:r>
            <a:endParaRPr lang="en-US" sz="2400" b="1" dirty="0">
              <a:solidFill>
                <a:srgbClr val="0070C0"/>
              </a:solidFill>
              <a:latin typeface="Calibri" panose="020F0502020204030204" pitchFamily="34" charset="0"/>
            </a:endParaRPr>
          </a:p>
        </p:txBody>
      </p:sp>
      <p:cxnSp>
        <p:nvCxnSpPr>
          <p:cNvPr id="3155" name="Straight Arrow Connector 3154"/>
          <p:cNvCxnSpPr>
            <a:stCxn id="7" idx="2"/>
            <a:endCxn id="3115" idx="0"/>
          </p:cNvCxnSpPr>
          <p:nvPr/>
        </p:nvCxnSpPr>
        <p:spPr>
          <a:xfrm>
            <a:off x="6057903" y="4677490"/>
            <a:ext cx="4" cy="97297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 name="Title 1"/>
          <p:cNvSpPr>
            <a:spLocks noGrp="1"/>
          </p:cNvSpPr>
          <p:nvPr>
            <p:ph type="title"/>
          </p:nvPr>
        </p:nvSpPr>
        <p:spPr>
          <a:xfrm>
            <a:off x="1641059" y="-5064"/>
            <a:ext cx="8833688" cy="457200"/>
          </a:xfrm>
        </p:spPr>
        <p:txBody>
          <a:bodyPr>
            <a:normAutofit/>
          </a:bodyPr>
          <a:lstStyle/>
          <a:p>
            <a:r>
              <a:rPr lang="az-Latn-AZ" sz="2000" b="1" dirty="0">
                <a:solidFill>
                  <a:srgbClr val="C00000"/>
                </a:solidFill>
                <a:latin typeface="Calibri" panose="020F0502020204030204" pitchFamily="34" charset="0"/>
              </a:rPr>
              <a:t>Mədə və 12bb  XƏSTƏLİKLƏRİNƏ ŞÜBHƏ ƏLAMƏTLƏRİ</a:t>
            </a:r>
            <a:endParaRPr lang="en-US" sz="2000" b="1" dirty="0">
              <a:solidFill>
                <a:srgbClr val="C00000"/>
              </a:solidFill>
              <a:latin typeface="Calibri" panose="020F0502020204030204" pitchFamily="34" charset="0"/>
            </a:endParaRPr>
          </a:p>
        </p:txBody>
      </p:sp>
      <p:sp>
        <p:nvSpPr>
          <p:cNvPr id="3" name="Footer Placeholder 2"/>
          <p:cNvSpPr>
            <a:spLocks noGrp="1"/>
          </p:cNvSpPr>
          <p:nvPr>
            <p:ph type="ftr" sz="quarter" idx="11"/>
          </p:nvPr>
        </p:nvSpPr>
        <p:spPr/>
        <p:txBody>
          <a:bodyPr/>
          <a:lstStyle/>
          <a:p>
            <a:r>
              <a:rPr lang="en-US"/>
              <a:t>Prof. NYBay</a:t>
            </a:r>
          </a:p>
        </p:txBody>
      </p:sp>
      <p:sp>
        <p:nvSpPr>
          <p:cNvPr id="8" name="TextBox 7">
            <a:extLst>
              <a:ext uri="{FF2B5EF4-FFF2-40B4-BE49-F238E27FC236}">
                <a16:creationId xmlns:a16="http://schemas.microsoft.com/office/drawing/2014/main" id="{B21B5D05-B27F-4872-9F83-C59187192AC8}"/>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3340680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5" name="Text Box 43"/>
          <p:cNvSpPr txBox="1">
            <a:spLocks noChangeArrowheads="1"/>
          </p:cNvSpPr>
          <p:nvPr/>
        </p:nvSpPr>
        <p:spPr bwMode="auto">
          <a:xfrm>
            <a:off x="3838458" y="1504890"/>
            <a:ext cx="451508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2000" b="1" dirty="0">
                <a:solidFill>
                  <a:schemeClr val="accent1">
                    <a:lumMod val="75000"/>
                  </a:schemeClr>
                </a:solidFill>
                <a:latin typeface="Calibri" panose="020F0502020204030204" pitchFamily="34" charset="0"/>
              </a:rPr>
              <a:t>Mədə və 12bb  XƏSTƏLİKLƏRİNƏ ŞÜBHƏ</a:t>
            </a:r>
            <a:endParaRPr lang="tr-TR" altLang="en-US" sz="2000" b="1" dirty="0">
              <a:solidFill>
                <a:schemeClr val="accent1">
                  <a:lumMod val="75000"/>
                </a:schemeClr>
              </a:solidFill>
              <a:latin typeface="Calibri" panose="020F0502020204030204" pitchFamily="34" charset="0"/>
            </a:endParaRPr>
          </a:p>
        </p:txBody>
      </p:sp>
      <p:sp>
        <p:nvSpPr>
          <p:cNvPr id="3116" name="Text Box 44"/>
          <p:cNvSpPr txBox="1">
            <a:spLocks noChangeArrowheads="1"/>
          </p:cNvSpPr>
          <p:nvPr/>
        </p:nvSpPr>
        <p:spPr bwMode="auto">
          <a:xfrm>
            <a:off x="1981201" y="2362200"/>
            <a:ext cx="8229599" cy="1123712"/>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endParaRPr lang="az-Latn-AZ" altLang="en-US" sz="2000" b="1" dirty="0">
              <a:solidFill>
                <a:schemeClr val="accent1">
                  <a:lumMod val="75000"/>
                </a:schemeClr>
              </a:solidFill>
              <a:latin typeface="Calibri" panose="020F0502020204030204" pitchFamily="34" charset="0"/>
            </a:endParaRPr>
          </a:p>
          <a:p>
            <a:pPr algn="ctr"/>
            <a:r>
              <a:rPr lang="az-Latn-AZ" sz="2000" b="1" dirty="0">
                <a:solidFill>
                  <a:schemeClr val="accent1">
                    <a:lumMod val="75000"/>
                  </a:schemeClr>
                </a:solidFill>
                <a:latin typeface="Calibri" panose="020F0502020204030204" pitchFamily="34" charset="0"/>
              </a:rPr>
              <a:t>Geniş klinik müayinə, USM, Endoskopiya, Hemoqram </a:t>
            </a:r>
            <a:endParaRPr lang="tr-TR" altLang="en-US" sz="2000" dirty="0">
              <a:solidFill>
                <a:schemeClr val="accent1">
                  <a:lumMod val="75000"/>
                </a:schemeClr>
              </a:solidFill>
              <a:latin typeface="Calibri" panose="020F0502020204030204" pitchFamily="34" charset="0"/>
            </a:endParaRPr>
          </a:p>
        </p:txBody>
      </p:sp>
      <p:sp>
        <p:nvSpPr>
          <p:cNvPr id="3117" name="Text Box 45"/>
          <p:cNvSpPr txBox="1">
            <a:spLocks noChangeArrowheads="1"/>
          </p:cNvSpPr>
          <p:nvPr/>
        </p:nvSpPr>
        <p:spPr bwMode="auto">
          <a:xfrm>
            <a:off x="2306525" y="5693807"/>
            <a:ext cx="1650773" cy="78319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accent1">
                    <a:lumMod val="75000"/>
                  </a:schemeClr>
                </a:solidFill>
                <a:latin typeface="Calibri" panose="020F0502020204030204" pitchFamily="34" charset="0"/>
              </a:rPr>
              <a:t>Diaqnoz dəqiqləşir</a:t>
            </a:r>
            <a:endParaRPr lang="tr-TR" altLang="en-US" sz="2000" b="1" dirty="0">
              <a:solidFill>
                <a:schemeClr val="accent1">
                  <a:lumMod val="75000"/>
                </a:schemeClr>
              </a:solidFill>
              <a:latin typeface="Calibri" panose="020F0502020204030204" pitchFamily="34" charset="0"/>
            </a:endParaRPr>
          </a:p>
        </p:txBody>
      </p:sp>
      <p:sp>
        <p:nvSpPr>
          <p:cNvPr id="3120" name="Text Box 48"/>
          <p:cNvSpPr txBox="1">
            <a:spLocks noChangeArrowheads="1"/>
          </p:cNvSpPr>
          <p:nvPr/>
        </p:nvSpPr>
        <p:spPr bwMode="auto">
          <a:xfrm>
            <a:off x="8229600" y="4267201"/>
            <a:ext cx="2590800" cy="78319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accent1">
                    <a:lumMod val="75000"/>
                  </a:schemeClr>
                </a:solidFill>
                <a:latin typeface="Calibri" panose="020F0502020204030204" pitchFamily="34" charset="0"/>
              </a:rPr>
              <a:t>Üzvi dəyişiklik yox,  lakin klinik  şübhə var</a:t>
            </a:r>
            <a:endParaRPr lang="tr-TR" altLang="en-US" sz="2000" b="1" dirty="0">
              <a:solidFill>
                <a:schemeClr val="accent1">
                  <a:lumMod val="75000"/>
                </a:schemeClr>
              </a:solidFill>
              <a:latin typeface="Calibri" panose="020F0502020204030204" pitchFamily="34" charset="0"/>
            </a:endParaRPr>
          </a:p>
        </p:txBody>
      </p:sp>
      <p:sp>
        <p:nvSpPr>
          <p:cNvPr id="3123" name="Text Box 51"/>
          <p:cNvSpPr txBox="1">
            <a:spLocks noChangeArrowheads="1"/>
          </p:cNvSpPr>
          <p:nvPr/>
        </p:nvSpPr>
        <p:spPr bwMode="auto">
          <a:xfrm>
            <a:off x="4538623" y="5693807"/>
            <a:ext cx="3081377" cy="783193"/>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accent1">
                    <a:lumMod val="75000"/>
                  </a:schemeClr>
                </a:solidFill>
                <a:latin typeface="Calibri" panose="020F0502020204030204" pitchFamily="34" charset="0"/>
              </a:rPr>
              <a:t>Diaqnoz dəqiqləşir, lakin mərhələsi dəqiqləşmir</a:t>
            </a:r>
            <a:endParaRPr lang="tr-TR" altLang="en-US" sz="2000" b="1" dirty="0">
              <a:solidFill>
                <a:schemeClr val="accent1">
                  <a:lumMod val="75000"/>
                </a:schemeClr>
              </a:solidFill>
              <a:latin typeface="Calibri" panose="020F0502020204030204" pitchFamily="34" charset="0"/>
            </a:endParaRPr>
          </a:p>
        </p:txBody>
      </p:sp>
      <p:cxnSp>
        <p:nvCxnSpPr>
          <p:cNvPr id="3136" name="AutoShape 64"/>
          <p:cNvCxnSpPr>
            <a:cxnSpLocks noChangeShapeType="1"/>
            <a:stCxn id="3115" idx="2"/>
            <a:endCxn id="3116" idx="0"/>
          </p:cNvCxnSpPr>
          <p:nvPr/>
        </p:nvCxnSpPr>
        <p:spPr bwMode="auto">
          <a:xfrm>
            <a:off x="6096000" y="1905000"/>
            <a:ext cx="1" cy="457200"/>
          </a:xfrm>
          <a:prstGeom prst="straightConnector1">
            <a:avLst/>
          </a:prstGeom>
          <a:ln w="28575">
            <a:solidFill>
              <a:srgbClr val="0070C0"/>
            </a:solidFill>
            <a:headEnd/>
            <a:tailEnd type="triangle" w="med" len="med"/>
          </a:ln>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2171699" y="228601"/>
            <a:ext cx="7848600" cy="830997"/>
          </a:xfrm>
          <a:prstGeom prst="rect">
            <a:avLst/>
          </a:prstGeom>
          <a:noFill/>
        </p:spPr>
        <p:txBody>
          <a:bodyPr wrap="square" rtlCol="0">
            <a:spAutoFit/>
          </a:bodyPr>
          <a:lstStyle/>
          <a:p>
            <a:pPr algn="ctr"/>
            <a:r>
              <a:rPr lang="az-Latn-AZ" sz="2400" b="1" dirty="0">
                <a:solidFill>
                  <a:srgbClr val="0070C0"/>
                </a:solidFill>
                <a:latin typeface="Calibri" panose="020F0502020204030204" pitchFamily="34" charset="0"/>
              </a:rPr>
              <a:t>Ağrı, bulanma və qusma, köp və diskomfort, qıcqırma, diarreya, qanqusma, melena, epiqastral  gərginlik, kütlə</a:t>
            </a:r>
            <a:endParaRPr lang="en-US" sz="2400" b="1" dirty="0">
              <a:solidFill>
                <a:srgbClr val="0070C0"/>
              </a:solidFill>
              <a:latin typeface="Calibri" panose="020F0502020204030204" pitchFamily="34" charset="0"/>
            </a:endParaRPr>
          </a:p>
        </p:txBody>
      </p:sp>
      <p:cxnSp>
        <p:nvCxnSpPr>
          <p:cNvPr id="3155" name="Straight Arrow Connector 3154"/>
          <p:cNvCxnSpPr>
            <a:stCxn id="7" idx="2"/>
            <a:endCxn id="3115" idx="0"/>
          </p:cNvCxnSpPr>
          <p:nvPr/>
        </p:nvCxnSpPr>
        <p:spPr>
          <a:xfrm>
            <a:off x="6095999" y="1059598"/>
            <a:ext cx="0" cy="445293"/>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3160" name="Straight Arrow Connector 3159"/>
          <p:cNvCxnSpPr>
            <a:stCxn id="3116" idx="2"/>
            <a:endCxn id="3117" idx="0"/>
          </p:cNvCxnSpPr>
          <p:nvPr/>
        </p:nvCxnSpPr>
        <p:spPr>
          <a:xfrm flipH="1">
            <a:off x="3131912" y="3485912"/>
            <a:ext cx="2964089" cy="2207895"/>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3163" name="Straight Arrow Connector 3162"/>
          <p:cNvCxnSpPr>
            <a:stCxn id="3116" idx="2"/>
            <a:endCxn id="3120" idx="0"/>
          </p:cNvCxnSpPr>
          <p:nvPr/>
        </p:nvCxnSpPr>
        <p:spPr>
          <a:xfrm>
            <a:off x="6096001" y="3485912"/>
            <a:ext cx="3428999" cy="781289"/>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3165" name="Straight Arrow Connector 3164"/>
          <p:cNvCxnSpPr>
            <a:stCxn id="3116" idx="2"/>
            <a:endCxn id="3123" idx="0"/>
          </p:cNvCxnSpPr>
          <p:nvPr/>
        </p:nvCxnSpPr>
        <p:spPr>
          <a:xfrm flipH="1">
            <a:off x="6079312" y="3485912"/>
            <a:ext cx="16689" cy="2207895"/>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sp>
        <p:nvSpPr>
          <p:cNvPr id="29" name="Text Box 51"/>
          <p:cNvSpPr txBox="1">
            <a:spLocks noChangeArrowheads="1"/>
          </p:cNvSpPr>
          <p:nvPr/>
        </p:nvSpPr>
        <p:spPr bwMode="auto">
          <a:xfrm>
            <a:off x="7700492" y="5693807"/>
            <a:ext cx="3577108" cy="783193"/>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accent1">
                    <a:lumMod val="75000"/>
                  </a:schemeClr>
                </a:solidFill>
                <a:latin typeface="Calibri" panose="020F0502020204030204" pitchFamily="34" charset="0"/>
              </a:rPr>
              <a:t>Üzvi dəyişiklik var, lakin təbiəti dəqiqləşmir</a:t>
            </a:r>
            <a:endParaRPr lang="tr-TR" altLang="en-US" sz="2000" b="1" dirty="0">
              <a:solidFill>
                <a:schemeClr val="accent1">
                  <a:lumMod val="75000"/>
                </a:schemeClr>
              </a:solidFill>
              <a:latin typeface="Calibri" panose="020F0502020204030204" pitchFamily="34" charset="0"/>
            </a:endParaRPr>
          </a:p>
        </p:txBody>
      </p:sp>
      <p:cxnSp>
        <p:nvCxnSpPr>
          <p:cNvPr id="16" name="Straight Arrow Connector 15"/>
          <p:cNvCxnSpPr>
            <a:stCxn id="3116" idx="2"/>
            <a:endCxn id="29" idx="0"/>
          </p:cNvCxnSpPr>
          <p:nvPr/>
        </p:nvCxnSpPr>
        <p:spPr>
          <a:xfrm>
            <a:off x="6096001" y="3485912"/>
            <a:ext cx="3393045" cy="2207895"/>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sp>
        <p:nvSpPr>
          <p:cNvPr id="2" name="Rounded Rectangle 1"/>
          <p:cNvSpPr/>
          <p:nvPr/>
        </p:nvSpPr>
        <p:spPr>
          <a:xfrm>
            <a:off x="1981201" y="3657600"/>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A</a:t>
            </a:r>
            <a:endParaRPr lang="en-US" sz="4000" b="1" dirty="0"/>
          </a:p>
        </p:txBody>
      </p:sp>
      <p:sp>
        <p:nvSpPr>
          <p:cNvPr id="17" name="Rounded Rectangle 16"/>
          <p:cNvSpPr/>
          <p:nvPr/>
        </p:nvSpPr>
        <p:spPr>
          <a:xfrm>
            <a:off x="6235587" y="5181600"/>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C</a:t>
            </a:r>
            <a:endParaRPr lang="en-US" sz="4000" b="1" dirty="0"/>
          </a:p>
        </p:txBody>
      </p:sp>
      <p:sp>
        <p:nvSpPr>
          <p:cNvPr id="18" name="Rounded Rectangle 17"/>
          <p:cNvSpPr/>
          <p:nvPr/>
        </p:nvSpPr>
        <p:spPr>
          <a:xfrm>
            <a:off x="7988187" y="5181600"/>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D</a:t>
            </a:r>
            <a:endParaRPr lang="en-US" sz="4000" b="1" dirty="0"/>
          </a:p>
        </p:txBody>
      </p:sp>
      <p:sp>
        <p:nvSpPr>
          <p:cNvPr id="19" name="Rounded Rectangle 18"/>
          <p:cNvSpPr/>
          <p:nvPr/>
        </p:nvSpPr>
        <p:spPr>
          <a:xfrm>
            <a:off x="9861493" y="3733800"/>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E</a:t>
            </a:r>
            <a:endParaRPr lang="en-US" sz="4000" b="1" dirty="0"/>
          </a:p>
        </p:txBody>
      </p:sp>
      <p:sp>
        <p:nvSpPr>
          <p:cNvPr id="3" name="Footer Placeholder 2"/>
          <p:cNvSpPr>
            <a:spLocks noGrp="1"/>
          </p:cNvSpPr>
          <p:nvPr>
            <p:ph type="ftr" sz="quarter" idx="11"/>
          </p:nvPr>
        </p:nvSpPr>
        <p:spPr/>
        <p:txBody>
          <a:bodyPr/>
          <a:lstStyle/>
          <a:p>
            <a:r>
              <a:rPr lang="en-US"/>
              <a:t>Prof. NYBay</a:t>
            </a:r>
          </a:p>
        </p:txBody>
      </p:sp>
      <p:sp>
        <p:nvSpPr>
          <p:cNvPr id="20" name="Rounded Rectangle 19"/>
          <p:cNvSpPr/>
          <p:nvPr/>
        </p:nvSpPr>
        <p:spPr>
          <a:xfrm>
            <a:off x="4025787" y="5181600"/>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B</a:t>
            </a:r>
            <a:endParaRPr lang="en-US" sz="4000" b="1" dirty="0"/>
          </a:p>
        </p:txBody>
      </p:sp>
      <p:sp>
        <p:nvSpPr>
          <p:cNvPr id="4" name="TextBox 3"/>
          <p:cNvSpPr txBox="1"/>
          <p:nvPr/>
        </p:nvSpPr>
        <p:spPr>
          <a:xfrm>
            <a:off x="1600200" y="4267200"/>
            <a:ext cx="2276240" cy="510778"/>
          </a:xfrm>
          <a:prstGeom prst="roundRect">
            <a:avLst/>
          </a:prstGeom>
          <a:solidFill>
            <a:srgbClr val="C00000"/>
          </a:solidFill>
        </p:spPr>
        <p:txBody>
          <a:bodyPr wrap="none" rtlCol="0">
            <a:spAutoFit/>
          </a:bodyPr>
          <a:lstStyle/>
          <a:p>
            <a:r>
              <a:rPr lang="az-Latn-AZ" sz="2400" b="1" dirty="0">
                <a:solidFill>
                  <a:schemeClr val="bg1"/>
                </a:solidFill>
                <a:latin typeface="Calibri" panose="020F0502020204030204" pitchFamily="34" charset="0"/>
              </a:rPr>
              <a:t>Təcili xəstəliklər</a:t>
            </a:r>
            <a:endParaRPr lang="en-US" sz="2400" b="1" dirty="0">
              <a:solidFill>
                <a:schemeClr val="bg1"/>
              </a:solidFill>
              <a:latin typeface="Calibri" panose="020F0502020204030204" pitchFamily="34" charset="0"/>
            </a:endParaRPr>
          </a:p>
        </p:txBody>
      </p:sp>
      <p:cxnSp>
        <p:nvCxnSpPr>
          <p:cNvPr id="9" name="Straight Arrow Connector 8"/>
          <p:cNvCxnSpPr>
            <a:stCxn id="3116" idx="2"/>
            <a:endCxn id="4" idx="0"/>
          </p:cNvCxnSpPr>
          <p:nvPr/>
        </p:nvCxnSpPr>
        <p:spPr>
          <a:xfrm flipH="1">
            <a:off x="2738320" y="3485912"/>
            <a:ext cx="3357680" cy="781288"/>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sp>
        <p:nvSpPr>
          <p:cNvPr id="28" name="TextBox 27">
            <a:extLst>
              <a:ext uri="{FF2B5EF4-FFF2-40B4-BE49-F238E27FC236}">
                <a16:creationId xmlns:a16="http://schemas.microsoft.com/office/drawing/2014/main" id="{3E2B5434-F861-4C5E-9365-24BEFE70D8C0}"/>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1490961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1676401" y="8932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accent1"/>
                </a:solidFill>
                <a:latin typeface="Calibri" panose="020F0502020204030204" pitchFamily="34" charset="0"/>
              </a:rPr>
              <a:t>Geniş klinik müayinə, USM, Endoskopiya, Hemoqram </a:t>
            </a:r>
            <a:endParaRPr lang="tr-TR" altLang="en-US" sz="2000" dirty="0">
              <a:solidFill>
                <a:schemeClr val="accent1"/>
              </a:solidFill>
              <a:latin typeface="Calibri" panose="020F0502020204030204" pitchFamily="34" charset="0"/>
            </a:endParaRPr>
          </a:p>
        </p:txBody>
      </p:sp>
      <p:sp>
        <p:nvSpPr>
          <p:cNvPr id="3117" name="Text Box 45"/>
          <p:cNvSpPr txBox="1">
            <a:spLocks noChangeArrowheads="1"/>
          </p:cNvSpPr>
          <p:nvPr/>
        </p:nvSpPr>
        <p:spPr bwMode="auto">
          <a:xfrm>
            <a:off x="3733801" y="2209800"/>
            <a:ext cx="4114799"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rgbClr val="C00000"/>
                </a:solidFill>
                <a:latin typeface="Calibri" panose="020F0502020204030204" pitchFamily="34" charset="0"/>
              </a:rPr>
              <a:t>Təcili xəstəliklər</a:t>
            </a:r>
            <a:endParaRPr lang="tr-TR" altLang="en-US" sz="3200" b="1" dirty="0">
              <a:solidFill>
                <a:srgbClr val="C00000"/>
              </a:solidFill>
              <a:latin typeface="Calibri" panose="020F0502020204030204" pitchFamily="34" charset="0"/>
            </a:endParaRPr>
          </a:p>
        </p:txBody>
      </p:sp>
      <p:cxnSp>
        <p:nvCxnSpPr>
          <p:cNvPr id="3160" name="Straight Arrow Connector 3159"/>
          <p:cNvCxnSpPr>
            <a:stCxn id="3116" idx="2"/>
            <a:endCxn id="3117" idx="0"/>
          </p:cNvCxnSpPr>
          <p:nvPr/>
        </p:nvCxnSpPr>
        <p:spPr>
          <a:xfrm>
            <a:off x="5791201" y="1676400"/>
            <a:ext cx="0" cy="533400"/>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0" name="Text Box 46"/>
          <p:cNvSpPr txBox="1">
            <a:spLocks noChangeArrowheads="1"/>
          </p:cNvSpPr>
          <p:nvPr/>
        </p:nvSpPr>
        <p:spPr bwMode="auto">
          <a:xfrm>
            <a:off x="4540927" y="3430012"/>
            <a:ext cx="250054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az-Latn-AZ" altLang="en-US" sz="2400" b="1" dirty="0">
                <a:solidFill>
                  <a:schemeClr val="accent1"/>
                </a:solidFill>
                <a:latin typeface="Calibri" panose="020F0502020204030204" pitchFamily="34" charset="0"/>
              </a:rPr>
              <a:t>Qanaxma</a:t>
            </a:r>
          </a:p>
          <a:p>
            <a:pPr lvl="1"/>
            <a:r>
              <a:rPr lang="az-Latn-AZ" altLang="en-US" sz="2400" b="1" dirty="0">
                <a:solidFill>
                  <a:schemeClr val="accent1"/>
                </a:solidFill>
                <a:latin typeface="Calibri" panose="020F0502020204030204" pitchFamily="34" charset="0"/>
              </a:rPr>
              <a:t>Xora</a:t>
            </a:r>
          </a:p>
          <a:p>
            <a:pPr lvl="1"/>
            <a:r>
              <a:rPr lang="az-Latn-AZ" altLang="en-US" sz="2400" b="1" dirty="0">
                <a:solidFill>
                  <a:schemeClr val="accent1"/>
                </a:solidFill>
                <a:latin typeface="Calibri" panose="020F0502020204030204" pitchFamily="34" charset="0"/>
              </a:rPr>
              <a:t>Törəmə</a:t>
            </a:r>
          </a:p>
          <a:p>
            <a:pPr lvl="1"/>
            <a:r>
              <a:rPr lang="az-Latn-AZ" altLang="en-US" sz="2400" b="1" dirty="0">
                <a:solidFill>
                  <a:schemeClr val="accent1"/>
                </a:solidFill>
                <a:latin typeface="Calibri" panose="020F0502020204030204" pitchFamily="34" charset="0"/>
              </a:rPr>
              <a:t>Mallori-Veys</a:t>
            </a:r>
          </a:p>
          <a:p>
            <a:pPr lvl="1"/>
            <a:r>
              <a:rPr lang="az-Latn-AZ" altLang="en-US" sz="2400" b="1" dirty="0">
                <a:solidFill>
                  <a:schemeClr val="accent1"/>
                </a:solidFill>
                <a:latin typeface="Calibri" panose="020F0502020204030204" pitchFamily="34" charset="0"/>
              </a:rPr>
              <a:t>Varikoz</a:t>
            </a:r>
          </a:p>
          <a:p>
            <a:pPr lvl="1"/>
            <a:r>
              <a:rPr lang="az-Latn-AZ" altLang="en-US" sz="2400" b="1" dirty="0">
                <a:solidFill>
                  <a:schemeClr val="accent1"/>
                </a:solidFill>
                <a:latin typeface="Calibri" panose="020F0502020204030204" pitchFamily="34" charset="0"/>
              </a:rPr>
              <a:t>Qastrit</a:t>
            </a:r>
          </a:p>
          <a:p>
            <a:pPr lvl="1"/>
            <a:r>
              <a:rPr lang="az-Latn-AZ" altLang="en-US" sz="2400" b="1" dirty="0">
                <a:solidFill>
                  <a:schemeClr val="accent1"/>
                </a:solidFill>
                <a:latin typeface="Calibri" panose="020F0502020204030204" pitchFamily="34" charset="0"/>
              </a:rPr>
              <a:t>Digər</a:t>
            </a:r>
          </a:p>
          <a:p>
            <a:r>
              <a:rPr lang="az-Latn-AZ" altLang="en-US" sz="2400" b="1" dirty="0">
                <a:solidFill>
                  <a:schemeClr val="accent1"/>
                </a:solidFill>
                <a:latin typeface="Calibri" panose="020F0502020204030204" pitchFamily="34" charset="0"/>
              </a:rPr>
              <a:t>Perforasiya</a:t>
            </a:r>
          </a:p>
        </p:txBody>
      </p:sp>
      <p:cxnSp>
        <p:nvCxnSpPr>
          <p:cNvPr id="21" name="Straight Arrow Connector 20"/>
          <p:cNvCxnSpPr>
            <a:stCxn id="3117" idx="2"/>
            <a:endCxn id="20" idx="0"/>
          </p:cNvCxnSpPr>
          <p:nvPr/>
        </p:nvCxnSpPr>
        <p:spPr>
          <a:xfrm flipH="1">
            <a:off x="5791200" y="2856786"/>
            <a:ext cx="1" cy="573226"/>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13" name="Rounded Rectangle 12"/>
          <p:cNvSpPr/>
          <p:nvPr/>
        </p:nvSpPr>
        <p:spPr>
          <a:xfrm>
            <a:off x="2971800" y="2286714"/>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A</a:t>
            </a:r>
            <a:endParaRPr lang="en-US" sz="4000" b="1" dirty="0"/>
          </a:p>
        </p:txBody>
      </p:sp>
      <p:sp>
        <p:nvSpPr>
          <p:cNvPr id="2" name="Footer Placeholder 1"/>
          <p:cNvSpPr>
            <a:spLocks noGrp="1"/>
          </p:cNvSpPr>
          <p:nvPr>
            <p:ph type="ftr" sz="quarter" idx="11"/>
          </p:nvPr>
        </p:nvSpPr>
        <p:spPr/>
        <p:txBody>
          <a:bodyPr/>
          <a:lstStyle/>
          <a:p>
            <a:r>
              <a:rPr lang="en-US"/>
              <a:t>Prof. NYBay</a:t>
            </a:r>
          </a:p>
        </p:txBody>
      </p:sp>
      <p:sp>
        <p:nvSpPr>
          <p:cNvPr id="17" name="TextBox 16">
            <a:extLst>
              <a:ext uri="{FF2B5EF4-FFF2-40B4-BE49-F238E27FC236}">
                <a16:creationId xmlns:a16="http://schemas.microsoft.com/office/drawing/2014/main" id="{E594CD2C-308D-4FED-BC11-2A830EB69945}"/>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7263183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1676401" y="9694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accent1"/>
                </a:solidFill>
                <a:latin typeface="Calibri" panose="020F0502020204030204" pitchFamily="34" charset="0"/>
              </a:rPr>
              <a:t>Geniş klinik müayinə, USM, Endoskopiya, Hemoqram </a:t>
            </a:r>
            <a:endParaRPr lang="tr-TR" altLang="en-US" sz="2000" dirty="0">
              <a:solidFill>
                <a:schemeClr val="accent1"/>
              </a:solidFill>
              <a:latin typeface="Calibri" panose="020F0502020204030204" pitchFamily="34" charset="0"/>
            </a:endParaRPr>
          </a:p>
        </p:txBody>
      </p:sp>
      <p:sp>
        <p:nvSpPr>
          <p:cNvPr id="3117" name="Text Box 45"/>
          <p:cNvSpPr txBox="1">
            <a:spLocks noChangeArrowheads="1"/>
          </p:cNvSpPr>
          <p:nvPr/>
        </p:nvSpPr>
        <p:spPr bwMode="auto">
          <a:xfrm>
            <a:off x="3733801" y="2553414"/>
            <a:ext cx="4114799"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rgbClr val="C00000"/>
                </a:solidFill>
                <a:latin typeface="Calibri" panose="020F0502020204030204" pitchFamily="34" charset="0"/>
              </a:rPr>
              <a:t>Diaqnoz dəqiqləşir</a:t>
            </a:r>
            <a:endParaRPr lang="tr-TR" altLang="en-US" sz="3200" b="1" dirty="0">
              <a:solidFill>
                <a:srgbClr val="C00000"/>
              </a:solidFill>
              <a:latin typeface="Calibri" panose="020F0502020204030204" pitchFamily="34" charset="0"/>
            </a:endParaRPr>
          </a:p>
        </p:txBody>
      </p:sp>
      <p:cxnSp>
        <p:nvCxnSpPr>
          <p:cNvPr id="3160" name="Straight Arrow Connector 3159"/>
          <p:cNvCxnSpPr>
            <a:stCxn id="3116" idx="2"/>
            <a:endCxn id="3117" idx="0"/>
          </p:cNvCxnSpPr>
          <p:nvPr/>
        </p:nvCxnSpPr>
        <p:spPr>
          <a:xfrm>
            <a:off x="5791201" y="1752600"/>
            <a:ext cx="0" cy="800814"/>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0" name="Text Box 46"/>
          <p:cNvSpPr txBox="1">
            <a:spLocks noChangeArrowheads="1"/>
          </p:cNvSpPr>
          <p:nvPr/>
        </p:nvSpPr>
        <p:spPr bwMode="auto">
          <a:xfrm>
            <a:off x="4052654" y="3922455"/>
            <a:ext cx="3477093"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az-Latn-AZ" altLang="en-US" sz="2800" b="1" dirty="0">
                <a:solidFill>
                  <a:schemeClr val="accent1"/>
                </a:solidFill>
                <a:latin typeface="Calibri" panose="020F0502020204030204" pitchFamily="34" charset="0"/>
              </a:rPr>
              <a:t>Kəskin qastrit</a:t>
            </a:r>
          </a:p>
          <a:p>
            <a:r>
              <a:rPr lang="az-Latn-AZ" altLang="en-US" sz="2800" b="1" dirty="0">
                <a:solidFill>
                  <a:schemeClr val="accent1"/>
                </a:solidFill>
                <a:latin typeface="Calibri" panose="020F0502020204030204" pitchFamily="34" charset="0"/>
              </a:rPr>
              <a:t>Bakterial qastrit</a:t>
            </a:r>
          </a:p>
          <a:p>
            <a:r>
              <a:rPr lang="az-Latn-AZ" altLang="en-US" sz="2800" b="1" dirty="0">
                <a:solidFill>
                  <a:schemeClr val="accent1"/>
                </a:solidFill>
                <a:latin typeface="Calibri" panose="020F0502020204030204" pitchFamily="34" charset="0"/>
              </a:rPr>
              <a:t>Refluks qastrit</a:t>
            </a:r>
          </a:p>
          <a:p>
            <a:r>
              <a:rPr lang="az-Latn-AZ" altLang="en-US" sz="2800" b="1" dirty="0">
                <a:solidFill>
                  <a:schemeClr val="accent1"/>
                </a:solidFill>
                <a:latin typeface="Calibri" panose="020F0502020204030204" pitchFamily="34" charset="0"/>
              </a:rPr>
              <a:t>Duodenit</a:t>
            </a:r>
          </a:p>
          <a:p>
            <a:r>
              <a:rPr lang="az-Latn-AZ" altLang="en-US" sz="2800" b="1" dirty="0">
                <a:solidFill>
                  <a:schemeClr val="accent1"/>
                </a:solidFill>
                <a:latin typeface="Calibri" panose="020F0502020204030204" pitchFamily="34" charset="0"/>
              </a:rPr>
              <a:t>Xora</a:t>
            </a:r>
          </a:p>
          <a:p>
            <a:r>
              <a:rPr lang="az-Latn-AZ" altLang="en-US" sz="2800" b="1" dirty="0">
                <a:solidFill>
                  <a:schemeClr val="accent1"/>
                </a:solidFill>
                <a:latin typeface="Calibri" panose="020F0502020204030204" pitchFamily="34" charset="0"/>
              </a:rPr>
              <a:t>Mallori-Veys</a:t>
            </a:r>
          </a:p>
        </p:txBody>
      </p:sp>
      <p:cxnSp>
        <p:nvCxnSpPr>
          <p:cNvPr id="21" name="Straight Arrow Connector 20"/>
          <p:cNvCxnSpPr>
            <a:stCxn id="3117" idx="2"/>
            <a:endCxn id="20" idx="0"/>
          </p:cNvCxnSpPr>
          <p:nvPr/>
        </p:nvCxnSpPr>
        <p:spPr>
          <a:xfrm>
            <a:off x="5791200" y="3200401"/>
            <a:ext cx="0" cy="722055"/>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13" name="Rounded Rectangle 12"/>
          <p:cNvSpPr/>
          <p:nvPr/>
        </p:nvSpPr>
        <p:spPr>
          <a:xfrm>
            <a:off x="2895600" y="2590800"/>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B</a:t>
            </a:r>
            <a:endParaRPr lang="en-US" sz="4000" b="1" dirty="0"/>
          </a:p>
        </p:txBody>
      </p:sp>
      <p:sp>
        <p:nvSpPr>
          <p:cNvPr id="2" name="Footer Placeholder 1"/>
          <p:cNvSpPr>
            <a:spLocks noGrp="1"/>
          </p:cNvSpPr>
          <p:nvPr>
            <p:ph type="ftr" sz="quarter" idx="11"/>
          </p:nvPr>
        </p:nvSpPr>
        <p:spPr/>
        <p:txBody>
          <a:bodyPr/>
          <a:lstStyle/>
          <a:p>
            <a:r>
              <a:rPr lang="en-US"/>
              <a:t>Prof. NYBay</a:t>
            </a:r>
          </a:p>
        </p:txBody>
      </p:sp>
      <p:sp>
        <p:nvSpPr>
          <p:cNvPr id="15" name="TextBox 14">
            <a:extLst>
              <a:ext uri="{FF2B5EF4-FFF2-40B4-BE49-F238E27FC236}">
                <a16:creationId xmlns:a16="http://schemas.microsoft.com/office/drawing/2014/main" id="{5346DD06-AA9A-4B8B-8EB6-3082AE5AEF9F}"/>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6936077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0" y="150312"/>
            <a:ext cx="3615734" cy="533400"/>
          </a:xfrm>
        </p:spPr>
        <p:txBody>
          <a:bodyPr>
            <a:normAutofit/>
          </a:bodyPr>
          <a:lstStyle/>
          <a:p>
            <a:r>
              <a:rPr lang="az-Latn-AZ" sz="3200" b="1" dirty="0">
                <a:solidFill>
                  <a:srgbClr val="C00000"/>
                </a:solidFill>
                <a:latin typeface="Calibri" panose="020F0502020204030204" pitchFamily="34" charset="0"/>
              </a:rPr>
              <a:t>Mədə xəstəlikləri</a:t>
            </a:r>
            <a:endParaRPr lang="en-US" sz="3200" b="1" dirty="0">
              <a:solidFill>
                <a:srgbClr val="C00000"/>
              </a:solidFill>
              <a:latin typeface="Calibri" panose="020F0502020204030204" pitchFamily="34" charset="0"/>
            </a:endParaRPr>
          </a:p>
        </p:txBody>
      </p:sp>
      <p:sp>
        <p:nvSpPr>
          <p:cNvPr id="3" name="Text Placeholder 2"/>
          <p:cNvSpPr>
            <a:spLocks noGrp="1"/>
          </p:cNvSpPr>
          <p:nvPr>
            <p:ph type="body" idx="1"/>
          </p:nvPr>
        </p:nvSpPr>
        <p:spPr>
          <a:xfrm>
            <a:off x="1129170" y="840300"/>
            <a:ext cx="6332816" cy="2362200"/>
          </a:xfrm>
        </p:spPr>
        <p:txBody>
          <a:bodyPr>
            <a:normAutofit/>
          </a:bodyPr>
          <a:lstStyle/>
          <a:p>
            <a:r>
              <a:rPr lang="az-Latn-AZ" sz="2400" dirty="0">
                <a:solidFill>
                  <a:srgbClr val="C00000"/>
                </a:solidFill>
                <a:latin typeface="Calibri" panose="020F0502020204030204" pitchFamily="34" charset="0"/>
              </a:rPr>
              <a:t>Kəskin qastrit:</a:t>
            </a:r>
          </a:p>
          <a:p>
            <a:pPr lvl="1"/>
            <a:r>
              <a:rPr lang="az-Latn-AZ" sz="2400" dirty="0">
                <a:solidFill>
                  <a:schemeClr val="accent1"/>
                </a:solidFill>
                <a:latin typeface="Calibri" panose="020F0502020204030204" pitchFamily="34" charset="0"/>
              </a:rPr>
              <a:t>Epiqastral ağrılar</a:t>
            </a:r>
          </a:p>
          <a:p>
            <a:pPr lvl="1"/>
            <a:r>
              <a:rPr lang="az-Latn-AZ" sz="2400" dirty="0">
                <a:solidFill>
                  <a:schemeClr val="accent1"/>
                </a:solidFill>
                <a:latin typeface="Calibri" panose="020F0502020204030204" pitchFamily="34" charset="0"/>
              </a:rPr>
              <a:t>Qusma</a:t>
            </a:r>
          </a:p>
          <a:p>
            <a:pPr lvl="1"/>
            <a:r>
              <a:rPr lang="az-Latn-AZ" sz="2400" dirty="0">
                <a:solidFill>
                  <a:schemeClr val="accent1"/>
                </a:solidFill>
                <a:latin typeface="Calibri" panose="020F0502020204030204" pitchFamily="34" charset="0"/>
              </a:rPr>
              <a:t>USM normal</a:t>
            </a:r>
          </a:p>
          <a:p>
            <a:pPr lvl="1"/>
            <a:r>
              <a:rPr lang="az-Latn-AZ" sz="2400" dirty="0">
                <a:solidFill>
                  <a:schemeClr val="accent1"/>
                </a:solidFill>
                <a:latin typeface="Calibri" panose="020F0502020204030204" pitchFamily="34" charset="0"/>
              </a:rPr>
              <a:t>Endoskopiyada hiperemiya, eroziya və s</a:t>
            </a:r>
          </a:p>
          <a:p>
            <a:pPr lvl="1"/>
            <a:r>
              <a:rPr lang="az-Latn-AZ" sz="2400" dirty="0">
                <a:solidFill>
                  <a:schemeClr val="accent1"/>
                </a:solidFill>
                <a:latin typeface="Calibri" panose="020F0502020204030204" pitchFamily="34" charset="0"/>
              </a:rPr>
              <a:t>Biopsiyada qastrit və H.pilory</a:t>
            </a:r>
            <a:endParaRPr lang="en-US" sz="2400" dirty="0">
              <a:solidFill>
                <a:schemeClr val="accent1"/>
              </a:solidFill>
              <a:latin typeface="Calibri" panose="020F0502020204030204" pitchFamily="34" charset="0"/>
            </a:endParaRPr>
          </a:p>
        </p:txBody>
      </p:sp>
      <p:pic>
        <p:nvPicPr>
          <p:cNvPr id="3074"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304800" y="3382504"/>
            <a:ext cx="3636993" cy="2872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US"/>
              <a:t>Prof. NYBay</a:t>
            </a:r>
          </a:p>
        </p:txBody>
      </p:sp>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5578" y="3359089"/>
            <a:ext cx="4343400" cy="2895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2763" y="3382504"/>
            <a:ext cx="3199237" cy="28502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a:extLst>
              <a:ext uri="{FF2B5EF4-FFF2-40B4-BE49-F238E27FC236}">
                <a16:creationId xmlns:a16="http://schemas.microsoft.com/office/drawing/2014/main" id="{B8708D4F-CEE9-4925-8F02-C1A8BE24559E}"/>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1911315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157420"/>
            <a:ext cx="5029200" cy="645475"/>
          </a:xfrm>
        </p:spPr>
        <p:txBody>
          <a:bodyPr>
            <a:normAutofit/>
          </a:bodyPr>
          <a:lstStyle/>
          <a:p>
            <a:r>
              <a:rPr lang="az-Latn-AZ" sz="3600" b="1" dirty="0">
                <a:solidFill>
                  <a:srgbClr val="C00000"/>
                </a:solidFill>
                <a:latin typeface="Calibri" panose="020F0502020204030204" pitchFamily="34" charset="0"/>
              </a:rPr>
              <a:t>Mədə xəstəlikləri</a:t>
            </a:r>
            <a:endParaRPr lang="en-US" sz="3600" b="1" dirty="0">
              <a:solidFill>
                <a:srgbClr val="C00000"/>
              </a:solidFill>
              <a:latin typeface="Calibri" panose="020F0502020204030204" pitchFamily="34" charset="0"/>
            </a:endParaRPr>
          </a:p>
        </p:txBody>
      </p:sp>
      <p:sp>
        <p:nvSpPr>
          <p:cNvPr id="5" name="Text Placeholder 4"/>
          <p:cNvSpPr>
            <a:spLocks noGrp="1"/>
          </p:cNvSpPr>
          <p:nvPr>
            <p:ph type="body" idx="1"/>
          </p:nvPr>
        </p:nvSpPr>
        <p:spPr>
          <a:xfrm>
            <a:off x="394570" y="726125"/>
            <a:ext cx="7848600" cy="2333625"/>
          </a:xfrm>
        </p:spPr>
        <p:txBody>
          <a:bodyPr>
            <a:noAutofit/>
          </a:bodyPr>
          <a:lstStyle/>
          <a:p>
            <a:r>
              <a:rPr lang="az-Latn-AZ" sz="2400" dirty="0">
                <a:solidFill>
                  <a:srgbClr val="C00000"/>
                </a:solidFill>
                <a:latin typeface="Calibri" panose="020F0502020204030204" pitchFamily="34" charset="0"/>
              </a:rPr>
              <a:t>Xora xəstəliyi:</a:t>
            </a:r>
          </a:p>
          <a:p>
            <a:pPr lvl="1"/>
            <a:r>
              <a:rPr lang="az-Latn-AZ" sz="2400" dirty="0">
                <a:solidFill>
                  <a:schemeClr val="accent1"/>
                </a:solidFill>
                <a:latin typeface="Calibri" panose="020F0502020204030204" pitchFamily="34" charset="0"/>
              </a:rPr>
              <a:t>Epiqastral ağrı (gecə və ya yeməkdən sonra)</a:t>
            </a:r>
          </a:p>
          <a:p>
            <a:pPr lvl="1"/>
            <a:r>
              <a:rPr lang="az-Latn-AZ" sz="2400" dirty="0">
                <a:solidFill>
                  <a:schemeClr val="accent1"/>
                </a:solidFill>
                <a:latin typeface="Calibri" panose="020F0502020204030204" pitchFamily="34" charset="0"/>
              </a:rPr>
              <a:t>USM normal</a:t>
            </a:r>
          </a:p>
          <a:p>
            <a:pPr lvl="1"/>
            <a:r>
              <a:rPr lang="az-Latn-AZ" sz="2400" dirty="0">
                <a:solidFill>
                  <a:schemeClr val="accent1"/>
                </a:solidFill>
                <a:latin typeface="Calibri" panose="020F0502020204030204" pitchFamily="34" charset="0"/>
              </a:rPr>
              <a:t>Endoskopiyada xora</a:t>
            </a:r>
          </a:p>
          <a:p>
            <a:pPr lvl="1"/>
            <a:r>
              <a:rPr lang="az-Latn-AZ" sz="2400" dirty="0">
                <a:solidFill>
                  <a:schemeClr val="accent1"/>
                </a:solidFill>
                <a:latin typeface="Calibri" panose="020F0502020204030204" pitchFamily="34" charset="0"/>
              </a:rPr>
              <a:t>Biopsiyada iltihab və H.pilory</a:t>
            </a:r>
            <a:endParaRPr lang="en-US" sz="2400" dirty="0">
              <a:solidFill>
                <a:schemeClr val="accent1"/>
              </a:solidFill>
              <a:latin typeface="Calibri" panose="020F0502020204030204" pitchFamily="34" charset="0"/>
            </a:endParaRPr>
          </a:p>
        </p:txBody>
      </p:sp>
      <p:pic>
        <p:nvPicPr>
          <p:cNvPr id="10" name="Picture 11" descr="stomach_duodenal_ulce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380999" y="3555149"/>
            <a:ext cx="3044370" cy="282269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tretch>
            <a:fillRect/>
          </a:stretch>
        </p:blipFill>
        <p:spPr bwMode="auto">
          <a:xfrm>
            <a:off x="4572000" y="3555149"/>
            <a:ext cx="2761727" cy="2822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pic>
        <p:nvPicPr>
          <p:cNvPr id="8" name="Picture 11" descr="pepticulc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71294" y="3555149"/>
            <a:ext cx="3202825" cy="2822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459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76200"/>
            <a:ext cx="5105400" cy="682734"/>
          </a:xfrm>
        </p:spPr>
        <p:txBody>
          <a:bodyPr/>
          <a:lstStyle/>
          <a:p>
            <a:r>
              <a:rPr lang="az-Latn-AZ" b="1" dirty="0">
                <a:solidFill>
                  <a:srgbClr val="C00000"/>
                </a:solidFill>
                <a:latin typeface="Calibri" panose="020F0502020204030204" pitchFamily="34" charset="0"/>
              </a:rPr>
              <a:t>Mədə xəstəlikləri</a:t>
            </a:r>
            <a:endParaRPr lang="en-US" b="1" dirty="0">
              <a:solidFill>
                <a:srgbClr val="C00000"/>
              </a:solidFill>
              <a:latin typeface="Calibri" panose="020F0502020204030204" pitchFamily="34" charset="0"/>
            </a:endParaRPr>
          </a:p>
        </p:txBody>
      </p:sp>
      <p:sp>
        <p:nvSpPr>
          <p:cNvPr id="5" name="Text Placeholder 4"/>
          <p:cNvSpPr>
            <a:spLocks noGrp="1"/>
          </p:cNvSpPr>
          <p:nvPr>
            <p:ph type="body" idx="1"/>
          </p:nvPr>
        </p:nvSpPr>
        <p:spPr>
          <a:xfrm>
            <a:off x="457200" y="875952"/>
            <a:ext cx="4572000" cy="2333625"/>
          </a:xfrm>
        </p:spPr>
        <p:txBody>
          <a:bodyPr>
            <a:noAutofit/>
          </a:bodyPr>
          <a:lstStyle/>
          <a:p>
            <a:r>
              <a:rPr lang="az-Latn-AZ" sz="2400" dirty="0">
                <a:solidFill>
                  <a:srgbClr val="C00000"/>
                </a:solidFill>
                <a:latin typeface="Calibri" panose="020F0502020204030204" pitchFamily="34" charset="0"/>
              </a:rPr>
              <a:t>Mallory Veys:</a:t>
            </a:r>
          </a:p>
          <a:p>
            <a:pPr lvl="1"/>
            <a:r>
              <a:rPr lang="az-Latn-AZ" sz="2400" dirty="0">
                <a:solidFill>
                  <a:schemeClr val="accent1"/>
                </a:solidFill>
                <a:latin typeface="Calibri" panose="020F0502020204030204" pitchFamily="34" charset="0"/>
              </a:rPr>
              <a:t>Qusmadan sonra qanaxma</a:t>
            </a:r>
          </a:p>
          <a:p>
            <a:pPr lvl="1"/>
            <a:r>
              <a:rPr lang="az-Latn-AZ" sz="2400" dirty="0">
                <a:solidFill>
                  <a:schemeClr val="accent1"/>
                </a:solidFill>
                <a:latin typeface="Calibri" panose="020F0502020204030204" pitchFamily="34" charset="0"/>
              </a:rPr>
              <a:t>USM normal</a:t>
            </a:r>
          </a:p>
          <a:p>
            <a:pPr lvl="1"/>
            <a:r>
              <a:rPr lang="az-Latn-AZ" sz="2400" dirty="0">
                <a:solidFill>
                  <a:schemeClr val="accent1"/>
                </a:solidFill>
                <a:latin typeface="Calibri" panose="020F0502020204030204" pitchFamily="34" charset="0"/>
              </a:rPr>
              <a:t>Endoskopiyada qastro-ezofageal birləşmədə cırılma</a:t>
            </a:r>
            <a:endParaRPr lang="en-US" sz="2400" dirty="0">
              <a:solidFill>
                <a:schemeClr val="accent1"/>
              </a:solidFill>
              <a:latin typeface="Calibri" panose="020F0502020204030204" pitchFamily="34" charset="0"/>
            </a:endParaRPr>
          </a:p>
        </p:txBody>
      </p:sp>
      <p:pic>
        <p:nvPicPr>
          <p:cNvPr id="7170"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2514600" y="3429000"/>
            <a:ext cx="3223847" cy="288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Grp="1" noChangeAspect="1" noChangeArrowheads="1"/>
          </p:cNvPicPr>
          <p:nvPr>
            <p:ph sz="quarter" idx="4"/>
          </p:nvPr>
        </p:nvPicPr>
        <p:blipFill>
          <a:blip r:embed="rId4" cstate="print">
            <a:extLst>
              <a:ext uri="{28A0092B-C50C-407E-A947-70E740481C1C}">
                <a14:useLocalDpi xmlns:a14="http://schemas.microsoft.com/office/drawing/2010/main" val="0"/>
              </a:ext>
            </a:extLst>
          </a:blip>
          <a:stretch>
            <a:fillRect/>
          </a:stretch>
        </p:blipFill>
        <p:spPr bwMode="auto">
          <a:xfrm>
            <a:off x="7162800" y="3209577"/>
            <a:ext cx="3223847" cy="3242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sp>
        <p:nvSpPr>
          <p:cNvPr id="7" name="TextBox 6">
            <a:extLst>
              <a:ext uri="{FF2B5EF4-FFF2-40B4-BE49-F238E27FC236}">
                <a16:creationId xmlns:a16="http://schemas.microsoft.com/office/drawing/2014/main" id="{A2DBA159-F14C-4D15-94FD-C3F1DEFFCBA4}"/>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5873313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2895600" y="260769"/>
            <a:ext cx="5867399" cy="44267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chemeClr val="accent1"/>
                </a:solidFill>
                <a:latin typeface="Calibri" panose="020F0502020204030204" pitchFamily="34" charset="0"/>
              </a:rPr>
              <a:t>BİRİNCİ PİLLƏ MÜAYİNƏLƏRİ</a:t>
            </a:r>
            <a:endParaRPr lang="tr-TR" altLang="en-US" sz="2000" dirty="0">
              <a:solidFill>
                <a:schemeClr val="accent1"/>
              </a:solidFill>
              <a:latin typeface="Calibri" panose="020F0502020204030204" pitchFamily="34" charset="0"/>
            </a:endParaRPr>
          </a:p>
        </p:txBody>
      </p:sp>
      <p:sp>
        <p:nvSpPr>
          <p:cNvPr id="3117" name="Text Box 45"/>
          <p:cNvSpPr txBox="1">
            <a:spLocks noChangeArrowheads="1"/>
          </p:cNvSpPr>
          <p:nvPr/>
        </p:nvSpPr>
        <p:spPr bwMode="auto">
          <a:xfrm>
            <a:off x="1676400" y="1752601"/>
            <a:ext cx="3657600" cy="919401"/>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Diaqnoz dəqiqləşir, lakin mərhələsi dəqiqləşmir</a:t>
            </a:r>
            <a:endParaRPr lang="tr-TR" altLang="en-US" sz="2400" b="1" dirty="0">
              <a:solidFill>
                <a:srgbClr val="C00000"/>
              </a:solidFill>
              <a:latin typeface="Calibri" panose="020F0502020204030204" pitchFamily="34" charset="0"/>
            </a:endParaRPr>
          </a:p>
        </p:txBody>
      </p:sp>
      <p:cxnSp>
        <p:nvCxnSpPr>
          <p:cNvPr id="3160" name="Straight Arrow Connector 3159"/>
          <p:cNvCxnSpPr>
            <a:cxnSpLocks/>
            <a:stCxn id="3116" idx="2"/>
            <a:endCxn id="3117" idx="0"/>
          </p:cNvCxnSpPr>
          <p:nvPr/>
        </p:nvCxnSpPr>
        <p:spPr>
          <a:xfrm flipH="1">
            <a:off x="3505200" y="703442"/>
            <a:ext cx="2324100" cy="1049159"/>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21" name="Straight Arrow Connector 20"/>
          <p:cNvCxnSpPr>
            <a:stCxn id="3117" idx="2"/>
          </p:cNvCxnSpPr>
          <p:nvPr/>
        </p:nvCxnSpPr>
        <p:spPr>
          <a:xfrm>
            <a:off x="3505200" y="2672001"/>
            <a:ext cx="0" cy="431006"/>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sp>
        <p:nvSpPr>
          <p:cNvPr id="24" name="Text Box 44"/>
          <p:cNvSpPr txBox="1">
            <a:spLocks noChangeArrowheads="1"/>
          </p:cNvSpPr>
          <p:nvPr/>
        </p:nvSpPr>
        <p:spPr bwMode="auto">
          <a:xfrm>
            <a:off x="1828800" y="3103008"/>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MÜAYİNƏLƏRİ</a:t>
            </a:r>
          </a:p>
          <a:p>
            <a:pPr algn="ctr"/>
            <a:r>
              <a:rPr lang="az-Latn-AZ" sz="2000" b="1" dirty="0">
                <a:solidFill>
                  <a:schemeClr val="accent1"/>
                </a:solidFill>
                <a:latin typeface="Calibri" panose="020F0502020204030204" pitchFamily="34" charset="0"/>
              </a:rPr>
              <a:t>KT, EndoUSM, MRT, PET, biokomya</a:t>
            </a:r>
            <a:endParaRPr lang="tr-TR" altLang="en-US" sz="2000" dirty="0">
              <a:solidFill>
                <a:schemeClr val="accent1"/>
              </a:solidFill>
              <a:latin typeface="Calibri" panose="020F0502020204030204" pitchFamily="34" charset="0"/>
            </a:endParaRPr>
          </a:p>
        </p:txBody>
      </p:sp>
      <p:sp>
        <p:nvSpPr>
          <p:cNvPr id="28" name="Text Box 45"/>
          <p:cNvSpPr txBox="1">
            <a:spLocks noChangeArrowheads="1"/>
          </p:cNvSpPr>
          <p:nvPr/>
        </p:nvSpPr>
        <p:spPr bwMode="auto">
          <a:xfrm>
            <a:off x="6019800" y="1752601"/>
            <a:ext cx="3657600" cy="919401"/>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Üzvi dəyişiklik var, lakin təbiəti dəqiqləşmir</a:t>
            </a:r>
            <a:endParaRPr lang="tr-TR" altLang="en-US" sz="2400" b="1" dirty="0">
              <a:solidFill>
                <a:srgbClr val="C00000"/>
              </a:solidFill>
              <a:latin typeface="Calibri" panose="020F0502020204030204" pitchFamily="34" charset="0"/>
            </a:endParaRPr>
          </a:p>
        </p:txBody>
      </p:sp>
      <p:cxnSp>
        <p:nvCxnSpPr>
          <p:cNvPr id="30" name="Straight Arrow Connector 29"/>
          <p:cNvCxnSpPr>
            <a:cxnSpLocks/>
            <a:stCxn id="3116" idx="2"/>
            <a:endCxn id="28" idx="0"/>
          </p:cNvCxnSpPr>
          <p:nvPr/>
        </p:nvCxnSpPr>
        <p:spPr>
          <a:xfrm>
            <a:off x="5829300" y="703442"/>
            <a:ext cx="2019300" cy="1049159"/>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33" name="Straight Arrow Connector 32"/>
          <p:cNvCxnSpPr/>
          <p:nvPr/>
        </p:nvCxnSpPr>
        <p:spPr>
          <a:xfrm>
            <a:off x="7924800" y="2667001"/>
            <a:ext cx="0" cy="436007"/>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sp>
        <p:nvSpPr>
          <p:cNvPr id="34" name="Text Box 45"/>
          <p:cNvSpPr txBox="1">
            <a:spLocks noChangeArrowheads="1"/>
          </p:cNvSpPr>
          <p:nvPr/>
        </p:nvSpPr>
        <p:spPr bwMode="auto">
          <a:xfrm>
            <a:off x="1847850" y="4361021"/>
            <a:ext cx="3657600" cy="510778"/>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Dəqiqləşir</a:t>
            </a:r>
            <a:endParaRPr lang="tr-TR" altLang="en-US" sz="2400" b="1" dirty="0">
              <a:solidFill>
                <a:srgbClr val="C00000"/>
              </a:solidFill>
              <a:latin typeface="Calibri" panose="020F0502020204030204" pitchFamily="34" charset="0"/>
            </a:endParaRPr>
          </a:p>
        </p:txBody>
      </p:sp>
      <p:sp>
        <p:nvSpPr>
          <p:cNvPr id="35" name="Text Box 45"/>
          <p:cNvSpPr txBox="1">
            <a:spLocks noChangeArrowheads="1"/>
          </p:cNvSpPr>
          <p:nvPr/>
        </p:nvSpPr>
        <p:spPr bwMode="auto">
          <a:xfrm>
            <a:off x="6553200" y="4366022"/>
            <a:ext cx="3657600" cy="510778"/>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Dəqiqləşmir</a:t>
            </a:r>
            <a:endParaRPr lang="tr-TR" altLang="en-US" sz="2400" b="1" dirty="0">
              <a:solidFill>
                <a:srgbClr val="C00000"/>
              </a:solidFill>
              <a:latin typeface="Calibri" panose="020F0502020204030204" pitchFamily="34" charset="0"/>
            </a:endParaRPr>
          </a:p>
        </p:txBody>
      </p:sp>
      <p:sp>
        <p:nvSpPr>
          <p:cNvPr id="37" name="Content Placeholder 1"/>
          <p:cNvSpPr txBox="1">
            <a:spLocks/>
          </p:cNvSpPr>
          <p:nvPr/>
        </p:nvSpPr>
        <p:spPr>
          <a:xfrm>
            <a:off x="1643743" y="5029200"/>
            <a:ext cx="4065814" cy="1523999"/>
          </a:xfrm>
          <a:prstGeom prst="rect">
            <a:avLst/>
          </a:prstGeom>
        </p:spPr>
        <p:txBody>
          <a:bodyPr numCol="2">
            <a:noAutofit/>
          </a:bodyPr>
          <a:lst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az-Latn-AZ" altLang="en-US" sz="2000" b="1" dirty="0">
                <a:solidFill>
                  <a:schemeClr val="accent1"/>
                </a:solidFill>
                <a:latin typeface="Calibri" panose="020F0502020204030204" pitchFamily="34" charset="0"/>
              </a:rPr>
              <a:t>Xərçəng</a:t>
            </a:r>
          </a:p>
          <a:p>
            <a:r>
              <a:rPr lang="az-Latn-AZ" altLang="en-US" sz="2000" b="1" dirty="0">
                <a:solidFill>
                  <a:schemeClr val="accent1"/>
                </a:solidFill>
                <a:latin typeface="Calibri" panose="020F0502020204030204" pitchFamily="34" charset="0"/>
              </a:rPr>
              <a:t>Limfoma</a:t>
            </a:r>
          </a:p>
          <a:p>
            <a:r>
              <a:rPr lang="az-Latn-AZ" altLang="en-US" sz="2000" b="1" dirty="0">
                <a:solidFill>
                  <a:schemeClr val="accent1"/>
                </a:solidFill>
                <a:latin typeface="Calibri" panose="020F0502020204030204" pitchFamily="34" charset="0"/>
              </a:rPr>
              <a:t>Perforasiya</a:t>
            </a:r>
          </a:p>
          <a:p>
            <a:r>
              <a:rPr lang="az-Latn-AZ" altLang="en-US" sz="2000" b="1" dirty="0">
                <a:solidFill>
                  <a:schemeClr val="accent1"/>
                </a:solidFill>
                <a:latin typeface="Calibri" panose="020F0502020204030204" pitchFamily="34" charset="0"/>
              </a:rPr>
              <a:t>Penetrasiya</a:t>
            </a:r>
          </a:p>
          <a:p>
            <a:endParaRPr lang="az-Latn-AZ" altLang="en-US" sz="2000" b="1" dirty="0">
              <a:solidFill>
                <a:schemeClr val="accent1"/>
              </a:solidFill>
              <a:latin typeface="Calibri" panose="020F0502020204030204" pitchFamily="34" charset="0"/>
            </a:endParaRPr>
          </a:p>
          <a:p>
            <a:r>
              <a:rPr lang="az-Latn-AZ" altLang="en-US" sz="2000" b="1" dirty="0">
                <a:solidFill>
                  <a:schemeClr val="accent1"/>
                </a:solidFill>
                <a:latin typeface="Calibri" panose="020F0502020204030204" pitchFamily="34" charset="0"/>
              </a:rPr>
              <a:t>Stenoz</a:t>
            </a:r>
          </a:p>
          <a:p>
            <a:r>
              <a:rPr lang="az-Latn-AZ" altLang="en-US" sz="2000" b="1" dirty="0">
                <a:solidFill>
                  <a:schemeClr val="accent1"/>
                </a:solidFill>
                <a:latin typeface="Calibri" panose="020F0502020204030204" pitchFamily="34" charset="0"/>
              </a:rPr>
              <a:t>Divertikul</a:t>
            </a:r>
          </a:p>
          <a:p>
            <a:r>
              <a:rPr lang="az-Latn-AZ" altLang="en-US" sz="2000" b="1" dirty="0">
                <a:solidFill>
                  <a:schemeClr val="accent1"/>
                </a:solidFill>
                <a:latin typeface="Calibri" panose="020F0502020204030204" pitchFamily="34" charset="0"/>
              </a:rPr>
              <a:t>GİST</a:t>
            </a:r>
          </a:p>
          <a:p>
            <a:r>
              <a:rPr lang="az-Latn-AZ" altLang="en-US" sz="2000" b="1" dirty="0">
                <a:solidFill>
                  <a:schemeClr val="accent1"/>
                </a:solidFill>
                <a:latin typeface="Calibri" panose="020F0502020204030204" pitchFamily="34" charset="0"/>
              </a:rPr>
              <a:t>Digər</a:t>
            </a:r>
          </a:p>
          <a:p>
            <a:endParaRPr lang="en-US" sz="2000" b="1" i="0" dirty="0">
              <a:solidFill>
                <a:schemeClr val="accent1"/>
              </a:solidFill>
              <a:latin typeface="Calibri" panose="020F0502020204030204" pitchFamily="34" charset="0"/>
            </a:endParaRPr>
          </a:p>
        </p:txBody>
      </p:sp>
      <p:cxnSp>
        <p:nvCxnSpPr>
          <p:cNvPr id="38" name="Straight Arrow Connector 37"/>
          <p:cNvCxnSpPr>
            <a:stCxn id="34" idx="2"/>
            <a:endCxn id="37" idx="0"/>
          </p:cNvCxnSpPr>
          <p:nvPr/>
        </p:nvCxnSpPr>
        <p:spPr>
          <a:xfrm>
            <a:off x="3676650" y="4871799"/>
            <a:ext cx="0" cy="157401"/>
          </a:xfrm>
          <a:prstGeom prst="straightConnector1">
            <a:avLst/>
          </a:prstGeom>
          <a:ln>
            <a:solidFill>
              <a:srgbClr val="C00000"/>
            </a:solidFill>
            <a:tailEnd type="arrow"/>
          </a:ln>
        </p:spPr>
        <p:style>
          <a:lnRef idx="2">
            <a:schemeClr val="accent3"/>
          </a:lnRef>
          <a:fillRef idx="0">
            <a:schemeClr val="accent3"/>
          </a:fillRef>
          <a:effectRef idx="1">
            <a:schemeClr val="accent3"/>
          </a:effectRef>
          <a:fontRef idx="minor">
            <a:schemeClr val="tx1"/>
          </a:fontRef>
        </p:style>
      </p:cxnSp>
      <p:cxnSp>
        <p:nvCxnSpPr>
          <p:cNvPr id="46" name="Straight Arrow Connector 45"/>
          <p:cNvCxnSpPr>
            <a:stCxn id="35" idx="2"/>
            <a:endCxn id="58" idx="0"/>
          </p:cNvCxnSpPr>
          <p:nvPr/>
        </p:nvCxnSpPr>
        <p:spPr>
          <a:xfrm>
            <a:off x="8382000" y="4876800"/>
            <a:ext cx="0" cy="272177"/>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49" name="Straight Arrow Connector 48"/>
          <p:cNvCxnSpPr>
            <a:stCxn id="24" idx="2"/>
            <a:endCxn id="34" idx="0"/>
          </p:cNvCxnSpPr>
          <p:nvPr/>
        </p:nvCxnSpPr>
        <p:spPr>
          <a:xfrm flipH="1">
            <a:off x="3676651" y="3886201"/>
            <a:ext cx="2266949" cy="474821"/>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52" name="Straight Arrow Connector 51"/>
          <p:cNvCxnSpPr>
            <a:stCxn id="24" idx="2"/>
            <a:endCxn id="35" idx="0"/>
          </p:cNvCxnSpPr>
          <p:nvPr/>
        </p:nvCxnSpPr>
        <p:spPr>
          <a:xfrm>
            <a:off x="5943600" y="3886200"/>
            <a:ext cx="2438401" cy="479822"/>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sp>
        <p:nvSpPr>
          <p:cNvPr id="58" name="Text Box 45"/>
          <p:cNvSpPr txBox="1">
            <a:spLocks noChangeArrowheads="1"/>
          </p:cNvSpPr>
          <p:nvPr/>
        </p:nvSpPr>
        <p:spPr bwMode="auto">
          <a:xfrm>
            <a:off x="6319157" y="5148977"/>
            <a:ext cx="4125686" cy="132802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ÜÇÜNCÜ PİLLƏ MÜYİNƏLƏR</a:t>
            </a:r>
          </a:p>
          <a:p>
            <a:pPr algn="ctr"/>
            <a:r>
              <a:rPr lang="az-Latn-AZ" altLang="en-US" sz="2400" b="1" dirty="0">
                <a:solidFill>
                  <a:schemeClr val="accent1"/>
                </a:solidFill>
                <a:latin typeface="Calibri" panose="020F0502020204030204" pitchFamily="34" charset="0"/>
              </a:rPr>
              <a:t>Laparoskopiya</a:t>
            </a:r>
          </a:p>
          <a:p>
            <a:pPr algn="ctr"/>
            <a:r>
              <a:rPr lang="az-Latn-AZ" altLang="en-US" sz="2400" b="1" dirty="0">
                <a:solidFill>
                  <a:schemeClr val="accent1"/>
                </a:solidFill>
                <a:latin typeface="Calibri" panose="020F0502020204030204" pitchFamily="34" charset="0"/>
              </a:rPr>
              <a:t>Laparotomiya</a:t>
            </a:r>
            <a:endParaRPr lang="tr-TR" altLang="en-US" sz="2400" b="1" dirty="0">
              <a:solidFill>
                <a:schemeClr val="accent1"/>
              </a:solidFill>
              <a:latin typeface="Calibri" panose="020F0502020204030204" pitchFamily="34" charset="0"/>
            </a:endParaRPr>
          </a:p>
        </p:txBody>
      </p:sp>
      <p:sp>
        <p:nvSpPr>
          <p:cNvPr id="22" name="Rounded Rectangle 21"/>
          <p:cNvSpPr/>
          <p:nvPr/>
        </p:nvSpPr>
        <p:spPr>
          <a:xfrm>
            <a:off x="2733661" y="1086459"/>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C</a:t>
            </a:r>
            <a:endParaRPr lang="en-US" sz="4000" b="1" dirty="0"/>
          </a:p>
        </p:txBody>
      </p:sp>
      <p:sp>
        <p:nvSpPr>
          <p:cNvPr id="23" name="Rounded Rectangle 22"/>
          <p:cNvSpPr/>
          <p:nvPr/>
        </p:nvSpPr>
        <p:spPr>
          <a:xfrm>
            <a:off x="8308932" y="1070862"/>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D</a:t>
            </a:r>
            <a:endParaRPr lang="en-US" sz="4000" b="1" dirty="0"/>
          </a:p>
        </p:txBody>
      </p:sp>
      <p:sp>
        <p:nvSpPr>
          <p:cNvPr id="2" name="Footer Placeholder 1"/>
          <p:cNvSpPr>
            <a:spLocks noGrp="1"/>
          </p:cNvSpPr>
          <p:nvPr>
            <p:ph type="ftr" sz="quarter" idx="11"/>
          </p:nvPr>
        </p:nvSpPr>
        <p:spPr/>
        <p:txBody>
          <a:bodyPr/>
          <a:lstStyle/>
          <a:p>
            <a:r>
              <a:rPr lang="en-US"/>
              <a:t>Prof. NYBay</a:t>
            </a:r>
          </a:p>
        </p:txBody>
      </p:sp>
      <p:sp>
        <p:nvSpPr>
          <p:cNvPr id="29" name="TextBox 28">
            <a:extLst>
              <a:ext uri="{FF2B5EF4-FFF2-40B4-BE49-F238E27FC236}">
                <a16:creationId xmlns:a16="http://schemas.microsoft.com/office/drawing/2014/main" id="{88624437-F404-4863-8C23-9CBBD47C0EB7}"/>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0474258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2774" y="25692"/>
            <a:ext cx="3615734" cy="533400"/>
          </a:xfrm>
        </p:spPr>
        <p:txBody>
          <a:bodyPr>
            <a:normAutofit/>
          </a:bodyPr>
          <a:lstStyle/>
          <a:p>
            <a:pPr algn="r"/>
            <a:r>
              <a:rPr lang="az-Latn-AZ" b="1" dirty="0">
                <a:solidFill>
                  <a:srgbClr val="C00000"/>
                </a:solidFill>
                <a:latin typeface="Calibri" panose="020F0502020204030204" pitchFamily="34" charset="0"/>
              </a:rPr>
              <a:t>Mədə xərçəngi</a:t>
            </a:r>
            <a:endParaRPr lang="en-US" b="1" dirty="0">
              <a:solidFill>
                <a:srgbClr val="C00000"/>
              </a:solidFill>
              <a:latin typeface="Calibri" panose="020F0502020204030204" pitchFamily="34" charset="0"/>
            </a:endParaRPr>
          </a:p>
        </p:txBody>
      </p:sp>
      <p:sp>
        <p:nvSpPr>
          <p:cNvPr id="3" name="Text Placeholder 2"/>
          <p:cNvSpPr>
            <a:spLocks noGrp="1"/>
          </p:cNvSpPr>
          <p:nvPr>
            <p:ph type="body" idx="1"/>
          </p:nvPr>
        </p:nvSpPr>
        <p:spPr>
          <a:xfrm>
            <a:off x="2799127" y="1038434"/>
            <a:ext cx="6874799" cy="2209800"/>
          </a:xfrm>
        </p:spPr>
        <p:txBody>
          <a:bodyPr>
            <a:noAutofit/>
          </a:bodyPr>
          <a:lstStyle/>
          <a:p>
            <a:endParaRPr lang="az-Latn-AZ" sz="2400" dirty="0">
              <a:solidFill>
                <a:srgbClr val="C00000"/>
              </a:solidFill>
              <a:latin typeface="Calibri" panose="020F0502020204030204" pitchFamily="34" charset="0"/>
            </a:endParaRP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Ağrı</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Endoskopiyada mədədə kütlə</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Biopsiyada AdenoCa</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Hemoqram və biokimya normal və ya anemiya</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Qarın KT- divarda kütlə və periçoliak düyünlər</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Ağciyər KT- normal</a:t>
            </a:r>
            <a:endParaRPr lang="en-US" sz="2000" dirty="0">
              <a:solidFill>
                <a:schemeClr val="accent1"/>
              </a:solidFill>
              <a:latin typeface="Calibri" panose="020F0502020204030204" pitchFamily="34" charset="0"/>
            </a:endParaRPr>
          </a:p>
        </p:txBody>
      </p:sp>
      <p:pic>
        <p:nvPicPr>
          <p:cNvPr id="9" name="Picture 13" descr="DSC02288"/>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8097044" y="3479044"/>
            <a:ext cx="3868737" cy="285050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 name="Picture 7" descr="Deep_gastric_ulcer"/>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tretch>
            <a:fillRect/>
          </a:stretch>
        </p:blipFill>
        <p:spPr bwMode="auto">
          <a:xfrm>
            <a:off x="457200" y="3479045"/>
            <a:ext cx="3581400" cy="2850503"/>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p:cNvSpPr>
            <a:spLocks noGrp="1"/>
          </p:cNvSpPr>
          <p:nvPr>
            <p:ph type="ftr" sz="quarter" idx="11"/>
          </p:nvPr>
        </p:nvSpPr>
        <p:spPr/>
        <p:txBody>
          <a:bodyPr/>
          <a:lstStyle/>
          <a:p>
            <a:r>
              <a:rPr lang="en-US"/>
              <a:t>Prof. NYBay</a:t>
            </a:r>
          </a:p>
        </p:txBody>
      </p:sp>
      <p:pic>
        <p:nvPicPr>
          <p:cNvPr id="6" name="Picture 4" descr="http://oncoportal.net/uploaded_files/images/small_0stomchcancer080612_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479045"/>
            <a:ext cx="3329055" cy="285050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E5BB5D1-5E35-4A7B-879C-5976EFF3F54E}"/>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822052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4765" y="30692"/>
            <a:ext cx="3615734" cy="533400"/>
          </a:xfrm>
        </p:spPr>
        <p:txBody>
          <a:bodyPr>
            <a:normAutofit/>
          </a:bodyPr>
          <a:lstStyle/>
          <a:p>
            <a:r>
              <a:rPr lang="az-Latn-AZ" sz="2800" dirty="0">
                <a:solidFill>
                  <a:srgbClr val="C00000"/>
                </a:solidFill>
                <a:latin typeface="Calibri" panose="020F0502020204030204" pitchFamily="34" charset="0"/>
              </a:rPr>
              <a:t>Mədə bezoarı</a:t>
            </a:r>
          </a:p>
        </p:txBody>
      </p:sp>
      <p:sp>
        <p:nvSpPr>
          <p:cNvPr id="3" name="Text Placeholder 2"/>
          <p:cNvSpPr>
            <a:spLocks noGrp="1"/>
          </p:cNvSpPr>
          <p:nvPr>
            <p:ph type="body" idx="1"/>
          </p:nvPr>
        </p:nvSpPr>
        <p:spPr>
          <a:xfrm>
            <a:off x="3964765" y="1219200"/>
            <a:ext cx="4267200" cy="2209800"/>
          </a:xfrm>
        </p:spPr>
        <p:txBody>
          <a:bodyPr>
            <a:noAutofit/>
          </a:bodyPr>
          <a:lstStyle/>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Ağrı, tez doyma</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Endoskopiyada mədədə kütlə</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Biopsiyada toxuma əlaməti yox</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USM-də mədədə kütlə</a:t>
            </a:r>
          </a:p>
          <a:p>
            <a:pPr marL="457200" indent="-457200">
              <a:buFont typeface="Arial" panose="020B0604020202020204" pitchFamily="34" charset="0"/>
              <a:buChar char="•"/>
            </a:pPr>
            <a:r>
              <a:rPr lang="az-Latn-AZ" sz="2000" dirty="0">
                <a:solidFill>
                  <a:schemeClr val="accent1"/>
                </a:solidFill>
                <a:latin typeface="Calibri" panose="020F0502020204030204" pitchFamily="34" charset="0"/>
              </a:rPr>
              <a:t>Qarın KT- divarda kütlə </a:t>
            </a:r>
            <a:endParaRPr lang="en-US" sz="2000" dirty="0">
              <a:solidFill>
                <a:schemeClr val="accent1"/>
              </a:solidFill>
              <a:latin typeface="Calibri" panose="020F0502020204030204" pitchFamily="34" charset="0"/>
            </a:endParaRP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186258" y="4113960"/>
            <a:ext cx="2971800" cy="2315414"/>
          </a:xfrm>
        </p:spPr>
      </p:pic>
      <p:pic>
        <p:nvPicPr>
          <p:cNvPr id="7" name="Content Placeholder 6"/>
          <p:cNvPicPr>
            <a:picLocks noGrp="1" noChangeAspect="1"/>
          </p:cNvPicPr>
          <p:nvPr>
            <p:ph sz="quarter" idx="4"/>
          </p:nvPr>
        </p:nvPicPr>
        <p:blipFill>
          <a:blip r:embed="rId4" cstate="print">
            <a:extLst>
              <a:ext uri="{28A0092B-C50C-407E-A947-70E740481C1C}">
                <a14:useLocalDpi xmlns:a14="http://schemas.microsoft.com/office/drawing/2010/main" val="0"/>
              </a:ext>
            </a:extLst>
          </a:blip>
          <a:stretch>
            <a:fillRect/>
          </a:stretch>
        </p:blipFill>
        <p:spPr>
          <a:xfrm>
            <a:off x="6094599" y="4128293"/>
            <a:ext cx="2971800" cy="2373312"/>
          </a:xfrm>
        </p:spPr>
      </p:pic>
      <p:sp>
        <p:nvSpPr>
          <p:cNvPr id="4" name="Footer Placeholder 3"/>
          <p:cNvSpPr>
            <a:spLocks noGrp="1"/>
          </p:cNvSpPr>
          <p:nvPr>
            <p:ph type="ftr" sz="quarter" idx="11"/>
          </p:nvPr>
        </p:nvSpPr>
        <p:spPr/>
        <p:txBody>
          <a:bodyPr/>
          <a:lstStyle/>
          <a:p>
            <a:r>
              <a:rPr lang="en-US"/>
              <a:t>Prof. NYBay</a:t>
            </a:r>
          </a:p>
        </p:txBody>
      </p:sp>
      <p:pic>
        <p:nvPicPr>
          <p:cNvPr id="4098" name="Picture 2" descr="C:\Users\Nuru Bayramov\Documents\NuruBay\Kafedra\Tədris  vəsaitləri\Dərs vəsaiti\B-2. Mədə\Şekiller\Mədə bezoarı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8799" y="4128293"/>
            <a:ext cx="2897001" cy="2373312"/>
          </a:xfrm>
          <a:prstGeom prst="rect">
            <a:avLst/>
          </a:prstGeom>
          <a:noFill/>
          <a:extLst>
            <a:ext uri="{909E8E84-426E-40DD-AFC4-6F175D3DCCD1}">
              <a14:hiddenFill xmlns:a14="http://schemas.microsoft.com/office/drawing/2010/main">
                <a:solidFill>
                  <a:srgbClr val="FFFFFF"/>
                </a:solidFill>
              </a14:hiddenFill>
            </a:ext>
          </a:extLst>
        </p:spPr>
      </p:pic>
      <p:pic>
        <p:nvPicPr>
          <p:cNvPr id="8" name="Şəkil 3"/>
          <p:cNvPicPr>
            <a:picLocks noChangeAspect="1"/>
          </p:cNvPicPr>
          <p:nvPr/>
        </p:nvPicPr>
        <p:blipFill>
          <a:blip r:embed="rId6"/>
          <a:stretch>
            <a:fillRect/>
          </a:stretch>
        </p:blipFill>
        <p:spPr>
          <a:xfrm>
            <a:off x="3351399" y="4113959"/>
            <a:ext cx="2356518" cy="2401981"/>
          </a:xfrm>
          <a:prstGeom prst="rect">
            <a:avLst/>
          </a:prstGeom>
        </p:spPr>
      </p:pic>
      <p:sp>
        <p:nvSpPr>
          <p:cNvPr id="9" name="TextBox 8">
            <a:extLst>
              <a:ext uri="{FF2B5EF4-FFF2-40B4-BE49-F238E27FC236}">
                <a16:creationId xmlns:a16="http://schemas.microsoft.com/office/drawing/2014/main" id="{6534CBFC-A985-4161-8464-1DA0B2BA3FEB}"/>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7066915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0" y="176457"/>
            <a:ext cx="3615734" cy="533400"/>
          </a:xfrm>
        </p:spPr>
        <p:txBody>
          <a:bodyPr>
            <a:normAutofit/>
          </a:bodyPr>
          <a:lstStyle/>
          <a:p>
            <a:r>
              <a:rPr lang="az-Latn-AZ" b="1" dirty="0">
                <a:solidFill>
                  <a:schemeClr val="accent1"/>
                </a:solidFill>
                <a:latin typeface="Calibri" panose="020F0502020204030204" pitchFamily="34" charset="0"/>
              </a:rPr>
              <a:t>GİST</a:t>
            </a:r>
            <a:endParaRPr lang="en-US" b="1" dirty="0">
              <a:solidFill>
                <a:schemeClr val="accent1"/>
              </a:solidFill>
              <a:latin typeface="Calibri" panose="020F0502020204030204" pitchFamily="34" charset="0"/>
            </a:endParaRPr>
          </a:p>
        </p:txBody>
      </p:sp>
      <p:pic>
        <p:nvPicPr>
          <p:cNvPr id="8195" name="Picture 3"/>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1447800" y="3217918"/>
            <a:ext cx="3638550" cy="2833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Grp="1" noChangeAspect="1" noChangeArrowheads="1"/>
          </p:cNvPicPr>
          <p:nvPr>
            <p:ph sz="quarter" idx="4"/>
          </p:nvPr>
        </p:nvPicPr>
        <p:blipFill>
          <a:blip r:embed="rId4" cstate="print">
            <a:extLst>
              <a:ext uri="{28A0092B-C50C-407E-A947-70E740481C1C}">
                <a14:useLocalDpi xmlns:a14="http://schemas.microsoft.com/office/drawing/2010/main" val="0"/>
              </a:ext>
            </a:extLst>
          </a:blip>
          <a:srcRect/>
          <a:stretch>
            <a:fillRect/>
          </a:stretch>
        </p:blipFill>
        <p:spPr bwMode="auto">
          <a:xfrm>
            <a:off x="6705600" y="3235362"/>
            <a:ext cx="3829184" cy="2833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sp>
        <p:nvSpPr>
          <p:cNvPr id="4" name="TextBox 3">
            <a:extLst>
              <a:ext uri="{FF2B5EF4-FFF2-40B4-BE49-F238E27FC236}">
                <a16:creationId xmlns:a16="http://schemas.microsoft.com/office/drawing/2014/main" id="{16A555D6-56CB-4A35-A2A2-BA6A12DC8B1F}"/>
              </a:ext>
            </a:extLst>
          </p:cNvPr>
          <p:cNvSpPr txBox="1"/>
          <p:nvPr/>
        </p:nvSpPr>
        <p:spPr>
          <a:xfrm>
            <a:off x="990600" y="1161463"/>
            <a:ext cx="8839200" cy="1569660"/>
          </a:xfrm>
          <a:prstGeom prst="rect">
            <a:avLst/>
          </a:prstGeom>
          <a:noFill/>
        </p:spPr>
        <p:txBody>
          <a:bodyPr wrap="square" rtlCol="0">
            <a:spAutoFit/>
          </a:bodyPr>
          <a:lstStyle/>
          <a:p>
            <a:pPr marL="457200" indent="-457200">
              <a:buFont typeface="Arial" panose="020B0604020202020204" pitchFamily="34" charset="0"/>
              <a:buChar char="•"/>
            </a:pPr>
            <a:r>
              <a:rPr lang="az-Latn-AZ" sz="2400" b="1" dirty="0">
                <a:solidFill>
                  <a:schemeClr val="accent1"/>
                </a:solidFill>
              </a:rPr>
              <a:t>Əksər hallarda asimptomatik</a:t>
            </a:r>
          </a:p>
          <a:p>
            <a:pPr marL="457200" indent="-457200">
              <a:buFont typeface="Arial" panose="020B0604020202020204" pitchFamily="34" charset="0"/>
              <a:buChar char="•"/>
            </a:pPr>
            <a:r>
              <a:rPr lang="az-Latn-AZ" sz="2400" b="1" dirty="0">
                <a:solidFill>
                  <a:schemeClr val="accent1"/>
                </a:solidFill>
              </a:rPr>
              <a:t>Endoskopiyada  polipoid törəmə</a:t>
            </a:r>
          </a:p>
          <a:p>
            <a:pPr marL="457200" indent="-457200">
              <a:buFont typeface="Arial" panose="020B0604020202020204" pitchFamily="34" charset="0"/>
              <a:buChar char="•"/>
            </a:pPr>
            <a:r>
              <a:rPr lang="az-Latn-AZ" sz="2400" b="1" dirty="0">
                <a:solidFill>
                  <a:schemeClr val="accent1"/>
                </a:solidFill>
              </a:rPr>
              <a:t>İmmunohistokimyada CD117 pozitiv</a:t>
            </a:r>
          </a:p>
          <a:p>
            <a:pPr marL="457200" indent="-457200">
              <a:buFont typeface="Arial" panose="020B0604020202020204" pitchFamily="34" charset="0"/>
              <a:buChar char="•"/>
            </a:pPr>
            <a:r>
              <a:rPr lang="az-Latn-AZ" sz="2400" b="1" dirty="0">
                <a:solidFill>
                  <a:schemeClr val="accent1"/>
                </a:solidFill>
              </a:rPr>
              <a:t>Genetik müayinədə C-KİT mutasiyası</a:t>
            </a:r>
            <a:endParaRPr lang="en-US" sz="2400" b="1" dirty="0">
              <a:solidFill>
                <a:schemeClr val="accent1"/>
              </a:solidFill>
            </a:endParaRPr>
          </a:p>
        </p:txBody>
      </p:sp>
      <p:sp>
        <p:nvSpPr>
          <p:cNvPr id="7" name="TextBox 6">
            <a:extLst>
              <a:ext uri="{FF2B5EF4-FFF2-40B4-BE49-F238E27FC236}">
                <a16:creationId xmlns:a16="http://schemas.microsoft.com/office/drawing/2014/main" id="{8A184B3A-1568-4D4F-82F7-0D03ECE00963}"/>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9269275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2487386" y="664607"/>
            <a:ext cx="6803572"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accent1"/>
                </a:solidFill>
                <a:latin typeface="Calibri" panose="020F0502020204030204" pitchFamily="34" charset="0"/>
              </a:rPr>
              <a:t>Geniş klinik müayinə, USM, Endoskopiya, Hemoqram </a:t>
            </a:r>
            <a:endParaRPr lang="tr-TR" altLang="en-US" sz="2000" dirty="0">
              <a:solidFill>
                <a:schemeClr val="accent1"/>
              </a:solidFill>
              <a:latin typeface="Calibri" panose="020F0502020204030204" pitchFamily="34" charset="0"/>
            </a:endParaRPr>
          </a:p>
        </p:txBody>
      </p:sp>
      <p:sp>
        <p:nvSpPr>
          <p:cNvPr id="3117" name="Text Box 45"/>
          <p:cNvSpPr txBox="1">
            <a:spLocks noChangeArrowheads="1"/>
          </p:cNvSpPr>
          <p:nvPr/>
        </p:nvSpPr>
        <p:spPr bwMode="auto">
          <a:xfrm>
            <a:off x="1964872" y="2020014"/>
            <a:ext cx="7848600"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rgbClr val="C00000"/>
                </a:solidFill>
                <a:latin typeface="Calibri" panose="020F0502020204030204" pitchFamily="34" charset="0"/>
              </a:rPr>
              <a:t>Üzvi dəyişiklik yox,  lakin klinik  şübhə var</a:t>
            </a:r>
            <a:endParaRPr lang="tr-TR" altLang="en-US" sz="3200" b="1" dirty="0">
              <a:solidFill>
                <a:srgbClr val="C00000"/>
              </a:solidFill>
              <a:latin typeface="Calibri" panose="020F0502020204030204" pitchFamily="34" charset="0"/>
            </a:endParaRPr>
          </a:p>
        </p:txBody>
      </p:sp>
      <p:cxnSp>
        <p:nvCxnSpPr>
          <p:cNvPr id="3160" name="Straight Arrow Connector 3159"/>
          <p:cNvCxnSpPr>
            <a:cxnSpLocks/>
            <a:stCxn id="3116" idx="2"/>
            <a:endCxn id="3117" idx="0"/>
          </p:cNvCxnSpPr>
          <p:nvPr/>
        </p:nvCxnSpPr>
        <p:spPr>
          <a:xfrm>
            <a:off x="5889172" y="1447800"/>
            <a:ext cx="0" cy="572214"/>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21" name="Straight Arrow Connector 20"/>
          <p:cNvCxnSpPr>
            <a:stCxn id="3117" idx="2"/>
            <a:endCxn id="28" idx="0"/>
          </p:cNvCxnSpPr>
          <p:nvPr/>
        </p:nvCxnSpPr>
        <p:spPr>
          <a:xfrm>
            <a:off x="5889172" y="2667000"/>
            <a:ext cx="1" cy="588407"/>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sp>
        <p:nvSpPr>
          <p:cNvPr id="28" name="Text Box 44"/>
          <p:cNvSpPr txBox="1">
            <a:spLocks noChangeArrowheads="1"/>
          </p:cNvSpPr>
          <p:nvPr/>
        </p:nvSpPr>
        <p:spPr bwMode="auto">
          <a:xfrm>
            <a:off x="1774373" y="32554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MÜAYİNƏLƏRİ</a:t>
            </a:r>
          </a:p>
          <a:p>
            <a:pPr algn="ctr"/>
            <a:r>
              <a:rPr lang="az-Latn-AZ" sz="2000" b="1" dirty="0">
                <a:solidFill>
                  <a:schemeClr val="accent1"/>
                </a:solidFill>
                <a:latin typeface="Calibri" panose="020F0502020204030204" pitchFamily="34" charset="0"/>
              </a:rPr>
              <a:t>Funksional müayinələr</a:t>
            </a:r>
            <a:endParaRPr lang="tr-TR" altLang="en-US" sz="2000" dirty="0">
              <a:solidFill>
                <a:schemeClr val="accent1"/>
              </a:solidFill>
              <a:latin typeface="Calibri" panose="020F0502020204030204" pitchFamily="34" charset="0"/>
            </a:endParaRPr>
          </a:p>
        </p:txBody>
      </p:sp>
      <p:sp>
        <p:nvSpPr>
          <p:cNvPr id="30" name="Text Box 45"/>
          <p:cNvSpPr txBox="1">
            <a:spLocks noChangeArrowheads="1"/>
          </p:cNvSpPr>
          <p:nvPr/>
        </p:nvSpPr>
        <p:spPr bwMode="auto">
          <a:xfrm>
            <a:off x="1745796" y="4518422"/>
            <a:ext cx="3657600" cy="510778"/>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Dəqiqləşir</a:t>
            </a:r>
            <a:endParaRPr lang="tr-TR" altLang="en-US" sz="2400" b="1" dirty="0">
              <a:solidFill>
                <a:srgbClr val="C00000"/>
              </a:solidFill>
              <a:latin typeface="Calibri" panose="020F0502020204030204" pitchFamily="34" charset="0"/>
            </a:endParaRPr>
          </a:p>
        </p:txBody>
      </p:sp>
      <p:sp>
        <p:nvSpPr>
          <p:cNvPr id="31" name="Text Box 45"/>
          <p:cNvSpPr txBox="1">
            <a:spLocks noChangeArrowheads="1"/>
          </p:cNvSpPr>
          <p:nvPr/>
        </p:nvSpPr>
        <p:spPr bwMode="auto">
          <a:xfrm>
            <a:off x="6553200" y="4518422"/>
            <a:ext cx="3657600" cy="510778"/>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rgbClr val="C00000"/>
                </a:solidFill>
                <a:latin typeface="Calibri" panose="020F0502020204030204" pitchFamily="34" charset="0"/>
              </a:rPr>
              <a:t>Normal</a:t>
            </a:r>
            <a:endParaRPr lang="tr-TR" altLang="en-US" sz="2400" b="1" dirty="0">
              <a:solidFill>
                <a:srgbClr val="C00000"/>
              </a:solidFill>
              <a:latin typeface="Calibri" panose="020F0502020204030204" pitchFamily="34" charset="0"/>
            </a:endParaRPr>
          </a:p>
        </p:txBody>
      </p:sp>
      <p:sp>
        <p:nvSpPr>
          <p:cNvPr id="32" name="Content Placeholder 1"/>
          <p:cNvSpPr txBox="1">
            <a:spLocks/>
          </p:cNvSpPr>
          <p:nvPr/>
        </p:nvSpPr>
        <p:spPr>
          <a:xfrm>
            <a:off x="1805669" y="5240180"/>
            <a:ext cx="3537857" cy="1313020"/>
          </a:xfrm>
          <a:prstGeom prst="rect">
            <a:avLst/>
          </a:prstGeom>
        </p:spPr>
        <p:txBody>
          <a:bodyPr numCol="1">
            <a:noAutofit/>
          </a:bodyPr>
          <a:lst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az-Latn-AZ" altLang="en-US" sz="2000" b="1" dirty="0">
                <a:solidFill>
                  <a:schemeClr val="accent1"/>
                </a:solidFill>
                <a:latin typeface="Calibri" panose="020F0502020204030204" pitchFamily="34" charset="0"/>
              </a:rPr>
              <a:t>Refluks qastrit</a:t>
            </a:r>
          </a:p>
          <a:p>
            <a:r>
              <a:rPr lang="az-Latn-AZ" altLang="en-US" sz="2000" b="1" dirty="0">
                <a:solidFill>
                  <a:schemeClr val="accent1"/>
                </a:solidFill>
                <a:latin typeface="Calibri" panose="020F0502020204030204" pitchFamily="34" charset="0"/>
              </a:rPr>
              <a:t>Qastrostaz</a:t>
            </a:r>
          </a:p>
          <a:p>
            <a:r>
              <a:rPr lang="az-Latn-AZ" altLang="en-US" sz="2000" b="1" dirty="0">
                <a:solidFill>
                  <a:schemeClr val="accent1"/>
                </a:solidFill>
                <a:latin typeface="Calibri" panose="020F0502020204030204" pitchFamily="34" charset="0"/>
              </a:rPr>
              <a:t>Duodenal hipomotorika</a:t>
            </a:r>
            <a:endParaRPr lang="en-US" sz="2000" b="1" i="0" dirty="0">
              <a:solidFill>
                <a:schemeClr val="accent1"/>
              </a:solidFill>
              <a:latin typeface="Calibri" panose="020F0502020204030204" pitchFamily="34" charset="0"/>
            </a:endParaRPr>
          </a:p>
        </p:txBody>
      </p:sp>
      <p:cxnSp>
        <p:nvCxnSpPr>
          <p:cNvPr id="33" name="Straight Arrow Connector 32"/>
          <p:cNvCxnSpPr>
            <a:cxnSpLocks/>
            <a:stCxn id="30" idx="2"/>
            <a:endCxn id="32" idx="0"/>
          </p:cNvCxnSpPr>
          <p:nvPr/>
        </p:nvCxnSpPr>
        <p:spPr>
          <a:xfrm>
            <a:off x="3574596" y="5029200"/>
            <a:ext cx="2" cy="210980"/>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34" name="Straight Arrow Connector 33"/>
          <p:cNvCxnSpPr>
            <a:stCxn id="31" idx="2"/>
            <a:endCxn id="37" idx="0"/>
          </p:cNvCxnSpPr>
          <p:nvPr/>
        </p:nvCxnSpPr>
        <p:spPr>
          <a:xfrm>
            <a:off x="8382000" y="5029200"/>
            <a:ext cx="0" cy="556022"/>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35" name="Straight Arrow Connector 34"/>
          <p:cNvCxnSpPr>
            <a:cxnSpLocks/>
            <a:stCxn id="28" idx="2"/>
            <a:endCxn id="30" idx="0"/>
          </p:cNvCxnSpPr>
          <p:nvPr/>
        </p:nvCxnSpPr>
        <p:spPr>
          <a:xfrm flipH="1">
            <a:off x="3574596" y="4038600"/>
            <a:ext cx="2314577" cy="479822"/>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cxnSp>
        <p:nvCxnSpPr>
          <p:cNvPr id="36" name="Straight Arrow Connector 35"/>
          <p:cNvCxnSpPr>
            <a:cxnSpLocks/>
            <a:stCxn id="28" idx="2"/>
            <a:endCxn id="31" idx="0"/>
          </p:cNvCxnSpPr>
          <p:nvPr/>
        </p:nvCxnSpPr>
        <p:spPr>
          <a:xfrm>
            <a:off x="5889173" y="4038600"/>
            <a:ext cx="2492827" cy="479822"/>
          </a:xfrm>
          <a:prstGeom prst="straightConnector1">
            <a:avLst/>
          </a:prstGeom>
          <a:ln w="28575">
            <a:solidFill>
              <a:srgbClr val="0070C0"/>
            </a:solidFill>
            <a:tailEnd type="arrow"/>
          </a:ln>
        </p:spPr>
        <p:style>
          <a:lnRef idx="2">
            <a:schemeClr val="accent3"/>
          </a:lnRef>
          <a:fillRef idx="0">
            <a:schemeClr val="accent3"/>
          </a:fillRef>
          <a:effectRef idx="1">
            <a:schemeClr val="accent3"/>
          </a:effectRef>
          <a:fontRef idx="minor">
            <a:schemeClr val="tx1"/>
          </a:fontRef>
        </p:style>
      </p:cxnSp>
      <p:sp>
        <p:nvSpPr>
          <p:cNvPr id="37" name="Text Box 45"/>
          <p:cNvSpPr txBox="1">
            <a:spLocks noChangeArrowheads="1"/>
          </p:cNvSpPr>
          <p:nvPr/>
        </p:nvSpPr>
        <p:spPr bwMode="auto">
          <a:xfrm>
            <a:off x="6319157" y="5585222"/>
            <a:ext cx="4125686" cy="510778"/>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400" b="1" dirty="0">
                <a:solidFill>
                  <a:schemeClr val="accent1"/>
                </a:solidFill>
                <a:latin typeface="Calibri" panose="020F0502020204030204" pitchFamily="34" charset="0"/>
              </a:rPr>
              <a:t>Başqa xəstəliyi axtar</a:t>
            </a:r>
            <a:endParaRPr lang="tr-TR" altLang="en-US" sz="2400" b="1" dirty="0">
              <a:solidFill>
                <a:schemeClr val="accent1"/>
              </a:solidFill>
              <a:latin typeface="Calibri" panose="020F0502020204030204" pitchFamily="34" charset="0"/>
            </a:endParaRPr>
          </a:p>
        </p:txBody>
      </p:sp>
      <p:sp>
        <p:nvSpPr>
          <p:cNvPr id="22" name="Rounded Rectangle 21"/>
          <p:cNvSpPr/>
          <p:nvPr/>
        </p:nvSpPr>
        <p:spPr>
          <a:xfrm>
            <a:off x="10133636" y="1943814"/>
            <a:ext cx="622413"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t>E</a:t>
            </a:r>
            <a:endParaRPr lang="en-US" sz="4000" b="1" dirty="0"/>
          </a:p>
        </p:txBody>
      </p:sp>
      <p:sp>
        <p:nvSpPr>
          <p:cNvPr id="2" name="Footer Placeholder 1"/>
          <p:cNvSpPr>
            <a:spLocks noGrp="1"/>
          </p:cNvSpPr>
          <p:nvPr>
            <p:ph type="ftr" sz="quarter" idx="11"/>
          </p:nvPr>
        </p:nvSpPr>
        <p:spPr/>
        <p:txBody>
          <a:bodyPr/>
          <a:lstStyle/>
          <a:p>
            <a:r>
              <a:rPr lang="en-US"/>
              <a:t>Prof. NYBay</a:t>
            </a:r>
          </a:p>
        </p:txBody>
      </p:sp>
      <p:sp>
        <p:nvSpPr>
          <p:cNvPr id="38" name="TextBox 37">
            <a:extLst>
              <a:ext uri="{FF2B5EF4-FFF2-40B4-BE49-F238E27FC236}">
                <a16:creationId xmlns:a16="http://schemas.microsoft.com/office/drawing/2014/main" id="{B7A6E092-F356-4C6D-B36A-C86CCB806CAD}"/>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0397592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097F3F9-0ADC-49BC-BCB1-FC12A87196B0}"/>
              </a:ext>
            </a:extLst>
          </p:cNvPr>
          <p:cNvSpPr>
            <a:spLocks noGrp="1"/>
          </p:cNvSpPr>
          <p:nvPr>
            <p:ph type="title"/>
          </p:nvPr>
        </p:nvSpPr>
        <p:spPr/>
        <p:txBody>
          <a:bodyPr>
            <a:normAutofit/>
          </a:bodyPr>
          <a:lstStyle/>
          <a:p>
            <a:r>
              <a:rPr lang="az-Latn-AZ" sz="2800" dirty="0">
                <a:solidFill>
                  <a:srgbClr val="C00000"/>
                </a:solidFill>
              </a:rPr>
              <a:t>Mədə əməliyyatları</a:t>
            </a:r>
            <a:endParaRPr lang="en-US" sz="2800" dirty="0">
              <a:solidFill>
                <a:srgbClr val="C00000"/>
              </a:solidFill>
            </a:endParaRPr>
          </a:p>
        </p:txBody>
      </p:sp>
      <p:sp>
        <p:nvSpPr>
          <p:cNvPr id="5" name="Content Placeholder 4">
            <a:extLst>
              <a:ext uri="{FF2B5EF4-FFF2-40B4-BE49-F238E27FC236}">
                <a16:creationId xmlns:a16="http://schemas.microsoft.com/office/drawing/2014/main" id="{F48D5104-05CD-415D-A8DB-B736CE042212}"/>
              </a:ext>
            </a:extLst>
          </p:cNvPr>
          <p:cNvSpPr>
            <a:spLocks noGrp="1"/>
          </p:cNvSpPr>
          <p:nvPr>
            <p:ph idx="1"/>
          </p:nvPr>
        </p:nvSpPr>
        <p:spPr>
          <a:xfrm>
            <a:off x="838200" y="1439601"/>
            <a:ext cx="10515600" cy="5033963"/>
          </a:xfrm>
        </p:spPr>
        <p:txBody>
          <a:bodyPr>
            <a:normAutofit/>
          </a:bodyPr>
          <a:lstStyle/>
          <a:p>
            <a:pPr fontAlgn="t"/>
            <a:r>
              <a:rPr lang="az-Latn-AZ" sz="2000" b="1" dirty="0"/>
              <a:t>Qastrostoma – endoskopik, laparoskopik və açıq</a:t>
            </a:r>
            <a:endParaRPr lang="en-US" sz="2000" dirty="0"/>
          </a:p>
          <a:p>
            <a:pPr fontAlgn="t"/>
            <a:r>
              <a:rPr lang="az-Latn-AZ" sz="2000" b="1" dirty="0"/>
              <a:t>Kənari rezeksiyalar</a:t>
            </a:r>
            <a:endParaRPr lang="en-US" sz="2000" dirty="0"/>
          </a:p>
          <a:p>
            <a:pPr fontAlgn="t"/>
            <a:r>
              <a:rPr lang="az-Latn-AZ" sz="2000" b="1" dirty="0"/>
              <a:t>Perforasiyanın örtülməsi </a:t>
            </a:r>
            <a:endParaRPr lang="en-US" sz="2000" dirty="0"/>
          </a:p>
          <a:p>
            <a:pPr fontAlgn="t"/>
            <a:r>
              <a:rPr lang="az-Latn-AZ" sz="2000" b="1" dirty="0"/>
              <a:t>Qastroeneroanastomozlar</a:t>
            </a:r>
            <a:endParaRPr lang="en-US" sz="2000" dirty="0"/>
          </a:p>
          <a:p>
            <a:pPr fontAlgn="t"/>
            <a:r>
              <a:rPr lang="az-Latn-AZ" sz="2000" b="1" dirty="0"/>
              <a:t>Distal rezeksiyalar – həcminə görə və qastroeneteranastomoza görə növləri (antumektomiya, 2/3, subtotal, Bilrot-1, Bilrot-2, Ru-Y və s)</a:t>
            </a:r>
            <a:endParaRPr lang="en-US" sz="2000" dirty="0"/>
          </a:p>
          <a:p>
            <a:pPr fontAlgn="t"/>
            <a:r>
              <a:rPr lang="az-Latn-AZ" sz="2000" b="1" dirty="0"/>
              <a:t>Proksimal rezeksiya</a:t>
            </a:r>
            <a:endParaRPr lang="en-US" sz="2000" dirty="0"/>
          </a:p>
          <a:p>
            <a:pPr fontAlgn="t"/>
            <a:r>
              <a:rPr lang="az-Latn-AZ" sz="2000" b="1" dirty="0"/>
              <a:t>Qastrektomiya</a:t>
            </a:r>
            <a:endParaRPr lang="en-US" sz="2000" dirty="0"/>
          </a:p>
          <a:p>
            <a:pPr fontAlgn="t"/>
            <a:r>
              <a:rPr lang="az-Latn-AZ" sz="2000" b="1" dirty="0"/>
              <a:t>Vaqotomiya (trunkal, parietal, selektiv) və drenaj aəməliyyatları</a:t>
            </a:r>
            <a:endParaRPr lang="en-US" sz="2000" dirty="0"/>
          </a:p>
          <a:p>
            <a:pPr fontAlgn="t"/>
            <a:r>
              <a:rPr lang="az-Latn-AZ" sz="2000" b="1" dirty="0"/>
              <a:t>Mədə arteriyalarının bağlanması</a:t>
            </a:r>
            <a:endParaRPr lang="en-US" sz="2000" dirty="0"/>
          </a:p>
          <a:p>
            <a:pPr fontAlgn="t"/>
            <a:r>
              <a:rPr lang="az-Latn-AZ" sz="2000" b="1" dirty="0"/>
              <a:t>Qastropeksiya</a:t>
            </a:r>
            <a:endParaRPr lang="en-US" sz="2000" dirty="0"/>
          </a:p>
          <a:p>
            <a:pPr fontAlgn="t"/>
            <a:r>
              <a:rPr lang="az-Latn-AZ" sz="2000" b="1" dirty="0"/>
              <a:t>Fundoplikasiya</a:t>
            </a:r>
            <a:endParaRPr lang="en-US" sz="2000" dirty="0"/>
          </a:p>
          <a:p>
            <a:pPr fontAlgn="t"/>
            <a:r>
              <a:rPr lang="az-Latn-AZ" sz="2000" b="1" dirty="0"/>
              <a:t>Bariatrik mədə kiçiltmə əməliyyatları (ballon, kəmənd, slive qastrektomiya, diversiya)</a:t>
            </a:r>
            <a:endParaRPr lang="en-US" sz="2000" dirty="0"/>
          </a:p>
          <a:p>
            <a:endParaRPr lang="en-US" sz="2000" dirty="0"/>
          </a:p>
        </p:txBody>
      </p:sp>
      <p:sp>
        <p:nvSpPr>
          <p:cNvPr id="3" name="Footer Placeholder 2"/>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8024555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8600" y="128474"/>
            <a:ext cx="3616325" cy="533400"/>
          </a:xfrm>
        </p:spPr>
        <p:txBody>
          <a:bodyPr/>
          <a:lstStyle/>
          <a:p>
            <a:r>
              <a:rPr lang="az-Latn-AZ" b="1" dirty="0">
                <a:solidFill>
                  <a:srgbClr val="C00000"/>
                </a:solidFill>
              </a:rPr>
              <a:t>Qastrostoma</a:t>
            </a:r>
            <a:endParaRPr lang="en-US" b="1" dirty="0">
              <a:solidFill>
                <a:srgbClr val="C00000"/>
              </a:solidFill>
            </a:endParaRPr>
          </a:p>
        </p:txBody>
      </p:sp>
      <p:pic>
        <p:nvPicPr>
          <p:cNvPr id="5" name="Picture 3" descr="C:\Users\Nadir\Desktop\14712_html_m5d4c4c90.jpg"/>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212014" y="1826828"/>
            <a:ext cx="3299244" cy="269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3"/>
          <p:cNvSpPr>
            <a:spLocks noGrp="1"/>
          </p:cNvSpPr>
          <p:nvPr>
            <p:ph sz="half" idx="2"/>
          </p:nvPr>
        </p:nvSpPr>
        <p:spPr>
          <a:xfrm>
            <a:off x="399289" y="1356066"/>
            <a:ext cx="3639311" cy="509475"/>
          </a:xfrm>
        </p:spPr>
        <p:txBody>
          <a:bodyPr>
            <a:noAutofit/>
          </a:bodyPr>
          <a:lstStyle/>
          <a:p>
            <a:pPr marL="0" indent="0">
              <a:buNone/>
            </a:pPr>
            <a:r>
              <a:rPr lang="az-Latn-AZ" sz="2000" b="1" dirty="0">
                <a:solidFill>
                  <a:schemeClr val="accent1"/>
                </a:solidFill>
                <a:latin typeface="Calibri" panose="020F0502020204030204" pitchFamily="34" charset="0"/>
              </a:rPr>
              <a:t>Açıq qastrostoma</a:t>
            </a:r>
            <a:endParaRPr lang="en-US" sz="2000" b="1" dirty="0">
              <a:solidFill>
                <a:schemeClr val="accent1"/>
              </a:solidFill>
              <a:latin typeface="Calibri" panose="020F0502020204030204" pitchFamily="34" charset="0"/>
            </a:endParaRPr>
          </a:p>
        </p:txBody>
      </p:sp>
      <p:sp>
        <p:nvSpPr>
          <p:cNvPr id="11" name="Footer Placeholder 10"/>
          <p:cNvSpPr>
            <a:spLocks noGrp="1"/>
          </p:cNvSpPr>
          <p:nvPr>
            <p:ph type="ftr" sz="quarter" idx="11"/>
          </p:nvPr>
        </p:nvSpPr>
        <p:spPr/>
        <p:txBody>
          <a:bodyPr/>
          <a:lstStyle/>
          <a:p>
            <a:r>
              <a:rPr lang="en-US"/>
              <a:t>Prof. NYBay</a:t>
            </a:r>
          </a:p>
        </p:txBody>
      </p:sp>
      <p:pic>
        <p:nvPicPr>
          <p:cNvPr id="6" name="Picture 5" descr="C:\Users\Nadir\Desktop\imagesCA7LNM2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1258" y="3962400"/>
            <a:ext cx="3639311" cy="253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Users\Nadir\Desktop\13955.jpg"/>
          <p:cNvPicPr>
            <a:picLocks noChangeAspect="1" noChangeArrowheads="1"/>
          </p:cNvPicPr>
          <p:nvPr/>
        </p:nvPicPr>
        <p:blipFill>
          <a:blip r:embed="rId5">
            <a:extLst>
              <a:ext uri="{28A0092B-C50C-407E-A947-70E740481C1C}">
                <a14:useLocalDpi xmlns:a14="http://schemas.microsoft.com/office/drawing/2010/main" val="0"/>
              </a:ext>
            </a:extLst>
          </a:blip>
          <a:srcRect b="10226"/>
          <a:stretch>
            <a:fillRect/>
          </a:stretch>
        </p:blipFill>
        <p:spPr bwMode="auto">
          <a:xfrm>
            <a:off x="7768349" y="1415565"/>
            <a:ext cx="4211637"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9200" y="4623522"/>
            <a:ext cx="1800338" cy="180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3"/>
          <p:cNvSpPr txBox="1">
            <a:spLocks/>
          </p:cNvSpPr>
          <p:nvPr/>
        </p:nvSpPr>
        <p:spPr>
          <a:xfrm>
            <a:off x="3511258" y="3115340"/>
            <a:ext cx="3639311" cy="53340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11430" algn="ctr">
              <a:buNone/>
            </a:pPr>
            <a:r>
              <a:rPr lang="az-Latn-AZ" sz="2000" b="1" dirty="0">
                <a:solidFill>
                  <a:schemeClr val="accent1"/>
                </a:solidFill>
                <a:latin typeface="Calibri" panose="020F0502020204030204" pitchFamily="34" charset="0"/>
              </a:rPr>
              <a:t>Lapaoskopik qastrostoma</a:t>
            </a:r>
            <a:endParaRPr lang="en-US" sz="2000" b="1" dirty="0">
              <a:solidFill>
                <a:schemeClr val="accent1"/>
              </a:solidFill>
              <a:latin typeface="Calibri" panose="020F0502020204030204" pitchFamily="34" charset="0"/>
            </a:endParaRPr>
          </a:p>
        </p:txBody>
      </p:sp>
      <p:sp>
        <p:nvSpPr>
          <p:cNvPr id="10" name="Content Placeholder 3"/>
          <p:cNvSpPr txBox="1">
            <a:spLocks/>
          </p:cNvSpPr>
          <p:nvPr/>
        </p:nvSpPr>
        <p:spPr>
          <a:xfrm>
            <a:off x="8552689" y="1006225"/>
            <a:ext cx="3639311" cy="473529"/>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az-Latn-AZ" sz="2000" b="1" dirty="0">
                <a:solidFill>
                  <a:schemeClr val="accent1"/>
                </a:solidFill>
                <a:latin typeface="Calibri" panose="020F0502020204030204" pitchFamily="34" charset="0"/>
              </a:rPr>
              <a:t>Endoskopik qastrostoma</a:t>
            </a:r>
            <a:endParaRPr lang="en-US" sz="2000" b="1" dirty="0">
              <a:solidFill>
                <a:schemeClr val="accent1"/>
              </a:solidFill>
              <a:latin typeface="Calibri" panose="020F0502020204030204" pitchFamily="34" charset="0"/>
            </a:endParaRPr>
          </a:p>
        </p:txBody>
      </p:sp>
      <p:sp>
        <p:nvSpPr>
          <p:cNvPr id="12" name="TextBox 11">
            <a:extLst>
              <a:ext uri="{FF2B5EF4-FFF2-40B4-BE49-F238E27FC236}">
                <a16:creationId xmlns:a16="http://schemas.microsoft.com/office/drawing/2014/main" id="{7E5BAD9D-3811-4AD0-B642-1C67444F16F2}"/>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7137998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274296"/>
            <a:ext cx="4683125" cy="533400"/>
          </a:xfrm>
        </p:spPr>
        <p:txBody>
          <a:bodyPr>
            <a:noAutofit/>
          </a:bodyPr>
          <a:lstStyle/>
          <a:p>
            <a:pPr algn="r"/>
            <a:r>
              <a:rPr lang="az-Latn-AZ" sz="2800" dirty="0">
                <a:solidFill>
                  <a:srgbClr val="C00000"/>
                </a:solidFill>
                <a:latin typeface="Calibri" panose="020F0502020204030204" pitchFamily="34" charset="0"/>
              </a:rPr>
              <a:t>Mədənin kənari rezeksiyası </a:t>
            </a:r>
            <a:endParaRPr lang="en-US" sz="2800" dirty="0">
              <a:solidFill>
                <a:srgbClr val="C00000"/>
              </a:solidFill>
              <a:latin typeface="Calibri" panose="020F0502020204030204" pitchFamily="34" charset="0"/>
            </a:endParaRPr>
          </a:p>
        </p:txBody>
      </p:sp>
      <p:sp>
        <p:nvSpPr>
          <p:cNvPr id="11" name="Content Placeholder 10"/>
          <p:cNvSpPr>
            <a:spLocks noGrp="1"/>
          </p:cNvSpPr>
          <p:nvPr>
            <p:ph sz="half" idx="1"/>
          </p:nvPr>
        </p:nvSpPr>
        <p:spPr>
          <a:xfrm>
            <a:off x="228600" y="2133600"/>
            <a:ext cx="5867400" cy="2881426"/>
          </a:xfrm>
        </p:spPr>
        <p:txBody>
          <a:bodyPr>
            <a:noAutofit/>
          </a:bodyPr>
          <a:lstStyle/>
          <a:p>
            <a:r>
              <a:rPr lang="az-Latn-AZ" sz="2800" b="1" dirty="0">
                <a:solidFill>
                  <a:schemeClr val="accent1"/>
                </a:solidFill>
                <a:latin typeface="Calibri" panose="020F0502020204030204" pitchFamily="34" charset="0"/>
              </a:rPr>
              <a:t>Mədənin kənar hissəsı rezeksiya edilir. </a:t>
            </a:r>
          </a:p>
          <a:p>
            <a:r>
              <a:rPr lang="az-Latn-AZ" sz="2800" b="1" dirty="0">
                <a:solidFill>
                  <a:schemeClr val="accent1"/>
                </a:solidFill>
                <a:latin typeface="Calibri" panose="020F0502020204030204" pitchFamily="34" charset="0"/>
              </a:rPr>
              <a:t>Xoş xassəli törəmələrdə tətbiq edilir. </a:t>
            </a:r>
          </a:p>
          <a:p>
            <a:r>
              <a:rPr lang="az-Latn-AZ" sz="2800" b="1" dirty="0">
                <a:solidFill>
                  <a:schemeClr val="accent1"/>
                </a:solidFill>
                <a:latin typeface="Calibri" panose="020F0502020204030204" pitchFamily="34" charset="0"/>
              </a:rPr>
              <a:t>Laparokopik üsulla edilməsi məsləhətdir </a:t>
            </a:r>
            <a:endParaRPr lang="en-US" sz="2800" b="1" dirty="0">
              <a:solidFill>
                <a:schemeClr val="accent1"/>
              </a:solidFill>
              <a:latin typeface="Calibri" panose="020F0502020204030204" pitchFamily="34" charset="0"/>
            </a:endParaRPr>
          </a:p>
          <a:p>
            <a:endParaRPr lang="en-US" sz="2800" dirty="0">
              <a:solidFill>
                <a:schemeClr val="accent1"/>
              </a:solidFill>
            </a:endParaRPr>
          </a:p>
        </p:txBody>
      </p:sp>
      <p:pic>
        <p:nvPicPr>
          <p:cNvPr id="12" name="Picture 2" descr="C:\Users\Nadir\Desktop\1-s2_0-S107275151200957X-gr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752340" y="1371600"/>
            <a:ext cx="4864984"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Footer Placeholder 12"/>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E709D6AC-95C4-48EF-BC12-BEF2A4B5E384}"/>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4237184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0" y="152400"/>
            <a:ext cx="4683125" cy="533400"/>
          </a:xfrm>
        </p:spPr>
        <p:txBody>
          <a:bodyPr>
            <a:noAutofit/>
          </a:bodyPr>
          <a:lstStyle/>
          <a:p>
            <a:pPr algn="r"/>
            <a:r>
              <a:rPr lang="az-Latn-AZ" sz="2400" dirty="0">
                <a:solidFill>
                  <a:srgbClr val="C00000"/>
                </a:solidFill>
                <a:latin typeface="Calibri" panose="020F0502020204030204" pitchFamily="34" charset="0"/>
              </a:rPr>
              <a:t>Qastroenteroanastomozlar</a:t>
            </a:r>
            <a:endParaRPr lang="en-US" sz="2400" dirty="0">
              <a:solidFill>
                <a:srgbClr val="C00000"/>
              </a:solidFill>
              <a:latin typeface="Calibri" panose="020F0502020204030204" pitchFamily="34" charset="0"/>
            </a:endParaRPr>
          </a:p>
        </p:txBody>
      </p:sp>
      <p:sp>
        <p:nvSpPr>
          <p:cNvPr id="6" name="Footer Placeholder 5"/>
          <p:cNvSpPr>
            <a:spLocks noGrp="1"/>
          </p:cNvSpPr>
          <p:nvPr>
            <p:ph type="ftr" sz="quarter" idx="11"/>
          </p:nvPr>
        </p:nvSpPr>
        <p:spPr/>
        <p:txBody>
          <a:bodyPr/>
          <a:lstStyle/>
          <a:p>
            <a:r>
              <a:rPr lang="en-US"/>
              <a:t>Prof. NYBay</a:t>
            </a:r>
          </a:p>
        </p:txBody>
      </p:sp>
      <p:pic>
        <p:nvPicPr>
          <p:cNvPr id="5" name="Picture 2" descr="C:\Users\Nadir\Desktop\loadBinaryCAKAJLK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838201"/>
            <a:ext cx="8077200" cy="5715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0305509-5DB6-45AC-8A9B-4311F0646534}"/>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8186001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00" y="76200"/>
            <a:ext cx="6054725" cy="533400"/>
          </a:xfrm>
        </p:spPr>
        <p:txBody>
          <a:bodyPr>
            <a:noAutofit/>
          </a:bodyPr>
          <a:lstStyle/>
          <a:p>
            <a:r>
              <a:rPr lang="az-Latn-AZ" sz="2800" dirty="0">
                <a:solidFill>
                  <a:srgbClr val="C00000"/>
                </a:solidFill>
                <a:latin typeface="Calibri" panose="020F0502020204030204" pitchFamily="34" charset="0"/>
              </a:rPr>
              <a:t>Mədə reseksiyalarI və anastomozlar</a:t>
            </a:r>
            <a:endParaRPr lang="en-US" sz="2800" dirty="0">
              <a:solidFill>
                <a:srgbClr val="C00000"/>
              </a:solidFill>
              <a:latin typeface="Calibri" panose="020F0502020204030204" pitchFamily="34" charset="0"/>
            </a:endParaRPr>
          </a:p>
        </p:txBody>
      </p:sp>
      <p:sp>
        <p:nvSpPr>
          <p:cNvPr id="12" name="Footer Placeholder 11"/>
          <p:cNvSpPr>
            <a:spLocks noGrp="1"/>
          </p:cNvSpPr>
          <p:nvPr>
            <p:ph type="ftr" sz="quarter" idx="11"/>
          </p:nvPr>
        </p:nvSpPr>
        <p:spPr/>
        <p:txBody>
          <a:bodyPr/>
          <a:lstStyle/>
          <a:p>
            <a:r>
              <a:rPr lang="en-US"/>
              <a:t>Prof. NYBay</a:t>
            </a:r>
          </a:p>
        </p:txBody>
      </p:sp>
      <p:pic>
        <p:nvPicPr>
          <p:cNvPr id="6" name="Picture 5" descr="S15881-18-f04"/>
          <p:cNvPicPr>
            <a:picLocks noChangeAspect="1" noChangeArrowheads="1"/>
          </p:cNvPicPr>
          <p:nvPr/>
        </p:nvPicPr>
        <p:blipFill rotWithShape="1">
          <a:blip r:embed="rId3">
            <a:extLst>
              <a:ext uri="{28A0092B-C50C-407E-A947-70E740481C1C}">
                <a14:useLocalDpi xmlns:a14="http://schemas.microsoft.com/office/drawing/2010/main" val="0"/>
              </a:ext>
            </a:extLst>
          </a:blip>
          <a:srcRect b="52470"/>
          <a:stretch/>
        </p:blipFill>
        <p:spPr bwMode="auto">
          <a:xfrm>
            <a:off x="1219200" y="879008"/>
            <a:ext cx="9144000" cy="344390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115180" y="3435165"/>
            <a:ext cx="1228221" cy="523220"/>
          </a:xfrm>
          <a:prstGeom prst="rect">
            <a:avLst/>
          </a:prstGeom>
          <a:noFill/>
        </p:spPr>
        <p:txBody>
          <a:bodyPr wrap="none" rtlCol="0">
            <a:spAutoFit/>
          </a:bodyPr>
          <a:lstStyle/>
          <a:p>
            <a:pPr algn="ctr"/>
            <a:r>
              <a:rPr lang="az-Latn-AZ" sz="2800" b="1" dirty="0">
                <a:solidFill>
                  <a:schemeClr val="accent1"/>
                </a:solidFill>
              </a:rPr>
              <a:t>Bilrot I</a:t>
            </a:r>
            <a:endParaRPr lang="en-US" sz="2800" b="1" dirty="0">
              <a:solidFill>
                <a:schemeClr val="accent1"/>
              </a:solidFill>
            </a:endParaRPr>
          </a:p>
        </p:txBody>
      </p:sp>
      <p:sp>
        <p:nvSpPr>
          <p:cNvPr id="7" name="TextBox 6"/>
          <p:cNvSpPr txBox="1"/>
          <p:nvPr/>
        </p:nvSpPr>
        <p:spPr>
          <a:xfrm>
            <a:off x="8349792" y="3435165"/>
            <a:ext cx="1327608" cy="523220"/>
          </a:xfrm>
          <a:prstGeom prst="rect">
            <a:avLst/>
          </a:prstGeom>
          <a:noFill/>
        </p:spPr>
        <p:txBody>
          <a:bodyPr wrap="none" rtlCol="0">
            <a:spAutoFit/>
          </a:bodyPr>
          <a:lstStyle/>
          <a:p>
            <a:pPr algn="ctr"/>
            <a:r>
              <a:rPr lang="az-Latn-AZ" sz="2800" b="1" dirty="0">
                <a:solidFill>
                  <a:schemeClr val="accent1"/>
                </a:solidFill>
              </a:rPr>
              <a:t>Bilrot II</a:t>
            </a:r>
            <a:endParaRPr lang="en-US" sz="2800" b="1" dirty="0">
              <a:solidFill>
                <a:schemeClr val="accent1"/>
              </a:solidFill>
            </a:endParaRPr>
          </a:p>
        </p:txBody>
      </p:sp>
      <p:grpSp>
        <p:nvGrpSpPr>
          <p:cNvPr id="9" name="Group 8"/>
          <p:cNvGrpSpPr/>
          <p:nvPr/>
        </p:nvGrpSpPr>
        <p:grpSpPr>
          <a:xfrm>
            <a:off x="8349792" y="3810000"/>
            <a:ext cx="3432393" cy="2688586"/>
            <a:chOff x="2590800" y="3890215"/>
            <a:chExt cx="3432393" cy="2688586"/>
          </a:xfrm>
        </p:grpSpPr>
        <p:pic>
          <p:nvPicPr>
            <p:cNvPr id="4" name="Picture 2" descr="C:\Users\Nadir\Desktop\FIG11.jpg"/>
            <p:cNvPicPr>
              <a:picLocks noChangeAspect="1" noChangeArrowheads="1"/>
            </p:cNvPicPr>
            <p:nvPr/>
          </p:nvPicPr>
          <p:blipFill rotWithShape="1">
            <a:blip r:embed="rId4">
              <a:extLst>
                <a:ext uri="{28A0092B-C50C-407E-A947-70E740481C1C}">
                  <a14:useLocalDpi xmlns:a14="http://schemas.microsoft.com/office/drawing/2010/main" val="0"/>
                </a:ext>
              </a:extLst>
            </a:blip>
            <a:srcRect l="45537" t="61929" r="-126" b="1679"/>
            <a:stretch/>
          </p:blipFill>
          <p:spPr bwMode="auto">
            <a:xfrm>
              <a:off x="3657600" y="3890215"/>
              <a:ext cx="2365593" cy="268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590800" y="5420380"/>
              <a:ext cx="1495922" cy="523220"/>
            </a:xfrm>
            <a:prstGeom prst="rect">
              <a:avLst/>
            </a:prstGeom>
            <a:solidFill>
              <a:schemeClr val="accent1">
                <a:lumMod val="75000"/>
              </a:schemeClr>
            </a:solidFill>
          </p:spPr>
          <p:txBody>
            <a:bodyPr wrap="none" rtlCol="0">
              <a:spAutoFit/>
            </a:bodyPr>
            <a:lstStyle/>
            <a:p>
              <a:pPr algn="ctr"/>
              <a:r>
                <a:rPr lang="az-Latn-AZ" sz="2800" b="1" dirty="0">
                  <a:solidFill>
                    <a:schemeClr val="bg1"/>
                  </a:solidFill>
                </a:rPr>
                <a:t>Ru üsulu</a:t>
              </a:r>
              <a:endParaRPr lang="en-US" sz="2800" b="1" dirty="0">
                <a:solidFill>
                  <a:schemeClr val="bg1"/>
                </a:solidFill>
              </a:endParaRPr>
            </a:p>
          </p:txBody>
        </p:sp>
      </p:grpSp>
      <p:sp>
        <p:nvSpPr>
          <p:cNvPr id="10" name="TextBox 9"/>
          <p:cNvSpPr txBox="1"/>
          <p:nvPr/>
        </p:nvSpPr>
        <p:spPr>
          <a:xfrm>
            <a:off x="97965" y="5272921"/>
            <a:ext cx="6280659" cy="954107"/>
          </a:xfrm>
          <a:prstGeom prst="rect">
            <a:avLst/>
          </a:prstGeom>
          <a:noFill/>
        </p:spPr>
        <p:txBody>
          <a:bodyPr wrap="square" rtlCol="0">
            <a:spAutoFit/>
          </a:bodyPr>
          <a:lstStyle/>
          <a:p>
            <a:r>
              <a:rPr lang="az-Latn-AZ" sz="2800" b="1" dirty="0">
                <a:solidFill>
                  <a:schemeClr val="accent1"/>
                </a:solidFill>
                <a:latin typeface="Calibri" panose="020F0502020204030204" pitchFamily="34" charset="0"/>
              </a:rPr>
              <a:t>Mədənin distal rezeksiyalarından sonra  qoyulan qastro-enteroanastomozlar</a:t>
            </a:r>
            <a:endParaRPr lang="en-US" sz="2800" b="1" dirty="0">
              <a:solidFill>
                <a:schemeClr val="accent1"/>
              </a:solidFill>
              <a:latin typeface="Calibri" panose="020F0502020204030204" pitchFamily="34" charset="0"/>
            </a:endParaRPr>
          </a:p>
        </p:txBody>
      </p:sp>
      <p:sp>
        <p:nvSpPr>
          <p:cNvPr id="11" name="TextBox 10">
            <a:extLst>
              <a:ext uri="{FF2B5EF4-FFF2-40B4-BE49-F238E27FC236}">
                <a16:creationId xmlns:a16="http://schemas.microsoft.com/office/drawing/2014/main" id="{9C5664EF-DF28-403C-8036-4EBC0ABAB5E4}"/>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7466803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8637" y="0"/>
            <a:ext cx="6054725" cy="533400"/>
          </a:xfrm>
        </p:spPr>
        <p:txBody>
          <a:bodyPr>
            <a:noAutofit/>
          </a:bodyPr>
          <a:lstStyle/>
          <a:p>
            <a:r>
              <a:rPr lang="az-Latn-AZ" sz="2800" dirty="0">
                <a:solidFill>
                  <a:srgbClr val="C00000"/>
                </a:solidFill>
                <a:latin typeface="Calibri" panose="020F0502020204030204" pitchFamily="34" charset="0"/>
              </a:rPr>
              <a:t>Mədənin proksimal rezeksiyası</a:t>
            </a:r>
            <a:endParaRPr lang="en-US" sz="2800" dirty="0">
              <a:solidFill>
                <a:srgbClr val="C00000"/>
              </a:solidFill>
              <a:latin typeface="Calibri" panose="020F0502020204030204" pitchFamily="34" charset="0"/>
            </a:endParaRPr>
          </a:p>
        </p:txBody>
      </p:sp>
      <p:sp>
        <p:nvSpPr>
          <p:cNvPr id="13" name="Footer Placeholder 12"/>
          <p:cNvSpPr>
            <a:spLocks noGrp="1"/>
          </p:cNvSpPr>
          <p:nvPr>
            <p:ph type="ftr" sz="quarter" idx="11"/>
          </p:nvPr>
        </p:nvSpPr>
        <p:spPr/>
        <p:txBody>
          <a:bodyPr/>
          <a:lstStyle/>
          <a:p>
            <a:r>
              <a:rPr lang="en-US"/>
              <a:t>Prof. NYBay</a:t>
            </a:r>
          </a:p>
        </p:txBody>
      </p:sp>
      <p:pic>
        <p:nvPicPr>
          <p:cNvPr id="11" name="Picture 2" descr="C:\Users\Nadir\Desktop\open-uri20120516-28514-1nyh59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133600"/>
            <a:ext cx="4052254"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C:\Users\Nadir\Desktop\61990_html_m41548f0.jpg"/>
          <p:cNvPicPr>
            <a:picLocks noChangeAspect="1" noChangeArrowheads="1"/>
          </p:cNvPicPr>
          <p:nvPr/>
        </p:nvPicPr>
        <p:blipFill rotWithShape="1">
          <a:blip r:embed="rId4">
            <a:extLst>
              <a:ext uri="{28A0092B-C50C-407E-A947-70E740481C1C}">
                <a14:useLocalDpi xmlns:a14="http://schemas.microsoft.com/office/drawing/2010/main" val="0"/>
              </a:ext>
            </a:extLst>
          </a:blip>
          <a:srcRect t="15381" b="18146"/>
          <a:stretch/>
        </p:blipFill>
        <p:spPr bwMode="auto">
          <a:xfrm>
            <a:off x="6999347" y="1752600"/>
            <a:ext cx="48464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own Arrow 4"/>
          <p:cNvSpPr/>
          <p:nvPr/>
        </p:nvSpPr>
        <p:spPr>
          <a:xfrm rot="16200000">
            <a:off x="5600700" y="3429000"/>
            <a:ext cx="838200"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3ACA085-827A-46D4-9A26-3260ACD75445}"/>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7871366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8637" y="75156"/>
            <a:ext cx="6054725" cy="533400"/>
          </a:xfrm>
        </p:spPr>
        <p:txBody>
          <a:bodyPr>
            <a:noAutofit/>
          </a:bodyPr>
          <a:lstStyle/>
          <a:p>
            <a:r>
              <a:rPr lang="az-Latn-AZ" sz="3600" dirty="0">
                <a:solidFill>
                  <a:srgbClr val="C00000"/>
                </a:solidFill>
                <a:latin typeface="Calibri" panose="020F0502020204030204" pitchFamily="34" charset="0"/>
              </a:rPr>
              <a:t>Qastrektomiya</a:t>
            </a:r>
            <a:endParaRPr lang="en-US" sz="3600" dirty="0">
              <a:solidFill>
                <a:srgbClr val="C00000"/>
              </a:solidFill>
              <a:latin typeface="Calibri" panose="020F0502020204030204" pitchFamily="34" charset="0"/>
            </a:endParaRPr>
          </a:p>
        </p:txBody>
      </p:sp>
      <p:sp>
        <p:nvSpPr>
          <p:cNvPr id="3" name="Footer Placeholder 2"/>
          <p:cNvSpPr>
            <a:spLocks noGrp="1"/>
          </p:cNvSpPr>
          <p:nvPr>
            <p:ph type="ftr" sz="quarter" idx="11"/>
          </p:nvPr>
        </p:nvSpPr>
        <p:spPr/>
        <p:txBody>
          <a:bodyPr/>
          <a:lstStyle/>
          <a:p>
            <a:r>
              <a:rPr lang="en-US"/>
              <a:t>Prof. NYBay</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1667922"/>
            <a:ext cx="7772400" cy="408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own Arrow 4"/>
          <p:cNvSpPr/>
          <p:nvPr/>
        </p:nvSpPr>
        <p:spPr>
          <a:xfrm rot="16200000">
            <a:off x="5905500" y="2628900"/>
            <a:ext cx="838200"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E6F692A-F509-4EF0-89A5-A526CAF7CCAD}"/>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0477209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76200"/>
            <a:ext cx="6054725" cy="533400"/>
          </a:xfrm>
        </p:spPr>
        <p:txBody>
          <a:bodyPr>
            <a:noAutofit/>
          </a:bodyPr>
          <a:lstStyle/>
          <a:p>
            <a:r>
              <a:rPr lang="az-Latn-AZ" sz="3200" dirty="0">
                <a:solidFill>
                  <a:srgbClr val="C00000"/>
                </a:solidFill>
                <a:latin typeface="Calibri" panose="020F0502020204030204" pitchFamily="34" charset="0"/>
              </a:rPr>
              <a:t>Vaqotomiyalar</a:t>
            </a:r>
            <a:endParaRPr lang="en-US" sz="3200" dirty="0">
              <a:solidFill>
                <a:srgbClr val="C00000"/>
              </a:solidFill>
              <a:latin typeface="Calibri" panose="020F0502020204030204" pitchFamily="34" charset="0"/>
            </a:endParaRPr>
          </a:p>
        </p:txBody>
      </p:sp>
      <p:sp>
        <p:nvSpPr>
          <p:cNvPr id="4" name="Footer Placeholder 3"/>
          <p:cNvSpPr>
            <a:spLocks noGrp="1"/>
          </p:cNvSpPr>
          <p:nvPr>
            <p:ph type="ftr" sz="quarter" idx="11"/>
          </p:nvPr>
        </p:nvSpPr>
        <p:spPr/>
        <p:txBody>
          <a:bodyPr/>
          <a:lstStyle/>
          <a:p>
            <a:r>
              <a:rPr lang="en-US">
                <a:solidFill>
                  <a:schemeClr val="accent1"/>
                </a:solidFill>
              </a:rPr>
              <a:t>Prof. NYBay</a:t>
            </a:r>
          </a:p>
        </p:txBody>
      </p:sp>
      <p:pic>
        <p:nvPicPr>
          <p:cNvPr id="7" name="Picture 5" descr="S15881-18-f04"/>
          <p:cNvPicPr>
            <a:picLocks noChangeAspect="1" noChangeArrowheads="1"/>
          </p:cNvPicPr>
          <p:nvPr/>
        </p:nvPicPr>
        <p:blipFill rotWithShape="1">
          <a:blip r:embed="rId3">
            <a:extLst>
              <a:ext uri="{28A0092B-C50C-407E-A947-70E740481C1C}">
                <a14:useLocalDpi xmlns:a14="http://schemas.microsoft.com/office/drawing/2010/main" val="0"/>
              </a:ext>
            </a:extLst>
          </a:blip>
          <a:srcRect l="6291" t="49855" r="54466" b="5583"/>
          <a:stretch/>
        </p:blipFill>
        <p:spPr bwMode="auto">
          <a:xfrm>
            <a:off x="1600200" y="1447800"/>
            <a:ext cx="3924301" cy="3962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S15881-18-f04"/>
          <p:cNvPicPr>
            <a:picLocks noChangeAspect="1" noChangeArrowheads="1"/>
          </p:cNvPicPr>
          <p:nvPr/>
        </p:nvPicPr>
        <p:blipFill rotWithShape="1">
          <a:blip r:embed="rId3">
            <a:extLst>
              <a:ext uri="{28A0092B-C50C-407E-A947-70E740481C1C}">
                <a14:useLocalDpi xmlns:a14="http://schemas.microsoft.com/office/drawing/2010/main" val="0"/>
              </a:ext>
            </a:extLst>
          </a:blip>
          <a:srcRect l="46224" t="51115" r="14304" b="7514"/>
          <a:stretch/>
        </p:blipFill>
        <p:spPr bwMode="auto">
          <a:xfrm>
            <a:off x="6477002" y="1600200"/>
            <a:ext cx="3809999" cy="39624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817404" y="5663625"/>
            <a:ext cx="1447448" cy="584775"/>
          </a:xfrm>
          <a:prstGeom prst="rect">
            <a:avLst/>
          </a:prstGeom>
          <a:noFill/>
        </p:spPr>
        <p:txBody>
          <a:bodyPr wrap="none" rtlCol="0">
            <a:spAutoFit/>
          </a:bodyPr>
          <a:lstStyle/>
          <a:p>
            <a:r>
              <a:rPr lang="az-Latn-AZ" sz="3200" b="1" dirty="0">
                <a:solidFill>
                  <a:schemeClr val="accent1"/>
                </a:solidFill>
              </a:rPr>
              <a:t>Trunkal</a:t>
            </a:r>
            <a:endParaRPr lang="en-US" sz="3200" b="1" dirty="0">
              <a:solidFill>
                <a:schemeClr val="accent1"/>
              </a:solidFill>
            </a:endParaRPr>
          </a:p>
        </p:txBody>
      </p:sp>
      <p:sp>
        <p:nvSpPr>
          <p:cNvPr id="9" name="TextBox 8"/>
          <p:cNvSpPr txBox="1"/>
          <p:nvPr/>
        </p:nvSpPr>
        <p:spPr>
          <a:xfrm>
            <a:off x="7770405" y="5663625"/>
            <a:ext cx="1525995" cy="584775"/>
          </a:xfrm>
          <a:prstGeom prst="rect">
            <a:avLst/>
          </a:prstGeom>
          <a:noFill/>
        </p:spPr>
        <p:txBody>
          <a:bodyPr wrap="none" rtlCol="0">
            <a:spAutoFit/>
          </a:bodyPr>
          <a:lstStyle/>
          <a:p>
            <a:r>
              <a:rPr lang="az-Latn-AZ" sz="3200" b="1" dirty="0">
                <a:solidFill>
                  <a:schemeClr val="accent1"/>
                </a:solidFill>
              </a:rPr>
              <a:t>Selektiv</a:t>
            </a:r>
            <a:endParaRPr lang="en-US" sz="3200" b="1" dirty="0">
              <a:solidFill>
                <a:schemeClr val="accent1"/>
              </a:solidFill>
            </a:endParaRPr>
          </a:p>
        </p:txBody>
      </p:sp>
      <p:sp>
        <p:nvSpPr>
          <p:cNvPr id="10" name="TextBox 9">
            <a:extLst>
              <a:ext uri="{FF2B5EF4-FFF2-40B4-BE49-F238E27FC236}">
                <a16:creationId xmlns:a16="http://schemas.microsoft.com/office/drawing/2014/main" id="{EE236D19-6BDD-4F2A-B6BC-FBBFB178E121}"/>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3508553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8637" y="152400"/>
            <a:ext cx="6054725" cy="533400"/>
          </a:xfrm>
        </p:spPr>
        <p:txBody>
          <a:bodyPr>
            <a:noAutofit/>
          </a:bodyPr>
          <a:lstStyle/>
          <a:p>
            <a:r>
              <a:rPr lang="az-Latn-AZ" sz="2800" dirty="0">
                <a:solidFill>
                  <a:srgbClr val="C00000"/>
                </a:solidFill>
                <a:latin typeface="Calibri" panose="020F0502020204030204" pitchFamily="34" charset="0"/>
              </a:rPr>
              <a:t>PiylənmIdə mədə əməliyyatlarI</a:t>
            </a:r>
            <a:endParaRPr lang="en-US" sz="2800" dirty="0">
              <a:solidFill>
                <a:srgbClr val="C00000"/>
              </a:solidFill>
              <a:latin typeface="Calibri" panose="020F0502020204030204" pitchFamily="34" charset="0"/>
            </a:endParaRPr>
          </a:p>
        </p:txBody>
      </p:sp>
      <p:sp>
        <p:nvSpPr>
          <p:cNvPr id="5" name="Footer Placeholder 4"/>
          <p:cNvSpPr>
            <a:spLocks noGrp="1"/>
          </p:cNvSpPr>
          <p:nvPr>
            <p:ph type="ftr" sz="quarter" idx="11"/>
          </p:nvPr>
        </p:nvSpPr>
        <p:spPr/>
        <p:txBody>
          <a:bodyPr/>
          <a:lstStyle/>
          <a:p>
            <a:r>
              <a:rPr lang="en-US"/>
              <a:t>Prof. NYBay</a:t>
            </a:r>
          </a:p>
        </p:txBody>
      </p:sp>
      <p:sp>
        <p:nvSpPr>
          <p:cNvPr id="4" name="TextBox 3"/>
          <p:cNvSpPr txBox="1"/>
          <p:nvPr/>
        </p:nvSpPr>
        <p:spPr>
          <a:xfrm>
            <a:off x="2667000" y="1828801"/>
            <a:ext cx="4114800" cy="4031873"/>
          </a:xfrm>
          <a:prstGeom prst="rect">
            <a:avLst/>
          </a:prstGeom>
          <a:noFill/>
        </p:spPr>
        <p:txBody>
          <a:bodyPr wrap="square" rtlCol="0">
            <a:spAutoFit/>
          </a:bodyPr>
          <a:lstStyle/>
          <a:p>
            <a:r>
              <a:rPr lang="az-Latn-AZ" sz="3200" b="1" dirty="0">
                <a:solidFill>
                  <a:srgbClr val="C00000"/>
                </a:solidFill>
                <a:latin typeface="Calibri" panose="020F0502020204030204" pitchFamily="34" charset="0"/>
              </a:rPr>
              <a:t>Bariatrik əməliyyatlar</a:t>
            </a:r>
          </a:p>
          <a:p>
            <a:endParaRPr lang="az-Latn-AZ" sz="3200" b="1" dirty="0">
              <a:solidFill>
                <a:schemeClr val="accent1"/>
              </a:solidFill>
              <a:latin typeface="Calibri" panose="020F0502020204030204" pitchFamily="34" charset="0"/>
            </a:endParaRPr>
          </a:p>
          <a:p>
            <a:r>
              <a:rPr lang="az-Latn-AZ" sz="3200" b="1" dirty="0">
                <a:solidFill>
                  <a:srgbClr val="C00000"/>
                </a:solidFill>
                <a:latin typeface="Calibri" panose="020F0502020204030204" pitchFamily="34" charset="0"/>
              </a:rPr>
              <a:t>Mədəni kiçiltmə</a:t>
            </a:r>
          </a:p>
          <a:p>
            <a:pPr lvl="1"/>
            <a:r>
              <a:rPr lang="az-Latn-AZ" sz="3200" b="1" dirty="0">
                <a:solidFill>
                  <a:srgbClr val="C00000"/>
                </a:solidFill>
                <a:latin typeface="Calibri" panose="020F0502020204030204" pitchFamily="34" charset="0"/>
              </a:rPr>
              <a:t>Balon</a:t>
            </a:r>
          </a:p>
          <a:p>
            <a:pPr lvl="1"/>
            <a:r>
              <a:rPr lang="az-Latn-AZ" sz="3200" b="1" dirty="0">
                <a:solidFill>
                  <a:srgbClr val="C00000"/>
                </a:solidFill>
                <a:latin typeface="Calibri" panose="020F0502020204030204" pitchFamily="34" charset="0"/>
              </a:rPr>
              <a:t>Kəmənd</a:t>
            </a:r>
          </a:p>
          <a:p>
            <a:pPr lvl="1"/>
            <a:r>
              <a:rPr lang="az-Latn-AZ" sz="3200" b="1" dirty="0">
                <a:solidFill>
                  <a:srgbClr val="C00000"/>
                </a:solidFill>
                <a:latin typeface="Calibri" panose="020F0502020204030204" pitchFamily="34" charset="0"/>
              </a:rPr>
              <a:t>Vertikal rezeksiya</a:t>
            </a:r>
          </a:p>
          <a:p>
            <a:endParaRPr lang="az-Latn-AZ" sz="3200" b="1" dirty="0">
              <a:solidFill>
                <a:schemeClr val="accent1"/>
              </a:solidFill>
              <a:latin typeface="Calibri" panose="020F0502020204030204" pitchFamily="34" charset="0"/>
            </a:endParaRPr>
          </a:p>
          <a:p>
            <a:r>
              <a:rPr lang="az-Latn-AZ" sz="3200" b="1" dirty="0">
                <a:solidFill>
                  <a:schemeClr val="accent1"/>
                </a:solidFill>
                <a:latin typeface="Calibri" panose="020F0502020204030204" pitchFamily="34" charset="0"/>
              </a:rPr>
              <a:t>Kiçiltmə və yan-yol</a:t>
            </a:r>
            <a:endParaRPr lang="en-US" sz="3200" b="1" dirty="0">
              <a:solidFill>
                <a:schemeClr val="accent1"/>
              </a:solidFill>
              <a:latin typeface="Calibri" panose="020F0502020204030204" pitchFamily="34" charset="0"/>
            </a:endParaRPr>
          </a:p>
        </p:txBody>
      </p:sp>
      <p:sp>
        <p:nvSpPr>
          <p:cNvPr id="6" name="TextBox 5">
            <a:extLst>
              <a:ext uri="{FF2B5EF4-FFF2-40B4-BE49-F238E27FC236}">
                <a16:creationId xmlns:a16="http://schemas.microsoft.com/office/drawing/2014/main" id="{7A728460-3DE0-4AAE-8D94-4BF6500D8E2B}"/>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8381573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8637" y="118879"/>
            <a:ext cx="6054725" cy="533400"/>
          </a:xfrm>
        </p:spPr>
        <p:txBody>
          <a:bodyPr>
            <a:noAutofit/>
          </a:bodyPr>
          <a:lstStyle/>
          <a:p>
            <a:r>
              <a:rPr lang="az-Latn-AZ" sz="2800" dirty="0">
                <a:solidFill>
                  <a:srgbClr val="C00000"/>
                </a:solidFill>
                <a:latin typeface="Calibri" panose="020F0502020204030204" pitchFamily="34" charset="0"/>
              </a:rPr>
              <a:t>PiylənmIdə mədə əməliyyatlarI</a:t>
            </a:r>
            <a:endParaRPr lang="en-US" sz="2800" dirty="0">
              <a:solidFill>
                <a:srgbClr val="C00000"/>
              </a:solidFill>
              <a:latin typeface="Calibri" panose="020F0502020204030204" pitchFamily="34" charset="0"/>
            </a:endParaRPr>
          </a:p>
        </p:txBody>
      </p:sp>
      <p:sp>
        <p:nvSpPr>
          <p:cNvPr id="7" name="Footer Placeholder 6"/>
          <p:cNvSpPr>
            <a:spLocks noGrp="1"/>
          </p:cNvSpPr>
          <p:nvPr>
            <p:ph type="ftr" sz="quarter" idx="11"/>
          </p:nvPr>
        </p:nvSpPr>
        <p:spPr/>
        <p:txBody>
          <a:bodyPr/>
          <a:lstStyle/>
          <a:p>
            <a:r>
              <a:rPr lang="en-US"/>
              <a:t>Prof. NYBay</a:t>
            </a:r>
            <a:endParaRPr lang="en-US" dirty="0"/>
          </a:p>
        </p:txBody>
      </p:sp>
      <p:pic>
        <p:nvPicPr>
          <p:cNvPr id="10" name="Picture 2" descr="C:\Users\Nadir\Desktop\gastric%20ballo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5778" y="966107"/>
            <a:ext cx="232469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C:\Users\Nadir\Desktop\F19_larg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3575" y="3750500"/>
            <a:ext cx="2664273"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39795" y="4171869"/>
            <a:ext cx="1244251" cy="461665"/>
          </a:xfrm>
          <a:prstGeom prst="rect">
            <a:avLst/>
          </a:prstGeom>
          <a:noFill/>
        </p:spPr>
        <p:txBody>
          <a:bodyPr wrap="none" rtlCol="0">
            <a:spAutoFit/>
          </a:bodyPr>
          <a:lstStyle/>
          <a:p>
            <a:r>
              <a:rPr lang="az-Latn-AZ" sz="2400" b="1" dirty="0">
                <a:solidFill>
                  <a:schemeClr val="accent1"/>
                </a:solidFill>
                <a:latin typeface="Calibri" panose="020F0502020204030204" pitchFamily="34" charset="0"/>
              </a:rPr>
              <a:t>Kəmənd</a:t>
            </a:r>
            <a:endParaRPr lang="en-US" sz="2400" b="1" dirty="0">
              <a:solidFill>
                <a:schemeClr val="accent1"/>
              </a:solidFill>
              <a:latin typeface="Calibri" panose="020F0502020204030204" pitchFamily="34" charset="0"/>
            </a:endParaRPr>
          </a:p>
        </p:txBody>
      </p:sp>
      <p:sp>
        <p:nvSpPr>
          <p:cNvPr id="5" name="TextBox 4"/>
          <p:cNvSpPr txBox="1"/>
          <p:nvPr/>
        </p:nvSpPr>
        <p:spPr>
          <a:xfrm>
            <a:off x="6749453" y="1606194"/>
            <a:ext cx="1941557" cy="461665"/>
          </a:xfrm>
          <a:prstGeom prst="rect">
            <a:avLst/>
          </a:prstGeom>
          <a:noFill/>
        </p:spPr>
        <p:txBody>
          <a:bodyPr wrap="none" rtlCol="0">
            <a:spAutoFit/>
          </a:bodyPr>
          <a:lstStyle/>
          <a:p>
            <a:r>
              <a:rPr lang="az-Latn-AZ" sz="2400" b="1" dirty="0">
                <a:solidFill>
                  <a:schemeClr val="accent1"/>
                </a:solidFill>
                <a:latin typeface="Calibri" panose="020F0502020204030204" pitchFamily="34" charset="0"/>
              </a:rPr>
              <a:t>Mədə balonu</a:t>
            </a:r>
            <a:endParaRPr lang="en-US" sz="2400" b="1" dirty="0">
              <a:solidFill>
                <a:schemeClr val="accent1"/>
              </a:solidFill>
              <a:latin typeface="Calibri" panose="020F0502020204030204" pitchFamily="34" charset="0"/>
            </a:endParaRPr>
          </a:p>
        </p:txBody>
      </p:sp>
      <p:grpSp>
        <p:nvGrpSpPr>
          <p:cNvPr id="6" name="Group 5"/>
          <p:cNvGrpSpPr/>
          <p:nvPr/>
        </p:nvGrpSpPr>
        <p:grpSpPr>
          <a:xfrm>
            <a:off x="380999" y="1143000"/>
            <a:ext cx="5823685" cy="5215158"/>
            <a:chOff x="539750" y="1628775"/>
            <a:chExt cx="4844014" cy="3907770"/>
          </a:xfrm>
        </p:grpSpPr>
        <p:pic>
          <p:nvPicPr>
            <p:cNvPr id="12" name="Picture 2" descr="C:\Users\Nadir\Desktop\Gastric_Sleeve.jpg"/>
            <p:cNvPicPr>
              <a:picLocks noChangeAspect="1" noChangeArrowheads="1"/>
            </p:cNvPicPr>
            <p:nvPr/>
          </p:nvPicPr>
          <p:blipFill>
            <a:blip r:embed="rId5">
              <a:extLst>
                <a:ext uri="{28A0092B-C50C-407E-A947-70E740481C1C}">
                  <a14:useLocalDpi xmlns:a14="http://schemas.microsoft.com/office/drawing/2010/main" val="0"/>
                </a:ext>
              </a:extLst>
            </a:blip>
            <a:srcRect t="15587"/>
            <a:stretch>
              <a:fillRect/>
            </a:stretch>
          </p:blipFill>
          <p:spPr bwMode="auto">
            <a:xfrm>
              <a:off x="539750" y="1628775"/>
              <a:ext cx="375285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539750" y="2276475"/>
              <a:ext cx="1223963" cy="35877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z-Latn-AZ" sz="1600" b="1" dirty="0">
                  <a:solidFill>
                    <a:schemeClr val="accent1"/>
                  </a:solidFill>
                </a:rPr>
                <a:t>Qalan hissə</a:t>
              </a:r>
              <a:endParaRPr lang="en-US" sz="1600" b="1" dirty="0">
                <a:solidFill>
                  <a:schemeClr val="accent1"/>
                </a:solidFill>
              </a:endParaRPr>
            </a:p>
          </p:txBody>
        </p:sp>
        <p:sp>
          <p:nvSpPr>
            <p:cNvPr id="14" name="Rounded Rectangle 13"/>
            <p:cNvSpPr/>
            <p:nvPr/>
          </p:nvSpPr>
          <p:spPr>
            <a:xfrm>
              <a:off x="3419475" y="2636838"/>
              <a:ext cx="1008063" cy="72072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z-Latn-AZ" sz="1600" b="1" dirty="0">
                  <a:solidFill>
                    <a:schemeClr val="accent1"/>
                  </a:solidFill>
                </a:rPr>
                <a:t>Xaric edilən hissə</a:t>
              </a:r>
              <a:endParaRPr lang="en-US" sz="1600" b="1" dirty="0">
                <a:solidFill>
                  <a:schemeClr val="accent1"/>
                </a:solidFill>
              </a:endParaRPr>
            </a:p>
          </p:txBody>
        </p:sp>
        <p:sp>
          <p:nvSpPr>
            <p:cNvPr id="15" name="TextBox 11"/>
            <p:cNvSpPr txBox="1">
              <a:spLocks noChangeArrowheads="1"/>
            </p:cNvSpPr>
            <p:nvPr/>
          </p:nvSpPr>
          <p:spPr bwMode="auto">
            <a:xfrm>
              <a:off x="684212" y="5013325"/>
              <a:ext cx="46995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az-Latn-AZ" altLang="en-US" sz="2800" b="1" dirty="0">
                  <a:solidFill>
                    <a:schemeClr val="accent1"/>
                  </a:solidFill>
                </a:rPr>
                <a:t>Mədənin boylama rezeksiyası</a:t>
              </a:r>
              <a:endParaRPr lang="en-US" altLang="en-US" sz="2800" b="1" dirty="0">
                <a:solidFill>
                  <a:schemeClr val="accent1"/>
                </a:solidFill>
              </a:endParaRPr>
            </a:p>
          </p:txBody>
        </p:sp>
      </p:grpSp>
      <p:sp>
        <p:nvSpPr>
          <p:cNvPr id="17" name="TextBox 16">
            <a:extLst>
              <a:ext uri="{FF2B5EF4-FFF2-40B4-BE49-F238E27FC236}">
                <a16:creationId xmlns:a16="http://schemas.microsoft.com/office/drawing/2014/main" id="{B2F10166-BC51-4BFE-BE26-0F5B506544B4}"/>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073226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8637" y="103937"/>
            <a:ext cx="6054725" cy="533400"/>
          </a:xfrm>
        </p:spPr>
        <p:txBody>
          <a:bodyPr>
            <a:noAutofit/>
          </a:bodyPr>
          <a:lstStyle/>
          <a:p>
            <a:r>
              <a:rPr lang="az-Latn-AZ" sz="3200" dirty="0">
                <a:solidFill>
                  <a:srgbClr val="C00000"/>
                </a:solidFill>
                <a:latin typeface="Calibri" panose="020F0502020204030204" pitchFamily="34" charset="0"/>
              </a:rPr>
              <a:t>PiylənmIdə mədə əməliyyatlarI</a:t>
            </a:r>
            <a:endParaRPr lang="en-US" sz="3200" dirty="0">
              <a:solidFill>
                <a:srgbClr val="C00000"/>
              </a:solidFill>
              <a:latin typeface="Calibri" panose="020F0502020204030204" pitchFamily="34" charset="0"/>
            </a:endParaRPr>
          </a:p>
        </p:txBody>
      </p:sp>
      <p:sp>
        <p:nvSpPr>
          <p:cNvPr id="4" name="Footer Placeholder 3"/>
          <p:cNvSpPr>
            <a:spLocks noGrp="1"/>
          </p:cNvSpPr>
          <p:nvPr>
            <p:ph type="ftr" sz="quarter" idx="11"/>
          </p:nvPr>
        </p:nvSpPr>
        <p:spPr/>
        <p:txBody>
          <a:bodyPr/>
          <a:lstStyle/>
          <a:p>
            <a:r>
              <a:rPr lang="en-US"/>
              <a:t>Prof. NYBay</a:t>
            </a:r>
          </a:p>
        </p:txBody>
      </p:sp>
      <p:sp>
        <p:nvSpPr>
          <p:cNvPr id="17" name="TextBox 12"/>
          <p:cNvSpPr txBox="1">
            <a:spLocks noChangeArrowheads="1"/>
          </p:cNvSpPr>
          <p:nvPr/>
        </p:nvSpPr>
        <p:spPr bwMode="auto">
          <a:xfrm>
            <a:off x="1774824" y="4191000"/>
            <a:ext cx="39401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az-Latn-AZ" altLang="en-US" sz="2800" b="1" dirty="0">
                <a:solidFill>
                  <a:schemeClr val="accent1">
                    <a:lumMod val="75000"/>
                  </a:schemeClr>
                </a:solidFill>
              </a:rPr>
              <a:t>Ru-yanyol</a:t>
            </a:r>
            <a:endParaRPr lang="en-US" altLang="en-US" sz="2800" b="1" dirty="0">
              <a:solidFill>
                <a:schemeClr val="accent1">
                  <a:lumMod val="75000"/>
                </a:schemeClr>
              </a:solidFill>
            </a:endParaRPr>
          </a:p>
        </p:txBody>
      </p:sp>
      <p:sp>
        <p:nvSpPr>
          <p:cNvPr id="6" name="TextBox 5">
            <a:extLst>
              <a:ext uri="{FF2B5EF4-FFF2-40B4-BE49-F238E27FC236}">
                <a16:creationId xmlns:a16="http://schemas.microsoft.com/office/drawing/2014/main" id="{7DC89B0E-F276-45ED-9D18-761F8626C967}"/>
              </a:ext>
            </a:extLst>
          </p:cNvPr>
          <p:cNvSpPr txBox="1"/>
          <p:nvPr/>
        </p:nvSpPr>
        <p:spPr>
          <a:xfrm>
            <a:off x="9258300" y="10180"/>
            <a:ext cx="2819399" cy="523220"/>
          </a:xfrm>
          <a:prstGeom prst="rect">
            <a:avLst/>
          </a:prstGeom>
          <a:noFill/>
        </p:spPr>
        <p:txBody>
          <a:bodyPr wrap="square" rtlCol="0">
            <a:spAutoFit/>
          </a:bodyPr>
          <a:lstStyle/>
          <a:p>
            <a:pPr algn="r"/>
            <a:r>
              <a:rPr lang="az-Latn-AZ" sz="1400" b="1" dirty="0">
                <a:solidFill>
                  <a:schemeClr val="accent1">
                    <a:lumMod val="75000"/>
                  </a:schemeClr>
                </a:solidFill>
                <a:latin typeface="Calibri" panose="020F0502020204030204" pitchFamily="34" charset="0"/>
              </a:rPr>
              <a:t>Mədə və 12bb xəstəliklərinə diaqnostik yanaşma</a:t>
            </a:r>
            <a:endParaRPr lang="en-US" sz="1400" b="1" dirty="0">
              <a:solidFill>
                <a:schemeClr val="accent1">
                  <a:lumMod val="75000"/>
                </a:schemeClr>
              </a:solidFill>
            </a:endParaRPr>
          </a:p>
        </p:txBody>
      </p:sp>
      <p:pic>
        <p:nvPicPr>
          <p:cNvPr id="7" name="Рисунок 6">
            <a:extLst>
              <a:ext uri="{FF2B5EF4-FFF2-40B4-BE49-F238E27FC236}">
                <a16:creationId xmlns:a16="http://schemas.microsoft.com/office/drawing/2014/main" id="{D1C2F2E8-6DB8-4C20-9D19-409D7E52334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095999" y="914399"/>
            <a:ext cx="4800601" cy="5589293"/>
          </a:xfrm>
          <a:prstGeom prst="rect">
            <a:avLst/>
          </a:prstGeom>
          <a:noFill/>
          <a:ln>
            <a:noFill/>
          </a:ln>
        </p:spPr>
      </p:pic>
    </p:spTree>
    <p:extLst>
      <p:ext uri="{BB962C8B-B14F-4D97-AF65-F5344CB8AC3E}">
        <p14:creationId xmlns:p14="http://schemas.microsoft.com/office/powerpoint/2010/main" val="2128851346"/>
      </p:ext>
    </p:extLst>
  </p:cSld>
  <p:clrMapOvr>
    <a:masterClrMapping/>
  </p:clrMapOvr>
</p:sld>
</file>

<file path=ppt/theme/theme1.xml><?xml version="1.0" encoding="utf-8"?>
<a:theme xmlns:a="http://schemas.openxmlformats.org/drawingml/2006/main" name="Muhazire slayd sablonu">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uhazire slayd sablonu" id="{3573A774-25F9-427A-AFB7-A3F84426F6BA}" vid="{57ABD8A5-AECA-47E4-8FEA-4F4D1F3F97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Muhazire slayd sablonu</Template>
  <TotalTime>2079</TotalTime>
  <Words>3887</Words>
  <Application>Microsoft Office PowerPoint</Application>
  <PresentationFormat>Widescreen</PresentationFormat>
  <Paragraphs>697</Paragraphs>
  <Slides>54</Slides>
  <Notes>50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54</vt:i4>
      </vt:variant>
    </vt:vector>
  </HeadingPairs>
  <TitlesOfParts>
    <vt:vector size="57" baseType="lpstr">
      <vt:lpstr>Arial</vt:lpstr>
      <vt:lpstr>Calibri</vt:lpstr>
      <vt:lpstr>Muhazire slayd sablonu</vt:lpstr>
      <vt:lpstr>PowerPoint Presentation</vt:lpstr>
      <vt:lpstr>MƏDƏ VƏ ON İKİ BARMAQ BAĞIRSAĞIN CƏRRAHİ XƏSTƏLİKLƏRİNƏ DİAQNOSTİK YANAŞMA</vt:lpstr>
      <vt:lpstr>Forması Buynuzabənzər  Həcmi  boş – 50 ml yeməkdən sonra 1-2 litr tam dolduqda 4 litr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Mədə xəstəlikləri</vt:lpstr>
      <vt:lpstr>12BB  xəstəlikləri</vt:lpstr>
      <vt:lpstr>Mədə və 12bb  MÜAYİNƏLƏRİ</vt:lpstr>
      <vt:lpstr>Mədə və 12bb  MÜAYİNƏLƏRİ</vt:lpstr>
      <vt:lpstr>PowerPoint Presentation</vt:lpstr>
      <vt:lpstr>Mədə və 12bb  XƏSTƏLİKLƏRİNƏ ŞÜBHƏ ƏLAMƏTLƏRİ</vt:lpstr>
      <vt:lpstr>PowerPoint Presentation</vt:lpstr>
      <vt:lpstr>PowerPoint Presentation</vt:lpstr>
      <vt:lpstr>PowerPoint Presentation</vt:lpstr>
      <vt:lpstr>Mədə xəstəlikləri</vt:lpstr>
      <vt:lpstr>Mədə xəstəlikləri</vt:lpstr>
      <vt:lpstr>Mədə xəstəlikləri</vt:lpstr>
      <vt:lpstr>PowerPoint Presentation</vt:lpstr>
      <vt:lpstr>Mədə xərçəngi</vt:lpstr>
      <vt:lpstr>Mədə bezoarı</vt:lpstr>
      <vt:lpstr>GİST</vt:lpstr>
      <vt:lpstr>PowerPoint Presentation</vt:lpstr>
      <vt:lpstr>Mədə əməliyyatları</vt:lpstr>
      <vt:lpstr>Qastrostoma</vt:lpstr>
      <vt:lpstr>Mədənin kənari rezeksiyası </vt:lpstr>
      <vt:lpstr>Qastroenteroanastomozlar</vt:lpstr>
      <vt:lpstr>Mədə reseksiyalarI və anastomozlar</vt:lpstr>
      <vt:lpstr>Mədənin proksimal rezeksiyası</vt:lpstr>
      <vt:lpstr>Qastrektomiya</vt:lpstr>
      <vt:lpstr>Vaqotomiyalar</vt:lpstr>
      <vt:lpstr>PiylənmIdə mədə əməliyyatlarI</vt:lpstr>
      <vt:lpstr>PiylənmIdə mədə əməliyyatlarI</vt:lpstr>
      <vt:lpstr>PiylənmIdə mədə əməliyyatlarI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Nuru Bayramov</dc:creator>
  <cp:lastModifiedBy>cerrah</cp:lastModifiedBy>
  <cp:revision>259</cp:revision>
  <dcterms:created xsi:type="dcterms:W3CDTF">2013-11-30T20:00:57Z</dcterms:created>
  <dcterms:modified xsi:type="dcterms:W3CDTF">2019-09-20T07:30:52Z</dcterms:modified>
</cp:coreProperties>
</file>