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60"/>
  </p:notesMasterIdLst>
  <p:sldIdLst>
    <p:sldId id="270" r:id="rId2"/>
    <p:sldId id="271" r:id="rId3"/>
    <p:sldId id="273" r:id="rId4"/>
    <p:sldId id="274" r:id="rId5"/>
    <p:sldId id="275" r:id="rId6"/>
    <p:sldId id="276" r:id="rId7"/>
    <p:sldId id="277" r:id="rId8"/>
    <p:sldId id="284" r:id="rId9"/>
    <p:sldId id="278" r:id="rId10"/>
    <p:sldId id="285" r:id="rId11"/>
    <p:sldId id="280" r:id="rId12"/>
    <p:sldId id="286" r:id="rId13"/>
    <p:sldId id="281" r:id="rId14"/>
    <p:sldId id="282" r:id="rId15"/>
    <p:sldId id="262" r:id="rId16"/>
    <p:sldId id="263" r:id="rId17"/>
    <p:sldId id="298" r:id="rId18"/>
    <p:sldId id="297" r:id="rId19"/>
    <p:sldId id="264" r:id="rId20"/>
    <p:sldId id="330" r:id="rId21"/>
    <p:sldId id="332" r:id="rId22"/>
    <p:sldId id="331" r:id="rId23"/>
    <p:sldId id="329" r:id="rId24"/>
    <p:sldId id="265" r:id="rId25"/>
    <p:sldId id="300" r:id="rId26"/>
    <p:sldId id="299" r:id="rId27"/>
    <p:sldId id="295" r:id="rId28"/>
    <p:sldId id="296" r:id="rId29"/>
    <p:sldId id="266" r:id="rId30"/>
    <p:sldId id="303" r:id="rId31"/>
    <p:sldId id="305" r:id="rId32"/>
    <p:sldId id="301" r:id="rId33"/>
    <p:sldId id="306" r:id="rId34"/>
    <p:sldId id="268" r:id="rId35"/>
    <p:sldId id="307" r:id="rId36"/>
    <p:sldId id="267" r:id="rId37"/>
    <p:sldId id="309" r:id="rId38"/>
    <p:sldId id="310" r:id="rId39"/>
    <p:sldId id="311" r:id="rId40"/>
    <p:sldId id="308" r:id="rId41"/>
    <p:sldId id="312" r:id="rId42"/>
    <p:sldId id="313" r:id="rId43"/>
    <p:sldId id="283" r:id="rId44"/>
    <p:sldId id="317" r:id="rId45"/>
    <p:sldId id="316" r:id="rId46"/>
    <p:sldId id="314" r:id="rId47"/>
    <p:sldId id="315" r:id="rId48"/>
    <p:sldId id="318" r:id="rId49"/>
    <p:sldId id="319" r:id="rId50"/>
    <p:sldId id="320" r:id="rId51"/>
    <p:sldId id="321" r:id="rId52"/>
    <p:sldId id="322" r:id="rId53"/>
    <p:sldId id="324" r:id="rId54"/>
    <p:sldId id="325" r:id="rId55"/>
    <p:sldId id="327" r:id="rId56"/>
    <p:sldId id="323" r:id="rId57"/>
    <p:sldId id="326" r:id="rId58"/>
    <p:sldId id="328" r:id="rId5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1005" y="45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57A6C3-1DB7-4D9A-A493-D01BD42B2201}" type="datetimeFigureOut">
              <a:rPr lang="en-US" smtClean="0"/>
              <a:t>9/15/2019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ABE242-A00D-4D3D-A766-F523F61019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65175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ABE242-A00D-4D3D-A766-F523F610199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47679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ABE242-A00D-4D3D-A766-F523F610199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47679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ABE242-A00D-4D3D-A766-F523F610199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47679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ABE242-A00D-4D3D-A766-F523F610199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47679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ABE242-A00D-4D3D-A766-F523F6101997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47679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ABE242-A00D-4D3D-A766-F523F6101997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47679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Single Corner Snipped 3">
            <a:extLst>
              <a:ext uri="{FF2B5EF4-FFF2-40B4-BE49-F238E27FC236}">
                <a16:creationId xmlns:a16="http://schemas.microsoft.com/office/drawing/2014/main" id="{8F147794-6460-4ABA-B3E3-32F97CDABFC3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id="{6932D73B-6C8B-4CA7-AF13-257C2CF3BF36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8AFF2B-1A47-44FC-9598-F4EAC810394C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9B9FD57-C38E-4048-89D0-2EC52C2CFB9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0AAD829B-7062-4C88-9AF9-E015D4379F08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C54A41E-FA89-4669-AA11-6A901FCBABC5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952593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16F6ED-3253-4049-8659-19B93322C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FCCADA-A752-4D38-88F8-4D462915A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78A87F-3489-4B4D-BBA9-11CBDB2C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</p:spTree>
    <p:extLst>
      <p:ext uri="{BB962C8B-B14F-4D97-AF65-F5344CB8AC3E}">
        <p14:creationId xmlns:p14="http://schemas.microsoft.com/office/powerpoint/2010/main" val="414556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2327F4-C23D-4B4E-967F-393EBB466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1728C5-79E1-44C3-8924-3A141004D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CA38A8-1CE6-49D5-943C-93EAA9F275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BC9675-9478-4C58-9FCE-76018213D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A2DE4C-BBF6-4D5C-AB55-9F8E38B37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93512618-66E2-4EDC-9930-9C949F9C9F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2072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2D323A-E342-45CA-B83F-FB6CA41D8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2C42F7-2248-4314-8B6C-62014A347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E3945C-8621-4AC0-A05A-90B627E21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</p:spTree>
    <p:extLst>
      <p:ext uri="{BB962C8B-B14F-4D97-AF65-F5344CB8AC3E}">
        <p14:creationId xmlns:p14="http://schemas.microsoft.com/office/powerpoint/2010/main" val="7122680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D01412-CF35-49EF-B87D-9337C8914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BC2E08-E523-4C24-98BE-D658129DF6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A6A71D3-E04C-4F44-8550-BDD9B2933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E06A44-2F2C-4E25-9215-19FCAF99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</p:spTree>
    <p:extLst>
      <p:ext uri="{BB962C8B-B14F-4D97-AF65-F5344CB8AC3E}">
        <p14:creationId xmlns:p14="http://schemas.microsoft.com/office/powerpoint/2010/main" val="115948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F0F0EA-41D0-4A15-9343-019710440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700E0F-4FAC-40E4-B5B6-680BD3D70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E50B57-DCCD-4B65-9A94-D7555DFE71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2C69DA4-26A3-444B-893D-E3361464B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454E35F-FA1B-46D8-9492-C2E5058732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33BCB38-DC0E-4B17-83D9-BC9F14713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</p:spTree>
    <p:extLst>
      <p:ext uri="{BB962C8B-B14F-4D97-AF65-F5344CB8AC3E}">
        <p14:creationId xmlns:p14="http://schemas.microsoft.com/office/powerpoint/2010/main" val="152768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90EBE1-9A59-402B-A6A7-B76922FB0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E38662-0429-4296-A158-D62EF0003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</p:spTree>
    <p:extLst>
      <p:ext uri="{BB962C8B-B14F-4D97-AF65-F5344CB8AC3E}">
        <p14:creationId xmlns:p14="http://schemas.microsoft.com/office/powerpoint/2010/main" val="3943003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47D75C6-D226-4572-B838-EA5A6F4E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</p:spTree>
    <p:extLst>
      <p:ext uri="{BB962C8B-B14F-4D97-AF65-F5344CB8AC3E}">
        <p14:creationId xmlns:p14="http://schemas.microsoft.com/office/powerpoint/2010/main" val="934065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D9A067-6C42-46ED-879D-E75E820FA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80FF45-F771-49FB-9EDC-918A11553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7FA590-04B6-4B2E-869E-50A335567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C1C1F3-F340-4822-8B36-4C8C2B303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</p:spTree>
    <p:extLst>
      <p:ext uri="{BB962C8B-B14F-4D97-AF65-F5344CB8AC3E}">
        <p14:creationId xmlns:p14="http://schemas.microsoft.com/office/powerpoint/2010/main" val="2853076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375891-0B14-46B9-8DAA-210A3B409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7C7165D-DF93-4390-AA13-5AC651E9B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0159C7-4C28-4F21-8239-4F2BAF7C2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BA5BBB-DAE8-429C-B808-7DA1AD327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</p:spTree>
    <p:extLst>
      <p:ext uri="{BB962C8B-B14F-4D97-AF65-F5344CB8AC3E}">
        <p14:creationId xmlns:p14="http://schemas.microsoft.com/office/powerpoint/2010/main" val="418227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12618-66E2-4EDC-9930-9C949F9C9FF5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523999" y="731519"/>
            <a:ext cx="4462272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731520"/>
            <a:ext cx="4462272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450434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997826E-1E09-4B3C-AB20-85625548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4B5966-EE9A-482F-866F-03029E4D11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id="{7A35C8C3-CB33-4B76-90DD-8B1ACEDE820D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:a16="http://schemas.microsoft.com/office/drawing/2014/main" id="{479B3060-7A97-42BD-B23E-3E13F3C35B6E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E2DF1B2-D377-4A9A-995B-FD7A84EED162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FA86AE8-20AA-48F4-AFF0-D3DC190B9E05}"/>
              </a:ext>
            </a:extLst>
          </p:cNvPr>
          <p:cNvPicPr/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59E07CC-8A0B-4533-8599-3F61E8A241F9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13DFA64-B41C-4796-B51D-1D2CE1A4A79A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4D70C3-1FD7-4226-8307-ADB5FDC34D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r>
              <a:rPr lang="en-US"/>
              <a:t>Prof. NYBay</a:t>
            </a:r>
          </a:p>
        </p:txBody>
      </p:sp>
    </p:spTree>
    <p:extLst>
      <p:ext uri="{BB962C8B-B14F-4D97-AF65-F5344CB8AC3E}">
        <p14:creationId xmlns:p14="http://schemas.microsoft.com/office/powerpoint/2010/main" val="564450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dt="0"/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chemeClr val="tx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2.jpg"/><Relationship Id="rId7" Type="http://schemas.microsoft.com/office/2007/relationships/hdphoto" Target="../media/hdphoto3.wdp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4.png"/><Relationship Id="rId5" Type="http://schemas.microsoft.com/office/2007/relationships/hdphoto" Target="../media/hdphoto2.wdp"/><Relationship Id="rId4" Type="http://schemas.openxmlformats.org/officeDocument/2006/relationships/image" Target="../media/image13.png"/><Relationship Id="rId9" Type="http://schemas.microsoft.com/office/2007/relationships/hdphoto" Target="../media/hdphoto4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Relationship Id="rId6" Type="http://schemas.microsoft.com/office/2007/relationships/hdphoto" Target="../media/hdphoto6.wdp"/><Relationship Id="rId5" Type="http://schemas.openxmlformats.org/officeDocument/2006/relationships/image" Target="../media/image17.png"/><Relationship Id="rId4" Type="http://schemas.microsoft.com/office/2007/relationships/hdphoto" Target="../media/hdphoto5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microsoft.com/office/2007/relationships/hdphoto" Target="../media/hdphoto8.wdp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0.wdp"/><Relationship Id="rId5" Type="http://schemas.openxmlformats.org/officeDocument/2006/relationships/image" Target="../media/image22.png"/><Relationship Id="rId4" Type="http://schemas.microsoft.com/office/2007/relationships/hdphoto" Target="../media/hdphoto9.wdp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Relationship Id="rId4" Type="http://schemas.microsoft.com/office/2007/relationships/hdphoto" Target="../media/hdphoto11.wdp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1.emf"/><Relationship Id="rId4" Type="http://schemas.microsoft.com/office/2007/relationships/hdphoto" Target="../media/hdphoto12.wdp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hdphoto" Target="../media/hdphoto15.wdp"/><Relationship Id="rId3" Type="http://schemas.microsoft.com/office/2007/relationships/hdphoto" Target="../media/hdphoto13.wdp"/><Relationship Id="rId7" Type="http://schemas.openxmlformats.org/officeDocument/2006/relationships/image" Target="../media/image35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Relationship Id="rId6" Type="http://schemas.microsoft.com/office/2007/relationships/hdphoto" Target="../media/hdphoto14.wdp"/><Relationship Id="rId5" Type="http://schemas.openxmlformats.org/officeDocument/2006/relationships/image" Target="../media/image34.png"/><Relationship Id="rId4" Type="http://schemas.openxmlformats.org/officeDocument/2006/relationships/image" Target="../media/image33.png"/><Relationship Id="rId9" Type="http://schemas.openxmlformats.org/officeDocument/2006/relationships/image" Target="../media/image36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3.emf"/><Relationship Id="rId5" Type="http://schemas.openxmlformats.org/officeDocument/2006/relationships/image" Target="../media/image42.emf"/><Relationship Id="rId4" Type="http://schemas.microsoft.com/office/2007/relationships/hdphoto" Target="../media/hdphoto16.wdp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48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6.xml"/><Relationship Id="rId5" Type="http://schemas.microsoft.com/office/2007/relationships/hdphoto" Target="../media/hdphoto17.wdp"/><Relationship Id="rId4" Type="http://schemas.openxmlformats.org/officeDocument/2006/relationships/image" Target="../media/image5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8.xml"/><Relationship Id="rId5" Type="http://schemas.microsoft.com/office/2007/relationships/hdphoto" Target="../media/hdphoto18.wdp"/><Relationship Id="rId4" Type="http://schemas.openxmlformats.org/officeDocument/2006/relationships/image" Target="../media/image5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61.jpeg"/><Relationship Id="rId4" Type="http://schemas.openxmlformats.org/officeDocument/2006/relationships/image" Target="../media/image60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microsoft.com/office/2007/relationships/hdphoto" Target="../media/hdphoto19.wdp"/><Relationship Id="rId7" Type="http://schemas.microsoft.com/office/2007/relationships/hdphoto" Target="../media/hdphoto21.wdp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4.png"/><Relationship Id="rId11" Type="http://schemas.microsoft.com/office/2007/relationships/hdphoto" Target="../media/hdphoto23.wdp"/><Relationship Id="rId5" Type="http://schemas.microsoft.com/office/2007/relationships/hdphoto" Target="../media/hdphoto20.wdp"/><Relationship Id="rId10" Type="http://schemas.openxmlformats.org/officeDocument/2006/relationships/image" Target="../media/image66.png"/><Relationship Id="rId4" Type="http://schemas.openxmlformats.org/officeDocument/2006/relationships/image" Target="../media/image63.png"/><Relationship Id="rId9" Type="http://schemas.microsoft.com/office/2007/relationships/hdphoto" Target="../media/hdphoto22.wdp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microsoft.com/office/2007/relationships/hdphoto" Target="../media/hdphoto24.wdp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8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3" Type="http://schemas.microsoft.com/office/2007/relationships/hdphoto" Target="../media/hdphoto25.wdp"/><Relationship Id="rId7" Type="http://schemas.microsoft.com/office/2007/relationships/hdphoto" Target="../media/hdphoto27.wdp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71.png"/><Relationship Id="rId11" Type="http://schemas.microsoft.com/office/2007/relationships/hdphoto" Target="../media/hdphoto29.wdp"/><Relationship Id="rId5" Type="http://schemas.microsoft.com/office/2007/relationships/hdphoto" Target="../media/hdphoto26.wdp"/><Relationship Id="rId10" Type="http://schemas.openxmlformats.org/officeDocument/2006/relationships/image" Target="../media/image73.png"/><Relationship Id="rId4" Type="http://schemas.openxmlformats.org/officeDocument/2006/relationships/image" Target="../media/image70.png"/><Relationship Id="rId9" Type="http://schemas.microsoft.com/office/2007/relationships/hdphoto" Target="../media/hdphoto28.wdp"/></Relationships>
</file>

<file path=ppt/slides/_rels/slide43.xml.rels><?xml version="1.0" encoding="UTF-8" standalone="yes"?>
<Relationships xmlns="http://schemas.openxmlformats.org/package/2006/relationships"><Relationship Id="rId3" Type="http://schemas.microsoft.com/office/2007/relationships/hdphoto" Target="../media/hdphoto30.wdp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8.xml"/><Relationship Id="rId5" Type="http://schemas.microsoft.com/office/2007/relationships/hdphoto" Target="../media/hdphoto31.wdp"/><Relationship Id="rId4" Type="http://schemas.openxmlformats.org/officeDocument/2006/relationships/image" Target="../media/image75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78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7" Type="http://schemas.openxmlformats.org/officeDocument/2006/relationships/image" Target="../media/image85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84.jpeg"/><Relationship Id="rId5" Type="http://schemas.openxmlformats.org/officeDocument/2006/relationships/image" Target="../media/image83.jpeg"/><Relationship Id="rId4" Type="http://schemas.openxmlformats.org/officeDocument/2006/relationships/image" Target="../media/image82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88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emf"/><Relationship Id="rId2" Type="http://schemas.openxmlformats.org/officeDocument/2006/relationships/image" Target="../media/image89.emf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92.emf"/><Relationship Id="rId4" Type="http://schemas.openxmlformats.org/officeDocument/2006/relationships/image" Target="../media/image91.emf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emf"/><Relationship Id="rId1" Type="http://schemas.openxmlformats.org/officeDocument/2006/relationships/slideLayout" Target="../slideLayouts/slideLayout8.xml"/></Relationships>
</file>

<file path=ppt/slides/_rels/slide50.xml.rels><?xml version="1.0" encoding="UTF-8" standalone="yes"?>
<Relationships xmlns="http://schemas.openxmlformats.org/package/2006/relationships"><Relationship Id="rId3" Type="http://schemas.microsoft.com/office/2007/relationships/hdphoto" Target="../media/hdphoto32.wdp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96.png"/><Relationship Id="rId4" Type="http://schemas.openxmlformats.org/officeDocument/2006/relationships/image" Target="../media/image95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8.xml"/><Relationship Id="rId5" Type="http://schemas.microsoft.com/office/2007/relationships/hdphoto" Target="../media/hdphoto33.wdp"/><Relationship Id="rId4" Type="http://schemas.openxmlformats.org/officeDocument/2006/relationships/image" Target="../media/image103.png"/></Relationships>
</file>

<file path=ppt/slides/_rels/slide54.xml.rels><?xml version="1.0" encoding="UTF-8" standalone="yes"?>
<Relationships xmlns="http://schemas.openxmlformats.org/package/2006/relationships"><Relationship Id="rId3" Type="http://schemas.microsoft.com/office/2007/relationships/hdphoto" Target="../media/hdphoto34.wdp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8.xml"/><Relationship Id="rId5" Type="http://schemas.microsoft.com/office/2007/relationships/hdphoto" Target="../media/hdphoto35.wdp"/><Relationship Id="rId4" Type="http://schemas.openxmlformats.org/officeDocument/2006/relationships/image" Target="../media/image105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8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8.xml"/><Relationship Id="rId4" Type="http://schemas.microsoft.com/office/2007/relationships/hdphoto" Target="../media/hdphoto36.wdp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2" Type="http://schemas.openxmlformats.org/officeDocument/2006/relationships/image" Target="../media/image110.emf"/><Relationship Id="rId1" Type="http://schemas.openxmlformats.org/officeDocument/2006/relationships/slideLayout" Target="../slideLayouts/slideLayout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emf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2362201" y="1635834"/>
            <a:ext cx="7175351" cy="1793167"/>
          </a:xfrm>
        </p:spPr>
        <p:txBody>
          <a:bodyPr/>
          <a:lstStyle/>
          <a:p>
            <a:r>
              <a:rPr lang="az-Latn-AZ" dirty="0"/>
              <a:t>QİDA BORUSUNUN CƏRRAHİ XƏSTƏLİKLƏRİNƏ DİAQNOSTİK YANAŞMA</a:t>
            </a:r>
            <a:endParaRPr lang="en-US" dirty="0"/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2362200" y="5052546"/>
            <a:ext cx="5637010" cy="882119"/>
          </a:xfrm>
        </p:spPr>
        <p:txBody>
          <a:bodyPr/>
          <a:lstStyle/>
          <a:p>
            <a:pPr algn="ctr"/>
            <a:r>
              <a:rPr lang="az-Latn-AZ" b="1" dirty="0"/>
              <a:t>ATU I Cərrahi Xəstəlikləri Kafedrası</a:t>
            </a:r>
          </a:p>
          <a:p>
            <a:pPr algn="ctr"/>
            <a:r>
              <a:rPr lang="az-Latn-AZ" b="1" dirty="0"/>
              <a:t>Prof N.Y.Bayramov</a:t>
            </a:r>
            <a:endParaRPr lang="en-US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/>
              <a:t>Prof. NYBay</a:t>
            </a:r>
            <a:endParaRPr lang="en-US" dirty="0"/>
          </a:p>
        </p:txBody>
      </p:sp>
      <p:pic>
        <p:nvPicPr>
          <p:cNvPr id="6" name="Picture 3" descr="human digestive system with label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07" r="2985" b="33038"/>
          <a:stretch/>
        </p:blipFill>
        <p:spPr bwMode="auto">
          <a:xfrm>
            <a:off x="8458200" y="3581400"/>
            <a:ext cx="1983218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E830370-E3C2-4B64-83D5-CA5A0DA5ED36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</p:spTree>
    <p:extLst>
      <p:ext uri="{BB962C8B-B14F-4D97-AF65-F5344CB8AC3E}">
        <p14:creationId xmlns:p14="http://schemas.microsoft.com/office/powerpoint/2010/main" val="39214484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87726" y="3176"/>
            <a:ext cx="3636085" cy="609600"/>
          </a:xfrm>
        </p:spPr>
        <p:txBody>
          <a:bodyPr/>
          <a:lstStyle/>
          <a:p>
            <a:pPr algn="r"/>
            <a:r>
              <a:rPr lang="az-Latn-AZ" sz="3200" dirty="0"/>
              <a:t>Anatomiyası</a:t>
            </a:r>
            <a:endParaRPr lang="en-US" sz="32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873205" y="987426"/>
            <a:ext cx="3706316" cy="487362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14600"/>
            <a:ext cx="5334000" cy="3730625"/>
          </a:xfrm>
        </p:spPr>
        <p:txBody>
          <a:bodyPr>
            <a:noAutofit/>
          </a:bodyPr>
          <a:lstStyle/>
          <a:p>
            <a:r>
              <a:rPr lang="az-Latn-AZ" sz="2400" dirty="0"/>
              <a:t>Ezofaqus udlaq ilə mədəni birləşdirən əzələli bir borudur</a:t>
            </a:r>
          </a:p>
          <a:p>
            <a:endParaRPr lang="az-Latn-AZ" sz="2400" dirty="0"/>
          </a:p>
          <a:p>
            <a:r>
              <a:rPr lang="az-Latn-AZ" sz="2400" b="1" dirty="0">
                <a:solidFill>
                  <a:srgbClr val="FF0000"/>
                </a:solidFill>
              </a:rPr>
              <a:t>Ölçüləri</a:t>
            </a:r>
            <a:r>
              <a:rPr lang="az-Latn-AZ" sz="2400" dirty="0">
                <a:solidFill>
                  <a:srgbClr val="FF0000"/>
                </a:solidFill>
              </a:rPr>
              <a:t> </a:t>
            </a:r>
          </a:p>
          <a:p>
            <a:r>
              <a:rPr lang="az-Latn-AZ" sz="2000" dirty="0"/>
              <a:t>Kəsici dişlərdən: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000" dirty="0"/>
              <a:t>yuxarı sfinkora qədər 15-20 sm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000" dirty="0"/>
              <a:t>qastro-ezofageal birləşməyə qədər 40-45 sm </a:t>
            </a:r>
            <a:endParaRPr lang="en-US" sz="2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82B93D0-2EC5-4BBB-A0FE-E3C08937D9FE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24521F-327B-43B6-8FA1-00401A4847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</p:spTree>
    <p:extLst>
      <p:ext uri="{BB962C8B-B14F-4D97-AF65-F5344CB8AC3E}">
        <p14:creationId xmlns:p14="http://schemas.microsoft.com/office/powerpoint/2010/main" val="33679558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38600" y="76200"/>
            <a:ext cx="3636085" cy="609600"/>
          </a:xfrm>
        </p:spPr>
        <p:txBody>
          <a:bodyPr/>
          <a:lstStyle/>
          <a:p>
            <a:r>
              <a:rPr lang="az-Latn-AZ" sz="3200" dirty="0"/>
              <a:t>Anatomiyası</a:t>
            </a:r>
            <a:endParaRPr lang="en-US" sz="32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27168" y="987426"/>
            <a:ext cx="1998390" cy="4873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1863661"/>
            <a:ext cx="4267200" cy="3121153"/>
          </a:xfrm>
        </p:spPr>
        <p:txBody>
          <a:bodyPr>
            <a:noAutofit/>
          </a:bodyPr>
          <a:lstStyle/>
          <a:p>
            <a:r>
              <a:rPr lang="az-Latn-AZ" sz="2400" i="1" dirty="0">
                <a:solidFill>
                  <a:srgbClr val="C00000"/>
                </a:solidFill>
              </a:rPr>
              <a:t>3 fizioloji daralması var:</a:t>
            </a:r>
          </a:p>
          <a:p>
            <a:endParaRPr lang="az-Latn-AZ" sz="2400" i="1" dirty="0"/>
          </a:p>
          <a:p>
            <a:r>
              <a:rPr lang="az-Latn-AZ" sz="2400" i="1" dirty="0"/>
              <a:t>Yuxarı</a:t>
            </a:r>
          </a:p>
          <a:p>
            <a:r>
              <a:rPr lang="az-Latn-AZ" sz="2400" i="1" dirty="0"/>
              <a:t>Orta</a:t>
            </a:r>
          </a:p>
          <a:p>
            <a:r>
              <a:rPr lang="az-Latn-AZ" sz="2400" i="1" dirty="0"/>
              <a:t>Aşağı</a:t>
            </a:r>
            <a:endParaRPr lang="en-US" sz="2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A7A1339-BD06-4A7D-96E5-1AEAC9CDE17E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3A3BF9-DDAA-4155-89DD-CD67C1BD5A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</p:spTree>
    <p:extLst>
      <p:ext uri="{BB962C8B-B14F-4D97-AF65-F5344CB8AC3E}">
        <p14:creationId xmlns:p14="http://schemas.microsoft.com/office/powerpoint/2010/main" val="18975979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86200" y="152400"/>
            <a:ext cx="3636085" cy="609600"/>
          </a:xfrm>
        </p:spPr>
        <p:txBody>
          <a:bodyPr/>
          <a:lstStyle/>
          <a:p>
            <a:r>
              <a:rPr lang="az-Latn-AZ" sz="3600" dirty="0"/>
              <a:t>Anatomiyası</a:t>
            </a:r>
            <a:endParaRPr lang="en-US" sz="3600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1524000"/>
            <a:ext cx="5397432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95400"/>
            <a:ext cx="3429000" cy="5105400"/>
          </a:xfrm>
        </p:spPr>
        <p:txBody>
          <a:bodyPr>
            <a:noAutofit/>
          </a:bodyPr>
          <a:lstStyle/>
          <a:p>
            <a:r>
              <a:rPr lang="az-Latn-AZ" sz="2400" b="1" i="1" dirty="0">
                <a:solidFill>
                  <a:srgbClr val="C00000"/>
                </a:solidFill>
              </a:rPr>
              <a:t>Histoloji qatları</a:t>
            </a:r>
          </a:p>
          <a:p>
            <a:endParaRPr lang="az-Latn-AZ" sz="2400" i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400" i="1" dirty="0"/>
              <a:t>Selikli qişa (yastı hüceyəli)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400" i="1" dirty="0"/>
              <a:t>Selikaltı qat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400" i="1" dirty="0"/>
              <a:t>Sirkulyar əzələ qatı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400" i="1" dirty="0"/>
              <a:t>Boylama əzələ qatı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400" i="1" dirty="0"/>
              <a:t>Xarici qat (adventisya)</a:t>
            </a:r>
            <a:endParaRPr lang="en-US" sz="2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5636175-0F90-4604-B150-D73A93C8C8F4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DA57D1-4F38-4770-921E-8FEA9CDBF8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</p:spTree>
    <p:extLst>
      <p:ext uri="{BB962C8B-B14F-4D97-AF65-F5344CB8AC3E}">
        <p14:creationId xmlns:p14="http://schemas.microsoft.com/office/powerpoint/2010/main" val="1132817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38600" y="0"/>
            <a:ext cx="3636085" cy="609600"/>
          </a:xfrm>
        </p:spPr>
        <p:txBody>
          <a:bodyPr/>
          <a:lstStyle/>
          <a:p>
            <a:r>
              <a:rPr lang="az-Latn-AZ" sz="3200" dirty="0"/>
              <a:t>Anatomiyası</a:t>
            </a:r>
            <a:endParaRPr lang="en-US" sz="3200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1" y="838200"/>
            <a:ext cx="4546311" cy="5683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800" y="1405909"/>
            <a:ext cx="4267200" cy="5486400"/>
          </a:xfrm>
        </p:spPr>
        <p:txBody>
          <a:bodyPr>
            <a:noAutofit/>
          </a:bodyPr>
          <a:lstStyle/>
          <a:p>
            <a:r>
              <a:rPr lang="az-Latn-AZ" sz="2400" i="1" dirty="0">
                <a:solidFill>
                  <a:srgbClr val="C00000"/>
                </a:solidFill>
              </a:rPr>
              <a:t>Arteriyal təhcizat</a:t>
            </a:r>
          </a:p>
          <a:p>
            <a:endParaRPr lang="az-Latn-AZ" sz="2400" i="1" dirty="0"/>
          </a:p>
          <a:p>
            <a:r>
              <a:rPr lang="az-Latn-AZ" sz="2400" i="1" dirty="0"/>
              <a:t>Boyun</a:t>
            </a:r>
          </a:p>
          <a:p>
            <a:r>
              <a:rPr lang="az-Latn-AZ" sz="2400" dirty="0"/>
              <a:t>Aşağı tiroid arteriyaları</a:t>
            </a:r>
          </a:p>
          <a:p>
            <a:endParaRPr lang="az-Latn-AZ" sz="2400" i="1" dirty="0"/>
          </a:p>
          <a:p>
            <a:r>
              <a:rPr lang="az-Latn-AZ" sz="2400" i="1" dirty="0"/>
              <a:t>Döş</a:t>
            </a:r>
          </a:p>
          <a:p>
            <a:r>
              <a:rPr lang="az-Latn-AZ" sz="2400" dirty="0"/>
              <a:t>Bronxila və ezofaqus arteriyaları</a:t>
            </a:r>
          </a:p>
          <a:p>
            <a:endParaRPr lang="az-Latn-AZ" sz="2400" i="1" dirty="0"/>
          </a:p>
          <a:p>
            <a:r>
              <a:rPr lang="az-Latn-AZ" sz="2400" i="1" dirty="0"/>
              <a:t>Qarın</a:t>
            </a:r>
          </a:p>
          <a:p>
            <a:r>
              <a:rPr lang="az-Latn-AZ" sz="2400" dirty="0"/>
              <a:t>Mədə və diafraqma arteriyaları</a:t>
            </a:r>
            <a:endParaRPr lang="en-US" sz="2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D7A00F-ABD6-4A46-89BD-81FBAAAB46A3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EEFE6C-33F7-4276-9BE0-223FFB5317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</p:spTree>
    <p:extLst>
      <p:ext uri="{BB962C8B-B14F-4D97-AF65-F5344CB8AC3E}">
        <p14:creationId xmlns:p14="http://schemas.microsoft.com/office/powerpoint/2010/main" val="8619041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50792" y="37049"/>
            <a:ext cx="3636085" cy="609600"/>
          </a:xfrm>
        </p:spPr>
        <p:txBody>
          <a:bodyPr/>
          <a:lstStyle/>
          <a:p>
            <a:r>
              <a:rPr lang="az-Latn-AZ" sz="3600" dirty="0"/>
              <a:t>Anatomiyası</a:t>
            </a:r>
            <a:endParaRPr lang="en-US" sz="3600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838200"/>
            <a:ext cx="3810000" cy="57763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8600" y="1905000"/>
            <a:ext cx="4267200" cy="4419600"/>
          </a:xfrm>
        </p:spPr>
        <p:txBody>
          <a:bodyPr>
            <a:noAutofit/>
          </a:bodyPr>
          <a:lstStyle/>
          <a:p>
            <a:r>
              <a:rPr lang="az-Latn-AZ" sz="2400" i="1" dirty="0">
                <a:solidFill>
                  <a:srgbClr val="C00000"/>
                </a:solidFill>
              </a:rPr>
              <a:t>Venoz axın</a:t>
            </a:r>
          </a:p>
          <a:p>
            <a:endParaRPr lang="az-Latn-AZ" sz="2400" i="1" dirty="0"/>
          </a:p>
          <a:p>
            <a:r>
              <a:rPr lang="az-Latn-AZ" sz="2400" i="1" dirty="0"/>
              <a:t>Boyun</a:t>
            </a:r>
          </a:p>
          <a:p>
            <a:r>
              <a:rPr lang="az-Latn-AZ" sz="2400" dirty="0"/>
              <a:t>Aşağı tiroid venaları</a:t>
            </a:r>
          </a:p>
          <a:p>
            <a:endParaRPr lang="az-Latn-AZ" sz="2400" i="1" dirty="0"/>
          </a:p>
          <a:p>
            <a:r>
              <a:rPr lang="az-Latn-AZ" sz="2400" i="1" dirty="0"/>
              <a:t>Döş</a:t>
            </a:r>
          </a:p>
          <a:p>
            <a:r>
              <a:rPr lang="az-Latn-AZ" sz="2400" dirty="0"/>
              <a:t>Aziqos və hemiaziqoz</a:t>
            </a:r>
          </a:p>
          <a:p>
            <a:endParaRPr lang="az-Latn-AZ" sz="2400" i="1" dirty="0"/>
          </a:p>
          <a:p>
            <a:r>
              <a:rPr lang="az-Latn-AZ" sz="2400" i="1" dirty="0"/>
              <a:t>Qarın</a:t>
            </a:r>
          </a:p>
          <a:p>
            <a:r>
              <a:rPr lang="az-Latn-AZ" sz="2400" dirty="0"/>
              <a:t>Portal venaya</a:t>
            </a:r>
            <a:endParaRPr lang="en-US" sz="2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BF0CCB6-6736-42DA-89BD-893A8A481959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083C20-24B7-42A1-9569-16A0C784A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</p:spTree>
    <p:extLst>
      <p:ext uri="{BB962C8B-B14F-4D97-AF65-F5344CB8AC3E}">
        <p14:creationId xmlns:p14="http://schemas.microsoft.com/office/powerpoint/2010/main" val="38885484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42316" y="152401"/>
            <a:ext cx="3636085" cy="609600"/>
          </a:xfrm>
        </p:spPr>
        <p:txBody>
          <a:bodyPr/>
          <a:lstStyle/>
          <a:p>
            <a:r>
              <a:rPr lang="az-Latn-AZ" sz="3200" dirty="0"/>
              <a:t>Anatomiyası</a:t>
            </a:r>
            <a:endParaRPr lang="en-US" sz="3200" dirty="0"/>
          </a:p>
        </p:txBody>
      </p:sp>
      <p:pic>
        <p:nvPicPr>
          <p:cNvPr id="717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62800" y="1245262"/>
            <a:ext cx="2552191" cy="4873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800" y="1245262"/>
            <a:ext cx="4267200" cy="5486400"/>
          </a:xfrm>
        </p:spPr>
        <p:txBody>
          <a:bodyPr>
            <a:noAutofit/>
          </a:bodyPr>
          <a:lstStyle/>
          <a:p>
            <a:r>
              <a:rPr lang="az-Latn-AZ" sz="2400" b="1" i="1" dirty="0">
                <a:solidFill>
                  <a:srgbClr val="C00000"/>
                </a:solidFill>
              </a:rPr>
              <a:t>Limfa drenajı</a:t>
            </a:r>
          </a:p>
          <a:p>
            <a:endParaRPr lang="az-Latn-AZ" sz="2400" i="1" dirty="0"/>
          </a:p>
          <a:p>
            <a:r>
              <a:rPr lang="az-Latn-AZ" sz="2400" i="1" dirty="0"/>
              <a:t>Boyun</a:t>
            </a:r>
          </a:p>
          <a:p>
            <a:r>
              <a:rPr lang="az-Latn-AZ" sz="2400" dirty="0"/>
              <a:t>Paratraxela və servikal düyünlərə</a:t>
            </a:r>
          </a:p>
          <a:p>
            <a:endParaRPr lang="az-Latn-AZ" sz="2400" i="1" dirty="0"/>
          </a:p>
          <a:p>
            <a:r>
              <a:rPr lang="az-Latn-AZ" sz="2400" i="1" dirty="0"/>
              <a:t>Döş</a:t>
            </a:r>
          </a:p>
          <a:p>
            <a:r>
              <a:rPr lang="az-Latn-AZ" sz="2400" dirty="0"/>
              <a:t>Paratraxeal düyünlərə</a:t>
            </a:r>
          </a:p>
          <a:p>
            <a:endParaRPr lang="az-Latn-AZ" sz="2400" i="1" dirty="0"/>
          </a:p>
          <a:p>
            <a:r>
              <a:rPr lang="az-Latn-AZ" sz="2400" i="1" dirty="0"/>
              <a:t>Qarın</a:t>
            </a:r>
          </a:p>
          <a:p>
            <a:r>
              <a:rPr lang="az-Latn-AZ" sz="2400" dirty="0"/>
              <a:t>Periqastrik düyünlərə</a:t>
            </a:r>
            <a:endParaRPr lang="en-US" sz="2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5D854EC-BFCB-4F09-ABC6-49A37C28D4EA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90EAB1-B11C-4F89-9A27-7608D9F16F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</p:spTree>
    <p:extLst>
      <p:ext uri="{BB962C8B-B14F-4D97-AF65-F5344CB8AC3E}">
        <p14:creationId xmlns:p14="http://schemas.microsoft.com/office/powerpoint/2010/main" val="39402793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22634" y="91913"/>
            <a:ext cx="3636085" cy="609600"/>
          </a:xfrm>
        </p:spPr>
        <p:txBody>
          <a:bodyPr/>
          <a:lstStyle/>
          <a:p>
            <a:r>
              <a:rPr lang="az-Latn-AZ" sz="3200" dirty="0"/>
              <a:t>Anatomiyası</a:t>
            </a:r>
            <a:endParaRPr lang="en-US" sz="32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>
          <a:xfrm>
            <a:off x="838200" y="3188067"/>
            <a:ext cx="2667000" cy="481865"/>
          </a:xfrm>
        </p:spPr>
        <p:txBody>
          <a:bodyPr>
            <a:noAutofit/>
          </a:bodyPr>
          <a:lstStyle/>
          <a:p>
            <a:r>
              <a:rPr lang="az-Latn-AZ" sz="2800" b="1" i="1" dirty="0">
                <a:solidFill>
                  <a:srgbClr val="C00000"/>
                </a:solidFill>
              </a:rPr>
              <a:t>İnnervasiya</a:t>
            </a:r>
            <a:endParaRPr lang="en-US" sz="2800" b="1" i="1" dirty="0">
              <a:solidFill>
                <a:srgbClr val="C00000"/>
              </a:solidFill>
            </a:endParaRPr>
          </a:p>
        </p:txBody>
      </p:sp>
      <p:sp>
        <p:nvSpPr>
          <p:cNvPr id="6" name="Mətn Qutusu 2"/>
          <p:cNvSpPr txBox="1"/>
          <p:nvPr/>
        </p:nvSpPr>
        <p:spPr>
          <a:xfrm>
            <a:off x="5589286" y="1219200"/>
            <a:ext cx="28147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2400" dirty="0">
                <a:latin typeface="Arial" panose="020B0604020202020204" pitchFamily="34" charset="0"/>
                <a:cs typeface="Arial" panose="020B0604020202020204" pitchFamily="34" charset="0"/>
              </a:rPr>
              <a:t>Meissner kələfi </a:t>
            </a:r>
          </a:p>
          <a:p>
            <a:r>
              <a:rPr lang="az-Latn-AZ" sz="2400" dirty="0">
                <a:latin typeface="Arial" panose="020B0604020202020204" pitchFamily="34" charset="0"/>
                <a:cs typeface="Arial" panose="020B0604020202020204" pitchFamily="34" charset="0"/>
              </a:rPr>
              <a:t>(submukoza)</a:t>
            </a:r>
          </a:p>
        </p:txBody>
      </p:sp>
      <p:cxnSp>
        <p:nvCxnSpPr>
          <p:cNvPr id="7" name="Birbaşa Oxla Birləşdirici 4"/>
          <p:cNvCxnSpPr>
            <a:cxnSpLocks/>
            <a:stCxn id="6" idx="3"/>
          </p:cNvCxnSpPr>
          <p:nvPr/>
        </p:nvCxnSpPr>
        <p:spPr>
          <a:xfrm>
            <a:off x="8403989" y="1634699"/>
            <a:ext cx="1569992" cy="0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Mətn Qutusu 5"/>
          <p:cNvSpPr txBox="1"/>
          <p:nvPr/>
        </p:nvSpPr>
        <p:spPr>
          <a:xfrm>
            <a:off x="4898789" y="2286000"/>
            <a:ext cx="3505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2400" dirty="0">
                <a:latin typeface="Arial" panose="020B0604020202020204" pitchFamily="34" charset="0"/>
                <a:cs typeface="Arial" panose="020B0604020202020204" pitchFamily="34" charset="0"/>
              </a:rPr>
              <a:t>Auerbach  kələfi 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az-Latn-AZ" sz="2400" dirty="0">
                <a:latin typeface="Arial" panose="020B0604020202020204" pitchFamily="34" charset="0"/>
                <a:cs typeface="Arial" panose="020B0604020202020204" pitchFamily="34" charset="0"/>
              </a:rPr>
              <a:t>myenteric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az-Latn-AZ" sz="2400" dirty="0">
                <a:latin typeface="Arial" panose="020B0604020202020204" pitchFamily="34" charset="0"/>
                <a:cs typeface="Arial" panose="020B0604020202020204" pitchFamily="34" charset="0"/>
              </a:rPr>
              <a:t> əzələ qatı</a:t>
            </a:r>
          </a:p>
        </p:txBody>
      </p:sp>
      <p:cxnSp>
        <p:nvCxnSpPr>
          <p:cNvPr id="9" name="Birbaşa Oxla Birləşdirici 7"/>
          <p:cNvCxnSpPr>
            <a:cxnSpLocks/>
            <a:stCxn id="8" idx="3"/>
          </p:cNvCxnSpPr>
          <p:nvPr/>
        </p:nvCxnSpPr>
        <p:spPr>
          <a:xfrm>
            <a:off x="8403989" y="2701499"/>
            <a:ext cx="1425811" cy="0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Mətn Qutusu 8"/>
          <p:cNvSpPr txBox="1"/>
          <p:nvPr/>
        </p:nvSpPr>
        <p:spPr>
          <a:xfrm>
            <a:off x="6111211" y="4267200"/>
            <a:ext cx="18897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2400" dirty="0">
                <a:latin typeface="Arial" panose="020B0604020202020204" pitchFamily="34" charset="0"/>
                <a:cs typeface="Arial" panose="020B0604020202020204" pitchFamily="34" charset="0"/>
              </a:rPr>
              <a:t>Azan sinir</a:t>
            </a:r>
          </a:p>
        </p:txBody>
      </p:sp>
      <p:sp>
        <p:nvSpPr>
          <p:cNvPr id="11" name="Mətn Qutusu 11"/>
          <p:cNvSpPr txBox="1"/>
          <p:nvPr/>
        </p:nvSpPr>
        <p:spPr>
          <a:xfrm>
            <a:off x="5078590" y="5334000"/>
            <a:ext cx="33253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2400" dirty="0">
                <a:latin typeface="Arial" panose="020B0604020202020204" pitchFamily="34" charset="0"/>
                <a:cs typeface="Arial" panose="020B0604020202020204" pitchFamily="34" charset="0"/>
              </a:rPr>
              <a:t>Boylama əzələ qatı</a:t>
            </a:r>
          </a:p>
        </p:txBody>
      </p:sp>
      <p:pic>
        <p:nvPicPr>
          <p:cNvPr id="12" name="Şəkil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507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592981" y="1112504"/>
            <a:ext cx="1889789" cy="4992642"/>
          </a:xfrm>
          <a:prstGeom prst="rect">
            <a:avLst/>
          </a:prstGeom>
        </p:spPr>
      </p:pic>
      <p:cxnSp>
        <p:nvCxnSpPr>
          <p:cNvPr id="13" name="Birbaşa Oxla Birləşdirici 24"/>
          <p:cNvCxnSpPr>
            <a:cxnSpLocks/>
            <a:stCxn id="10" idx="3"/>
          </p:cNvCxnSpPr>
          <p:nvPr/>
        </p:nvCxnSpPr>
        <p:spPr>
          <a:xfrm flipV="1">
            <a:off x="8001000" y="4487202"/>
            <a:ext cx="1615411" cy="10831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Birbaşa Oxla Birləşdirici 28"/>
          <p:cNvCxnSpPr>
            <a:cxnSpLocks/>
            <a:stCxn id="11" idx="3"/>
          </p:cNvCxnSpPr>
          <p:nvPr/>
        </p:nvCxnSpPr>
        <p:spPr>
          <a:xfrm flipV="1">
            <a:off x="8403989" y="5554002"/>
            <a:ext cx="1188992" cy="10831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BA513C18-2C61-438D-9CE7-5654C02C0CE9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  <p:sp>
        <p:nvSpPr>
          <p:cNvPr id="39" name="Footer Placeholder 38">
            <a:extLst>
              <a:ext uri="{FF2B5EF4-FFF2-40B4-BE49-F238E27FC236}">
                <a16:creationId xmlns:a16="http://schemas.microsoft.com/office/drawing/2014/main" id="{20C11E29-8125-445D-B48A-47AB5E40B8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</p:spTree>
    <p:extLst>
      <p:ext uri="{BB962C8B-B14F-4D97-AF65-F5344CB8AC3E}">
        <p14:creationId xmlns:p14="http://schemas.microsoft.com/office/powerpoint/2010/main" val="30520112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4400" y="36731"/>
            <a:ext cx="3636085" cy="609600"/>
          </a:xfrm>
        </p:spPr>
        <p:txBody>
          <a:bodyPr/>
          <a:lstStyle/>
          <a:p>
            <a:r>
              <a:rPr lang="az-Latn-AZ" sz="3600" dirty="0"/>
              <a:t>Fiziologiyası</a:t>
            </a:r>
            <a:endParaRPr lang="en-US" sz="3600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1447800"/>
            <a:ext cx="4993968" cy="4648200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4267200" cy="3948530"/>
          </a:xfrm>
        </p:spPr>
        <p:txBody>
          <a:bodyPr>
            <a:noAutofit/>
          </a:bodyPr>
          <a:lstStyle/>
          <a:p>
            <a:r>
              <a:rPr lang="az-Latn-AZ" sz="3200" b="1" i="1" dirty="0">
                <a:solidFill>
                  <a:srgbClr val="C00000"/>
                </a:solidFill>
              </a:rPr>
              <a:t>2 əsas funksiyası var:</a:t>
            </a:r>
          </a:p>
          <a:p>
            <a:endParaRPr lang="az-Latn-AZ" sz="3200" b="1" i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az-Latn-AZ" sz="3200" b="1" i="1" dirty="0"/>
              <a:t>Udma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az-Latn-AZ" sz="3200" b="1" i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az-Latn-AZ" sz="3200" b="1" i="1" dirty="0"/>
              <a:t>Anti-reflüks</a:t>
            </a:r>
            <a:endParaRPr lang="en-US" sz="2800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0BA2FF4-A65F-44E6-A059-39800341C77D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7C0099-0A24-4572-86A4-506B6E9348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</p:spTree>
    <p:extLst>
      <p:ext uri="{BB962C8B-B14F-4D97-AF65-F5344CB8AC3E}">
        <p14:creationId xmlns:p14="http://schemas.microsoft.com/office/powerpoint/2010/main" val="32836570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2978" y="83242"/>
            <a:ext cx="3636085" cy="609600"/>
          </a:xfrm>
        </p:spPr>
        <p:txBody>
          <a:bodyPr/>
          <a:lstStyle/>
          <a:p>
            <a:r>
              <a:rPr lang="az-Latn-AZ" sz="3600" dirty="0"/>
              <a:t>Fiziologiyası</a:t>
            </a:r>
            <a:endParaRPr lang="en-US" sz="3600" dirty="0"/>
          </a:p>
        </p:txBody>
      </p:sp>
      <p:pic>
        <p:nvPicPr>
          <p:cNvPr id="6" name="Şəkil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2978" y="1165084"/>
            <a:ext cx="2087931" cy="2155450"/>
          </a:xfrm>
          <a:prstGeom prst="rect">
            <a:avLst/>
          </a:prstGeom>
        </p:spPr>
      </p:pic>
      <p:pic>
        <p:nvPicPr>
          <p:cNvPr id="7" name="Şəkil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6971" y="743583"/>
            <a:ext cx="2011629" cy="2057401"/>
          </a:xfrm>
          <a:prstGeom prst="rect">
            <a:avLst/>
          </a:prstGeom>
        </p:spPr>
      </p:pic>
      <p:pic>
        <p:nvPicPr>
          <p:cNvPr id="8" name="Şəkil 10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416117" y="1918455"/>
            <a:ext cx="1752600" cy="2057400"/>
          </a:xfrm>
          <a:prstGeom prst="rect">
            <a:avLst/>
          </a:prstGeom>
        </p:spPr>
      </p:pic>
      <p:pic>
        <p:nvPicPr>
          <p:cNvPr id="9" name="Şəkil 11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288473" y="2800984"/>
            <a:ext cx="1862001" cy="2117440"/>
          </a:xfrm>
          <a:prstGeom prst="rect">
            <a:avLst/>
          </a:prstGeom>
        </p:spPr>
      </p:pic>
      <p:pic>
        <p:nvPicPr>
          <p:cNvPr id="10" name="Şəkil 3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959799" y="4473767"/>
            <a:ext cx="1914798" cy="203693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407658" y="3745468"/>
            <a:ext cx="28002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b="1" dirty="0"/>
              <a:t>Beyindən implusun gəlməsi</a:t>
            </a:r>
            <a:endParaRPr lang="en-US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2905134" y="4355068"/>
            <a:ext cx="18053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b="1" dirty="0"/>
              <a:t>Udlağın yığılması</a:t>
            </a:r>
            <a:endParaRPr lang="en-US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1923584" y="4964668"/>
            <a:ext cx="37684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b="1" dirty="0"/>
              <a:t>Yuxarı ezofageal sfinktorun boşalması</a:t>
            </a:r>
            <a:endParaRPr lang="en-US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2308624" y="5650468"/>
            <a:ext cx="29983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b="1" dirty="0"/>
              <a:t>Qida borusunun peristaltikası</a:t>
            </a:r>
            <a:endParaRPr lang="en-US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1961831" y="6260068"/>
            <a:ext cx="36919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b="1" dirty="0"/>
              <a:t>Aşağı ezofageal sfinktorun boşalması</a:t>
            </a:r>
            <a:endParaRPr lang="en-US" b="1" dirty="0">
              <a:latin typeface="Times New Roman"/>
              <a:ea typeface="MS Mincho"/>
            </a:endParaRPr>
          </a:p>
        </p:txBody>
      </p:sp>
      <p:cxnSp>
        <p:nvCxnSpPr>
          <p:cNvPr id="17" name="Straight Arrow Connector 16"/>
          <p:cNvCxnSpPr>
            <a:stCxn id="12" idx="2"/>
            <a:endCxn id="13" idx="0"/>
          </p:cNvCxnSpPr>
          <p:nvPr/>
        </p:nvCxnSpPr>
        <p:spPr>
          <a:xfrm>
            <a:off x="3807785" y="4114800"/>
            <a:ext cx="0" cy="2402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13" idx="2"/>
            <a:endCxn id="14" idx="0"/>
          </p:cNvCxnSpPr>
          <p:nvPr/>
        </p:nvCxnSpPr>
        <p:spPr>
          <a:xfrm>
            <a:off x="3807785" y="4724400"/>
            <a:ext cx="0" cy="2402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stCxn id="14" idx="2"/>
            <a:endCxn id="15" idx="0"/>
          </p:cNvCxnSpPr>
          <p:nvPr/>
        </p:nvCxnSpPr>
        <p:spPr>
          <a:xfrm flipH="1">
            <a:off x="3807785" y="5334000"/>
            <a:ext cx="1" cy="3164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15" idx="2"/>
            <a:endCxn id="16" idx="0"/>
          </p:cNvCxnSpPr>
          <p:nvPr/>
        </p:nvCxnSpPr>
        <p:spPr>
          <a:xfrm>
            <a:off x="3807785" y="6019800"/>
            <a:ext cx="1" cy="2402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70556" y="3059668"/>
            <a:ext cx="21663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2400" b="1" dirty="0">
                <a:solidFill>
                  <a:srgbClr val="C00000"/>
                </a:solidFill>
              </a:rPr>
              <a:t>UDMA PROSESİ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5EC2C6A-E181-437C-8E3F-B8D984CA729D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D8A180A-DD8D-4F2F-AF07-D4C514402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</p:spTree>
    <p:extLst>
      <p:ext uri="{BB962C8B-B14F-4D97-AF65-F5344CB8AC3E}">
        <p14:creationId xmlns:p14="http://schemas.microsoft.com/office/powerpoint/2010/main" val="11754130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82474" y="0"/>
            <a:ext cx="3636085" cy="609600"/>
          </a:xfrm>
        </p:spPr>
        <p:txBody>
          <a:bodyPr/>
          <a:lstStyle/>
          <a:p>
            <a:r>
              <a:rPr lang="az-Latn-AZ" sz="3600" dirty="0"/>
              <a:t>Fiziologiyası</a:t>
            </a:r>
            <a:endParaRPr lang="en-US" sz="3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6386" y="863599"/>
            <a:ext cx="4841230" cy="2844802"/>
          </a:xfrm>
        </p:spPr>
        <p:txBody>
          <a:bodyPr>
            <a:noAutofit/>
          </a:bodyPr>
          <a:lstStyle/>
          <a:p>
            <a:r>
              <a:rPr lang="az-Latn-AZ" sz="2800" b="1" i="1" dirty="0">
                <a:solidFill>
                  <a:srgbClr val="C00000"/>
                </a:solidFill>
              </a:rPr>
              <a:t>Antireflüks mexanizmləri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400" b="1" dirty="0"/>
              <a:t>Aşağı ezofageal sfinktor</a:t>
            </a:r>
            <a:endParaRPr lang="en-US" sz="24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400" b="1" dirty="0"/>
              <a:t>Hiss bucağı</a:t>
            </a:r>
            <a:endParaRPr lang="en-US" sz="24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400" b="1" dirty="0"/>
              <a:t>Diafraqma ayaqcıqları</a:t>
            </a:r>
            <a:endParaRPr lang="en-US" sz="24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400" b="1" dirty="0"/>
              <a:t>Qida borusu peristaltikası</a:t>
            </a:r>
            <a:endParaRPr lang="en-US" sz="24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400" b="1" dirty="0"/>
              <a:t>Yuxarı qastroezofageal sfinktor</a:t>
            </a:r>
            <a:endParaRPr lang="en-US" sz="2400" b="1" dirty="0"/>
          </a:p>
          <a:p>
            <a:endParaRPr lang="en-US" sz="2400" b="1" dirty="0"/>
          </a:p>
        </p:txBody>
      </p:sp>
      <p:grpSp>
        <p:nvGrpSpPr>
          <p:cNvPr id="13" name="Group 12"/>
          <p:cNvGrpSpPr/>
          <p:nvPr/>
        </p:nvGrpSpPr>
        <p:grpSpPr>
          <a:xfrm>
            <a:off x="6571432" y="685992"/>
            <a:ext cx="2498418" cy="2247228"/>
            <a:chOff x="5818188" y="685800"/>
            <a:chExt cx="2498418" cy="2247228"/>
          </a:xfrm>
        </p:grpSpPr>
        <p:sp>
          <p:nvSpPr>
            <p:cNvPr id="6" name="Rectangle 5"/>
            <p:cNvSpPr/>
            <p:nvPr/>
          </p:nvSpPr>
          <p:spPr>
            <a:xfrm>
              <a:off x="5818188" y="685800"/>
              <a:ext cx="2498418" cy="22472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6016424" y="823241"/>
              <a:ext cx="2152655" cy="2109787"/>
              <a:chOff x="2133600" y="938213"/>
              <a:chExt cx="4814888" cy="4916487"/>
            </a:xfrm>
          </p:grpSpPr>
          <p:sp>
            <p:nvSpPr>
              <p:cNvPr id="21" name="Freeform 5"/>
              <p:cNvSpPr>
                <a:spLocks/>
              </p:cNvSpPr>
              <p:nvPr/>
            </p:nvSpPr>
            <p:spPr bwMode="auto">
              <a:xfrm>
                <a:off x="2146300" y="958850"/>
                <a:ext cx="4802188" cy="4895850"/>
              </a:xfrm>
              <a:custGeom>
                <a:avLst/>
                <a:gdLst>
                  <a:gd name="T0" fmla="*/ 23 w 3025"/>
                  <a:gd name="T1" fmla="*/ 2842 h 3084"/>
                  <a:gd name="T2" fmla="*/ 543 w 3025"/>
                  <a:gd name="T3" fmla="*/ 3004 h 3084"/>
                  <a:gd name="T4" fmla="*/ 1329 w 3025"/>
                  <a:gd name="T5" fmla="*/ 3043 h 3084"/>
                  <a:gd name="T6" fmla="*/ 2318 w 3025"/>
                  <a:gd name="T7" fmla="*/ 2758 h 3084"/>
                  <a:gd name="T8" fmla="*/ 2937 w 3025"/>
                  <a:gd name="T9" fmla="*/ 2076 h 3084"/>
                  <a:gd name="T10" fmla="*/ 2844 w 3025"/>
                  <a:gd name="T11" fmla="*/ 1223 h 3084"/>
                  <a:gd name="T12" fmla="*/ 2290 w 3025"/>
                  <a:gd name="T13" fmla="*/ 980 h 3084"/>
                  <a:gd name="T14" fmla="*/ 1954 w 3025"/>
                  <a:gd name="T15" fmla="*/ 1172 h 3084"/>
                  <a:gd name="T16" fmla="*/ 1752 w 3025"/>
                  <a:gd name="T17" fmla="*/ 1495 h 3084"/>
                  <a:gd name="T18" fmla="*/ 1924 w 3025"/>
                  <a:gd name="T19" fmla="*/ 728 h 3084"/>
                  <a:gd name="T20" fmla="*/ 1904 w 3025"/>
                  <a:gd name="T21" fmla="*/ 181 h 3084"/>
                  <a:gd name="T22" fmla="*/ 1489 w 3025"/>
                  <a:gd name="T23" fmla="*/ 181 h 3084"/>
                  <a:gd name="T24" fmla="*/ 1450 w 3025"/>
                  <a:gd name="T25" fmla="*/ 722 h 3084"/>
                  <a:gd name="T26" fmla="*/ 1408 w 3025"/>
                  <a:gd name="T27" fmla="*/ 1084 h 3084"/>
                  <a:gd name="T28" fmla="*/ 1330 w 3025"/>
                  <a:gd name="T29" fmla="*/ 1526 h 3084"/>
                  <a:gd name="T30" fmla="*/ 1211 w 3025"/>
                  <a:gd name="T31" fmla="*/ 1889 h 3084"/>
                  <a:gd name="T32" fmla="*/ 934 w 3025"/>
                  <a:gd name="T33" fmla="*/ 2203 h 3084"/>
                  <a:gd name="T34" fmla="*/ 471 w 3025"/>
                  <a:gd name="T35" fmla="*/ 2405 h 3084"/>
                  <a:gd name="T36" fmla="*/ 0 w 3025"/>
                  <a:gd name="T37" fmla="*/ 2427 h 30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025" h="3084">
                    <a:moveTo>
                      <a:pt x="23" y="2842"/>
                    </a:moveTo>
                    <a:cubicBezTo>
                      <a:pt x="110" y="2869"/>
                      <a:pt x="327" y="2970"/>
                      <a:pt x="543" y="3004"/>
                    </a:cubicBezTo>
                    <a:cubicBezTo>
                      <a:pt x="761" y="3038"/>
                      <a:pt x="1032" y="3084"/>
                      <a:pt x="1329" y="3043"/>
                    </a:cubicBezTo>
                    <a:cubicBezTo>
                      <a:pt x="1625" y="3002"/>
                      <a:pt x="2050" y="2918"/>
                      <a:pt x="2318" y="2758"/>
                    </a:cubicBezTo>
                    <a:cubicBezTo>
                      <a:pt x="2585" y="2597"/>
                      <a:pt x="2848" y="2332"/>
                      <a:pt x="2937" y="2076"/>
                    </a:cubicBezTo>
                    <a:cubicBezTo>
                      <a:pt x="3025" y="1820"/>
                      <a:pt x="2952" y="1405"/>
                      <a:pt x="2844" y="1223"/>
                    </a:cubicBezTo>
                    <a:cubicBezTo>
                      <a:pt x="2712" y="967"/>
                      <a:pt x="2470" y="956"/>
                      <a:pt x="2290" y="980"/>
                    </a:cubicBezTo>
                    <a:cubicBezTo>
                      <a:pt x="2110" y="1004"/>
                      <a:pt x="1990" y="1136"/>
                      <a:pt x="1954" y="1172"/>
                    </a:cubicBezTo>
                    <a:cubicBezTo>
                      <a:pt x="1918" y="1208"/>
                      <a:pt x="1756" y="1575"/>
                      <a:pt x="1752" y="1495"/>
                    </a:cubicBezTo>
                    <a:cubicBezTo>
                      <a:pt x="1762" y="1340"/>
                      <a:pt x="1882" y="1118"/>
                      <a:pt x="1924" y="728"/>
                    </a:cubicBezTo>
                    <a:cubicBezTo>
                      <a:pt x="1966" y="338"/>
                      <a:pt x="1923" y="334"/>
                      <a:pt x="1904" y="181"/>
                    </a:cubicBezTo>
                    <a:cubicBezTo>
                      <a:pt x="1886" y="28"/>
                      <a:pt x="1520" y="0"/>
                      <a:pt x="1489" y="181"/>
                    </a:cubicBezTo>
                    <a:cubicBezTo>
                      <a:pt x="1458" y="362"/>
                      <a:pt x="1487" y="414"/>
                      <a:pt x="1450" y="722"/>
                    </a:cubicBezTo>
                    <a:cubicBezTo>
                      <a:pt x="1436" y="872"/>
                      <a:pt x="1428" y="950"/>
                      <a:pt x="1408" y="1084"/>
                    </a:cubicBezTo>
                    <a:cubicBezTo>
                      <a:pt x="1388" y="1218"/>
                      <a:pt x="1363" y="1392"/>
                      <a:pt x="1330" y="1526"/>
                    </a:cubicBezTo>
                    <a:cubicBezTo>
                      <a:pt x="1297" y="1660"/>
                      <a:pt x="1277" y="1776"/>
                      <a:pt x="1211" y="1889"/>
                    </a:cubicBezTo>
                    <a:cubicBezTo>
                      <a:pt x="1145" y="2002"/>
                      <a:pt x="1059" y="2117"/>
                      <a:pt x="934" y="2203"/>
                    </a:cubicBezTo>
                    <a:cubicBezTo>
                      <a:pt x="808" y="2289"/>
                      <a:pt x="627" y="2367"/>
                      <a:pt x="471" y="2405"/>
                    </a:cubicBezTo>
                    <a:cubicBezTo>
                      <a:pt x="321" y="2442"/>
                      <a:pt x="78" y="2423"/>
                      <a:pt x="0" y="2427"/>
                    </a:cubicBezTo>
                  </a:path>
                </a:pathLst>
              </a:custGeom>
              <a:solidFill>
                <a:srgbClr val="FF996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" name="AutoShape 8" descr="Wide upward diagonal"/>
              <p:cNvSpPr>
                <a:spLocks noChangeArrowheads="1"/>
              </p:cNvSpPr>
              <p:nvPr/>
            </p:nvSpPr>
            <p:spPr bwMode="auto">
              <a:xfrm rot="5400000" flipH="1">
                <a:off x="5846432" y="1563024"/>
                <a:ext cx="255186" cy="1362601"/>
              </a:xfrm>
              <a:prstGeom prst="flowChartMagneticDisk">
                <a:avLst/>
              </a:prstGeom>
              <a:pattFill prst="wdUpDiag">
                <a:fgClr>
                  <a:srgbClr val="EC1C06"/>
                </a:fgClr>
                <a:bgClr>
                  <a:schemeClr val="bg1"/>
                </a:bgClr>
              </a:patt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3" name="Rectangle 9"/>
              <p:cNvSpPr>
                <a:spLocks noChangeArrowheads="1"/>
              </p:cNvSpPr>
              <p:nvPr/>
            </p:nvSpPr>
            <p:spPr bwMode="auto">
              <a:xfrm>
                <a:off x="6201126" y="1989138"/>
                <a:ext cx="604487" cy="50482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4" name="AutoShape 11" descr="Wide downward diagonal"/>
              <p:cNvSpPr>
                <a:spLocks noChangeArrowheads="1"/>
              </p:cNvSpPr>
              <p:nvPr/>
            </p:nvSpPr>
            <p:spPr bwMode="auto">
              <a:xfrm rot="16200000">
                <a:off x="3538531" y="1553144"/>
                <a:ext cx="248853" cy="1386284"/>
              </a:xfrm>
              <a:prstGeom prst="flowChartMagneticDisk">
                <a:avLst/>
              </a:prstGeom>
              <a:pattFill prst="wdDnDiag">
                <a:fgClr>
                  <a:srgbClr val="EC1C06"/>
                </a:fgClr>
                <a:bgClr>
                  <a:schemeClr val="bg1"/>
                </a:bgClr>
              </a:patt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5" name="Rectangle 12"/>
              <p:cNvSpPr>
                <a:spLocks noChangeArrowheads="1"/>
              </p:cNvSpPr>
              <p:nvPr/>
            </p:nvSpPr>
            <p:spPr bwMode="auto">
              <a:xfrm>
                <a:off x="2844800" y="1989138"/>
                <a:ext cx="630634" cy="50323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" name="Freeform 15" descr="Zig zag"/>
              <p:cNvSpPr>
                <a:spLocks/>
              </p:cNvSpPr>
              <p:nvPr/>
            </p:nvSpPr>
            <p:spPr bwMode="auto">
              <a:xfrm>
                <a:off x="4343400" y="1895475"/>
                <a:ext cx="303213" cy="1427163"/>
              </a:xfrm>
              <a:custGeom>
                <a:avLst/>
                <a:gdLst>
                  <a:gd name="T0" fmla="*/ 99 w 191"/>
                  <a:gd name="T1" fmla="*/ 59 h 899"/>
                  <a:gd name="T2" fmla="*/ 76 w 191"/>
                  <a:gd name="T3" fmla="*/ 290 h 899"/>
                  <a:gd name="T4" fmla="*/ 64 w 191"/>
                  <a:gd name="T5" fmla="*/ 454 h 899"/>
                  <a:gd name="T6" fmla="*/ 28 w 191"/>
                  <a:gd name="T7" fmla="*/ 686 h 899"/>
                  <a:gd name="T8" fmla="*/ 8 w 191"/>
                  <a:gd name="T9" fmla="*/ 830 h 899"/>
                  <a:gd name="T10" fmla="*/ 76 w 191"/>
                  <a:gd name="T11" fmla="*/ 830 h 899"/>
                  <a:gd name="T12" fmla="*/ 180 w 191"/>
                  <a:gd name="T13" fmla="*/ 414 h 899"/>
                  <a:gd name="T14" fmla="*/ 144 w 191"/>
                  <a:gd name="T15" fmla="*/ 59 h 899"/>
                  <a:gd name="T16" fmla="*/ 99 w 191"/>
                  <a:gd name="T17" fmla="*/ 59 h 8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1" h="899">
                    <a:moveTo>
                      <a:pt x="99" y="59"/>
                    </a:moveTo>
                    <a:cubicBezTo>
                      <a:pt x="88" y="97"/>
                      <a:pt x="82" y="224"/>
                      <a:pt x="76" y="290"/>
                    </a:cubicBezTo>
                    <a:cubicBezTo>
                      <a:pt x="70" y="356"/>
                      <a:pt x="72" y="388"/>
                      <a:pt x="64" y="454"/>
                    </a:cubicBezTo>
                    <a:cubicBezTo>
                      <a:pt x="56" y="520"/>
                      <a:pt x="37" y="623"/>
                      <a:pt x="28" y="686"/>
                    </a:cubicBezTo>
                    <a:cubicBezTo>
                      <a:pt x="19" y="749"/>
                      <a:pt x="0" y="806"/>
                      <a:pt x="8" y="830"/>
                    </a:cubicBezTo>
                    <a:cubicBezTo>
                      <a:pt x="16" y="854"/>
                      <a:pt x="47" y="899"/>
                      <a:pt x="76" y="830"/>
                    </a:cubicBezTo>
                    <a:cubicBezTo>
                      <a:pt x="105" y="761"/>
                      <a:pt x="169" y="542"/>
                      <a:pt x="180" y="414"/>
                    </a:cubicBezTo>
                    <a:cubicBezTo>
                      <a:pt x="191" y="286"/>
                      <a:pt x="157" y="118"/>
                      <a:pt x="144" y="59"/>
                    </a:cubicBezTo>
                    <a:cubicBezTo>
                      <a:pt x="131" y="0"/>
                      <a:pt x="111" y="21"/>
                      <a:pt x="99" y="59"/>
                    </a:cubicBezTo>
                    <a:close/>
                  </a:path>
                </a:pathLst>
              </a:custGeom>
              <a:pattFill prst="zigZag">
                <a:fgClr>
                  <a:srgbClr val="EC1C06"/>
                </a:fgClr>
                <a:bgClr>
                  <a:schemeClr val="bg1"/>
                </a:bgClr>
              </a:patt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7" name="Freeform 16" descr="Zig zag"/>
              <p:cNvSpPr>
                <a:spLocks/>
              </p:cNvSpPr>
              <p:nvPr/>
            </p:nvSpPr>
            <p:spPr bwMode="auto">
              <a:xfrm>
                <a:off x="4800600" y="1931988"/>
                <a:ext cx="404813" cy="1354137"/>
              </a:xfrm>
              <a:custGeom>
                <a:avLst/>
                <a:gdLst>
                  <a:gd name="T0" fmla="*/ 224 w 255"/>
                  <a:gd name="T1" fmla="*/ 7 h 853"/>
                  <a:gd name="T2" fmla="*/ 83 w 255"/>
                  <a:gd name="T3" fmla="*/ 308 h 853"/>
                  <a:gd name="T4" fmla="*/ 8 w 255"/>
                  <a:gd name="T5" fmla="*/ 587 h 853"/>
                  <a:gd name="T6" fmla="*/ 36 w 255"/>
                  <a:gd name="T7" fmla="*/ 831 h 853"/>
                  <a:gd name="T8" fmla="*/ 83 w 255"/>
                  <a:gd name="T9" fmla="*/ 716 h 853"/>
                  <a:gd name="T10" fmla="*/ 140 w 255"/>
                  <a:gd name="T11" fmla="*/ 479 h 853"/>
                  <a:gd name="T12" fmla="*/ 196 w 255"/>
                  <a:gd name="T13" fmla="*/ 279 h 853"/>
                  <a:gd name="T14" fmla="*/ 224 w 255"/>
                  <a:gd name="T15" fmla="*/ 7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55" h="853">
                    <a:moveTo>
                      <a:pt x="224" y="7"/>
                    </a:moveTo>
                    <a:cubicBezTo>
                      <a:pt x="193" y="0"/>
                      <a:pt x="119" y="211"/>
                      <a:pt x="83" y="308"/>
                    </a:cubicBezTo>
                    <a:cubicBezTo>
                      <a:pt x="47" y="405"/>
                      <a:pt x="16" y="500"/>
                      <a:pt x="8" y="587"/>
                    </a:cubicBezTo>
                    <a:cubicBezTo>
                      <a:pt x="0" y="674"/>
                      <a:pt x="23" y="809"/>
                      <a:pt x="36" y="831"/>
                    </a:cubicBezTo>
                    <a:cubicBezTo>
                      <a:pt x="49" y="853"/>
                      <a:pt x="66" y="775"/>
                      <a:pt x="83" y="716"/>
                    </a:cubicBezTo>
                    <a:cubicBezTo>
                      <a:pt x="100" y="657"/>
                      <a:pt x="121" y="552"/>
                      <a:pt x="140" y="479"/>
                    </a:cubicBezTo>
                    <a:cubicBezTo>
                      <a:pt x="159" y="406"/>
                      <a:pt x="182" y="358"/>
                      <a:pt x="196" y="279"/>
                    </a:cubicBezTo>
                    <a:cubicBezTo>
                      <a:pt x="210" y="200"/>
                      <a:pt x="255" y="14"/>
                      <a:pt x="224" y="7"/>
                    </a:cubicBezTo>
                    <a:close/>
                  </a:path>
                </a:pathLst>
              </a:custGeom>
              <a:pattFill prst="zigZag">
                <a:fgClr>
                  <a:srgbClr val="EC1C06"/>
                </a:fgClr>
                <a:bgClr>
                  <a:schemeClr val="bg1"/>
                </a:bgClr>
              </a:patt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8" name="Freeform 14"/>
              <p:cNvSpPr>
                <a:spLocks/>
              </p:cNvSpPr>
              <p:nvPr/>
            </p:nvSpPr>
            <p:spPr bwMode="auto">
              <a:xfrm>
                <a:off x="2133600" y="1158876"/>
                <a:ext cx="4649789" cy="4508501"/>
              </a:xfrm>
              <a:custGeom>
                <a:avLst/>
                <a:gdLst>
                  <a:gd name="T0" fmla="*/ 0 w 2929"/>
                  <a:gd name="T1" fmla="*/ 2379 h 2840"/>
                  <a:gd name="T2" fmla="*/ 468 w 2929"/>
                  <a:gd name="T3" fmla="*/ 2378 h 2840"/>
                  <a:gd name="T4" fmla="*/ 984 w 2929"/>
                  <a:gd name="T5" fmla="*/ 2156 h 2840"/>
                  <a:gd name="T6" fmla="*/ 1284 w 2929"/>
                  <a:gd name="T7" fmla="*/ 1832 h 2840"/>
                  <a:gd name="T8" fmla="*/ 1452 w 2929"/>
                  <a:gd name="T9" fmla="*/ 1394 h 2840"/>
                  <a:gd name="T10" fmla="*/ 1542 w 2929"/>
                  <a:gd name="T11" fmla="*/ 1172 h 2840"/>
                  <a:gd name="T12" fmla="*/ 1608 w 2929"/>
                  <a:gd name="T13" fmla="*/ 836 h 2840"/>
                  <a:gd name="T14" fmla="*/ 1554 w 2929"/>
                  <a:gd name="T15" fmla="*/ 476 h 2840"/>
                  <a:gd name="T16" fmla="*/ 1578 w 2929"/>
                  <a:gd name="T17" fmla="*/ 68 h 2840"/>
                  <a:gd name="T18" fmla="*/ 1808 w 2929"/>
                  <a:gd name="T19" fmla="*/ 69 h 2840"/>
                  <a:gd name="T20" fmla="*/ 1854 w 2929"/>
                  <a:gd name="T21" fmla="*/ 476 h 2840"/>
                  <a:gd name="T22" fmla="*/ 1722 w 2929"/>
                  <a:gd name="T23" fmla="*/ 824 h 2840"/>
                  <a:gd name="T24" fmla="*/ 1662 w 2929"/>
                  <a:gd name="T25" fmla="*/ 1172 h 2840"/>
                  <a:gd name="T26" fmla="*/ 1764 w 2929"/>
                  <a:gd name="T27" fmla="*/ 1496 h 2840"/>
                  <a:gd name="T28" fmla="*/ 1998 w 2929"/>
                  <a:gd name="T29" fmla="*/ 1142 h 2840"/>
                  <a:gd name="T30" fmla="*/ 2280 w 2929"/>
                  <a:gd name="T31" fmla="*/ 944 h 2840"/>
                  <a:gd name="T32" fmla="*/ 2664 w 2929"/>
                  <a:gd name="T33" fmla="*/ 1004 h 2840"/>
                  <a:gd name="T34" fmla="*/ 2898 w 2929"/>
                  <a:gd name="T35" fmla="*/ 1502 h 2840"/>
                  <a:gd name="T36" fmla="*/ 2850 w 2929"/>
                  <a:gd name="T37" fmla="*/ 1946 h 2840"/>
                  <a:gd name="T38" fmla="*/ 2586 w 2929"/>
                  <a:gd name="T39" fmla="*/ 2300 h 2840"/>
                  <a:gd name="T40" fmla="*/ 2004 w 2929"/>
                  <a:gd name="T41" fmla="*/ 2666 h 2840"/>
                  <a:gd name="T42" fmla="*/ 1037 w 2929"/>
                  <a:gd name="T43" fmla="*/ 2836 h 2840"/>
                  <a:gd name="T44" fmla="*/ 18 w 2929"/>
                  <a:gd name="T45" fmla="*/ 2644 h 28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929" h="2840">
                    <a:moveTo>
                      <a:pt x="0" y="2379"/>
                    </a:moveTo>
                    <a:cubicBezTo>
                      <a:pt x="76" y="2379"/>
                      <a:pt x="304" y="2415"/>
                      <a:pt x="468" y="2378"/>
                    </a:cubicBezTo>
                    <a:cubicBezTo>
                      <a:pt x="632" y="2341"/>
                      <a:pt x="848" y="2247"/>
                      <a:pt x="984" y="2156"/>
                    </a:cubicBezTo>
                    <a:cubicBezTo>
                      <a:pt x="1120" y="2065"/>
                      <a:pt x="1206" y="1959"/>
                      <a:pt x="1284" y="1832"/>
                    </a:cubicBezTo>
                    <a:cubicBezTo>
                      <a:pt x="1362" y="1705"/>
                      <a:pt x="1409" y="1504"/>
                      <a:pt x="1452" y="1394"/>
                    </a:cubicBezTo>
                    <a:cubicBezTo>
                      <a:pt x="1495" y="1284"/>
                      <a:pt x="1516" y="1265"/>
                      <a:pt x="1542" y="1172"/>
                    </a:cubicBezTo>
                    <a:cubicBezTo>
                      <a:pt x="1568" y="1079"/>
                      <a:pt x="1602" y="998"/>
                      <a:pt x="1608" y="836"/>
                    </a:cubicBezTo>
                    <a:cubicBezTo>
                      <a:pt x="1614" y="674"/>
                      <a:pt x="1559" y="604"/>
                      <a:pt x="1554" y="476"/>
                    </a:cubicBezTo>
                    <a:cubicBezTo>
                      <a:pt x="1549" y="348"/>
                      <a:pt x="1536" y="136"/>
                      <a:pt x="1578" y="68"/>
                    </a:cubicBezTo>
                    <a:cubicBezTo>
                      <a:pt x="1620" y="0"/>
                      <a:pt x="1762" y="1"/>
                      <a:pt x="1808" y="69"/>
                    </a:cubicBezTo>
                    <a:cubicBezTo>
                      <a:pt x="1854" y="137"/>
                      <a:pt x="1868" y="350"/>
                      <a:pt x="1854" y="476"/>
                    </a:cubicBezTo>
                    <a:cubicBezTo>
                      <a:pt x="1840" y="602"/>
                      <a:pt x="1754" y="708"/>
                      <a:pt x="1722" y="824"/>
                    </a:cubicBezTo>
                    <a:cubicBezTo>
                      <a:pt x="1690" y="940"/>
                      <a:pt x="1655" y="1060"/>
                      <a:pt x="1662" y="1172"/>
                    </a:cubicBezTo>
                    <a:cubicBezTo>
                      <a:pt x="1669" y="1284"/>
                      <a:pt x="1708" y="1501"/>
                      <a:pt x="1764" y="1496"/>
                    </a:cubicBezTo>
                    <a:cubicBezTo>
                      <a:pt x="1860" y="1412"/>
                      <a:pt x="1923" y="1229"/>
                      <a:pt x="1998" y="1142"/>
                    </a:cubicBezTo>
                    <a:cubicBezTo>
                      <a:pt x="2084" y="1050"/>
                      <a:pt x="2169" y="967"/>
                      <a:pt x="2280" y="944"/>
                    </a:cubicBezTo>
                    <a:cubicBezTo>
                      <a:pt x="2391" y="921"/>
                      <a:pt x="2561" y="911"/>
                      <a:pt x="2664" y="1004"/>
                    </a:cubicBezTo>
                    <a:cubicBezTo>
                      <a:pt x="2767" y="1097"/>
                      <a:pt x="2867" y="1345"/>
                      <a:pt x="2898" y="1502"/>
                    </a:cubicBezTo>
                    <a:cubicBezTo>
                      <a:pt x="2929" y="1659"/>
                      <a:pt x="2902" y="1813"/>
                      <a:pt x="2850" y="1946"/>
                    </a:cubicBezTo>
                    <a:cubicBezTo>
                      <a:pt x="2798" y="2079"/>
                      <a:pt x="2727" y="2180"/>
                      <a:pt x="2586" y="2300"/>
                    </a:cubicBezTo>
                    <a:cubicBezTo>
                      <a:pt x="2445" y="2420"/>
                      <a:pt x="2262" y="2577"/>
                      <a:pt x="2004" y="2666"/>
                    </a:cubicBezTo>
                    <a:cubicBezTo>
                      <a:pt x="1746" y="2755"/>
                      <a:pt x="1368" y="2840"/>
                      <a:pt x="1037" y="2836"/>
                    </a:cubicBezTo>
                    <a:cubicBezTo>
                      <a:pt x="706" y="2832"/>
                      <a:pt x="230" y="2684"/>
                      <a:pt x="18" y="2644"/>
                    </a:cubicBezTo>
                  </a:path>
                </a:pathLst>
              </a:cu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9" name="Rectangle 6"/>
              <p:cNvSpPr>
                <a:spLocks noChangeArrowheads="1"/>
              </p:cNvSpPr>
              <p:nvPr/>
            </p:nvSpPr>
            <p:spPr bwMode="auto">
              <a:xfrm>
                <a:off x="4284663" y="938213"/>
                <a:ext cx="1214437" cy="40322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0" name="AutoShape 18"/>
              <p:cNvSpPr>
                <a:spLocks noChangeArrowheads="1"/>
              </p:cNvSpPr>
              <p:nvPr/>
            </p:nvSpPr>
            <p:spPr bwMode="auto">
              <a:xfrm rot="794084" flipV="1">
                <a:off x="4356100" y="2916940"/>
                <a:ext cx="552989" cy="51206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399"/>
                      <a:pt x="16199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lose/>
                  </a:path>
                </a:pathLst>
              </a:custGeom>
              <a:solidFill>
                <a:srgbClr val="FF7C8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1" name="AutoShape 19"/>
              <p:cNvSpPr>
                <a:spLocks noChangeArrowheads="1"/>
              </p:cNvSpPr>
              <p:nvPr/>
            </p:nvSpPr>
            <p:spPr bwMode="auto">
              <a:xfrm rot="794084" flipV="1">
                <a:off x="4372150" y="2833084"/>
                <a:ext cx="552989" cy="513844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399"/>
                      <a:pt x="16199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lose/>
                  </a:path>
                </a:pathLst>
              </a:custGeom>
              <a:solidFill>
                <a:srgbClr val="FF7C8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2" name="AutoShape 20"/>
              <p:cNvSpPr>
                <a:spLocks noChangeArrowheads="1"/>
              </p:cNvSpPr>
              <p:nvPr/>
            </p:nvSpPr>
            <p:spPr bwMode="auto">
              <a:xfrm rot="794084" flipV="1">
                <a:off x="4388200" y="2751011"/>
                <a:ext cx="552989" cy="51206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399"/>
                      <a:pt x="16199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lose/>
                  </a:path>
                </a:pathLst>
              </a:custGeom>
              <a:solidFill>
                <a:srgbClr val="FF7C8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3" name="AutoShape 21"/>
              <p:cNvSpPr>
                <a:spLocks noChangeArrowheads="1"/>
              </p:cNvSpPr>
              <p:nvPr/>
            </p:nvSpPr>
            <p:spPr bwMode="auto">
              <a:xfrm rot="794084" flipV="1">
                <a:off x="4404249" y="2665371"/>
                <a:ext cx="552989" cy="513844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399"/>
                      <a:pt x="16199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lose/>
                  </a:path>
                </a:pathLst>
              </a:custGeom>
              <a:solidFill>
                <a:srgbClr val="FF7C8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4" name="AutoShape 22"/>
              <p:cNvSpPr>
                <a:spLocks noChangeArrowheads="1"/>
              </p:cNvSpPr>
              <p:nvPr/>
            </p:nvSpPr>
            <p:spPr bwMode="auto">
              <a:xfrm rot="794084" flipV="1">
                <a:off x="4420299" y="2588651"/>
                <a:ext cx="552989" cy="51206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399"/>
                      <a:pt x="16199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lose/>
                  </a:path>
                </a:pathLst>
              </a:custGeom>
              <a:solidFill>
                <a:srgbClr val="FF7C8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" name="AutoShape 23"/>
              <p:cNvSpPr>
                <a:spLocks noChangeArrowheads="1"/>
              </p:cNvSpPr>
              <p:nvPr/>
            </p:nvSpPr>
            <p:spPr bwMode="auto">
              <a:xfrm rot="794084" flipV="1">
                <a:off x="4436349" y="2504794"/>
                <a:ext cx="552989" cy="51206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399"/>
                      <a:pt x="16199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lose/>
                  </a:path>
                </a:pathLst>
              </a:custGeom>
              <a:solidFill>
                <a:srgbClr val="FF7C8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" name="AutoShape 24"/>
              <p:cNvSpPr>
                <a:spLocks noChangeArrowheads="1"/>
              </p:cNvSpPr>
              <p:nvPr/>
            </p:nvSpPr>
            <p:spPr bwMode="auto">
              <a:xfrm rot="794084" flipV="1">
                <a:off x="4452399" y="2420938"/>
                <a:ext cx="552989" cy="513844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399"/>
                      <a:pt x="16199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lose/>
                  </a:path>
                </a:pathLst>
              </a:custGeom>
              <a:solidFill>
                <a:srgbClr val="FF7C8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1398E546-3F06-41D5-AFDC-082E962033D2}"/>
              </a:ext>
            </a:extLst>
          </p:cNvPr>
          <p:cNvGrpSpPr/>
          <p:nvPr/>
        </p:nvGrpSpPr>
        <p:grpSpPr>
          <a:xfrm>
            <a:off x="3336926" y="3962401"/>
            <a:ext cx="3140074" cy="2670174"/>
            <a:chOff x="1919289" y="3962401"/>
            <a:chExt cx="3140074" cy="2670174"/>
          </a:xfrm>
        </p:grpSpPr>
        <p:grpSp>
          <p:nvGrpSpPr>
            <p:cNvPr id="59" name="Group 72"/>
            <p:cNvGrpSpPr>
              <a:grpSpLocks/>
            </p:cNvGrpSpPr>
            <p:nvPr/>
          </p:nvGrpSpPr>
          <p:grpSpPr bwMode="auto">
            <a:xfrm>
              <a:off x="1919289" y="4394200"/>
              <a:ext cx="1106487" cy="1727200"/>
              <a:chOff x="340" y="300"/>
              <a:chExt cx="697" cy="1088"/>
            </a:xfrm>
          </p:grpSpPr>
          <p:sp>
            <p:nvSpPr>
              <p:cNvPr id="60" name="Oval 4"/>
              <p:cNvSpPr>
                <a:spLocks noChangeArrowheads="1"/>
              </p:cNvSpPr>
              <p:nvPr/>
            </p:nvSpPr>
            <p:spPr bwMode="auto">
              <a:xfrm>
                <a:off x="538" y="1116"/>
                <a:ext cx="273" cy="272"/>
              </a:xfrm>
              <a:prstGeom prst="ellipse">
                <a:avLst/>
              </a:prstGeom>
              <a:solidFill>
                <a:srgbClr val="EC1C06"/>
              </a:solidFill>
              <a:ln w="57150" cmpd="thickThin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61" name="Group 17"/>
              <p:cNvGrpSpPr>
                <a:grpSpLocks/>
              </p:cNvGrpSpPr>
              <p:nvPr/>
            </p:nvGrpSpPr>
            <p:grpSpPr bwMode="auto">
              <a:xfrm>
                <a:off x="492" y="481"/>
                <a:ext cx="408" cy="318"/>
                <a:chOff x="3787" y="2115"/>
                <a:chExt cx="408" cy="272"/>
              </a:xfrm>
            </p:grpSpPr>
            <p:sp>
              <p:nvSpPr>
                <p:cNvPr id="68" name="Oval 8"/>
                <p:cNvSpPr>
                  <a:spLocks noChangeArrowheads="1"/>
                </p:cNvSpPr>
                <p:nvPr/>
              </p:nvSpPr>
              <p:spPr bwMode="auto">
                <a:xfrm>
                  <a:off x="3787" y="2115"/>
                  <a:ext cx="408" cy="272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9" name="AutoShape 10"/>
                <p:cNvSpPr>
                  <a:spLocks noChangeArrowheads="1"/>
                </p:cNvSpPr>
                <p:nvPr/>
              </p:nvSpPr>
              <p:spPr bwMode="auto">
                <a:xfrm>
                  <a:off x="3833" y="2160"/>
                  <a:ext cx="318" cy="181"/>
                </a:xfrm>
                <a:prstGeom prst="star24">
                  <a:avLst>
                    <a:gd name="adj" fmla="val 37500"/>
                  </a:avLst>
                </a:prstGeom>
                <a:solidFill>
                  <a:schemeClr val="bg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62" name="Group 18"/>
              <p:cNvGrpSpPr>
                <a:grpSpLocks/>
              </p:cNvGrpSpPr>
              <p:nvPr/>
            </p:nvGrpSpPr>
            <p:grpSpPr bwMode="auto">
              <a:xfrm>
                <a:off x="340" y="300"/>
                <a:ext cx="697" cy="1065"/>
                <a:chOff x="3635" y="1850"/>
                <a:chExt cx="688" cy="1330"/>
              </a:xfrm>
            </p:grpSpPr>
            <p:sp>
              <p:nvSpPr>
                <p:cNvPr id="63" name="Freeform 12"/>
                <p:cNvSpPr>
                  <a:spLocks/>
                </p:cNvSpPr>
                <p:nvPr/>
              </p:nvSpPr>
              <p:spPr bwMode="auto">
                <a:xfrm>
                  <a:off x="3635" y="1850"/>
                  <a:ext cx="688" cy="1324"/>
                </a:xfrm>
                <a:custGeom>
                  <a:avLst/>
                  <a:gdLst>
                    <a:gd name="T0" fmla="*/ 145 w 688"/>
                    <a:gd name="T1" fmla="*/ 1318 h 1324"/>
                    <a:gd name="T2" fmla="*/ 187 w 688"/>
                    <a:gd name="T3" fmla="*/ 1090 h 1324"/>
                    <a:gd name="T4" fmla="*/ 289 w 688"/>
                    <a:gd name="T5" fmla="*/ 928 h 1324"/>
                    <a:gd name="T6" fmla="*/ 560 w 688"/>
                    <a:gd name="T7" fmla="*/ 718 h 1324"/>
                    <a:gd name="T8" fmla="*/ 673 w 688"/>
                    <a:gd name="T9" fmla="*/ 316 h 1324"/>
                    <a:gd name="T10" fmla="*/ 470 w 688"/>
                    <a:gd name="T11" fmla="*/ 38 h 1324"/>
                    <a:gd name="T12" fmla="*/ 157 w 688"/>
                    <a:gd name="T13" fmla="*/ 88 h 1324"/>
                    <a:gd name="T14" fmla="*/ 1 w 688"/>
                    <a:gd name="T15" fmla="*/ 400 h 1324"/>
                    <a:gd name="T16" fmla="*/ 152 w 688"/>
                    <a:gd name="T17" fmla="*/ 764 h 1324"/>
                    <a:gd name="T18" fmla="*/ 463 w 688"/>
                    <a:gd name="T19" fmla="*/ 1072 h 1324"/>
                    <a:gd name="T20" fmla="*/ 541 w 688"/>
                    <a:gd name="T21" fmla="*/ 1324 h 13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88" h="1324">
                      <a:moveTo>
                        <a:pt x="145" y="1318"/>
                      </a:moveTo>
                      <a:cubicBezTo>
                        <a:pt x="152" y="1280"/>
                        <a:pt x="163" y="1155"/>
                        <a:pt x="187" y="1090"/>
                      </a:cubicBezTo>
                      <a:cubicBezTo>
                        <a:pt x="211" y="1025"/>
                        <a:pt x="227" y="990"/>
                        <a:pt x="289" y="928"/>
                      </a:cubicBezTo>
                      <a:cubicBezTo>
                        <a:pt x="351" y="866"/>
                        <a:pt x="496" y="820"/>
                        <a:pt x="560" y="718"/>
                      </a:cubicBezTo>
                      <a:cubicBezTo>
                        <a:pt x="624" y="616"/>
                        <a:pt x="688" y="429"/>
                        <a:pt x="673" y="316"/>
                      </a:cubicBezTo>
                      <a:cubicBezTo>
                        <a:pt x="658" y="203"/>
                        <a:pt x="556" y="76"/>
                        <a:pt x="470" y="38"/>
                      </a:cubicBezTo>
                      <a:cubicBezTo>
                        <a:pt x="384" y="0"/>
                        <a:pt x="235" y="28"/>
                        <a:pt x="157" y="88"/>
                      </a:cubicBezTo>
                      <a:cubicBezTo>
                        <a:pt x="79" y="148"/>
                        <a:pt x="2" y="287"/>
                        <a:pt x="1" y="400"/>
                      </a:cubicBezTo>
                      <a:cubicBezTo>
                        <a:pt x="0" y="513"/>
                        <a:pt x="75" y="652"/>
                        <a:pt x="152" y="764"/>
                      </a:cubicBezTo>
                      <a:cubicBezTo>
                        <a:pt x="229" y="876"/>
                        <a:pt x="398" y="979"/>
                        <a:pt x="463" y="1072"/>
                      </a:cubicBezTo>
                      <a:cubicBezTo>
                        <a:pt x="528" y="1165"/>
                        <a:pt x="525" y="1272"/>
                        <a:pt x="541" y="1324"/>
                      </a:cubicBezTo>
                    </a:path>
                  </a:pathLst>
                </a:custGeom>
                <a:noFill/>
                <a:ln w="19050" cmpd="sng">
                  <a:solidFill>
                    <a:srgbClr val="EC1C06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64" name="Freeform 13"/>
                <p:cNvSpPr>
                  <a:spLocks/>
                </p:cNvSpPr>
                <p:nvPr/>
              </p:nvSpPr>
              <p:spPr bwMode="auto">
                <a:xfrm>
                  <a:off x="3666" y="1871"/>
                  <a:ext cx="624" cy="1297"/>
                </a:xfrm>
                <a:custGeom>
                  <a:avLst/>
                  <a:gdLst>
                    <a:gd name="T0" fmla="*/ 84 w 624"/>
                    <a:gd name="T1" fmla="*/ 1285 h 1297"/>
                    <a:gd name="T2" fmla="*/ 132 w 624"/>
                    <a:gd name="T3" fmla="*/ 1033 h 1297"/>
                    <a:gd name="T4" fmla="*/ 228 w 624"/>
                    <a:gd name="T5" fmla="*/ 895 h 1297"/>
                    <a:gd name="T6" fmla="*/ 498 w 624"/>
                    <a:gd name="T7" fmla="*/ 685 h 1297"/>
                    <a:gd name="T8" fmla="*/ 612 w 624"/>
                    <a:gd name="T9" fmla="*/ 319 h 1297"/>
                    <a:gd name="T10" fmla="*/ 426 w 624"/>
                    <a:gd name="T11" fmla="*/ 37 h 1297"/>
                    <a:gd name="T12" fmla="*/ 126 w 624"/>
                    <a:gd name="T13" fmla="*/ 97 h 1297"/>
                    <a:gd name="T14" fmla="*/ 0 w 624"/>
                    <a:gd name="T15" fmla="*/ 391 h 1297"/>
                    <a:gd name="T16" fmla="*/ 126 w 624"/>
                    <a:gd name="T17" fmla="*/ 709 h 1297"/>
                    <a:gd name="T18" fmla="*/ 450 w 624"/>
                    <a:gd name="T19" fmla="*/ 1045 h 1297"/>
                    <a:gd name="T20" fmla="*/ 540 w 624"/>
                    <a:gd name="T21" fmla="*/ 1297 h 12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24" h="1297">
                      <a:moveTo>
                        <a:pt x="84" y="1285"/>
                      </a:moveTo>
                      <a:cubicBezTo>
                        <a:pt x="93" y="1243"/>
                        <a:pt x="108" y="1098"/>
                        <a:pt x="132" y="1033"/>
                      </a:cubicBezTo>
                      <a:cubicBezTo>
                        <a:pt x="156" y="968"/>
                        <a:pt x="167" y="953"/>
                        <a:pt x="228" y="895"/>
                      </a:cubicBezTo>
                      <a:cubicBezTo>
                        <a:pt x="289" y="837"/>
                        <a:pt x="434" y="781"/>
                        <a:pt x="498" y="685"/>
                      </a:cubicBezTo>
                      <a:cubicBezTo>
                        <a:pt x="562" y="589"/>
                        <a:pt x="624" y="427"/>
                        <a:pt x="612" y="319"/>
                      </a:cubicBezTo>
                      <a:cubicBezTo>
                        <a:pt x="600" y="211"/>
                        <a:pt x="507" y="74"/>
                        <a:pt x="426" y="37"/>
                      </a:cubicBezTo>
                      <a:cubicBezTo>
                        <a:pt x="345" y="0"/>
                        <a:pt x="197" y="38"/>
                        <a:pt x="126" y="97"/>
                      </a:cubicBezTo>
                      <a:cubicBezTo>
                        <a:pt x="55" y="156"/>
                        <a:pt x="0" y="289"/>
                        <a:pt x="0" y="391"/>
                      </a:cubicBezTo>
                      <a:cubicBezTo>
                        <a:pt x="0" y="493"/>
                        <a:pt x="51" y="600"/>
                        <a:pt x="126" y="709"/>
                      </a:cubicBezTo>
                      <a:cubicBezTo>
                        <a:pt x="201" y="818"/>
                        <a:pt x="381" y="947"/>
                        <a:pt x="450" y="1045"/>
                      </a:cubicBezTo>
                      <a:cubicBezTo>
                        <a:pt x="519" y="1143"/>
                        <a:pt x="521" y="1245"/>
                        <a:pt x="540" y="1297"/>
                      </a:cubicBezTo>
                    </a:path>
                  </a:pathLst>
                </a:custGeom>
                <a:noFill/>
                <a:ln w="19050" cmpd="sng">
                  <a:solidFill>
                    <a:srgbClr val="EC1C06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65" name="Freeform 14"/>
                <p:cNvSpPr>
                  <a:spLocks/>
                </p:cNvSpPr>
                <p:nvPr/>
              </p:nvSpPr>
              <p:spPr bwMode="auto">
                <a:xfrm>
                  <a:off x="3690" y="1939"/>
                  <a:ext cx="582" cy="1229"/>
                </a:xfrm>
                <a:custGeom>
                  <a:avLst/>
                  <a:gdLst>
                    <a:gd name="T0" fmla="*/ 0 w 582"/>
                    <a:gd name="T1" fmla="*/ 1223 h 1229"/>
                    <a:gd name="T2" fmla="*/ 54 w 582"/>
                    <a:gd name="T3" fmla="*/ 965 h 1229"/>
                    <a:gd name="T4" fmla="*/ 168 w 582"/>
                    <a:gd name="T5" fmla="*/ 821 h 1229"/>
                    <a:gd name="T6" fmla="*/ 426 w 582"/>
                    <a:gd name="T7" fmla="*/ 593 h 1229"/>
                    <a:gd name="T8" fmla="*/ 543 w 582"/>
                    <a:gd name="T9" fmla="*/ 274 h 1229"/>
                    <a:gd name="T10" fmla="*/ 402 w 582"/>
                    <a:gd name="T11" fmla="*/ 35 h 1229"/>
                    <a:gd name="T12" fmla="*/ 156 w 582"/>
                    <a:gd name="T13" fmla="*/ 65 h 1229"/>
                    <a:gd name="T14" fmla="*/ 42 w 582"/>
                    <a:gd name="T15" fmla="*/ 317 h 1229"/>
                    <a:gd name="T16" fmla="*/ 173 w 582"/>
                    <a:gd name="T17" fmla="*/ 635 h 1229"/>
                    <a:gd name="T18" fmla="*/ 462 w 582"/>
                    <a:gd name="T19" fmla="*/ 935 h 1229"/>
                    <a:gd name="T20" fmla="*/ 582 w 582"/>
                    <a:gd name="T21" fmla="*/ 1229 h 12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582" h="1229">
                      <a:moveTo>
                        <a:pt x="0" y="1223"/>
                      </a:moveTo>
                      <a:cubicBezTo>
                        <a:pt x="9" y="1179"/>
                        <a:pt x="26" y="1032"/>
                        <a:pt x="54" y="965"/>
                      </a:cubicBezTo>
                      <a:cubicBezTo>
                        <a:pt x="82" y="898"/>
                        <a:pt x="106" y="883"/>
                        <a:pt x="168" y="821"/>
                      </a:cubicBezTo>
                      <a:cubicBezTo>
                        <a:pt x="230" y="759"/>
                        <a:pt x="364" y="684"/>
                        <a:pt x="426" y="593"/>
                      </a:cubicBezTo>
                      <a:cubicBezTo>
                        <a:pt x="488" y="502"/>
                        <a:pt x="547" y="367"/>
                        <a:pt x="543" y="274"/>
                      </a:cubicBezTo>
                      <a:cubicBezTo>
                        <a:pt x="539" y="181"/>
                        <a:pt x="466" y="70"/>
                        <a:pt x="402" y="35"/>
                      </a:cubicBezTo>
                      <a:cubicBezTo>
                        <a:pt x="338" y="0"/>
                        <a:pt x="216" y="18"/>
                        <a:pt x="156" y="65"/>
                      </a:cubicBezTo>
                      <a:cubicBezTo>
                        <a:pt x="96" y="112"/>
                        <a:pt x="39" y="222"/>
                        <a:pt x="42" y="317"/>
                      </a:cubicBezTo>
                      <a:cubicBezTo>
                        <a:pt x="45" y="412"/>
                        <a:pt x="103" y="532"/>
                        <a:pt x="173" y="635"/>
                      </a:cubicBezTo>
                      <a:cubicBezTo>
                        <a:pt x="243" y="738"/>
                        <a:pt x="394" y="836"/>
                        <a:pt x="462" y="935"/>
                      </a:cubicBezTo>
                      <a:cubicBezTo>
                        <a:pt x="530" y="1034"/>
                        <a:pt x="557" y="1168"/>
                        <a:pt x="582" y="1229"/>
                      </a:cubicBezTo>
                    </a:path>
                  </a:pathLst>
                </a:custGeom>
                <a:noFill/>
                <a:ln w="19050" cmpd="sng">
                  <a:solidFill>
                    <a:srgbClr val="EC1C06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66" name="Freeform 15"/>
                <p:cNvSpPr>
                  <a:spLocks/>
                </p:cNvSpPr>
                <p:nvPr/>
              </p:nvSpPr>
              <p:spPr bwMode="auto">
                <a:xfrm>
                  <a:off x="3700" y="1907"/>
                  <a:ext cx="566" cy="1273"/>
                </a:xfrm>
                <a:custGeom>
                  <a:avLst/>
                  <a:gdLst>
                    <a:gd name="T0" fmla="*/ 26 w 566"/>
                    <a:gd name="T1" fmla="*/ 1237 h 1273"/>
                    <a:gd name="T2" fmla="*/ 80 w 566"/>
                    <a:gd name="T3" fmla="*/ 985 h 1273"/>
                    <a:gd name="T4" fmla="*/ 188 w 566"/>
                    <a:gd name="T5" fmla="*/ 859 h 1273"/>
                    <a:gd name="T6" fmla="*/ 434 w 566"/>
                    <a:gd name="T7" fmla="*/ 649 h 1273"/>
                    <a:gd name="T8" fmla="*/ 560 w 566"/>
                    <a:gd name="T9" fmla="*/ 301 h 1273"/>
                    <a:gd name="T10" fmla="*/ 398 w 566"/>
                    <a:gd name="T11" fmla="*/ 37 h 1273"/>
                    <a:gd name="T12" fmla="*/ 122 w 566"/>
                    <a:gd name="T13" fmla="*/ 78 h 1273"/>
                    <a:gd name="T14" fmla="*/ 2 w 566"/>
                    <a:gd name="T15" fmla="*/ 361 h 1273"/>
                    <a:gd name="T16" fmla="*/ 134 w 566"/>
                    <a:gd name="T17" fmla="*/ 673 h 1273"/>
                    <a:gd name="T18" fmla="*/ 452 w 566"/>
                    <a:gd name="T19" fmla="*/ 1003 h 1273"/>
                    <a:gd name="T20" fmla="*/ 542 w 566"/>
                    <a:gd name="T21" fmla="*/ 1273 h 12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566" h="1273">
                      <a:moveTo>
                        <a:pt x="26" y="1237"/>
                      </a:moveTo>
                      <a:cubicBezTo>
                        <a:pt x="34" y="1195"/>
                        <a:pt x="53" y="1048"/>
                        <a:pt x="80" y="985"/>
                      </a:cubicBezTo>
                      <a:cubicBezTo>
                        <a:pt x="107" y="922"/>
                        <a:pt x="129" y="915"/>
                        <a:pt x="188" y="859"/>
                      </a:cubicBezTo>
                      <a:cubicBezTo>
                        <a:pt x="247" y="803"/>
                        <a:pt x="372" y="742"/>
                        <a:pt x="434" y="649"/>
                      </a:cubicBezTo>
                      <a:cubicBezTo>
                        <a:pt x="496" y="556"/>
                        <a:pt x="566" y="403"/>
                        <a:pt x="560" y="301"/>
                      </a:cubicBezTo>
                      <a:cubicBezTo>
                        <a:pt x="554" y="199"/>
                        <a:pt x="471" y="74"/>
                        <a:pt x="398" y="37"/>
                      </a:cubicBezTo>
                      <a:cubicBezTo>
                        <a:pt x="325" y="0"/>
                        <a:pt x="188" y="24"/>
                        <a:pt x="122" y="78"/>
                      </a:cubicBezTo>
                      <a:cubicBezTo>
                        <a:pt x="56" y="132"/>
                        <a:pt x="0" y="262"/>
                        <a:pt x="2" y="361"/>
                      </a:cubicBezTo>
                      <a:cubicBezTo>
                        <a:pt x="4" y="460"/>
                        <a:pt x="59" y="566"/>
                        <a:pt x="134" y="673"/>
                      </a:cubicBezTo>
                      <a:cubicBezTo>
                        <a:pt x="209" y="780"/>
                        <a:pt x="384" y="903"/>
                        <a:pt x="452" y="1003"/>
                      </a:cubicBezTo>
                      <a:cubicBezTo>
                        <a:pt x="520" y="1103"/>
                        <a:pt x="523" y="1217"/>
                        <a:pt x="542" y="1273"/>
                      </a:cubicBezTo>
                    </a:path>
                  </a:pathLst>
                </a:custGeom>
                <a:noFill/>
                <a:ln w="19050" cmpd="sng">
                  <a:solidFill>
                    <a:srgbClr val="EC1C06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67" name="Freeform 16"/>
                <p:cNvSpPr>
                  <a:spLocks/>
                </p:cNvSpPr>
                <p:nvPr/>
              </p:nvSpPr>
              <p:spPr bwMode="auto">
                <a:xfrm>
                  <a:off x="3660" y="1980"/>
                  <a:ext cx="636" cy="1170"/>
                </a:xfrm>
                <a:custGeom>
                  <a:avLst/>
                  <a:gdLst>
                    <a:gd name="T0" fmla="*/ 0 w 636"/>
                    <a:gd name="T1" fmla="*/ 1146 h 1170"/>
                    <a:gd name="T2" fmla="*/ 54 w 636"/>
                    <a:gd name="T3" fmla="*/ 906 h 1170"/>
                    <a:gd name="T4" fmla="*/ 192 w 636"/>
                    <a:gd name="T5" fmla="*/ 756 h 1170"/>
                    <a:gd name="T6" fmla="*/ 432 w 636"/>
                    <a:gd name="T7" fmla="*/ 534 h 1170"/>
                    <a:gd name="T8" fmla="*/ 540 w 636"/>
                    <a:gd name="T9" fmla="*/ 240 h 1170"/>
                    <a:gd name="T10" fmla="*/ 420 w 636"/>
                    <a:gd name="T11" fmla="*/ 30 h 1170"/>
                    <a:gd name="T12" fmla="*/ 204 w 636"/>
                    <a:gd name="T13" fmla="*/ 60 h 1170"/>
                    <a:gd name="T14" fmla="*/ 102 w 636"/>
                    <a:gd name="T15" fmla="*/ 252 h 1170"/>
                    <a:gd name="T16" fmla="*/ 240 w 636"/>
                    <a:gd name="T17" fmla="*/ 600 h 1170"/>
                    <a:gd name="T18" fmla="*/ 516 w 636"/>
                    <a:gd name="T19" fmla="*/ 852 h 1170"/>
                    <a:gd name="T20" fmla="*/ 636 w 636"/>
                    <a:gd name="T21" fmla="*/ 1170 h 1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36" h="1170">
                      <a:moveTo>
                        <a:pt x="0" y="1146"/>
                      </a:moveTo>
                      <a:cubicBezTo>
                        <a:pt x="10" y="1106"/>
                        <a:pt x="22" y="971"/>
                        <a:pt x="54" y="906"/>
                      </a:cubicBezTo>
                      <a:cubicBezTo>
                        <a:pt x="86" y="841"/>
                        <a:pt x="129" y="818"/>
                        <a:pt x="192" y="756"/>
                      </a:cubicBezTo>
                      <a:cubicBezTo>
                        <a:pt x="255" y="694"/>
                        <a:pt x="374" y="620"/>
                        <a:pt x="432" y="534"/>
                      </a:cubicBezTo>
                      <a:cubicBezTo>
                        <a:pt x="490" y="448"/>
                        <a:pt x="542" y="324"/>
                        <a:pt x="540" y="240"/>
                      </a:cubicBezTo>
                      <a:cubicBezTo>
                        <a:pt x="538" y="156"/>
                        <a:pt x="476" y="60"/>
                        <a:pt x="420" y="30"/>
                      </a:cubicBezTo>
                      <a:cubicBezTo>
                        <a:pt x="364" y="0"/>
                        <a:pt x="257" y="23"/>
                        <a:pt x="204" y="60"/>
                      </a:cubicBezTo>
                      <a:cubicBezTo>
                        <a:pt x="151" y="97"/>
                        <a:pt x="96" y="162"/>
                        <a:pt x="102" y="252"/>
                      </a:cubicBezTo>
                      <a:cubicBezTo>
                        <a:pt x="108" y="342"/>
                        <a:pt x="171" y="500"/>
                        <a:pt x="240" y="600"/>
                      </a:cubicBezTo>
                      <a:cubicBezTo>
                        <a:pt x="309" y="700"/>
                        <a:pt x="450" y="757"/>
                        <a:pt x="516" y="852"/>
                      </a:cubicBezTo>
                      <a:cubicBezTo>
                        <a:pt x="582" y="947"/>
                        <a:pt x="611" y="1104"/>
                        <a:pt x="636" y="1170"/>
                      </a:cubicBezTo>
                    </a:path>
                  </a:pathLst>
                </a:custGeom>
                <a:noFill/>
                <a:ln w="19050" cmpd="sng">
                  <a:solidFill>
                    <a:srgbClr val="EC1C06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grpSp>
          <p:nvGrpSpPr>
            <p:cNvPr id="70" name="Group 71"/>
            <p:cNvGrpSpPr>
              <a:grpSpLocks/>
            </p:cNvGrpSpPr>
            <p:nvPr/>
          </p:nvGrpSpPr>
          <p:grpSpPr bwMode="auto">
            <a:xfrm>
              <a:off x="4008438" y="4589464"/>
              <a:ext cx="792162" cy="1512887"/>
              <a:chOff x="1247" y="481"/>
              <a:chExt cx="414" cy="874"/>
            </a:xfrm>
          </p:grpSpPr>
          <p:sp>
            <p:nvSpPr>
              <p:cNvPr id="71" name="Oval 19"/>
              <p:cNvSpPr>
                <a:spLocks noChangeArrowheads="1"/>
              </p:cNvSpPr>
              <p:nvPr/>
            </p:nvSpPr>
            <p:spPr bwMode="auto">
              <a:xfrm>
                <a:off x="1361" y="1116"/>
                <a:ext cx="226" cy="227"/>
              </a:xfrm>
              <a:prstGeom prst="ellipse">
                <a:avLst/>
              </a:prstGeom>
              <a:solidFill>
                <a:srgbClr val="EC1C06"/>
              </a:solidFill>
              <a:ln w="57150" cmpd="thickThin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2" name="Oval 21"/>
              <p:cNvSpPr>
                <a:spLocks noChangeArrowheads="1"/>
              </p:cNvSpPr>
              <p:nvPr/>
            </p:nvSpPr>
            <p:spPr bwMode="auto">
              <a:xfrm>
                <a:off x="1406" y="617"/>
                <a:ext cx="136" cy="27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3" name="AutoShape 22"/>
              <p:cNvSpPr>
                <a:spLocks noChangeArrowheads="1"/>
              </p:cNvSpPr>
              <p:nvPr/>
            </p:nvSpPr>
            <p:spPr bwMode="auto">
              <a:xfrm>
                <a:off x="1451" y="662"/>
                <a:ext cx="46" cy="181"/>
              </a:xfrm>
              <a:prstGeom prst="star24">
                <a:avLst>
                  <a:gd name="adj" fmla="val 27685"/>
                </a:avLst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" name="Freeform 24"/>
              <p:cNvSpPr>
                <a:spLocks/>
              </p:cNvSpPr>
              <p:nvPr/>
            </p:nvSpPr>
            <p:spPr bwMode="auto">
              <a:xfrm>
                <a:off x="1304" y="481"/>
                <a:ext cx="328" cy="874"/>
              </a:xfrm>
              <a:custGeom>
                <a:avLst/>
                <a:gdLst>
                  <a:gd name="T0" fmla="*/ 0 w 328"/>
                  <a:gd name="T1" fmla="*/ 856 h 874"/>
                  <a:gd name="T2" fmla="*/ 48 w 328"/>
                  <a:gd name="T3" fmla="*/ 673 h 874"/>
                  <a:gd name="T4" fmla="*/ 138 w 328"/>
                  <a:gd name="T5" fmla="*/ 580 h 874"/>
                  <a:gd name="T6" fmla="*/ 264 w 328"/>
                  <a:gd name="T7" fmla="*/ 463 h 874"/>
                  <a:gd name="T8" fmla="*/ 322 w 328"/>
                  <a:gd name="T9" fmla="*/ 210 h 874"/>
                  <a:gd name="T10" fmla="*/ 228 w 328"/>
                  <a:gd name="T11" fmla="*/ 25 h 874"/>
                  <a:gd name="T12" fmla="*/ 84 w 328"/>
                  <a:gd name="T13" fmla="*/ 58 h 874"/>
                  <a:gd name="T14" fmla="*/ 11 w 328"/>
                  <a:gd name="T15" fmla="*/ 266 h 874"/>
                  <a:gd name="T16" fmla="*/ 93 w 328"/>
                  <a:gd name="T17" fmla="*/ 502 h 874"/>
                  <a:gd name="T18" fmla="*/ 255 w 328"/>
                  <a:gd name="T19" fmla="*/ 697 h 874"/>
                  <a:gd name="T20" fmla="*/ 300 w 328"/>
                  <a:gd name="T21" fmla="*/ 874 h 8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28" h="874">
                    <a:moveTo>
                      <a:pt x="0" y="856"/>
                    </a:moveTo>
                    <a:cubicBezTo>
                      <a:pt x="8" y="826"/>
                      <a:pt x="25" y="719"/>
                      <a:pt x="48" y="673"/>
                    </a:cubicBezTo>
                    <a:cubicBezTo>
                      <a:pt x="71" y="627"/>
                      <a:pt x="102" y="615"/>
                      <a:pt x="138" y="580"/>
                    </a:cubicBezTo>
                    <a:cubicBezTo>
                      <a:pt x="174" y="545"/>
                      <a:pt x="233" y="525"/>
                      <a:pt x="264" y="463"/>
                    </a:cubicBezTo>
                    <a:cubicBezTo>
                      <a:pt x="295" y="401"/>
                      <a:pt x="328" y="283"/>
                      <a:pt x="322" y="210"/>
                    </a:cubicBezTo>
                    <a:cubicBezTo>
                      <a:pt x="316" y="137"/>
                      <a:pt x="268" y="51"/>
                      <a:pt x="228" y="25"/>
                    </a:cubicBezTo>
                    <a:cubicBezTo>
                      <a:pt x="188" y="0"/>
                      <a:pt x="120" y="19"/>
                      <a:pt x="84" y="58"/>
                    </a:cubicBezTo>
                    <a:cubicBezTo>
                      <a:pt x="48" y="98"/>
                      <a:pt x="9" y="192"/>
                      <a:pt x="11" y="266"/>
                    </a:cubicBezTo>
                    <a:cubicBezTo>
                      <a:pt x="13" y="340"/>
                      <a:pt x="52" y="430"/>
                      <a:pt x="93" y="502"/>
                    </a:cubicBezTo>
                    <a:cubicBezTo>
                      <a:pt x="134" y="574"/>
                      <a:pt x="221" y="635"/>
                      <a:pt x="255" y="697"/>
                    </a:cubicBezTo>
                    <a:cubicBezTo>
                      <a:pt x="289" y="759"/>
                      <a:pt x="291" y="837"/>
                      <a:pt x="300" y="874"/>
                    </a:cubicBezTo>
                  </a:path>
                </a:pathLst>
              </a:custGeom>
              <a:noFill/>
              <a:ln w="12700" cmpd="sng">
                <a:solidFill>
                  <a:srgbClr val="EC1C06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" name="Freeform 25"/>
              <p:cNvSpPr>
                <a:spLocks/>
              </p:cNvSpPr>
              <p:nvPr/>
            </p:nvSpPr>
            <p:spPr bwMode="auto">
              <a:xfrm>
                <a:off x="1286" y="495"/>
                <a:ext cx="333" cy="860"/>
              </a:xfrm>
              <a:custGeom>
                <a:avLst/>
                <a:gdLst>
                  <a:gd name="T0" fmla="*/ 0 w 333"/>
                  <a:gd name="T1" fmla="*/ 845 h 860"/>
                  <a:gd name="T2" fmla="*/ 60 w 333"/>
                  <a:gd name="T3" fmla="*/ 638 h 860"/>
                  <a:gd name="T4" fmla="*/ 132 w 333"/>
                  <a:gd name="T5" fmla="*/ 560 h 860"/>
                  <a:gd name="T6" fmla="*/ 267 w 333"/>
                  <a:gd name="T7" fmla="*/ 446 h 860"/>
                  <a:gd name="T8" fmla="*/ 326 w 333"/>
                  <a:gd name="T9" fmla="*/ 212 h 860"/>
                  <a:gd name="T10" fmla="*/ 240 w 333"/>
                  <a:gd name="T11" fmla="*/ 25 h 860"/>
                  <a:gd name="T12" fmla="*/ 101 w 333"/>
                  <a:gd name="T13" fmla="*/ 64 h 860"/>
                  <a:gd name="T14" fmla="*/ 43 w 333"/>
                  <a:gd name="T15" fmla="*/ 260 h 860"/>
                  <a:gd name="T16" fmla="*/ 114 w 333"/>
                  <a:gd name="T17" fmla="*/ 467 h 860"/>
                  <a:gd name="T18" fmla="*/ 285 w 333"/>
                  <a:gd name="T19" fmla="*/ 677 h 860"/>
                  <a:gd name="T20" fmla="*/ 333 w 333"/>
                  <a:gd name="T21" fmla="*/ 860 h 8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33" h="860">
                    <a:moveTo>
                      <a:pt x="0" y="845"/>
                    </a:moveTo>
                    <a:cubicBezTo>
                      <a:pt x="10" y="811"/>
                      <a:pt x="38" y="685"/>
                      <a:pt x="60" y="638"/>
                    </a:cubicBezTo>
                    <a:cubicBezTo>
                      <a:pt x="82" y="591"/>
                      <a:pt x="98" y="592"/>
                      <a:pt x="132" y="560"/>
                    </a:cubicBezTo>
                    <a:cubicBezTo>
                      <a:pt x="166" y="528"/>
                      <a:pt x="235" y="504"/>
                      <a:pt x="267" y="446"/>
                    </a:cubicBezTo>
                    <a:cubicBezTo>
                      <a:pt x="299" y="388"/>
                      <a:pt x="331" y="282"/>
                      <a:pt x="326" y="212"/>
                    </a:cubicBezTo>
                    <a:cubicBezTo>
                      <a:pt x="321" y="142"/>
                      <a:pt x="278" y="49"/>
                      <a:pt x="240" y="25"/>
                    </a:cubicBezTo>
                    <a:cubicBezTo>
                      <a:pt x="203" y="0"/>
                      <a:pt x="134" y="25"/>
                      <a:pt x="101" y="64"/>
                    </a:cubicBezTo>
                    <a:cubicBezTo>
                      <a:pt x="68" y="104"/>
                      <a:pt x="41" y="193"/>
                      <a:pt x="43" y="260"/>
                    </a:cubicBezTo>
                    <a:cubicBezTo>
                      <a:pt x="45" y="327"/>
                      <a:pt x="74" y="397"/>
                      <a:pt x="114" y="467"/>
                    </a:cubicBezTo>
                    <a:cubicBezTo>
                      <a:pt x="154" y="537"/>
                      <a:pt x="249" y="612"/>
                      <a:pt x="285" y="677"/>
                    </a:cubicBezTo>
                    <a:cubicBezTo>
                      <a:pt x="321" y="742"/>
                      <a:pt x="323" y="822"/>
                      <a:pt x="333" y="860"/>
                    </a:cubicBezTo>
                  </a:path>
                </a:pathLst>
              </a:custGeom>
              <a:noFill/>
              <a:ln w="12700" cmpd="sng">
                <a:solidFill>
                  <a:srgbClr val="EC1C06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6" name="Freeform 26"/>
              <p:cNvSpPr>
                <a:spLocks/>
              </p:cNvSpPr>
              <p:nvPr/>
            </p:nvSpPr>
            <p:spPr bwMode="auto">
              <a:xfrm>
                <a:off x="1259" y="540"/>
                <a:ext cx="384" cy="797"/>
              </a:xfrm>
              <a:custGeom>
                <a:avLst/>
                <a:gdLst>
                  <a:gd name="T0" fmla="*/ 0 w 384"/>
                  <a:gd name="T1" fmla="*/ 797 h 797"/>
                  <a:gd name="T2" fmla="*/ 54 w 384"/>
                  <a:gd name="T3" fmla="*/ 599 h 797"/>
                  <a:gd name="T4" fmla="*/ 141 w 384"/>
                  <a:gd name="T5" fmla="*/ 494 h 797"/>
                  <a:gd name="T6" fmla="*/ 267 w 384"/>
                  <a:gd name="T7" fmla="*/ 389 h 797"/>
                  <a:gd name="T8" fmla="*/ 332 w 384"/>
                  <a:gd name="T9" fmla="*/ 182 h 797"/>
                  <a:gd name="T10" fmla="*/ 267 w 384"/>
                  <a:gd name="T11" fmla="*/ 23 h 797"/>
                  <a:gd name="T12" fmla="*/ 153 w 384"/>
                  <a:gd name="T13" fmla="*/ 43 h 797"/>
                  <a:gd name="T14" fmla="*/ 96 w 384"/>
                  <a:gd name="T15" fmla="*/ 215 h 797"/>
                  <a:gd name="T16" fmla="*/ 180 w 384"/>
                  <a:gd name="T17" fmla="*/ 416 h 797"/>
                  <a:gd name="T18" fmla="*/ 330 w 384"/>
                  <a:gd name="T19" fmla="*/ 605 h 797"/>
                  <a:gd name="T20" fmla="*/ 384 w 384"/>
                  <a:gd name="T21" fmla="*/ 794 h 7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84" h="797">
                    <a:moveTo>
                      <a:pt x="0" y="797"/>
                    </a:moveTo>
                    <a:cubicBezTo>
                      <a:pt x="9" y="764"/>
                      <a:pt x="31" y="649"/>
                      <a:pt x="54" y="599"/>
                    </a:cubicBezTo>
                    <a:cubicBezTo>
                      <a:pt x="77" y="549"/>
                      <a:pt x="106" y="529"/>
                      <a:pt x="141" y="494"/>
                    </a:cubicBezTo>
                    <a:cubicBezTo>
                      <a:pt x="176" y="459"/>
                      <a:pt x="235" y="441"/>
                      <a:pt x="267" y="389"/>
                    </a:cubicBezTo>
                    <a:cubicBezTo>
                      <a:pt x="299" y="337"/>
                      <a:pt x="332" y="243"/>
                      <a:pt x="332" y="182"/>
                    </a:cubicBezTo>
                    <a:cubicBezTo>
                      <a:pt x="332" y="121"/>
                      <a:pt x="296" y="47"/>
                      <a:pt x="267" y="23"/>
                    </a:cubicBezTo>
                    <a:cubicBezTo>
                      <a:pt x="237" y="0"/>
                      <a:pt x="182" y="11"/>
                      <a:pt x="153" y="43"/>
                    </a:cubicBezTo>
                    <a:cubicBezTo>
                      <a:pt x="124" y="75"/>
                      <a:pt x="92" y="153"/>
                      <a:pt x="96" y="215"/>
                    </a:cubicBezTo>
                    <a:cubicBezTo>
                      <a:pt x="100" y="277"/>
                      <a:pt x="141" y="351"/>
                      <a:pt x="180" y="416"/>
                    </a:cubicBezTo>
                    <a:cubicBezTo>
                      <a:pt x="219" y="481"/>
                      <a:pt x="296" y="542"/>
                      <a:pt x="330" y="605"/>
                    </a:cubicBezTo>
                    <a:cubicBezTo>
                      <a:pt x="364" y="668"/>
                      <a:pt x="373" y="755"/>
                      <a:pt x="384" y="794"/>
                    </a:cubicBezTo>
                  </a:path>
                </a:pathLst>
              </a:custGeom>
              <a:noFill/>
              <a:ln w="12700" cmpd="sng">
                <a:solidFill>
                  <a:srgbClr val="EC1C06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7" name="Freeform 27"/>
              <p:cNvSpPr>
                <a:spLocks/>
              </p:cNvSpPr>
              <p:nvPr/>
            </p:nvSpPr>
            <p:spPr bwMode="auto">
              <a:xfrm>
                <a:off x="1271" y="519"/>
                <a:ext cx="360" cy="830"/>
              </a:xfrm>
              <a:custGeom>
                <a:avLst/>
                <a:gdLst>
                  <a:gd name="T0" fmla="*/ 0 w 360"/>
                  <a:gd name="T1" fmla="*/ 818 h 830"/>
                  <a:gd name="T2" fmla="*/ 60 w 360"/>
                  <a:gd name="T3" fmla="*/ 617 h 830"/>
                  <a:gd name="T4" fmla="*/ 138 w 360"/>
                  <a:gd name="T5" fmla="*/ 530 h 830"/>
                  <a:gd name="T6" fmla="*/ 264 w 360"/>
                  <a:gd name="T7" fmla="*/ 428 h 830"/>
                  <a:gd name="T8" fmla="*/ 333 w 360"/>
                  <a:gd name="T9" fmla="*/ 200 h 830"/>
                  <a:gd name="T10" fmla="*/ 258 w 360"/>
                  <a:gd name="T11" fmla="*/ 25 h 830"/>
                  <a:gd name="T12" fmla="*/ 130 w 360"/>
                  <a:gd name="T13" fmla="*/ 52 h 830"/>
                  <a:gd name="T14" fmla="*/ 69 w 360"/>
                  <a:gd name="T15" fmla="*/ 236 h 830"/>
                  <a:gd name="T16" fmla="*/ 144 w 360"/>
                  <a:gd name="T17" fmla="*/ 431 h 830"/>
                  <a:gd name="T18" fmla="*/ 309 w 360"/>
                  <a:gd name="T19" fmla="*/ 638 h 830"/>
                  <a:gd name="T20" fmla="*/ 360 w 360"/>
                  <a:gd name="T21" fmla="*/ 830 h 8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0" h="830">
                    <a:moveTo>
                      <a:pt x="0" y="818"/>
                    </a:moveTo>
                    <a:cubicBezTo>
                      <a:pt x="10" y="785"/>
                      <a:pt x="37" y="665"/>
                      <a:pt x="60" y="617"/>
                    </a:cubicBezTo>
                    <a:cubicBezTo>
                      <a:pt x="83" y="569"/>
                      <a:pt x="104" y="561"/>
                      <a:pt x="138" y="530"/>
                    </a:cubicBezTo>
                    <a:cubicBezTo>
                      <a:pt x="172" y="499"/>
                      <a:pt x="232" y="483"/>
                      <a:pt x="264" y="428"/>
                    </a:cubicBezTo>
                    <a:cubicBezTo>
                      <a:pt x="296" y="373"/>
                      <a:pt x="334" y="267"/>
                      <a:pt x="333" y="200"/>
                    </a:cubicBezTo>
                    <a:cubicBezTo>
                      <a:pt x="332" y="133"/>
                      <a:pt x="292" y="49"/>
                      <a:pt x="258" y="25"/>
                    </a:cubicBezTo>
                    <a:cubicBezTo>
                      <a:pt x="224" y="0"/>
                      <a:pt x="162" y="17"/>
                      <a:pt x="130" y="52"/>
                    </a:cubicBezTo>
                    <a:cubicBezTo>
                      <a:pt x="98" y="87"/>
                      <a:pt x="67" y="173"/>
                      <a:pt x="69" y="236"/>
                    </a:cubicBezTo>
                    <a:cubicBezTo>
                      <a:pt x="71" y="299"/>
                      <a:pt x="104" y="364"/>
                      <a:pt x="144" y="431"/>
                    </a:cubicBezTo>
                    <a:cubicBezTo>
                      <a:pt x="184" y="498"/>
                      <a:pt x="273" y="572"/>
                      <a:pt x="309" y="638"/>
                    </a:cubicBezTo>
                    <a:cubicBezTo>
                      <a:pt x="345" y="704"/>
                      <a:pt x="350" y="790"/>
                      <a:pt x="360" y="830"/>
                    </a:cubicBezTo>
                  </a:path>
                </a:pathLst>
              </a:custGeom>
              <a:noFill/>
              <a:ln w="12700" cmpd="sng">
                <a:solidFill>
                  <a:srgbClr val="EC1C06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8" name="Freeform 28"/>
              <p:cNvSpPr>
                <a:spLocks/>
              </p:cNvSpPr>
              <p:nvPr/>
            </p:nvSpPr>
            <p:spPr bwMode="auto">
              <a:xfrm>
                <a:off x="1247" y="567"/>
                <a:ext cx="414" cy="779"/>
              </a:xfrm>
              <a:custGeom>
                <a:avLst/>
                <a:gdLst>
                  <a:gd name="T0" fmla="*/ 0 w 414"/>
                  <a:gd name="T1" fmla="*/ 767 h 779"/>
                  <a:gd name="T2" fmla="*/ 51 w 414"/>
                  <a:gd name="T3" fmla="*/ 581 h 779"/>
                  <a:gd name="T4" fmla="*/ 144 w 414"/>
                  <a:gd name="T5" fmla="*/ 461 h 779"/>
                  <a:gd name="T6" fmla="*/ 279 w 414"/>
                  <a:gd name="T7" fmla="*/ 335 h 779"/>
                  <a:gd name="T8" fmla="*/ 330 w 414"/>
                  <a:gd name="T9" fmla="*/ 160 h 779"/>
                  <a:gd name="T10" fmla="*/ 274 w 414"/>
                  <a:gd name="T11" fmla="*/ 20 h 779"/>
                  <a:gd name="T12" fmla="*/ 174 w 414"/>
                  <a:gd name="T13" fmla="*/ 40 h 779"/>
                  <a:gd name="T14" fmla="*/ 126 w 414"/>
                  <a:gd name="T15" fmla="*/ 197 h 779"/>
                  <a:gd name="T16" fmla="*/ 210 w 414"/>
                  <a:gd name="T17" fmla="*/ 386 h 779"/>
                  <a:gd name="T18" fmla="*/ 357 w 414"/>
                  <a:gd name="T19" fmla="*/ 566 h 779"/>
                  <a:gd name="T20" fmla="*/ 414 w 414"/>
                  <a:gd name="T21" fmla="*/ 779 h 7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14" h="779">
                    <a:moveTo>
                      <a:pt x="0" y="767"/>
                    </a:moveTo>
                    <a:cubicBezTo>
                      <a:pt x="8" y="736"/>
                      <a:pt x="27" y="632"/>
                      <a:pt x="51" y="581"/>
                    </a:cubicBezTo>
                    <a:cubicBezTo>
                      <a:pt x="75" y="530"/>
                      <a:pt x="106" y="502"/>
                      <a:pt x="144" y="461"/>
                    </a:cubicBezTo>
                    <a:cubicBezTo>
                      <a:pt x="182" y="420"/>
                      <a:pt x="248" y="385"/>
                      <a:pt x="279" y="335"/>
                    </a:cubicBezTo>
                    <a:cubicBezTo>
                      <a:pt x="310" y="285"/>
                      <a:pt x="331" y="212"/>
                      <a:pt x="330" y="160"/>
                    </a:cubicBezTo>
                    <a:cubicBezTo>
                      <a:pt x="329" y="108"/>
                      <a:pt x="300" y="40"/>
                      <a:pt x="274" y="20"/>
                    </a:cubicBezTo>
                    <a:cubicBezTo>
                      <a:pt x="248" y="0"/>
                      <a:pt x="199" y="10"/>
                      <a:pt x="174" y="40"/>
                    </a:cubicBezTo>
                    <a:cubicBezTo>
                      <a:pt x="149" y="70"/>
                      <a:pt x="120" y="139"/>
                      <a:pt x="126" y="197"/>
                    </a:cubicBezTo>
                    <a:cubicBezTo>
                      <a:pt x="132" y="255"/>
                      <a:pt x="172" y="325"/>
                      <a:pt x="210" y="386"/>
                    </a:cubicBezTo>
                    <a:cubicBezTo>
                      <a:pt x="248" y="447"/>
                      <a:pt x="323" y="501"/>
                      <a:pt x="357" y="566"/>
                    </a:cubicBezTo>
                    <a:cubicBezTo>
                      <a:pt x="391" y="631"/>
                      <a:pt x="402" y="735"/>
                      <a:pt x="414" y="779"/>
                    </a:cubicBezTo>
                  </a:path>
                </a:pathLst>
              </a:custGeom>
              <a:noFill/>
              <a:ln w="12700" cmpd="sng">
                <a:solidFill>
                  <a:srgbClr val="EC1C06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79" name="Text Box 99"/>
            <p:cNvSpPr txBox="1">
              <a:spLocks noChangeArrowheads="1"/>
            </p:cNvSpPr>
            <p:nvPr/>
          </p:nvSpPr>
          <p:spPr bwMode="auto">
            <a:xfrm>
              <a:off x="1971675" y="6265863"/>
              <a:ext cx="971550" cy="3667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az-Latn-AZ" altLang="en-US">
                  <a:latin typeface="Arial" pitchFamily="34" charset="0"/>
                </a:rPr>
                <a:t>Sərbəst</a:t>
              </a:r>
            </a:p>
          </p:txBody>
        </p:sp>
        <p:sp>
          <p:nvSpPr>
            <p:cNvPr id="80" name="Text Box 100"/>
            <p:cNvSpPr txBox="1">
              <a:spLocks noChangeArrowheads="1"/>
            </p:cNvSpPr>
            <p:nvPr/>
          </p:nvSpPr>
          <p:spPr bwMode="auto">
            <a:xfrm>
              <a:off x="3719513" y="6265863"/>
              <a:ext cx="1339850" cy="3667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az-Latn-AZ" altLang="en-US" dirty="0">
                  <a:latin typeface="Arial" pitchFamily="34" charset="0"/>
                </a:rPr>
                <a:t>Nəfəs alma</a:t>
              </a:r>
            </a:p>
          </p:txBody>
        </p:sp>
        <p:sp>
          <p:nvSpPr>
            <p:cNvPr id="81" name="Text Box 104"/>
            <p:cNvSpPr txBox="1">
              <a:spLocks noChangeArrowheads="1"/>
            </p:cNvSpPr>
            <p:nvPr/>
          </p:nvSpPr>
          <p:spPr bwMode="auto">
            <a:xfrm>
              <a:off x="2116138" y="3962401"/>
              <a:ext cx="25590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az-Latn-AZ" altLang="en-US" b="1" dirty="0">
                  <a:latin typeface="Arial" pitchFamily="34" charset="0"/>
                </a:rPr>
                <a:t>Diafraqma ayaqcıqları</a:t>
              </a:r>
            </a:p>
          </p:txBody>
        </p:sp>
      </p:grpSp>
      <p:grpSp>
        <p:nvGrpSpPr>
          <p:cNvPr id="82" name="Group 81"/>
          <p:cNvGrpSpPr/>
          <p:nvPr/>
        </p:nvGrpSpPr>
        <p:grpSpPr>
          <a:xfrm>
            <a:off x="7275039" y="3684654"/>
            <a:ext cx="4319588" cy="2749550"/>
            <a:chOff x="323850" y="3925888"/>
            <a:chExt cx="4319588" cy="2749550"/>
          </a:xfrm>
        </p:grpSpPr>
        <p:grpSp>
          <p:nvGrpSpPr>
            <p:cNvPr id="83" name="Group 97"/>
            <p:cNvGrpSpPr>
              <a:grpSpLocks/>
            </p:cNvGrpSpPr>
            <p:nvPr/>
          </p:nvGrpSpPr>
          <p:grpSpPr bwMode="auto">
            <a:xfrm>
              <a:off x="2843213" y="4076700"/>
              <a:ext cx="1800225" cy="2162175"/>
              <a:chOff x="1655" y="2205"/>
              <a:chExt cx="1406" cy="1543"/>
            </a:xfrm>
          </p:grpSpPr>
          <p:sp>
            <p:nvSpPr>
              <p:cNvPr id="100" name="Freeform 58" descr="Wide upward diagonal"/>
              <p:cNvSpPr>
                <a:spLocks/>
              </p:cNvSpPr>
              <p:nvPr/>
            </p:nvSpPr>
            <p:spPr bwMode="auto">
              <a:xfrm>
                <a:off x="2275" y="2568"/>
                <a:ext cx="525" cy="477"/>
              </a:xfrm>
              <a:custGeom>
                <a:avLst/>
                <a:gdLst>
                  <a:gd name="T0" fmla="*/ 166 w 606"/>
                  <a:gd name="T1" fmla="*/ 62 h 476"/>
                  <a:gd name="T2" fmla="*/ 10 w 606"/>
                  <a:gd name="T3" fmla="*/ 302 h 476"/>
                  <a:gd name="T4" fmla="*/ 226 w 606"/>
                  <a:gd name="T5" fmla="*/ 468 h 476"/>
                  <a:gd name="T6" fmla="*/ 457 w 606"/>
                  <a:gd name="T7" fmla="*/ 352 h 476"/>
                  <a:gd name="T8" fmla="*/ 575 w 606"/>
                  <a:gd name="T9" fmla="*/ 135 h 476"/>
                  <a:gd name="T10" fmla="*/ 567 w 606"/>
                  <a:gd name="T11" fmla="*/ 39 h 476"/>
                  <a:gd name="T12" fmla="*/ 341 w 606"/>
                  <a:gd name="T13" fmla="*/ 2 h 476"/>
                  <a:gd name="T14" fmla="*/ 249 w 606"/>
                  <a:gd name="T15" fmla="*/ 25 h 476"/>
                  <a:gd name="T16" fmla="*/ 166 w 606"/>
                  <a:gd name="T17" fmla="*/ 62 h 4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06" h="476">
                    <a:moveTo>
                      <a:pt x="166" y="62"/>
                    </a:moveTo>
                    <a:cubicBezTo>
                      <a:pt x="126" y="108"/>
                      <a:pt x="0" y="234"/>
                      <a:pt x="10" y="302"/>
                    </a:cubicBezTo>
                    <a:cubicBezTo>
                      <a:pt x="20" y="370"/>
                      <a:pt x="152" y="460"/>
                      <a:pt x="226" y="468"/>
                    </a:cubicBezTo>
                    <a:cubicBezTo>
                      <a:pt x="300" y="476"/>
                      <a:pt x="399" y="407"/>
                      <a:pt x="457" y="352"/>
                    </a:cubicBezTo>
                    <a:cubicBezTo>
                      <a:pt x="515" y="296"/>
                      <a:pt x="557" y="187"/>
                      <a:pt x="575" y="135"/>
                    </a:cubicBezTo>
                    <a:cubicBezTo>
                      <a:pt x="593" y="83"/>
                      <a:pt x="606" y="61"/>
                      <a:pt x="567" y="39"/>
                    </a:cubicBezTo>
                    <a:cubicBezTo>
                      <a:pt x="528" y="17"/>
                      <a:pt x="394" y="4"/>
                      <a:pt x="341" y="2"/>
                    </a:cubicBezTo>
                    <a:cubicBezTo>
                      <a:pt x="288" y="0"/>
                      <a:pt x="278" y="15"/>
                      <a:pt x="249" y="25"/>
                    </a:cubicBezTo>
                    <a:cubicBezTo>
                      <a:pt x="220" y="35"/>
                      <a:pt x="206" y="16"/>
                      <a:pt x="166" y="62"/>
                    </a:cubicBezTo>
                    <a:close/>
                  </a:path>
                </a:pathLst>
              </a:custGeom>
              <a:pattFill prst="wdUpDiag">
                <a:fgClr>
                  <a:schemeClr val="accent1"/>
                </a:fgClr>
                <a:bgClr>
                  <a:schemeClr val="bg1"/>
                </a:bgClr>
              </a:patt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1" name="Freeform 59"/>
              <p:cNvSpPr>
                <a:spLocks/>
              </p:cNvSpPr>
              <p:nvPr/>
            </p:nvSpPr>
            <p:spPr bwMode="auto">
              <a:xfrm>
                <a:off x="1655" y="2206"/>
                <a:ext cx="1406" cy="1542"/>
              </a:xfrm>
              <a:custGeom>
                <a:avLst/>
                <a:gdLst>
                  <a:gd name="T0" fmla="*/ 12 w 1622"/>
                  <a:gd name="T1" fmla="*/ 1554 h 1739"/>
                  <a:gd name="T2" fmla="*/ 277 w 1622"/>
                  <a:gd name="T3" fmla="*/ 1637 h 1739"/>
                  <a:gd name="T4" fmla="*/ 779 w 1622"/>
                  <a:gd name="T5" fmla="*/ 1720 h 1739"/>
                  <a:gd name="T6" fmla="*/ 1367 w 1622"/>
                  <a:gd name="T7" fmla="*/ 1522 h 1739"/>
                  <a:gd name="T8" fmla="*/ 1601 w 1622"/>
                  <a:gd name="T9" fmla="*/ 1132 h 1739"/>
                  <a:gd name="T10" fmla="*/ 1493 w 1622"/>
                  <a:gd name="T11" fmla="*/ 664 h 1739"/>
                  <a:gd name="T12" fmla="*/ 1061 w 1622"/>
                  <a:gd name="T13" fmla="*/ 508 h 1739"/>
                  <a:gd name="T14" fmla="*/ 839 w 1622"/>
                  <a:gd name="T15" fmla="*/ 640 h 1739"/>
                  <a:gd name="T16" fmla="*/ 713 w 1622"/>
                  <a:gd name="T17" fmla="*/ 808 h 1739"/>
                  <a:gd name="T18" fmla="*/ 797 w 1622"/>
                  <a:gd name="T19" fmla="*/ 610 h 1739"/>
                  <a:gd name="T20" fmla="*/ 965 w 1622"/>
                  <a:gd name="T21" fmla="*/ 460 h 1739"/>
                  <a:gd name="T22" fmla="*/ 979 w 1622"/>
                  <a:gd name="T23" fmla="*/ 82 h 1739"/>
                  <a:gd name="T24" fmla="*/ 770 w 1622"/>
                  <a:gd name="T25" fmla="*/ 49 h 1739"/>
                  <a:gd name="T26" fmla="*/ 745 w 1622"/>
                  <a:gd name="T27" fmla="*/ 463 h 1739"/>
                  <a:gd name="T28" fmla="*/ 681 w 1622"/>
                  <a:gd name="T29" fmla="*/ 818 h 1739"/>
                  <a:gd name="T30" fmla="*/ 669 w 1622"/>
                  <a:gd name="T31" fmla="*/ 892 h 1739"/>
                  <a:gd name="T32" fmla="*/ 617 w 1622"/>
                  <a:gd name="T33" fmla="*/ 1063 h 1739"/>
                  <a:gd name="T34" fmla="*/ 476 w 1622"/>
                  <a:gd name="T35" fmla="*/ 1225 h 1739"/>
                  <a:gd name="T36" fmla="*/ 240 w 1622"/>
                  <a:gd name="T37" fmla="*/ 1329 h 1739"/>
                  <a:gd name="T38" fmla="*/ 0 w 1622"/>
                  <a:gd name="T39" fmla="*/ 1340 h 17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622" h="1739">
                    <a:moveTo>
                      <a:pt x="12" y="1554"/>
                    </a:moveTo>
                    <a:cubicBezTo>
                      <a:pt x="56" y="1567"/>
                      <a:pt x="149" y="1609"/>
                      <a:pt x="277" y="1637"/>
                    </a:cubicBezTo>
                    <a:cubicBezTo>
                      <a:pt x="405" y="1665"/>
                      <a:pt x="597" y="1739"/>
                      <a:pt x="779" y="1720"/>
                    </a:cubicBezTo>
                    <a:cubicBezTo>
                      <a:pt x="961" y="1701"/>
                      <a:pt x="1230" y="1620"/>
                      <a:pt x="1367" y="1522"/>
                    </a:cubicBezTo>
                    <a:cubicBezTo>
                      <a:pt x="1504" y="1424"/>
                      <a:pt x="1580" y="1275"/>
                      <a:pt x="1601" y="1132"/>
                    </a:cubicBezTo>
                    <a:cubicBezTo>
                      <a:pt x="1622" y="989"/>
                      <a:pt x="1601" y="808"/>
                      <a:pt x="1493" y="664"/>
                    </a:cubicBezTo>
                    <a:cubicBezTo>
                      <a:pt x="1385" y="520"/>
                      <a:pt x="1153" y="495"/>
                      <a:pt x="1061" y="508"/>
                    </a:cubicBezTo>
                    <a:cubicBezTo>
                      <a:pt x="970" y="520"/>
                      <a:pt x="857" y="622"/>
                      <a:pt x="839" y="640"/>
                    </a:cubicBezTo>
                    <a:cubicBezTo>
                      <a:pt x="821" y="659"/>
                      <a:pt x="715" y="849"/>
                      <a:pt x="713" y="808"/>
                    </a:cubicBezTo>
                    <a:cubicBezTo>
                      <a:pt x="706" y="808"/>
                      <a:pt x="757" y="667"/>
                      <a:pt x="797" y="610"/>
                    </a:cubicBezTo>
                    <a:cubicBezTo>
                      <a:pt x="839" y="552"/>
                      <a:pt x="893" y="520"/>
                      <a:pt x="965" y="460"/>
                    </a:cubicBezTo>
                    <a:cubicBezTo>
                      <a:pt x="1037" y="400"/>
                      <a:pt x="989" y="160"/>
                      <a:pt x="979" y="82"/>
                    </a:cubicBezTo>
                    <a:cubicBezTo>
                      <a:pt x="970" y="3"/>
                      <a:pt x="809" y="0"/>
                      <a:pt x="770" y="49"/>
                    </a:cubicBezTo>
                    <a:cubicBezTo>
                      <a:pt x="730" y="98"/>
                      <a:pt x="760" y="352"/>
                      <a:pt x="745" y="463"/>
                    </a:cubicBezTo>
                    <a:cubicBezTo>
                      <a:pt x="731" y="574"/>
                      <a:pt x="692" y="749"/>
                      <a:pt x="681" y="818"/>
                    </a:cubicBezTo>
                    <a:cubicBezTo>
                      <a:pt x="668" y="889"/>
                      <a:pt x="679" y="851"/>
                      <a:pt x="669" y="892"/>
                    </a:cubicBezTo>
                    <a:cubicBezTo>
                      <a:pt x="658" y="933"/>
                      <a:pt x="649" y="1008"/>
                      <a:pt x="617" y="1063"/>
                    </a:cubicBezTo>
                    <a:cubicBezTo>
                      <a:pt x="585" y="1119"/>
                      <a:pt x="540" y="1181"/>
                      <a:pt x="476" y="1225"/>
                    </a:cubicBezTo>
                    <a:cubicBezTo>
                      <a:pt x="412" y="1269"/>
                      <a:pt x="320" y="1309"/>
                      <a:pt x="240" y="1329"/>
                    </a:cubicBezTo>
                    <a:cubicBezTo>
                      <a:pt x="164" y="1348"/>
                      <a:pt x="40" y="1338"/>
                      <a:pt x="0" y="1340"/>
                    </a:cubicBezTo>
                  </a:path>
                </a:pathLst>
              </a:custGeom>
              <a:solidFill>
                <a:srgbClr val="FF996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102" name="Group 60"/>
              <p:cNvGrpSpPr>
                <a:grpSpLocks/>
              </p:cNvGrpSpPr>
              <p:nvPr/>
            </p:nvGrpSpPr>
            <p:grpSpPr bwMode="auto">
              <a:xfrm>
                <a:off x="2531" y="2528"/>
                <a:ext cx="422" cy="145"/>
                <a:chOff x="2109" y="1797"/>
                <a:chExt cx="453" cy="91"/>
              </a:xfrm>
            </p:grpSpPr>
            <p:sp>
              <p:nvSpPr>
                <p:cNvPr id="107" name="AutoShape 61" descr="Wide upward diagonal"/>
                <p:cNvSpPr>
                  <a:spLocks noChangeArrowheads="1"/>
                </p:cNvSpPr>
                <p:nvPr/>
              </p:nvSpPr>
              <p:spPr bwMode="auto">
                <a:xfrm rot="5400000" flipH="1">
                  <a:off x="2290" y="1639"/>
                  <a:ext cx="46" cy="408"/>
                </a:xfrm>
                <a:prstGeom prst="flowChartMagneticDisk">
                  <a:avLst/>
                </a:prstGeom>
                <a:pattFill prst="wdUpDiag">
                  <a:fgClr>
                    <a:srgbClr val="EC1C06"/>
                  </a:fgClr>
                  <a:bgClr>
                    <a:schemeClr val="bg1"/>
                  </a:bgClr>
                </a:patt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08" name="Rectangle 62"/>
                <p:cNvSpPr>
                  <a:spLocks noChangeArrowheads="1"/>
                </p:cNvSpPr>
                <p:nvPr/>
              </p:nvSpPr>
              <p:spPr bwMode="auto">
                <a:xfrm>
                  <a:off x="2381" y="1797"/>
                  <a:ext cx="181" cy="91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03" name="Group 63"/>
              <p:cNvGrpSpPr>
                <a:grpSpLocks/>
              </p:cNvGrpSpPr>
              <p:nvPr/>
            </p:nvGrpSpPr>
            <p:grpSpPr bwMode="auto">
              <a:xfrm>
                <a:off x="1891" y="2528"/>
                <a:ext cx="421" cy="144"/>
                <a:chOff x="1338" y="1797"/>
                <a:chExt cx="544" cy="91"/>
              </a:xfrm>
            </p:grpSpPr>
            <p:sp>
              <p:nvSpPr>
                <p:cNvPr id="105" name="AutoShape 64" descr="Wide downward diagonal"/>
                <p:cNvSpPr>
                  <a:spLocks noChangeArrowheads="1"/>
                </p:cNvSpPr>
                <p:nvPr/>
              </p:nvSpPr>
              <p:spPr bwMode="auto">
                <a:xfrm rot="16200000">
                  <a:off x="1610" y="1594"/>
                  <a:ext cx="45" cy="499"/>
                </a:xfrm>
                <a:prstGeom prst="flowChartMagneticDisk">
                  <a:avLst/>
                </a:prstGeom>
                <a:pattFill prst="wdDnDiag">
                  <a:fgClr>
                    <a:srgbClr val="EC1C06"/>
                  </a:fgClr>
                  <a:bgClr>
                    <a:schemeClr val="bg1"/>
                  </a:bgClr>
                </a:patt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06" name="Rectangle 65"/>
                <p:cNvSpPr>
                  <a:spLocks noChangeArrowheads="1"/>
                </p:cNvSpPr>
                <p:nvPr/>
              </p:nvSpPr>
              <p:spPr bwMode="auto">
                <a:xfrm>
                  <a:off x="1338" y="1797"/>
                  <a:ext cx="227" cy="91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104" name="Rectangle 66"/>
              <p:cNvSpPr>
                <a:spLocks noChangeArrowheads="1"/>
              </p:cNvSpPr>
              <p:nvPr/>
            </p:nvSpPr>
            <p:spPr bwMode="auto">
              <a:xfrm>
                <a:off x="2290" y="2205"/>
                <a:ext cx="240" cy="11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84" name="Freeform 55" descr="Wide upward diagonal"/>
            <p:cNvSpPr>
              <a:spLocks/>
            </p:cNvSpPr>
            <p:nvPr/>
          </p:nvSpPr>
          <p:spPr bwMode="auto">
            <a:xfrm>
              <a:off x="1244600" y="4735513"/>
              <a:ext cx="558800" cy="587375"/>
            </a:xfrm>
            <a:custGeom>
              <a:avLst/>
              <a:gdLst>
                <a:gd name="T0" fmla="*/ 197 w 978"/>
                <a:gd name="T1" fmla="*/ 157 h 918"/>
                <a:gd name="T2" fmla="*/ 6 w 978"/>
                <a:gd name="T3" fmla="*/ 729 h 918"/>
                <a:gd name="T4" fmla="*/ 233 w 978"/>
                <a:gd name="T5" fmla="*/ 911 h 918"/>
                <a:gd name="T6" fmla="*/ 686 w 978"/>
                <a:gd name="T7" fmla="*/ 684 h 918"/>
                <a:gd name="T8" fmla="*/ 917 w 978"/>
                <a:gd name="T9" fmla="*/ 262 h 918"/>
                <a:gd name="T10" fmla="*/ 902 w 978"/>
                <a:gd name="T11" fmla="*/ 76 h 918"/>
                <a:gd name="T12" fmla="*/ 459 w 978"/>
                <a:gd name="T13" fmla="*/ 4 h 918"/>
                <a:gd name="T14" fmla="*/ 278 w 978"/>
                <a:gd name="T15" fmla="*/ 49 h 918"/>
                <a:gd name="T16" fmla="*/ 197 w 978"/>
                <a:gd name="T17" fmla="*/ 157 h 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78" h="918">
                  <a:moveTo>
                    <a:pt x="197" y="157"/>
                  </a:moveTo>
                  <a:cubicBezTo>
                    <a:pt x="152" y="270"/>
                    <a:pt x="0" y="603"/>
                    <a:pt x="6" y="729"/>
                  </a:cubicBezTo>
                  <a:cubicBezTo>
                    <a:pt x="12" y="855"/>
                    <a:pt x="120" y="918"/>
                    <a:pt x="233" y="911"/>
                  </a:cubicBezTo>
                  <a:cubicBezTo>
                    <a:pt x="346" y="904"/>
                    <a:pt x="572" y="792"/>
                    <a:pt x="686" y="684"/>
                  </a:cubicBezTo>
                  <a:cubicBezTo>
                    <a:pt x="800" y="576"/>
                    <a:pt x="881" y="363"/>
                    <a:pt x="917" y="262"/>
                  </a:cubicBezTo>
                  <a:cubicBezTo>
                    <a:pt x="953" y="161"/>
                    <a:pt x="978" y="119"/>
                    <a:pt x="902" y="76"/>
                  </a:cubicBezTo>
                  <a:cubicBezTo>
                    <a:pt x="826" y="33"/>
                    <a:pt x="563" y="8"/>
                    <a:pt x="459" y="4"/>
                  </a:cubicBezTo>
                  <a:cubicBezTo>
                    <a:pt x="355" y="0"/>
                    <a:pt x="322" y="24"/>
                    <a:pt x="278" y="49"/>
                  </a:cubicBezTo>
                  <a:cubicBezTo>
                    <a:pt x="234" y="74"/>
                    <a:pt x="242" y="44"/>
                    <a:pt x="197" y="157"/>
                  </a:cubicBezTo>
                  <a:close/>
                </a:path>
              </a:pathLst>
            </a:custGeom>
            <a:pattFill prst="wdUpDiag">
              <a:fgClr>
                <a:schemeClr val="accent1"/>
              </a:fgClr>
              <a:bgClr>
                <a:schemeClr val="bg1"/>
              </a:bgClr>
            </a:patt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5" name="Freeform 30"/>
            <p:cNvSpPr>
              <a:spLocks/>
            </p:cNvSpPr>
            <p:nvPr/>
          </p:nvSpPr>
          <p:spPr bwMode="auto">
            <a:xfrm>
              <a:off x="323850" y="4149725"/>
              <a:ext cx="1727200" cy="2089150"/>
            </a:xfrm>
            <a:custGeom>
              <a:avLst/>
              <a:gdLst>
                <a:gd name="T0" fmla="*/ 23 w 3025"/>
                <a:gd name="T1" fmla="*/ 3020 h 3262"/>
                <a:gd name="T2" fmla="*/ 543 w 3025"/>
                <a:gd name="T3" fmla="*/ 3182 h 3262"/>
                <a:gd name="T4" fmla="*/ 1329 w 3025"/>
                <a:gd name="T5" fmla="*/ 3221 h 3262"/>
                <a:gd name="T6" fmla="*/ 2318 w 3025"/>
                <a:gd name="T7" fmla="*/ 2936 h 3262"/>
                <a:gd name="T8" fmla="*/ 2937 w 3025"/>
                <a:gd name="T9" fmla="*/ 2254 h 3262"/>
                <a:gd name="T10" fmla="*/ 2844 w 3025"/>
                <a:gd name="T11" fmla="*/ 1401 h 3262"/>
                <a:gd name="T12" fmla="*/ 2290 w 3025"/>
                <a:gd name="T13" fmla="*/ 1158 h 3262"/>
                <a:gd name="T14" fmla="*/ 1954 w 3025"/>
                <a:gd name="T15" fmla="*/ 1350 h 3262"/>
                <a:gd name="T16" fmla="*/ 1752 w 3025"/>
                <a:gd name="T17" fmla="*/ 1673 h 3262"/>
                <a:gd name="T18" fmla="*/ 1924 w 3025"/>
                <a:gd name="T19" fmla="*/ 906 h 3262"/>
                <a:gd name="T20" fmla="*/ 1921 w 3025"/>
                <a:gd name="T21" fmla="*/ 159 h 3262"/>
                <a:gd name="T22" fmla="*/ 1510 w 3025"/>
                <a:gd name="T23" fmla="*/ 95 h 3262"/>
                <a:gd name="T24" fmla="*/ 1462 w 3025"/>
                <a:gd name="T25" fmla="*/ 900 h 3262"/>
                <a:gd name="T26" fmla="*/ 1336 w 3025"/>
                <a:gd name="T27" fmla="*/ 1590 h 3262"/>
                <a:gd name="T28" fmla="*/ 1312 w 3025"/>
                <a:gd name="T29" fmla="*/ 1734 h 3262"/>
                <a:gd name="T30" fmla="*/ 1211 w 3025"/>
                <a:gd name="T31" fmla="*/ 2067 h 3262"/>
                <a:gd name="T32" fmla="*/ 934 w 3025"/>
                <a:gd name="T33" fmla="*/ 2381 h 3262"/>
                <a:gd name="T34" fmla="*/ 471 w 3025"/>
                <a:gd name="T35" fmla="*/ 2583 h 3262"/>
                <a:gd name="T36" fmla="*/ 0 w 3025"/>
                <a:gd name="T37" fmla="*/ 2605 h 3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025" h="3262">
                  <a:moveTo>
                    <a:pt x="23" y="3020"/>
                  </a:moveTo>
                  <a:cubicBezTo>
                    <a:pt x="110" y="3047"/>
                    <a:pt x="327" y="3148"/>
                    <a:pt x="543" y="3182"/>
                  </a:cubicBezTo>
                  <a:cubicBezTo>
                    <a:pt x="761" y="3216"/>
                    <a:pt x="1032" y="3262"/>
                    <a:pt x="1329" y="3221"/>
                  </a:cubicBezTo>
                  <a:cubicBezTo>
                    <a:pt x="1625" y="3180"/>
                    <a:pt x="2050" y="3096"/>
                    <a:pt x="2318" y="2936"/>
                  </a:cubicBezTo>
                  <a:cubicBezTo>
                    <a:pt x="2585" y="2775"/>
                    <a:pt x="2848" y="2510"/>
                    <a:pt x="2937" y="2254"/>
                  </a:cubicBezTo>
                  <a:cubicBezTo>
                    <a:pt x="3025" y="1998"/>
                    <a:pt x="2952" y="1583"/>
                    <a:pt x="2844" y="1401"/>
                  </a:cubicBezTo>
                  <a:cubicBezTo>
                    <a:pt x="2712" y="1145"/>
                    <a:pt x="2470" y="1134"/>
                    <a:pt x="2290" y="1158"/>
                  </a:cubicBezTo>
                  <a:cubicBezTo>
                    <a:pt x="2110" y="1182"/>
                    <a:pt x="1990" y="1314"/>
                    <a:pt x="1954" y="1350"/>
                  </a:cubicBezTo>
                  <a:cubicBezTo>
                    <a:pt x="1918" y="1386"/>
                    <a:pt x="1756" y="1753"/>
                    <a:pt x="1752" y="1673"/>
                  </a:cubicBezTo>
                  <a:cubicBezTo>
                    <a:pt x="1762" y="1518"/>
                    <a:pt x="1882" y="1296"/>
                    <a:pt x="1924" y="906"/>
                  </a:cubicBezTo>
                  <a:cubicBezTo>
                    <a:pt x="1966" y="516"/>
                    <a:pt x="1940" y="312"/>
                    <a:pt x="1921" y="159"/>
                  </a:cubicBezTo>
                  <a:cubicBezTo>
                    <a:pt x="1903" y="6"/>
                    <a:pt x="1587" y="0"/>
                    <a:pt x="1510" y="95"/>
                  </a:cubicBezTo>
                  <a:cubicBezTo>
                    <a:pt x="1433" y="190"/>
                    <a:pt x="1490" y="684"/>
                    <a:pt x="1462" y="900"/>
                  </a:cubicBezTo>
                  <a:cubicBezTo>
                    <a:pt x="1434" y="1116"/>
                    <a:pt x="1358" y="1456"/>
                    <a:pt x="1336" y="1590"/>
                  </a:cubicBezTo>
                  <a:cubicBezTo>
                    <a:pt x="1311" y="1729"/>
                    <a:pt x="1333" y="1654"/>
                    <a:pt x="1312" y="1734"/>
                  </a:cubicBezTo>
                  <a:cubicBezTo>
                    <a:pt x="1291" y="1814"/>
                    <a:pt x="1274" y="1959"/>
                    <a:pt x="1211" y="2067"/>
                  </a:cubicBezTo>
                  <a:cubicBezTo>
                    <a:pt x="1148" y="2175"/>
                    <a:pt x="1059" y="2295"/>
                    <a:pt x="934" y="2381"/>
                  </a:cubicBezTo>
                  <a:cubicBezTo>
                    <a:pt x="808" y="2467"/>
                    <a:pt x="627" y="2545"/>
                    <a:pt x="471" y="2583"/>
                  </a:cubicBezTo>
                  <a:cubicBezTo>
                    <a:pt x="321" y="2620"/>
                    <a:pt x="78" y="2601"/>
                    <a:pt x="0" y="2605"/>
                  </a:cubicBezTo>
                </a:path>
              </a:pathLst>
            </a:custGeom>
            <a:solidFill>
              <a:srgbClr val="FF99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86" name="Group 31"/>
            <p:cNvGrpSpPr>
              <a:grpSpLocks/>
            </p:cNvGrpSpPr>
            <p:nvPr/>
          </p:nvGrpSpPr>
          <p:grpSpPr bwMode="auto">
            <a:xfrm>
              <a:off x="1455738" y="4679950"/>
              <a:ext cx="544512" cy="203200"/>
              <a:chOff x="2109" y="1797"/>
              <a:chExt cx="453" cy="91"/>
            </a:xfrm>
          </p:grpSpPr>
          <p:sp>
            <p:nvSpPr>
              <p:cNvPr id="98" name="AutoShape 32" descr="Wide upward diagonal"/>
              <p:cNvSpPr>
                <a:spLocks noChangeArrowheads="1"/>
              </p:cNvSpPr>
              <p:nvPr/>
            </p:nvSpPr>
            <p:spPr bwMode="auto">
              <a:xfrm rot="5400000" flipH="1">
                <a:off x="2290" y="1639"/>
                <a:ext cx="46" cy="408"/>
              </a:xfrm>
              <a:prstGeom prst="flowChartMagneticDisk">
                <a:avLst/>
              </a:prstGeom>
              <a:pattFill prst="wdUpDiag">
                <a:fgClr>
                  <a:srgbClr val="EC1C06"/>
                </a:fgClr>
                <a:bgClr>
                  <a:schemeClr val="bg1"/>
                </a:bgClr>
              </a:patt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9" name="Rectangle 33"/>
              <p:cNvSpPr>
                <a:spLocks noChangeArrowheads="1"/>
              </p:cNvSpPr>
              <p:nvPr/>
            </p:nvSpPr>
            <p:spPr bwMode="auto">
              <a:xfrm>
                <a:off x="2381" y="1797"/>
                <a:ext cx="181" cy="9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87" name="Group 34"/>
            <p:cNvGrpSpPr>
              <a:grpSpLocks/>
            </p:cNvGrpSpPr>
            <p:nvPr/>
          </p:nvGrpSpPr>
          <p:grpSpPr bwMode="auto">
            <a:xfrm>
              <a:off x="574675" y="4679950"/>
              <a:ext cx="544513" cy="201613"/>
              <a:chOff x="1338" y="1797"/>
              <a:chExt cx="544" cy="91"/>
            </a:xfrm>
          </p:grpSpPr>
          <p:sp>
            <p:nvSpPr>
              <p:cNvPr id="96" name="AutoShape 35" descr="Wide downward diagonal"/>
              <p:cNvSpPr>
                <a:spLocks noChangeArrowheads="1"/>
              </p:cNvSpPr>
              <p:nvPr/>
            </p:nvSpPr>
            <p:spPr bwMode="auto">
              <a:xfrm rot="16200000">
                <a:off x="1610" y="1594"/>
                <a:ext cx="45" cy="499"/>
              </a:xfrm>
              <a:prstGeom prst="flowChartMagneticDisk">
                <a:avLst/>
              </a:prstGeom>
              <a:pattFill prst="wdDnDiag">
                <a:fgClr>
                  <a:srgbClr val="EC1C06"/>
                </a:fgClr>
                <a:bgClr>
                  <a:schemeClr val="bg1"/>
                </a:bgClr>
              </a:patt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7" name="Rectangle 36"/>
              <p:cNvSpPr>
                <a:spLocks noChangeArrowheads="1"/>
              </p:cNvSpPr>
              <p:nvPr/>
            </p:nvSpPr>
            <p:spPr bwMode="auto">
              <a:xfrm>
                <a:off x="1338" y="1797"/>
                <a:ext cx="227" cy="9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88" name="Rectangle 40"/>
            <p:cNvSpPr>
              <a:spLocks noChangeArrowheads="1"/>
            </p:cNvSpPr>
            <p:nvPr/>
          </p:nvSpPr>
          <p:spPr bwMode="auto">
            <a:xfrm>
              <a:off x="1144588" y="4149725"/>
              <a:ext cx="311150" cy="1619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" name="AutoShape 68"/>
            <p:cNvSpPr>
              <a:spLocks noChangeArrowheads="1"/>
            </p:cNvSpPr>
            <p:nvPr/>
          </p:nvSpPr>
          <p:spPr bwMode="auto">
            <a:xfrm rot="19025156">
              <a:off x="1746250" y="5053013"/>
              <a:ext cx="153988" cy="114300"/>
            </a:xfrm>
            <a:prstGeom prst="rightArrow">
              <a:avLst>
                <a:gd name="adj1" fmla="val 40833"/>
                <a:gd name="adj2" fmla="val 5455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0" name="AutoShape 69"/>
            <p:cNvSpPr>
              <a:spLocks noChangeArrowheads="1"/>
            </p:cNvSpPr>
            <p:nvPr/>
          </p:nvSpPr>
          <p:spPr bwMode="auto">
            <a:xfrm rot="2767553">
              <a:off x="1610518" y="5765007"/>
              <a:ext cx="169863" cy="101600"/>
            </a:xfrm>
            <a:prstGeom prst="rightArrow">
              <a:avLst>
                <a:gd name="adj1" fmla="val 44120"/>
                <a:gd name="adj2" fmla="val 67611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1" name="AutoShape 70"/>
            <p:cNvSpPr>
              <a:spLocks noChangeArrowheads="1"/>
            </p:cNvSpPr>
            <p:nvPr/>
          </p:nvSpPr>
          <p:spPr bwMode="auto">
            <a:xfrm rot="1682760" flipH="1">
              <a:off x="1392238" y="5110163"/>
              <a:ext cx="152400" cy="112712"/>
            </a:xfrm>
            <a:prstGeom prst="rightArrow">
              <a:avLst>
                <a:gd name="adj1" fmla="val 45157"/>
                <a:gd name="adj2" fmla="val 66442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" name="AutoShape 73"/>
            <p:cNvSpPr>
              <a:spLocks noChangeArrowheads="1"/>
            </p:cNvSpPr>
            <p:nvPr/>
          </p:nvSpPr>
          <p:spPr bwMode="auto">
            <a:xfrm rot="5400000">
              <a:off x="1052513" y="5935663"/>
              <a:ext cx="169862" cy="100012"/>
            </a:xfrm>
            <a:prstGeom prst="rightArrow">
              <a:avLst>
                <a:gd name="adj1" fmla="val 44120"/>
                <a:gd name="adj2" fmla="val 68684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" name="Text Box 103"/>
            <p:cNvSpPr txBox="1">
              <a:spLocks noChangeArrowheads="1"/>
            </p:cNvSpPr>
            <p:nvPr/>
          </p:nvSpPr>
          <p:spPr bwMode="auto">
            <a:xfrm>
              <a:off x="1763713" y="3925888"/>
              <a:ext cx="1466850" cy="3667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az-Latn-AZ" altLang="en-US" b="1">
                  <a:latin typeface="Arial" pitchFamily="34" charset="0"/>
                </a:rPr>
                <a:t>Hiss bucağı</a:t>
              </a:r>
            </a:p>
          </p:txBody>
        </p:sp>
        <p:sp>
          <p:nvSpPr>
            <p:cNvPr id="94" name="Text Box 105"/>
            <p:cNvSpPr txBox="1">
              <a:spLocks noChangeArrowheads="1"/>
            </p:cNvSpPr>
            <p:nvPr/>
          </p:nvSpPr>
          <p:spPr bwMode="auto">
            <a:xfrm>
              <a:off x="3184525" y="6308725"/>
              <a:ext cx="12890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az-Latn-AZ" altLang="en-US">
                  <a:latin typeface="Arial" pitchFamily="34" charset="0"/>
                </a:rPr>
                <a:t>Dolu mədə</a:t>
              </a:r>
            </a:p>
          </p:txBody>
        </p:sp>
        <p:sp>
          <p:nvSpPr>
            <p:cNvPr id="95" name="Text Box 106"/>
            <p:cNvSpPr txBox="1">
              <a:spLocks noChangeArrowheads="1"/>
            </p:cNvSpPr>
            <p:nvPr/>
          </p:nvSpPr>
          <p:spPr bwMode="auto">
            <a:xfrm>
              <a:off x="592138" y="6308725"/>
              <a:ext cx="12763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az-Latn-AZ" altLang="en-US">
                  <a:latin typeface="Arial" pitchFamily="34" charset="0"/>
                </a:rPr>
                <a:t>Boş mədə </a:t>
              </a:r>
            </a:p>
          </p:txBody>
        </p:sp>
      </p:grpSp>
      <p:sp>
        <p:nvSpPr>
          <p:cNvPr id="109" name="TextBox 108">
            <a:extLst>
              <a:ext uri="{FF2B5EF4-FFF2-40B4-BE49-F238E27FC236}">
                <a16:creationId xmlns:a16="http://schemas.microsoft.com/office/drawing/2014/main" id="{51B0AB32-6702-4408-86BF-B280A14F4FB0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D38A8DA-ABF3-4820-A8A2-A92F3BD35E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</p:spTree>
    <p:extLst>
      <p:ext uri="{BB962C8B-B14F-4D97-AF65-F5344CB8AC3E}">
        <p14:creationId xmlns:p14="http://schemas.microsoft.com/office/powerpoint/2010/main" val="21780811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77957" y="219608"/>
            <a:ext cx="3636085" cy="609600"/>
          </a:xfrm>
        </p:spPr>
        <p:txBody>
          <a:bodyPr/>
          <a:lstStyle/>
          <a:p>
            <a:r>
              <a:rPr lang="az-Latn-AZ" sz="3600" dirty="0"/>
              <a:t>Fiziologiyası</a:t>
            </a:r>
            <a:endParaRPr lang="en-US" sz="3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5004" y="1438493"/>
            <a:ext cx="5879592" cy="1905000"/>
          </a:xfrm>
        </p:spPr>
        <p:txBody>
          <a:bodyPr>
            <a:noAutofit/>
          </a:bodyPr>
          <a:lstStyle/>
          <a:p>
            <a:r>
              <a:rPr lang="az-Latn-AZ" sz="2800" b="1" dirty="0"/>
              <a:t>Aşağı ezofageal sfinktor</a:t>
            </a:r>
          </a:p>
          <a:p>
            <a:endParaRPr lang="az-Latn-AZ" sz="2800" b="1" dirty="0"/>
          </a:p>
          <a:p>
            <a:r>
              <a:rPr lang="az-Latn-AZ" sz="2800" b="1" dirty="0">
                <a:solidFill>
                  <a:srgbClr val="FF0000"/>
                </a:solidFill>
              </a:rPr>
              <a:t>Ən güclü antreflüks mexanizmidir</a:t>
            </a:r>
            <a:endParaRPr lang="en-US" sz="2800" b="1" dirty="0">
              <a:solidFill>
                <a:srgbClr val="FF0000"/>
              </a:solidFill>
            </a:endParaRPr>
          </a:p>
          <a:p>
            <a:endParaRPr lang="en-US" sz="2800" b="1" dirty="0"/>
          </a:p>
        </p:txBody>
      </p:sp>
      <p:pic>
        <p:nvPicPr>
          <p:cNvPr id="109" name="Picture 2" descr="http://www.nature.com/gimo/contents/pt1/images/gimo14-f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7000" r="99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82" r="10528"/>
          <a:stretch/>
        </p:blipFill>
        <p:spPr bwMode="auto">
          <a:xfrm>
            <a:off x="7315200" y="1286408"/>
            <a:ext cx="4620331" cy="4733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1" name="Şəkil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8343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057400" y="3331301"/>
            <a:ext cx="3270326" cy="318241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EE99613-4A23-48F2-96E0-D603DD5B4948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B05ADE-B05C-47B7-9553-6F69B8A311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</p:spTree>
    <p:extLst>
      <p:ext uri="{BB962C8B-B14F-4D97-AF65-F5344CB8AC3E}">
        <p14:creationId xmlns:p14="http://schemas.microsoft.com/office/powerpoint/2010/main" val="11176987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02075" y="152400"/>
            <a:ext cx="3636085" cy="609600"/>
          </a:xfrm>
        </p:spPr>
        <p:txBody>
          <a:bodyPr/>
          <a:lstStyle/>
          <a:p>
            <a:r>
              <a:rPr lang="az-Latn-AZ" sz="3600" dirty="0"/>
              <a:t>Xəstəlikləri</a:t>
            </a:r>
            <a:endParaRPr lang="en-US" sz="3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33800" y="1295400"/>
            <a:ext cx="5410200" cy="3886200"/>
          </a:xfrm>
        </p:spPr>
        <p:txBody>
          <a:bodyPr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az-Latn-AZ" sz="3200" b="1" dirty="0">
                <a:solidFill>
                  <a:srgbClr val="C00000"/>
                </a:solidFill>
              </a:rPr>
              <a:t>İnkişaf qüsurları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az-Latn-AZ" sz="3200" b="1" dirty="0">
                <a:solidFill>
                  <a:srgbClr val="C00000"/>
                </a:solidFill>
              </a:rPr>
              <a:t>Divertikulları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az-Latn-AZ" sz="3200" b="1" dirty="0">
                <a:solidFill>
                  <a:srgbClr val="C00000"/>
                </a:solidFill>
              </a:rPr>
              <a:t>Törmələri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az-Latn-AZ" sz="3200" b="1" dirty="0">
                <a:solidFill>
                  <a:srgbClr val="C00000"/>
                </a:solidFill>
              </a:rPr>
              <a:t>Daralmaları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az-Latn-AZ" sz="3200" b="1" dirty="0">
                <a:solidFill>
                  <a:srgbClr val="C00000"/>
                </a:solidFill>
              </a:rPr>
              <a:t>İltihabi xəstəlikləri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az-Latn-AZ" sz="3200" b="1" dirty="0">
                <a:solidFill>
                  <a:srgbClr val="C00000"/>
                </a:solidFill>
              </a:rPr>
              <a:t>Funksional xəstəlikləri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az-Latn-AZ" sz="3200" b="1" dirty="0">
                <a:solidFill>
                  <a:srgbClr val="C00000"/>
                </a:solidFill>
              </a:rPr>
              <a:t>Yanıqları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az-Latn-AZ" sz="3200" b="1" dirty="0">
                <a:solidFill>
                  <a:srgbClr val="C00000"/>
                </a:solidFill>
              </a:rPr>
              <a:t>Travmaları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az-Latn-AZ" sz="3200" b="1" dirty="0">
                <a:solidFill>
                  <a:srgbClr val="C00000"/>
                </a:solidFill>
              </a:rPr>
              <a:t>Digər</a:t>
            </a:r>
            <a:endParaRPr lang="en-US" sz="32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8A634A8-A881-4666-8D6D-FB10FA3E5E01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0BF800-2F39-42CA-8222-36EC9FEE28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</p:spTree>
    <p:extLst>
      <p:ext uri="{BB962C8B-B14F-4D97-AF65-F5344CB8AC3E}">
        <p14:creationId xmlns:p14="http://schemas.microsoft.com/office/powerpoint/2010/main" val="39889144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23641" y="150361"/>
            <a:ext cx="3636085" cy="609600"/>
          </a:xfrm>
        </p:spPr>
        <p:txBody>
          <a:bodyPr/>
          <a:lstStyle/>
          <a:p>
            <a:r>
              <a:rPr lang="az-Latn-AZ" sz="3200" dirty="0"/>
              <a:t>Müayinələri</a:t>
            </a:r>
            <a:endParaRPr lang="en-US" sz="3200" dirty="0"/>
          </a:p>
        </p:txBody>
      </p:sp>
      <p:sp>
        <p:nvSpPr>
          <p:cNvPr id="8" name="TextBox 7"/>
          <p:cNvSpPr txBox="1"/>
          <p:nvPr/>
        </p:nvSpPr>
        <p:spPr>
          <a:xfrm>
            <a:off x="457200" y="1447800"/>
            <a:ext cx="8354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2000" b="1" dirty="0">
                <a:solidFill>
                  <a:srgbClr val="C00000"/>
                </a:solidFill>
              </a:rPr>
              <a:t>KlİNİK</a:t>
            </a:r>
            <a:endParaRPr lang="en-US" sz="2000" b="1" dirty="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88714" y="1447800"/>
            <a:ext cx="19639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2000" b="1" dirty="0">
                <a:solidFill>
                  <a:srgbClr val="C00000"/>
                </a:solidFill>
              </a:rPr>
              <a:t>GÖRÜNTÜLƏMƏ</a:t>
            </a:r>
            <a:endParaRPr lang="en-US" sz="2000" b="1" dirty="0">
              <a:solidFill>
                <a:srgbClr val="C0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806428" y="1447800"/>
            <a:ext cx="15726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2000" b="1" dirty="0">
                <a:solidFill>
                  <a:srgbClr val="C00000"/>
                </a:solidFill>
              </a:rPr>
              <a:t>FUNKSİONAL</a:t>
            </a:r>
            <a:endParaRPr lang="en-US" sz="2000" b="1" dirty="0">
              <a:solidFill>
                <a:srgbClr val="C0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369404" y="5049951"/>
            <a:ext cx="12541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2400" b="1" dirty="0">
                <a:solidFill>
                  <a:srgbClr val="C00000"/>
                </a:solidFill>
              </a:rPr>
              <a:t>Biopsiya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4C9EC88-1FBF-4D6D-A752-6210B659298A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05CEE19-88CD-4FFE-87E1-4B66A108D225}"/>
              </a:ext>
            </a:extLst>
          </p:cNvPr>
          <p:cNvSpPr txBox="1"/>
          <p:nvPr/>
        </p:nvSpPr>
        <p:spPr>
          <a:xfrm>
            <a:off x="4288714" y="2133600"/>
            <a:ext cx="363608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t"/>
            <a:r>
              <a:rPr lang="az-Latn-AZ" sz="2400" b="1" dirty="0"/>
              <a:t>Kontrast rentgenoqrafiya</a:t>
            </a:r>
            <a:endParaRPr lang="en-US" sz="2400" dirty="0"/>
          </a:p>
          <a:p>
            <a:pPr fontAlgn="t"/>
            <a:r>
              <a:rPr lang="az-Latn-AZ" sz="2400" b="1" dirty="0"/>
              <a:t>Endoskopiya</a:t>
            </a:r>
            <a:endParaRPr lang="en-US" sz="2400" dirty="0"/>
          </a:p>
          <a:p>
            <a:pPr fontAlgn="t"/>
            <a:r>
              <a:rPr lang="az-Latn-AZ" sz="2400" b="1" dirty="0"/>
              <a:t>Endo USM</a:t>
            </a:r>
            <a:endParaRPr lang="en-US" sz="2400" dirty="0"/>
          </a:p>
          <a:p>
            <a:pPr fontAlgn="t"/>
            <a:r>
              <a:rPr lang="az-Latn-AZ" sz="2400" b="1" dirty="0"/>
              <a:t>KT</a:t>
            </a:r>
            <a:endParaRPr lang="en-US" sz="2400" dirty="0"/>
          </a:p>
          <a:p>
            <a:pPr fontAlgn="t"/>
            <a:r>
              <a:rPr lang="az-Latn-AZ" sz="2400" b="1" dirty="0"/>
              <a:t>MRT</a:t>
            </a:r>
          </a:p>
          <a:p>
            <a:pPr fontAlgn="t"/>
            <a:r>
              <a:rPr lang="az-Latn-AZ" sz="2400" b="1" dirty="0"/>
              <a:t>Laparoskopiya və torakosopiya</a:t>
            </a:r>
            <a:endParaRPr lang="en-US" sz="2400" dirty="0"/>
          </a:p>
          <a:p>
            <a:pPr fontAlgn="t"/>
            <a:r>
              <a:rPr lang="az-Latn-AZ" sz="2400" b="1" dirty="0"/>
              <a:t>PET</a:t>
            </a:r>
            <a:endParaRPr lang="en-US" sz="24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4DBCCCD-F5F9-4580-8F4C-1246367CD8E9}"/>
              </a:ext>
            </a:extLst>
          </p:cNvPr>
          <p:cNvSpPr txBox="1"/>
          <p:nvPr/>
        </p:nvSpPr>
        <p:spPr>
          <a:xfrm>
            <a:off x="8534400" y="2133600"/>
            <a:ext cx="292413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t"/>
            <a:r>
              <a:rPr lang="az-Latn-AZ" sz="2400" b="1" dirty="0"/>
              <a:t>Manometriya</a:t>
            </a:r>
            <a:endParaRPr lang="en-US" sz="2400" dirty="0"/>
          </a:p>
          <a:p>
            <a:pPr fontAlgn="t"/>
            <a:r>
              <a:rPr lang="az-Latn-AZ" sz="2400" b="1" dirty="0"/>
              <a:t>24 saatlıq pH-metriya</a:t>
            </a:r>
            <a:endParaRPr lang="en-US" sz="2400" dirty="0"/>
          </a:p>
          <a:p>
            <a:pPr fontAlgn="t"/>
            <a:r>
              <a:rPr lang="az-Latn-AZ" sz="2400" b="1" dirty="0"/>
              <a:t>İmpedansometriya</a:t>
            </a:r>
            <a:endParaRPr lang="en-US" sz="2400" dirty="0"/>
          </a:p>
          <a:p>
            <a:endParaRPr lang="en-US" sz="24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5AC751D-58E4-4DCF-B417-DEFECBEB18A5}"/>
              </a:ext>
            </a:extLst>
          </p:cNvPr>
          <p:cNvSpPr txBox="1"/>
          <p:nvPr/>
        </p:nvSpPr>
        <p:spPr>
          <a:xfrm>
            <a:off x="381000" y="2133600"/>
            <a:ext cx="2236638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t"/>
            <a:r>
              <a:rPr lang="az-Latn-AZ" sz="2400" b="1" dirty="0"/>
              <a:t>Disfaqiya</a:t>
            </a:r>
            <a:endParaRPr lang="en-US" sz="2400" dirty="0"/>
          </a:p>
          <a:p>
            <a:pPr fontAlgn="t"/>
            <a:r>
              <a:rPr lang="az-Latn-AZ" sz="2400" b="1" dirty="0"/>
              <a:t>Odinofaqiya</a:t>
            </a:r>
            <a:endParaRPr lang="en-US" sz="2400" dirty="0"/>
          </a:p>
          <a:p>
            <a:pPr fontAlgn="t"/>
            <a:r>
              <a:rPr lang="az-Latn-AZ" sz="2400" b="1" dirty="0"/>
              <a:t>Qıcqırma</a:t>
            </a:r>
            <a:endParaRPr lang="en-US" sz="2400" dirty="0"/>
          </a:p>
          <a:p>
            <a:pPr fontAlgn="t"/>
            <a:r>
              <a:rPr lang="az-Latn-AZ" sz="2400" b="1" dirty="0"/>
              <a:t>Requrqitasiya</a:t>
            </a:r>
            <a:endParaRPr lang="en-US" sz="2400" dirty="0"/>
          </a:p>
          <a:p>
            <a:pPr fontAlgn="t"/>
            <a:r>
              <a:rPr lang="az-Latn-AZ" sz="2400" b="1" dirty="0"/>
              <a:t>Qanqusma</a:t>
            </a:r>
            <a:endParaRPr lang="en-US" sz="2400" dirty="0"/>
          </a:p>
          <a:p>
            <a:pPr fontAlgn="t"/>
            <a:r>
              <a:rPr lang="az-Latn-AZ" sz="2400" b="1" dirty="0"/>
              <a:t>Atipik əlamətlər</a:t>
            </a:r>
            <a:endParaRPr lang="en-US" sz="2400" dirty="0"/>
          </a:p>
        </p:txBody>
      </p:sp>
      <p:sp>
        <p:nvSpPr>
          <p:cNvPr id="15" name="Footer Placeholder 14">
            <a:extLst>
              <a:ext uri="{FF2B5EF4-FFF2-40B4-BE49-F238E27FC236}">
                <a16:creationId xmlns:a16="http://schemas.microsoft.com/office/drawing/2014/main" id="{B75D7CEE-AD36-43BE-8681-34B9FF4FA1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</p:spTree>
    <p:extLst>
      <p:ext uri="{BB962C8B-B14F-4D97-AF65-F5344CB8AC3E}">
        <p14:creationId xmlns:p14="http://schemas.microsoft.com/office/powerpoint/2010/main" val="2147278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7400" y="129451"/>
            <a:ext cx="6512511" cy="685800"/>
          </a:xfrm>
        </p:spPr>
        <p:txBody>
          <a:bodyPr>
            <a:noAutofit/>
          </a:bodyPr>
          <a:lstStyle/>
          <a:p>
            <a:r>
              <a:rPr lang="az-Latn-AZ" sz="3200" dirty="0"/>
              <a:t>Şübhə əlamətləri</a:t>
            </a:r>
            <a:endParaRPr lang="en-US" sz="3200" dirty="0"/>
          </a:p>
        </p:txBody>
      </p:sp>
      <p:sp>
        <p:nvSpPr>
          <p:cNvPr id="3" name="Text Box 43"/>
          <p:cNvSpPr txBox="1">
            <a:spLocks noChangeArrowheads="1"/>
          </p:cNvSpPr>
          <p:nvPr/>
        </p:nvSpPr>
        <p:spPr bwMode="auto">
          <a:xfrm>
            <a:off x="1143000" y="5877581"/>
            <a:ext cx="531363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sz="2400" b="1" dirty="0">
                <a:solidFill>
                  <a:schemeClr val="accent6">
                    <a:lumMod val="50000"/>
                  </a:schemeClr>
                </a:solidFill>
              </a:rPr>
              <a:t>QİDA BORUSU XƏSTƏLİKLƏRİNƏ ŞÜBHƏ</a:t>
            </a:r>
            <a:endParaRPr lang="tr-TR" altLang="en-US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80517" y="1574422"/>
            <a:ext cx="40386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/>
            <a:r>
              <a:rPr lang="az-Latn-AZ" sz="2400" dirty="0"/>
              <a:t>Disfaqiya</a:t>
            </a:r>
          </a:p>
          <a:p>
            <a:pPr marL="0" lvl="1" algn="ctr"/>
            <a:r>
              <a:rPr lang="az-Latn-AZ" sz="2400" dirty="0"/>
              <a:t>Qıcqrma</a:t>
            </a:r>
          </a:p>
          <a:p>
            <a:pPr marL="0" lvl="1" algn="ctr"/>
            <a:r>
              <a:rPr lang="az-Latn-AZ" sz="2400" dirty="0"/>
              <a:t>Regurgitasiya </a:t>
            </a:r>
          </a:p>
          <a:p>
            <a:pPr marL="0" lvl="1" algn="ctr"/>
            <a:r>
              <a:rPr lang="az-Latn-AZ" sz="2400" dirty="0"/>
              <a:t>Odinofaqiya</a:t>
            </a:r>
          </a:p>
          <a:p>
            <a:pPr marL="0" lvl="1" algn="ctr"/>
            <a:r>
              <a:rPr lang="az-Latn-AZ" sz="2400" dirty="0"/>
              <a:t>Qanqusma</a:t>
            </a:r>
          </a:p>
          <a:p>
            <a:pPr marL="0" lvl="1" algn="ctr"/>
            <a:r>
              <a:rPr lang="az-Latn-AZ" sz="2400" dirty="0"/>
              <a:t>Öksürək </a:t>
            </a:r>
          </a:p>
          <a:p>
            <a:pPr marL="0" lvl="1" algn="ctr"/>
            <a:r>
              <a:rPr lang="az-Latn-AZ" sz="2400" dirty="0"/>
              <a:t>Döş qəfəsində ağrılar</a:t>
            </a:r>
            <a:endParaRPr lang="en-US" sz="2400" dirty="0"/>
          </a:p>
        </p:txBody>
      </p:sp>
      <p:sp>
        <p:nvSpPr>
          <p:cNvPr id="6" name="Down Arrow 5"/>
          <p:cNvSpPr/>
          <p:nvPr/>
        </p:nvSpPr>
        <p:spPr>
          <a:xfrm>
            <a:off x="3418817" y="4500116"/>
            <a:ext cx="762000" cy="90499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pic>
        <p:nvPicPr>
          <p:cNvPr id="8" name="Picture 6" descr="http://doctorinfo.ru/content/disease/693a9aeb80f698ae67185d211ce11713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1" y="1143000"/>
            <a:ext cx="3255337" cy="2448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2009_2_16_13_13_18_200__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31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0" y="4262229"/>
            <a:ext cx="3048000" cy="228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92670A2-FB03-4784-9A14-9CAA911B4829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EFAF63E-9D17-460D-BBD1-D919B45FD5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</p:spTree>
    <p:extLst>
      <p:ext uri="{BB962C8B-B14F-4D97-AF65-F5344CB8AC3E}">
        <p14:creationId xmlns:p14="http://schemas.microsoft.com/office/powerpoint/2010/main" val="23130462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64617"/>
            <a:ext cx="8229600" cy="563562"/>
          </a:xfrm>
        </p:spPr>
        <p:txBody>
          <a:bodyPr>
            <a:noAutofit/>
          </a:bodyPr>
          <a:lstStyle/>
          <a:p>
            <a:r>
              <a:rPr lang="az-Latn-AZ" sz="2800" dirty="0">
                <a:latin typeface="Calibri" panose="020F0502020204030204" pitchFamily="34" charset="0"/>
              </a:rPr>
              <a:t>İlkin müayinələr (birinci pillə müayinələr)</a:t>
            </a:r>
            <a:endParaRPr lang="en-US" sz="2800" dirty="0">
              <a:latin typeface="Calibri" panose="020F0502020204030204" pitchFamily="34" charset="0"/>
            </a:endParaRPr>
          </a:p>
        </p:txBody>
      </p:sp>
      <p:sp>
        <p:nvSpPr>
          <p:cNvPr id="7" name="Text Box 43"/>
          <p:cNvSpPr txBox="1">
            <a:spLocks noChangeArrowheads="1"/>
          </p:cNvSpPr>
          <p:nvPr/>
        </p:nvSpPr>
        <p:spPr bwMode="auto">
          <a:xfrm>
            <a:off x="3725802" y="2800290"/>
            <a:ext cx="446417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sz="2000" b="1" dirty="0">
                <a:latin typeface="Calibri" panose="020F0502020204030204" pitchFamily="34" charset="0"/>
              </a:rPr>
              <a:t>QİDA BORUSU XƏSTƏLİKLƏRİNƏ ŞÜBHƏ</a:t>
            </a:r>
            <a:endParaRPr lang="tr-TR" altLang="en-US" sz="2000" b="1" dirty="0">
              <a:latin typeface="Calibri" panose="020F0502020204030204" pitchFamily="34" charset="0"/>
            </a:endParaRPr>
          </a:p>
        </p:txBody>
      </p:sp>
      <p:sp>
        <p:nvSpPr>
          <p:cNvPr id="8" name="Text Box 44"/>
          <p:cNvSpPr txBox="1">
            <a:spLocks noChangeArrowheads="1"/>
          </p:cNvSpPr>
          <p:nvPr/>
        </p:nvSpPr>
        <p:spPr bwMode="auto">
          <a:xfrm>
            <a:off x="2743201" y="4191000"/>
            <a:ext cx="6429375" cy="2009061"/>
          </a:xfrm>
          <a:prstGeom prst="round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altLang="en-US" sz="2800" b="1" dirty="0">
                <a:solidFill>
                  <a:srgbClr val="C00000"/>
                </a:solidFill>
                <a:latin typeface="Calibri" panose="020F0502020204030204" pitchFamily="34" charset="0"/>
              </a:rPr>
              <a:t>BİRİNCİ PİLLƏ MÜAYİNƏLƏRİ</a:t>
            </a:r>
          </a:p>
          <a:p>
            <a:pPr algn="ctr"/>
            <a:endParaRPr lang="az-Latn-AZ" altLang="en-US" sz="28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pPr algn="ctr"/>
            <a:r>
              <a:rPr lang="az-Latn-AZ" altLang="en-US" sz="2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Geniş klinik müayinə </a:t>
            </a:r>
          </a:p>
          <a:p>
            <a:pPr algn="ctr"/>
            <a:r>
              <a:rPr lang="az-Latn-AZ" altLang="en-US" sz="2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Endoskopiya </a:t>
            </a:r>
            <a:r>
              <a:rPr lang="az-Latn-AZ" altLang="en-US" sz="2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sym typeface="Symbol"/>
              </a:rPr>
              <a:t> biopsiya</a:t>
            </a:r>
            <a:endParaRPr lang="tr-TR" altLang="en-US" sz="28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cxnSp>
        <p:nvCxnSpPr>
          <p:cNvPr id="11" name="AutoShape 64"/>
          <p:cNvCxnSpPr>
            <a:cxnSpLocks noChangeShapeType="1"/>
            <a:stCxn id="7" idx="2"/>
            <a:endCxn id="8" idx="0"/>
          </p:cNvCxnSpPr>
          <p:nvPr/>
        </p:nvCxnSpPr>
        <p:spPr bwMode="auto">
          <a:xfrm>
            <a:off x="5957888" y="3200400"/>
            <a:ext cx="1" cy="990600"/>
          </a:xfrm>
          <a:prstGeom prst="straightConnector1">
            <a:avLst/>
          </a:prstGeom>
          <a:noFill/>
          <a:ln w="38100">
            <a:solidFill>
              <a:srgbClr val="0070C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2" name="TextBox 11"/>
          <p:cNvSpPr txBox="1"/>
          <p:nvPr/>
        </p:nvSpPr>
        <p:spPr>
          <a:xfrm>
            <a:off x="3458368" y="1425714"/>
            <a:ext cx="49990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/>
            <a:r>
              <a:rPr lang="az-Latn-AZ" sz="2000" dirty="0">
                <a:latin typeface="Calibri" panose="020F0502020204030204" pitchFamily="34" charset="0"/>
              </a:rPr>
              <a:t>Disfaqiya, qıcqırma, regurgitasiya, odinofaqiya, qanqusma, öksürək, döş qəfəsində ağrılar</a:t>
            </a:r>
            <a:endParaRPr lang="en-US" sz="2000" dirty="0">
              <a:latin typeface="Calibri" panose="020F0502020204030204" pitchFamily="34" charset="0"/>
            </a:endParaRPr>
          </a:p>
        </p:txBody>
      </p:sp>
      <p:cxnSp>
        <p:nvCxnSpPr>
          <p:cNvPr id="13" name="Straight Arrow Connector 12"/>
          <p:cNvCxnSpPr>
            <a:stCxn id="12" idx="2"/>
            <a:endCxn id="7" idx="0"/>
          </p:cNvCxnSpPr>
          <p:nvPr/>
        </p:nvCxnSpPr>
        <p:spPr>
          <a:xfrm>
            <a:off x="5957887" y="2133600"/>
            <a:ext cx="1" cy="666690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0EC5E13D-16F9-4AD0-818F-30164FE18B91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05B35B-56B1-4599-B8C7-4E01FBFB3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</p:spTree>
    <p:extLst>
      <p:ext uri="{BB962C8B-B14F-4D97-AF65-F5344CB8AC3E}">
        <p14:creationId xmlns:p14="http://schemas.microsoft.com/office/powerpoint/2010/main" val="13173707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563562"/>
          </a:xfrm>
        </p:spPr>
        <p:txBody>
          <a:bodyPr>
            <a:noAutofit/>
          </a:bodyPr>
          <a:lstStyle/>
          <a:p>
            <a:r>
              <a:rPr lang="az-Latn-AZ" sz="3200" dirty="0">
                <a:latin typeface="Calibri" panose="020F0502020204030204" pitchFamily="34" charset="0"/>
              </a:rPr>
              <a:t>Endoskopiya</a:t>
            </a:r>
            <a:endParaRPr lang="en-US" sz="3200" dirty="0">
              <a:latin typeface="Calibri" panose="020F0502020204030204" pitchFamily="34" charset="0"/>
            </a:endParaRPr>
          </a:p>
        </p:txBody>
      </p:sp>
      <p:pic>
        <p:nvPicPr>
          <p:cNvPr id="9" name="Şəkil 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330" y="2191281"/>
            <a:ext cx="2651512" cy="3907900"/>
          </a:xfrm>
          <a:prstGeom prst="rect">
            <a:avLst/>
          </a:prstGeom>
        </p:spPr>
      </p:pic>
      <p:pic>
        <p:nvPicPr>
          <p:cNvPr id="10" name="Picture 4" descr="Biopsy of the Pyloric Antrum of the Stomach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8199" y="2194329"/>
            <a:ext cx="3272004" cy="3237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Shekil 8" descr="http://emedtravel.files.wordpress.com/2011/04/endoscopy1.jpg"/>
          <p:cNvPicPr/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saturation sat="40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6888" y="2162588"/>
            <a:ext cx="2503974" cy="430831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9614647" y="1799352"/>
            <a:ext cx="9591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dirty="0"/>
              <a:t>Biopsiya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725454" y="1203923"/>
            <a:ext cx="8066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2400" b="1" dirty="0">
                <a:solidFill>
                  <a:srgbClr val="C00000"/>
                </a:solidFill>
              </a:rPr>
              <a:t>ENDOSKOPİYA  - əksər üzvi xəstəliklərin diaqnozunu təyin edir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2146B69-01BD-428E-B8DC-49DE8198A2A9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C3CF33-8BD8-47A4-8EF4-9EBF2709DC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</p:spTree>
    <p:extLst>
      <p:ext uri="{BB962C8B-B14F-4D97-AF65-F5344CB8AC3E}">
        <p14:creationId xmlns:p14="http://schemas.microsoft.com/office/powerpoint/2010/main" val="13074798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76200"/>
            <a:ext cx="8229600" cy="563562"/>
          </a:xfrm>
        </p:spPr>
        <p:txBody>
          <a:bodyPr>
            <a:noAutofit/>
          </a:bodyPr>
          <a:lstStyle/>
          <a:p>
            <a:r>
              <a:rPr lang="az-Latn-AZ" sz="2400" dirty="0">
                <a:latin typeface="Calibri" panose="020F0502020204030204" pitchFamily="34" charset="0"/>
              </a:rPr>
              <a:t>Birinci pillə müayinələr</a:t>
            </a:r>
            <a:endParaRPr lang="en-US" sz="2400" dirty="0">
              <a:latin typeface="Calibri" panose="020F0502020204030204" pitchFamily="34" charset="0"/>
            </a:endParaRPr>
          </a:p>
        </p:txBody>
      </p:sp>
      <p:sp>
        <p:nvSpPr>
          <p:cNvPr id="7" name="Text Box 43"/>
          <p:cNvSpPr txBox="1">
            <a:spLocks noChangeArrowheads="1"/>
          </p:cNvSpPr>
          <p:nvPr/>
        </p:nvSpPr>
        <p:spPr bwMode="auto">
          <a:xfrm>
            <a:off x="3798826" y="1581090"/>
            <a:ext cx="446417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sz="2000" b="1" dirty="0">
                <a:latin typeface="Calibri" panose="020F0502020204030204" pitchFamily="34" charset="0"/>
              </a:rPr>
              <a:t>QİDA BORUSU XƏSTƏLİKLƏRİNƏ ŞÜBHƏ</a:t>
            </a:r>
            <a:endParaRPr lang="tr-TR" altLang="en-US" sz="2000" b="1" dirty="0">
              <a:latin typeface="Calibri" panose="020F0502020204030204" pitchFamily="34" charset="0"/>
            </a:endParaRPr>
          </a:p>
        </p:txBody>
      </p:sp>
      <p:sp>
        <p:nvSpPr>
          <p:cNvPr id="8" name="Text Box 44"/>
          <p:cNvSpPr txBox="1">
            <a:spLocks noChangeArrowheads="1"/>
          </p:cNvSpPr>
          <p:nvPr/>
        </p:nvSpPr>
        <p:spPr bwMode="auto">
          <a:xfrm>
            <a:off x="2133600" y="2305289"/>
            <a:ext cx="7794625" cy="1532334"/>
          </a:xfrm>
          <a:prstGeom prst="round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altLang="en-US" sz="2800" b="1" dirty="0">
                <a:solidFill>
                  <a:srgbClr val="C00000"/>
                </a:solidFill>
                <a:latin typeface="Calibri" panose="020F0502020204030204" pitchFamily="34" charset="0"/>
              </a:rPr>
              <a:t>BİRİNCİ PİLLƏ MÜAYİNƏLƏRİ</a:t>
            </a:r>
          </a:p>
          <a:p>
            <a:pPr algn="ctr"/>
            <a:endParaRPr lang="az-Latn-AZ" altLang="en-US" sz="28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pPr algn="ctr"/>
            <a:r>
              <a:rPr lang="az-Latn-AZ" altLang="en-US" sz="2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Geniş klinik müayinə, Endoskopiya </a:t>
            </a:r>
            <a:r>
              <a:rPr lang="az-Latn-AZ" altLang="en-US" sz="2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sym typeface="Symbol"/>
              </a:rPr>
              <a:t> biopsiya</a:t>
            </a:r>
            <a:endParaRPr lang="tr-TR" altLang="en-US" sz="28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9" name="Text Box 45"/>
          <p:cNvSpPr txBox="1">
            <a:spLocks noChangeArrowheads="1"/>
          </p:cNvSpPr>
          <p:nvPr/>
        </p:nvSpPr>
        <p:spPr bwMode="auto">
          <a:xfrm>
            <a:off x="2667000" y="5505272"/>
            <a:ext cx="2026444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az-Latn-AZ" altLang="en-US" sz="2400" b="1" dirty="0">
                <a:latin typeface="Calibri" panose="020F0502020204030204" pitchFamily="34" charset="0"/>
              </a:rPr>
              <a:t>Üzvi dəyişiklik var, diaqnoz  dəqiqləşir</a:t>
            </a:r>
            <a:endParaRPr lang="tr-TR" altLang="en-US" sz="2400" b="1" dirty="0">
              <a:latin typeface="Calibri" panose="020F0502020204030204" pitchFamily="34" charset="0"/>
            </a:endParaRPr>
          </a:p>
        </p:txBody>
      </p:sp>
      <p:sp>
        <p:nvSpPr>
          <p:cNvPr id="10" name="Text Box 47"/>
          <p:cNvSpPr txBox="1">
            <a:spLocks noChangeArrowheads="1"/>
          </p:cNvSpPr>
          <p:nvPr/>
        </p:nvSpPr>
        <p:spPr bwMode="auto">
          <a:xfrm>
            <a:off x="6858000" y="5479439"/>
            <a:ext cx="2556669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az-Latn-AZ" sz="2400" b="1" dirty="0">
                <a:latin typeface="Calibri" panose="020F0502020204030204" pitchFamily="34" charset="0"/>
              </a:rPr>
              <a:t>Üzvü dəyişiklik var, diaqnoz dəqiqləşmir</a:t>
            </a:r>
            <a:endParaRPr lang="tr-TR" altLang="en-US" sz="2400" b="1" dirty="0">
              <a:latin typeface="Calibri" panose="020F0502020204030204" pitchFamily="34" charset="0"/>
            </a:endParaRPr>
          </a:p>
        </p:txBody>
      </p:sp>
      <p:cxnSp>
        <p:nvCxnSpPr>
          <p:cNvPr id="11" name="AutoShape 64"/>
          <p:cNvCxnSpPr>
            <a:cxnSpLocks noChangeShapeType="1"/>
            <a:stCxn id="7" idx="2"/>
            <a:endCxn id="8" idx="0"/>
          </p:cNvCxnSpPr>
          <p:nvPr/>
        </p:nvCxnSpPr>
        <p:spPr bwMode="auto">
          <a:xfrm>
            <a:off x="6030912" y="1981200"/>
            <a:ext cx="1" cy="324089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2" name="TextBox 11"/>
          <p:cNvSpPr txBox="1"/>
          <p:nvPr/>
        </p:nvSpPr>
        <p:spPr>
          <a:xfrm>
            <a:off x="3531393" y="685800"/>
            <a:ext cx="49990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/>
            <a:r>
              <a:rPr lang="az-Latn-AZ" sz="2000" dirty="0">
                <a:latin typeface="Calibri" panose="020F0502020204030204" pitchFamily="34" charset="0"/>
              </a:rPr>
              <a:t>Disfaqiya, qıcqrma, regurgitasiya, odinofaqiya, qanqusma, öksürək, döş qəfəsində ağrılar</a:t>
            </a:r>
            <a:endParaRPr lang="en-US" sz="2000" dirty="0">
              <a:latin typeface="Calibri" panose="020F0502020204030204" pitchFamily="34" charset="0"/>
            </a:endParaRPr>
          </a:p>
        </p:txBody>
      </p:sp>
      <p:cxnSp>
        <p:nvCxnSpPr>
          <p:cNvPr id="13" name="Straight Arrow Connector 12"/>
          <p:cNvCxnSpPr>
            <a:stCxn id="12" idx="2"/>
            <a:endCxn id="7" idx="0"/>
          </p:cNvCxnSpPr>
          <p:nvPr/>
        </p:nvCxnSpPr>
        <p:spPr>
          <a:xfrm>
            <a:off x="6030912" y="1393686"/>
            <a:ext cx="0" cy="1874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cxnSpLocks/>
            <a:stCxn id="8" idx="2"/>
            <a:endCxn id="9" idx="0"/>
          </p:cNvCxnSpPr>
          <p:nvPr/>
        </p:nvCxnSpPr>
        <p:spPr>
          <a:xfrm flipH="1">
            <a:off x="3680222" y="3837623"/>
            <a:ext cx="2350691" cy="166764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cxnSpLocks/>
            <a:stCxn id="8" idx="2"/>
            <a:endCxn id="17" idx="0"/>
          </p:cNvCxnSpPr>
          <p:nvPr/>
        </p:nvCxnSpPr>
        <p:spPr>
          <a:xfrm>
            <a:off x="6030913" y="3837623"/>
            <a:ext cx="4886285" cy="149637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cxnSpLocks/>
            <a:stCxn id="8" idx="2"/>
            <a:endCxn id="10" idx="0"/>
          </p:cNvCxnSpPr>
          <p:nvPr/>
        </p:nvCxnSpPr>
        <p:spPr>
          <a:xfrm>
            <a:off x="6030913" y="3837623"/>
            <a:ext cx="2105422" cy="164181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7" name="Text Box 48"/>
          <p:cNvSpPr txBox="1">
            <a:spLocks noChangeArrowheads="1"/>
          </p:cNvSpPr>
          <p:nvPr/>
        </p:nvSpPr>
        <p:spPr bwMode="auto">
          <a:xfrm>
            <a:off x="9763085" y="5334001"/>
            <a:ext cx="2308225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az-Latn-AZ" altLang="en-US" sz="2400" b="1" dirty="0">
                <a:latin typeface="Calibri" panose="020F0502020204030204" pitchFamily="34" charset="0"/>
              </a:rPr>
              <a:t>Üzvi dəyişiklik  yoxdur, lakin  şübhə var</a:t>
            </a:r>
            <a:endParaRPr lang="tr-TR" altLang="en-US" sz="2400" b="1" dirty="0">
              <a:latin typeface="Calibri" panose="020F0502020204030204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544137" y="4191001"/>
            <a:ext cx="609600" cy="508337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3200" b="1" dirty="0"/>
              <a:t>A</a:t>
            </a:r>
            <a:endParaRPr lang="en-US" sz="3200" b="1" dirty="0"/>
          </a:p>
        </p:txBody>
      </p:sp>
      <p:sp>
        <p:nvSpPr>
          <p:cNvPr id="18" name="Rounded Rectangle 17"/>
          <p:cNvSpPr/>
          <p:nvPr/>
        </p:nvSpPr>
        <p:spPr>
          <a:xfrm>
            <a:off x="2926556" y="4978064"/>
            <a:ext cx="609600" cy="508337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3200" b="1" dirty="0"/>
              <a:t>B</a:t>
            </a:r>
            <a:endParaRPr lang="en-US" sz="3200" b="1" dirty="0"/>
          </a:p>
        </p:txBody>
      </p:sp>
      <p:sp>
        <p:nvSpPr>
          <p:cNvPr id="19" name="Rounded Rectangle 18"/>
          <p:cNvSpPr/>
          <p:nvPr/>
        </p:nvSpPr>
        <p:spPr>
          <a:xfrm>
            <a:off x="8275559" y="4971102"/>
            <a:ext cx="609600" cy="508337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3200" b="1" dirty="0"/>
              <a:t>C</a:t>
            </a:r>
            <a:endParaRPr lang="en-US" sz="32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04800" y="4749704"/>
            <a:ext cx="1822680" cy="1055608"/>
          </a:xfrm>
          <a:prstGeom prst="roundRect">
            <a:avLst/>
          </a:prstGeom>
          <a:solidFill>
            <a:srgbClr val="C00000"/>
          </a:solidFill>
        </p:spPr>
        <p:txBody>
          <a:bodyPr wrap="none" rtlCol="0">
            <a:spAutoFit/>
          </a:bodyPr>
          <a:lstStyle/>
          <a:p>
            <a:pPr algn="ctr"/>
            <a:r>
              <a:rPr lang="az-Latn-AZ" sz="2800" b="1" dirty="0">
                <a:solidFill>
                  <a:schemeClr val="bg1"/>
                </a:solidFill>
              </a:rPr>
              <a:t>Təcili </a:t>
            </a:r>
          </a:p>
          <a:p>
            <a:pPr algn="ctr"/>
            <a:r>
              <a:rPr lang="az-Latn-AZ" sz="2800" b="1" dirty="0">
                <a:solidFill>
                  <a:schemeClr val="bg1"/>
                </a:solidFill>
              </a:rPr>
              <a:t>xəstəliklər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10966095" y="4637875"/>
            <a:ext cx="609600" cy="508337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3200" b="1" dirty="0"/>
              <a:t>D</a:t>
            </a:r>
            <a:endParaRPr lang="en-US" sz="3200" b="1" dirty="0"/>
          </a:p>
        </p:txBody>
      </p:sp>
      <p:cxnSp>
        <p:nvCxnSpPr>
          <p:cNvPr id="21" name="Straight Arrow Connector 20"/>
          <p:cNvCxnSpPr>
            <a:cxnSpLocks/>
            <a:stCxn id="8" idx="2"/>
            <a:endCxn id="5" idx="0"/>
          </p:cNvCxnSpPr>
          <p:nvPr/>
        </p:nvCxnSpPr>
        <p:spPr>
          <a:xfrm flipH="1">
            <a:off x="1216140" y="3837623"/>
            <a:ext cx="4814773" cy="91208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5BA0F977-AB75-4EDE-B15A-7E67353E9DF9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91E57729-25EC-4B29-87E3-E304E57917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</p:spTree>
    <p:extLst>
      <p:ext uri="{BB962C8B-B14F-4D97-AF65-F5344CB8AC3E}">
        <p14:creationId xmlns:p14="http://schemas.microsoft.com/office/powerpoint/2010/main" val="25961907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43"/>
          <p:cNvSpPr txBox="1">
            <a:spLocks noChangeArrowheads="1"/>
          </p:cNvSpPr>
          <p:nvPr/>
        </p:nvSpPr>
        <p:spPr bwMode="auto">
          <a:xfrm>
            <a:off x="4342232" y="1033046"/>
            <a:ext cx="361310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sz="1600" b="1" dirty="0">
                <a:latin typeface="Calibri" panose="020F0502020204030204" pitchFamily="34" charset="0"/>
              </a:rPr>
              <a:t>QİDA BORUSU XƏSTƏLİKLƏRİNƏ ŞÜBHƏ</a:t>
            </a:r>
            <a:endParaRPr lang="tr-TR" altLang="en-US" sz="1600" b="1" dirty="0">
              <a:latin typeface="Calibri" panose="020F0502020204030204" pitchFamily="34" charset="0"/>
            </a:endParaRPr>
          </a:p>
        </p:txBody>
      </p:sp>
      <p:sp>
        <p:nvSpPr>
          <p:cNvPr id="8" name="Text Box 44"/>
          <p:cNvSpPr txBox="1">
            <a:spLocks noChangeArrowheads="1"/>
          </p:cNvSpPr>
          <p:nvPr/>
        </p:nvSpPr>
        <p:spPr bwMode="auto">
          <a:xfrm>
            <a:off x="2934098" y="1723311"/>
            <a:ext cx="6429375" cy="715089"/>
          </a:xfrm>
          <a:prstGeom prst="round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altLang="en-US" b="1" dirty="0">
                <a:solidFill>
                  <a:schemeClr val="tx1"/>
                </a:solidFill>
                <a:latin typeface="Calibri" panose="020F0502020204030204" pitchFamily="34" charset="0"/>
              </a:rPr>
              <a:t>BİRİNCİ PİLLƏ MÜAYİNƏLƏRİ</a:t>
            </a:r>
          </a:p>
          <a:p>
            <a:pPr algn="ctr"/>
            <a:r>
              <a:rPr lang="az-Latn-AZ" altLang="en-US" dirty="0">
                <a:solidFill>
                  <a:schemeClr val="tx1"/>
                </a:solidFill>
                <a:latin typeface="Calibri" panose="020F0502020204030204" pitchFamily="34" charset="0"/>
              </a:rPr>
              <a:t>Geniş klinik müayinə, Endoskopiya</a:t>
            </a:r>
            <a:endParaRPr lang="tr-TR" altLang="en-US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9" name="Text Box 45"/>
          <p:cNvSpPr txBox="1">
            <a:spLocks noChangeArrowheads="1"/>
          </p:cNvSpPr>
          <p:nvPr/>
        </p:nvSpPr>
        <p:spPr bwMode="auto">
          <a:xfrm>
            <a:off x="2239168" y="2895600"/>
            <a:ext cx="7819232" cy="646986"/>
          </a:xfrm>
          <a:prstGeom prst="roundRect">
            <a:avLst/>
          </a:prstGeom>
          <a:solidFill>
            <a:srgbClr val="C00000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altLang="en-US" sz="3200" b="1" dirty="0">
                <a:solidFill>
                  <a:schemeClr val="bg1"/>
                </a:solidFill>
                <a:latin typeface="Calibri" panose="020F0502020204030204" pitchFamily="34" charset="0"/>
              </a:rPr>
              <a:t>Təcili xəstəlikləri</a:t>
            </a:r>
            <a:endParaRPr lang="tr-TR" altLang="en-US" sz="32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cxnSp>
        <p:nvCxnSpPr>
          <p:cNvPr id="11" name="AutoShape 64"/>
          <p:cNvCxnSpPr>
            <a:cxnSpLocks noChangeShapeType="1"/>
            <a:stCxn id="7" idx="2"/>
            <a:endCxn id="8" idx="0"/>
          </p:cNvCxnSpPr>
          <p:nvPr/>
        </p:nvCxnSpPr>
        <p:spPr bwMode="auto">
          <a:xfrm>
            <a:off x="6148784" y="1371600"/>
            <a:ext cx="2" cy="351711"/>
          </a:xfrm>
          <a:prstGeom prst="straightConnector1">
            <a:avLst/>
          </a:prstGeom>
          <a:noFill/>
          <a:ln w="38100">
            <a:solidFill>
              <a:srgbClr val="0070C0"/>
            </a:solidFill>
            <a:round/>
            <a:headEnd type="none" w="med" len="med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2" name="TextBox 11"/>
          <p:cNvSpPr txBox="1"/>
          <p:nvPr/>
        </p:nvSpPr>
        <p:spPr>
          <a:xfrm>
            <a:off x="3649265" y="76201"/>
            <a:ext cx="49990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/>
            <a:r>
              <a:rPr lang="az-Latn-AZ" sz="1600" dirty="0">
                <a:latin typeface="Calibri" panose="020F0502020204030204" pitchFamily="34" charset="0"/>
              </a:rPr>
              <a:t>Disfaqiya, qıcqrma, regurgitasiya, odinofaqiya, qanqusma, öksürək, döş qəfəsində ağrılar, emfizema</a:t>
            </a:r>
            <a:endParaRPr lang="en-US" sz="1600" dirty="0">
              <a:latin typeface="Calibri" panose="020F0502020204030204" pitchFamily="34" charset="0"/>
            </a:endParaRPr>
          </a:p>
        </p:txBody>
      </p:sp>
      <p:cxnSp>
        <p:nvCxnSpPr>
          <p:cNvPr id="13" name="Straight Arrow Connector 12"/>
          <p:cNvCxnSpPr>
            <a:stCxn id="12" idx="2"/>
            <a:endCxn id="7" idx="0"/>
          </p:cNvCxnSpPr>
          <p:nvPr/>
        </p:nvCxnSpPr>
        <p:spPr>
          <a:xfrm>
            <a:off x="6148784" y="660976"/>
            <a:ext cx="0" cy="372070"/>
          </a:xfrm>
          <a:prstGeom prst="straightConnector1">
            <a:avLst/>
          </a:prstGeom>
          <a:ln w="38100">
            <a:solidFill>
              <a:srgbClr val="0070C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stCxn id="8" idx="2"/>
            <a:endCxn id="9" idx="0"/>
          </p:cNvCxnSpPr>
          <p:nvPr/>
        </p:nvCxnSpPr>
        <p:spPr>
          <a:xfrm flipH="1">
            <a:off x="6148784" y="2438400"/>
            <a:ext cx="2" cy="457200"/>
          </a:xfrm>
          <a:prstGeom prst="straightConnector1">
            <a:avLst/>
          </a:prstGeom>
          <a:ln w="38100">
            <a:solidFill>
              <a:srgbClr val="0070C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 Box 46"/>
          <p:cNvSpPr txBox="1">
            <a:spLocks noChangeArrowheads="1"/>
          </p:cNvSpPr>
          <p:nvPr/>
        </p:nvSpPr>
        <p:spPr bwMode="auto">
          <a:xfrm>
            <a:off x="3900884" y="4038600"/>
            <a:ext cx="4495800" cy="2485787"/>
          </a:xfrm>
          <a:prstGeom prst="roundRect">
            <a:avLst/>
          </a:prstGeom>
          <a:solidFill>
            <a:schemeClr val="bg2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az-Latn-AZ" sz="2000" dirty="0"/>
              <a:t>Qanaxma</a:t>
            </a:r>
          </a:p>
          <a:p>
            <a:pPr lvl="1"/>
            <a:r>
              <a:rPr lang="az-Latn-AZ" sz="2000" dirty="0"/>
              <a:t>Mallori-Veys</a:t>
            </a:r>
          </a:p>
          <a:p>
            <a:pPr lvl="1"/>
            <a:r>
              <a:rPr lang="az-Latn-AZ" sz="2000" dirty="0"/>
              <a:t>Varikoz</a:t>
            </a:r>
          </a:p>
          <a:p>
            <a:pPr lvl="1"/>
            <a:r>
              <a:rPr lang="az-Latn-AZ" sz="2000" dirty="0"/>
              <a:t>Digər</a:t>
            </a:r>
          </a:p>
          <a:p>
            <a:r>
              <a:rPr lang="az-Latn-AZ" sz="2000" dirty="0"/>
              <a:t>Perforasiya</a:t>
            </a:r>
          </a:p>
          <a:p>
            <a:r>
              <a:rPr lang="az-Latn-AZ" sz="2000" dirty="0"/>
              <a:t>Divertikulit</a:t>
            </a:r>
          </a:p>
          <a:p>
            <a:r>
              <a:rPr lang="az-Latn-AZ" altLang="en-US" sz="2000" dirty="0"/>
              <a:t>Yad cisimlər</a:t>
            </a:r>
          </a:p>
        </p:txBody>
      </p:sp>
      <p:cxnSp>
        <p:nvCxnSpPr>
          <p:cNvPr id="19" name="Straight Arrow Connector 18"/>
          <p:cNvCxnSpPr>
            <a:stCxn id="9" idx="2"/>
            <a:endCxn id="18" idx="0"/>
          </p:cNvCxnSpPr>
          <p:nvPr/>
        </p:nvCxnSpPr>
        <p:spPr>
          <a:xfrm>
            <a:off x="6148784" y="3542586"/>
            <a:ext cx="0" cy="496014"/>
          </a:xfrm>
          <a:prstGeom prst="straightConnector1">
            <a:avLst/>
          </a:prstGeom>
          <a:ln w="38100">
            <a:solidFill>
              <a:srgbClr val="0070C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ounded Rectangle 14"/>
          <p:cNvSpPr/>
          <p:nvPr/>
        </p:nvSpPr>
        <p:spPr>
          <a:xfrm>
            <a:off x="1934368" y="2286000"/>
            <a:ext cx="609600" cy="508337"/>
          </a:xfrm>
          <a:prstGeom prst="roundRect">
            <a:avLst/>
          </a:prstGeom>
          <a:solidFill>
            <a:srgbClr val="C0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3200" b="1" dirty="0"/>
              <a:t>A</a:t>
            </a:r>
            <a:endParaRPr lang="en-US" sz="3200" b="1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423DF52-1B12-4356-B184-89C8A48D58E1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1B79E95-B052-4DA7-B06F-D3BDFCAEFC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</p:spTree>
    <p:extLst>
      <p:ext uri="{BB962C8B-B14F-4D97-AF65-F5344CB8AC3E}">
        <p14:creationId xmlns:p14="http://schemas.microsoft.com/office/powerpoint/2010/main" val="8496334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38844" y="-10140"/>
            <a:ext cx="3636085" cy="609600"/>
          </a:xfrm>
        </p:spPr>
        <p:txBody>
          <a:bodyPr/>
          <a:lstStyle/>
          <a:p>
            <a:r>
              <a:rPr lang="az-Latn-AZ" dirty="0"/>
              <a:t>Təcili xəstəlikləri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31580" y="1325881"/>
            <a:ext cx="3886200" cy="685800"/>
          </a:xfrm>
        </p:spPr>
        <p:txBody>
          <a:bodyPr>
            <a:noAutofit/>
          </a:bodyPr>
          <a:lstStyle/>
          <a:p>
            <a:r>
              <a:rPr lang="az-Latn-AZ" sz="2800" b="1" dirty="0">
                <a:solidFill>
                  <a:srgbClr val="C00000"/>
                </a:solidFill>
              </a:rPr>
              <a:t>Yad cisimləri, travmaları</a:t>
            </a:r>
          </a:p>
          <a:p>
            <a:endParaRPr lang="en-US" sz="2400" b="1" dirty="0"/>
          </a:p>
        </p:txBody>
      </p:sp>
      <p:pic>
        <p:nvPicPr>
          <p:cNvPr id="11" name="Şəkil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1679096"/>
            <a:ext cx="2969461" cy="3009524"/>
          </a:xfrm>
          <a:prstGeom prst="rect">
            <a:avLst/>
          </a:prstGeom>
        </p:spPr>
      </p:pic>
      <p:pic>
        <p:nvPicPr>
          <p:cNvPr id="12" name="Şəkil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91374" y="2819400"/>
            <a:ext cx="2682401" cy="2922680"/>
          </a:xfrm>
          <a:prstGeom prst="rect">
            <a:avLst/>
          </a:prstGeom>
        </p:spPr>
      </p:pic>
      <p:pic>
        <p:nvPicPr>
          <p:cNvPr id="13" name="Şəkil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91400" y="3581400"/>
            <a:ext cx="2499119" cy="292268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17F9BF1-8F02-48A1-96A3-2ACFA6E51A05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7E9004-C7AB-4A72-BD74-E1CEA2E81A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</p:spTree>
    <p:extLst>
      <p:ext uri="{BB962C8B-B14F-4D97-AF65-F5344CB8AC3E}">
        <p14:creationId xmlns:p14="http://schemas.microsoft.com/office/powerpoint/2010/main" val="349576322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3352800" y="56465"/>
            <a:ext cx="6512511" cy="533400"/>
          </a:xfrm>
        </p:spPr>
        <p:txBody>
          <a:bodyPr/>
          <a:lstStyle/>
          <a:p>
            <a:r>
              <a:rPr lang="az-Latn-AZ" sz="3200" dirty="0">
                <a:solidFill>
                  <a:srgbClr val="C00000"/>
                </a:solidFill>
              </a:rPr>
              <a:t>Təcili xəstəliklər</a:t>
            </a:r>
            <a:endParaRPr lang="en-US" sz="3200" dirty="0">
              <a:solidFill>
                <a:srgbClr val="C00000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228600" y="1600200"/>
            <a:ext cx="4495800" cy="3428999"/>
          </a:xfrm>
        </p:spPr>
        <p:txBody>
          <a:bodyPr>
            <a:normAutofit lnSpcReduction="10000"/>
          </a:bodyPr>
          <a:lstStyle/>
          <a:p>
            <a:r>
              <a:rPr lang="az-Latn-AZ" sz="2400" dirty="0">
                <a:solidFill>
                  <a:srgbClr val="C00000"/>
                </a:solidFill>
              </a:rPr>
              <a:t>Qida borusu perforasiyası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sz="2400" dirty="0"/>
              <a:t>Disfaqiya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sz="2400" dirty="0"/>
              <a:t>Qusmadan sonra ağırlar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sz="2400" dirty="0"/>
              <a:t>Təngənəfəslik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sz="2400" dirty="0"/>
              <a:t>Sepsis əlamətləri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sz="2400" dirty="0"/>
              <a:t>Endskopiyada perforasiya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sz="2400" dirty="0"/>
              <a:t>KT-də medastinit və plevrit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sz="2400" dirty="0"/>
              <a:t>Rentgendə ekstravazasiya</a:t>
            </a:r>
            <a:endParaRPr lang="en-US" sz="2400" dirty="0"/>
          </a:p>
        </p:txBody>
      </p:sp>
      <p:pic>
        <p:nvPicPr>
          <p:cNvPr id="7" name="Content Placeholder 6" descr="Picture 00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31664" y="1600200"/>
            <a:ext cx="4191000" cy="354885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58" name="Picture 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348216" y="2438400"/>
            <a:ext cx="2465462" cy="3684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D9FE095-5C71-42F7-A1DB-0B85675F5FDB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2B3EA7-2B84-451E-8F88-2A666E0DC1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</p:spTree>
    <p:extLst>
      <p:ext uri="{BB962C8B-B14F-4D97-AF65-F5344CB8AC3E}">
        <p14:creationId xmlns:p14="http://schemas.microsoft.com/office/powerpoint/2010/main" val="41021869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77957" y="52152"/>
            <a:ext cx="3636085" cy="609600"/>
          </a:xfrm>
        </p:spPr>
        <p:txBody>
          <a:bodyPr/>
          <a:lstStyle/>
          <a:p>
            <a:r>
              <a:rPr lang="az-Latn-AZ" sz="3200" dirty="0"/>
              <a:t>Təcili Xəstəlikləri</a:t>
            </a:r>
            <a:endParaRPr lang="en-US" sz="3200" dirty="0"/>
          </a:p>
        </p:txBody>
      </p:sp>
      <p:pic>
        <p:nvPicPr>
          <p:cNvPr id="7" name="Picture 2" descr="Mallory-Weiss Tear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1371600"/>
            <a:ext cx="3343248" cy="335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 Placeholder 1"/>
          <p:cNvSpPr txBox="1">
            <a:spLocks/>
          </p:cNvSpPr>
          <p:nvPr/>
        </p:nvSpPr>
        <p:spPr>
          <a:xfrm>
            <a:off x="691896" y="1674190"/>
            <a:ext cx="4870704" cy="29740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None/>
            </a:pPr>
            <a:r>
              <a:rPr lang="az-Latn-AZ" sz="2400" b="1" dirty="0">
                <a:solidFill>
                  <a:srgbClr val="C00000"/>
                </a:solidFill>
              </a:rPr>
              <a:t>Mallori-Veis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400" b="1" dirty="0"/>
              <a:t>Çoxlu qusmadan sonra qanqusma, melena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400" b="1" dirty="0"/>
              <a:t>Endoskopiyada mukozada qnaxan yırtılmalar</a:t>
            </a:r>
          </a:p>
          <a:p>
            <a:endParaRPr lang="en-US" sz="2400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C3BA45E-5F35-43D3-932E-A009F974B452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D72B295-777E-4AA9-BF4C-A813FE630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</p:spTree>
    <p:extLst>
      <p:ext uri="{BB962C8B-B14F-4D97-AF65-F5344CB8AC3E}">
        <p14:creationId xmlns:p14="http://schemas.microsoft.com/office/powerpoint/2010/main" val="208590090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43"/>
          <p:cNvSpPr txBox="1">
            <a:spLocks noChangeArrowheads="1"/>
          </p:cNvSpPr>
          <p:nvPr/>
        </p:nvSpPr>
        <p:spPr bwMode="auto">
          <a:xfrm>
            <a:off x="4342232" y="971490"/>
            <a:ext cx="361310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sz="1600" b="1" dirty="0">
                <a:latin typeface="Calibri" panose="020F0502020204030204" pitchFamily="34" charset="0"/>
              </a:rPr>
              <a:t>QİDA BORUSU XƏSTƏLİKLƏRİNƏ ŞÜBHƏ</a:t>
            </a:r>
            <a:endParaRPr lang="tr-TR" altLang="en-US" sz="1600" b="1" dirty="0">
              <a:latin typeface="Calibri" panose="020F0502020204030204" pitchFamily="34" charset="0"/>
            </a:endParaRPr>
          </a:p>
        </p:txBody>
      </p:sp>
      <p:sp>
        <p:nvSpPr>
          <p:cNvPr id="8" name="Text Box 44"/>
          <p:cNvSpPr txBox="1">
            <a:spLocks noChangeArrowheads="1"/>
          </p:cNvSpPr>
          <p:nvPr/>
        </p:nvSpPr>
        <p:spPr bwMode="auto">
          <a:xfrm>
            <a:off x="2934098" y="1695688"/>
            <a:ext cx="6429375" cy="715089"/>
          </a:xfrm>
          <a:prstGeom prst="round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altLang="en-US" b="1" dirty="0">
                <a:solidFill>
                  <a:schemeClr val="tx1"/>
                </a:solidFill>
                <a:latin typeface="Calibri" panose="020F0502020204030204" pitchFamily="34" charset="0"/>
              </a:rPr>
              <a:t>BİRİNCİ PİLLƏ MÜAYİNƏLƏRİ</a:t>
            </a:r>
          </a:p>
          <a:p>
            <a:pPr algn="ctr"/>
            <a:r>
              <a:rPr lang="az-Latn-AZ" altLang="en-US" dirty="0">
                <a:solidFill>
                  <a:schemeClr val="tx1"/>
                </a:solidFill>
                <a:latin typeface="Calibri" panose="020F0502020204030204" pitchFamily="34" charset="0"/>
              </a:rPr>
              <a:t>Geniş klinik müayinə, Endoskopiya</a:t>
            </a:r>
            <a:endParaRPr lang="tr-TR" altLang="en-US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9" name="Text Box 45"/>
          <p:cNvSpPr txBox="1">
            <a:spLocks noChangeArrowheads="1"/>
          </p:cNvSpPr>
          <p:nvPr/>
        </p:nvSpPr>
        <p:spPr bwMode="auto">
          <a:xfrm>
            <a:off x="2239168" y="3223022"/>
            <a:ext cx="7819232" cy="510778"/>
          </a:xfrm>
          <a:prstGeom prst="round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altLang="en-US" sz="2400" b="1" dirty="0">
                <a:solidFill>
                  <a:srgbClr val="C00000"/>
                </a:solidFill>
                <a:latin typeface="Calibri" panose="020F0502020204030204" pitchFamily="34" charset="0"/>
              </a:rPr>
              <a:t>Üzvi dəyişiklik var, diaqnoz  və ağırlıq dərəcəsi  dəqiqləşir</a:t>
            </a:r>
            <a:endParaRPr lang="tr-TR" altLang="en-US" sz="2400" b="1" dirty="0">
              <a:solidFill>
                <a:srgbClr val="C00000"/>
              </a:solidFill>
              <a:latin typeface="Calibri" panose="020F0502020204030204" pitchFamily="34" charset="0"/>
            </a:endParaRPr>
          </a:p>
        </p:txBody>
      </p:sp>
      <p:cxnSp>
        <p:nvCxnSpPr>
          <p:cNvPr id="11" name="AutoShape 64"/>
          <p:cNvCxnSpPr>
            <a:cxnSpLocks noChangeShapeType="1"/>
            <a:stCxn id="7" idx="2"/>
            <a:endCxn id="8" idx="0"/>
          </p:cNvCxnSpPr>
          <p:nvPr/>
        </p:nvCxnSpPr>
        <p:spPr bwMode="auto">
          <a:xfrm>
            <a:off x="6148784" y="1310044"/>
            <a:ext cx="2" cy="385644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2" name="TextBox 11"/>
          <p:cNvSpPr txBox="1"/>
          <p:nvPr/>
        </p:nvSpPr>
        <p:spPr>
          <a:xfrm>
            <a:off x="3649265" y="76201"/>
            <a:ext cx="49990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/>
            <a:r>
              <a:rPr lang="az-Latn-AZ" sz="1600" dirty="0">
                <a:latin typeface="Calibri" panose="020F0502020204030204" pitchFamily="34" charset="0"/>
              </a:rPr>
              <a:t>Disfaqiya, qıcqrma, regurgitasiya, odinofaqiya, qanqusma, öksürək, döş qəfəsində ağrılar</a:t>
            </a:r>
            <a:endParaRPr lang="en-US" sz="1600" dirty="0">
              <a:latin typeface="Calibri" panose="020F0502020204030204" pitchFamily="34" charset="0"/>
            </a:endParaRPr>
          </a:p>
        </p:txBody>
      </p:sp>
      <p:cxnSp>
        <p:nvCxnSpPr>
          <p:cNvPr id="13" name="Straight Arrow Connector 12"/>
          <p:cNvCxnSpPr>
            <a:stCxn id="12" idx="2"/>
            <a:endCxn id="7" idx="0"/>
          </p:cNvCxnSpPr>
          <p:nvPr/>
        </p:nvCxnSpPr>
        <p:spPr>
          <a:xfrm>
            <a:off x="6148784" y="660976"/>
            <a:ext cx="0" cy="31051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stCxn id="8" idx="2"/>
            <a:endCxn id="9" idx="0"/>
          </p:cNvCxnSpPr>
          <p:nvPr/>
        </p:nvCxnSpPr>
        <p:spPr>
          <a:xfrm flipH="1">
            <a:off x="6148784" y="2410777"/>
            <a:ext cx="2" cy="81224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 Box 46"/>
          <p:cNvSpPr txBox="1">
            <a:spLocks noChangeArrowheads="1"/>
          </p:cNvSpPr>
          <p:nvPr/>
        </p:nvSpPr>
        <p:spPr bwMode="auto">
          <a:xfrm>
            <a:off x="3900884" y="4267200"/>
            <a:ext cx="4495800" cy="2145268"/>
          </a:xfrm>
          <a:prstGeom prst="roundRect">
            <a:avLst/>
          </a:prstGeom>
          <a:solidFill>
            <a:schemeClr val="bg2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az-Latn-AZ" sz="2400" dirty="0"/>
              <a:t>QERX</a:t>
            </a:r>
          </a:p>
          <a:p>
            <a:r>
              <a:rPr lang="az-Latn-AZ" sz="2400" dirty="0"/>
              <a:t>Hiatal yırtıq</a:t>
            </a:r>
          </a:p>
          <a:p>
            <a:r>
              <a:rPr lang="az-Latn-AZ" sz="2400" dirty="0"/>
              <a:t>Mallori-Veys</a:t>
            </a:r>
          </a:p>
          <a:p>
            <a:r>
              <a:rPr lang="az-Latn-AZ" sz="2400" dirty="0"/>
              <a:t>Varikozlar</a:t>
            </a:r>
          </a:p>
          <a:p>
            <a:r>
              <a:rPr lang="az-Latn-AZ" sz="2400" dirty="0"/>
              <a:t>Divertikullar</a:t>
            </a:r>
            <a:endParaRPr lang="az-Latn-AZ" altLang="en-US" sz="2400" dirty="0"/>
          </a:p>
        </p:txBody>
      </p:sp>
      <p:cxnSp>
        <p:nvCxnSpPr>
          <p:cNvPr id="19" name="Straight Arrow Connector 18"/>
          <p:cNvCxnSpPr>
            <a:stCxn id="9" idx="2"/>
            <a:endCxn id="18" idx="0"/>
          </p:cNvCxnSpPr>
          <p:nvPr/>
        </p:nvCxnSpPr>
        <p:spPr>
          <a:xfrm>
            <a:off x="6148784" y="3733800"/>
            <a:ext cx="0" cy="533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ounded Rectangle 14"/>
          <p:cNvSpPr/>
          <p:nvPr/>
        </p:nvSpPr>
        <p:spPr>
          <a:xfrm>
            <a:off x="1905000" y="2667001"/>
            <a:ext cx="609600" cy="508337"/>
          </a:xfrm>
          <a:prstGeom prst="roundRect">
            <a:avLst/>
          </a:prstGeom>
          <a:solidFill>
            <a:srgbClr val="C0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3200" b="1" dirty="0">
                <a:solidFill>
                  <a:schemeClr val="bg1"/>
                </a:solidFill>
              </a:rPr>
              <a:t>B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4C7D2E8-7E0C-42D4-B25B-BE8BC4529BAB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55E10C5-DF59-483B-AC86-90982EB31C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</p:spTree>
    <p:extLst>
      <p:ext uri="{BB962C8B-B14F-4D97-AF65-F5344CB8AC3E}">
        <p14:creationId xmlns:p14="http://schemas.microsoft.com/office/powerpoint/2010/main" val="12184369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839743" y="175806"/>
            <a:ext cx="6512511" cy="533400"/>
          </a:xfrm>
        </p:spPr>
        <p:txBody>
          <a:bodyPr/>
          <a:lstStyle/>
          <a:p>
            <a:r>
              <a:rPr lang="az-Latn-AZ" sz="2000" dirty="0">
                <a:latin typeface="Calibri" panose="020F0502020204030204" pitchFamily="34" charset="0"/>
              </a:rPr>
              <a:t>Birinci pillə müayinələr</a:t>
            </a:r>
            <a:endParaRPr lang="en-US" sz="2000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304800" y="1068313"/>
            <a:ext cx="3346704" cy="2286000"/>
          </a:xfrm>
        </p:spPr>
        <p:txBody>
          <a:bodyPr/>
          <a:lstStyle/>
          <a:p>
            <a:r>
              <a:rPr lang="az-Latn-AZ" sz="2000" dirty="0">
                <a:solidFill>
                  <a:srgbClr val="C00000"/>
                </a:solidFill>
              </a:rPr>
              <a:t>QERX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000" dirty="0"/>
              <a:t>Qıcqırma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000" dirty="0"/>
              <a:t>Endoskopiyada reflüks ezofagit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000" dirty="0"/>
              <a:t>Barret, xora</a:t>
            </a:r>
          </a:p>
          <a:p>
            <a:endParaRPr lang="en-US" sz="2000" dirty="0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533">
            <a:off x="1835972" y="2879154"/>
            <a:ext cx="2731801" cy="2967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Şəkil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883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584295" y="3038644"/>
            <a:ext cx="3023409" cy="2863440"/>
          </a:xfrm>
          <a:prstGeom prst="rect">
            <a:avLst/>
          </a:prstGeom>
        </p:spPr>
      </p:pic>
      <p:pic>
        <p:nvPicPr>
          <p:cNvPr id="11" name="Şəkil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95796" y="3080161"/>
            <a:ext cx="2743605" cy="283106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534401" y="6096000"/>
            <a:ext cx="620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b="1" dirty="0"/>
              <a:t>Xora</a:t>
            </a:r>
            <a:endParaRPr lang="en-US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5486400" y="6096000"/>
            <a:ext cx="7832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b="1" dirty="0"/>
              <a:t>Barret</a:t>
            </a:r>
            <a:endParaRPr lang="en-US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2743201" y="6096000"/>
            <a:ext cx="13594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b="1" dirty="0"/>
              <a:t>Xətti xoralar</a:t>
            </a:r>
            <a:endParaRPr lang="en-US" b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880EA20-4142-4793-ADF6-034253C6FF4D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785445-B209-4EC7-8271-1B966D165C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</p:spTree>
    <p:extLst>
      <p:ext uri="{BB962C8B-B14F-4D97-AF65-F5344CB8AC3E}">
        <p14:creationId xmlns:p14="http://schemas.microsoft.com/office/powerpoint/2010/main" val="159569259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821989" y="118585"/>
            <a:ext cx="6512511" cy="533400"/>
          </a:xfrm>
        </p:spPr>
        <p:txBody>
          <a:bodyPr/>
          <a:lstStyle/>
          <a:p>
            <a:r>
              <a:rPr lang="az-Latn-AZ" sz="2800" dirty="0">
                <a:latin typeface="Calibri" panose="020F0502020204030204" pitchFamily="34" charset="0"/>
              </a:rPr>
              <a:t>Birinci pillə müayinələr</a:t>
            </a:r>
            <a:endParaRPr lang="en-US" sz="2800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533400" y="1028697"/>
            <a:ext cx="3346704" cy="1441476"/>
          </a:xfrm>
        </p:spPr>
        <p:txBody>
          <a:bodyPr/>
          <a:lstStyle/>
          <a:p>
            <a:r>
              <a:rPr lang="az-Latn-AZ" sz="2000" dirty="0">
                <a:solidFill>
                  <a:srgbClr val="C00000"/>
                </a:solidFill>
              </a:rPr>
              <a:t>Hiatal yırtıqlar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000" dirty="0"/>
              <a:t>Qıcqırma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000" dirty="0"/>
              <a:t>Endoskopiyada  geniş hiatus</a:t>
            </a:r>
            <a:endParaRPr lang="en-US" sz="2000" dirty="0"/>
          </a:p>
        </p:txBody>
      </p:sp>
      <p:pic>
        <p:nvPicPr>
          <p:cNvPr id="14" name="Şəkil 1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060" l="0" r="97351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748559" y="994174"/>
            <a:ext cx="1937275" cy="2046327"/>
          </a:xfrm>
          <a:prstGeom prst="rect">
            <a:avLst/>
          </a:prstGeom>
        </p:spPr>
      </p:pic>
      <p:pic>
        <p:nvPicPr>
          <p:cNvPr id="15" name="Şəkil 2"/>
          <p:cNvPicPr>
            <a:picLocks noChangeAspect="1"/>
          </p:cNvPicPr>
          <p:nvPr/>
        </p:nvPicPr>
        <p:blipFill rotWithShape="1">
          <a:blip r:embed="rId4"/>
          <a:srcRect l="8151" t="2625" r="6825" b="2625"/>
          <a:stretch/>
        </p:blipFill>
        <p:spPr>
          <a:xfrm>
            <a:off x="9469852" y="994174"/>
            <a:ext cx="2209801" cy="2065495"/>
          </a:xfrm>
          <a:prstGeom prst="rect">
            <a:avLst/>
          </a:prstGeom>
        </p:spPr>
      </p:pic>
      <p:pic>
        <p:nvPicPr>
          <p:cNvPr id="16" name="Şəkil 6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898" b="100000" l="2058" r="89918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205758" y="3626002"/>
            <a:ext cx="2111694" cy="2546199"/>
          </a:xfrm>
          <a:prstGeom prst="rect">
            <a:avLst/>
          </a:prstGeom>
        </p:spPr>
      </p:pic>
      <p:pic>
        <p:nvPicPr>
          <p:cNvPr id="17" name="Şəkil 7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9825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622253" y="3841412"/>
            <a:ext cx="2264947" cy="233078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336253" y="3212068"/>
            <a:ext cx="5469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dirty="0"/>
              <a:t>I tip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0307851" y="3135868"/>
            <a:ext cx="6046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dirty="0"/>
              <a:t>II tip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7336253" y="6260068"/>
            <a:ext cx="6623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dirty="0"/>
              <a:t>III tip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0155653" y="6326386"/>
            <a:ext cx="6783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dirty="0"/>
              <a:t>IV tip</a:t>
            </a:r>
            <a:endParaRPr lang="en-US" dirty="0"/>
          </a:p>
        </p:txBody>
      </p:sp>
      <p:pic>
        <p:nvPicPr>
          <p:cNvPr id="19" name="Şəkil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535541" y="2624358"/>
            <a:ext cx="3505200" cy="3702028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CD03E43D-835B-4F8D-A105-91FE790ED67F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6B5BE37-0E09-4800-BE28-37C1E805E3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</p:spTree>
    <p:extLst>
      <p:ext uri="{BB962C8B-B14F-4D97-AF65-F5344CB8AC3E}">
        <p14:creationId xmlns:p14="http://schemas.microsoft.com/office/powerpoint/2010/main" val="347700080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693141" y="56465"/>
            <a:ext cx="6512511" cy="533400"/>
          </a:xfrm>
        </p:spPr>
        <p:txBody>
          <a:bodyPr/>
          <a:lstStyle/>
          <a:p>
            <a:r>
              <a:rPr lang="az-Latn-AZ" sz="2800" dirty="0">
                <a:latin typeface="Calibri" panose="020F0502020204030204" pitchFamily="34" charset="0"/>
              </a:rPr>
              <a:t>Birinci pillə müayinələr</a:t>
            </a:r>
            <a:endParaRPr lang="en-US" sz="28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109537" y="1135756"/>
            <a:ext cx="4648200" cy="1780020"/>
          </a:xfrm>
        </p:spPr>
        <p:txBody>
          <a:bodyPr/>
          <a:lstStyle/>
          <a:p>
            <a:r>
              <a:rPr lang="az-Latn-AZ" sz="2000" dirty="0">
                <a:solidFill>
                  <a:srgbClr val="C00000"/>
                </a:solidFill>
              </a:rPr>
              <a:t>Varikoz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000" dirty="0"/>
              <a:t>Qanaxma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000" dirty="0"/>
              <a:t>Anamnezdə portal hipertenziya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000" dirty="0"/>
              <a:t>Endoskopiyada varikoz düyünlər</a:t>
            </a:r>
            <a:endParaRPr lang="en-US" sz="2000" dirty="0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461667"/>
            <a:ext cx="3124200" cy="30009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71724" y="3581400"/>
            <a:ext cx="3204711" cy="2971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1216" y="1105727"/>
            <a:ext cx="2700337" cy="2189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8DD1BFA-487B-46CB-9E5B-EFC77D6C70D8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F0D4CC6-3ABA-450C-8FDC-77647EB816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</p:spTree>
    <p:extLst>
      <p:ext uri="{BB962C8B-B14F-4D97-AF65-F5344CB8AC3E}">
        <p14:creationId xmlns:p14="http://schemas.microsoft.com/office/powerpoint/2010/main" val="233089086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611144" y="112931"/>
            <a:ext cx="6512511" cy="533400"/>
          </a:xfrm>
        </p:spPr>
        <p:txBody>
          <a:bodyPr/>
          <a:lstStyle/>
          <a:p>
            <a:r>
              <a:rPr lang="az-Latn-AZ" sz="2400" dirty="0">
                <a:latin typeface="Calibri" panose="020F0502020204030204" pitchFamily="34" charset="0"/>
              </a:rPr>
              <a:t>Birinci pillə müayinələr</a:t>
            </a:r>
            <a:endParaRPr lang="en-US" sz="2400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309416" y="1524000"/>
            <a:ext cx="4114800" cy="2286000"/>
          </a:xfrm>
        </p:spPr>
        <p:txBody>
          <a:bodyPr>
            <a:normAutofit lnSpcReduction="10000"/>
          </a:bodyPr>
          <a:lstStyle/>
          <a:p>
            <a:r>
              <a:rPr lang="az-Latn-AZ" sz="3200" dirty="0">
                <a:solidFill>
                  <a:srgbClr val="C00000"/>
                </a:solidFill>
              </a:rPr>
              <a:t>Divertikul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000" dirty="0"/>
              <a:t>Disfagiya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000" dirty="0"/>
              <a:t>Ağızdan pis iyi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000" dirty="0"/>
              <a:t>Boyunda kütlə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000" dirty="0"/>
              <a:t>Requrgitasiya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000" dirty="0"/>
              <a:t>Endoskopiyada divertikul</a:t>
            </a:r>
          </a:p>
          <a:p>
            <a:endParaRPr lang="en-US" sz="2000" dirty="0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1941162"/>
            <a:ext cx="4084807" cy="42047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095B952-FA61-4C77-AFA2-CA0A8B3AF847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  <p:pic>
        <p:nvPicPr>
          <p:cNvPr id="8" name="Şəkil 7">
            <a:extLst>
              <a:ext uri="{FF2B5EF4-FFF2-40B4-BE49-F238E27FC236}">
                <a16:creationId xmlns:a16="http://schemas.microsoft.com/office/drawing/2014/main" id="{6C160BED-FF29-42BF-B223-7974F9B34E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6591" l="3590" r="98718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14400" y="3810000"/>
            <a:ext cx="2100507" cy="2562541"/>
          </a:xfrm>
          <a:prstGeom prst="rect">
            <a:avLst/>
          </a:prstGeom>
        </p:spPr>
      </p:pic>
      <p:pic>
        <p:nvPicPr>
          <p:cNvPr id="10" name="Şəkil 14">
            <a:extLst>
              <a:ext uri="{FF2B5EF4-FFF2-40B4-BE49-F238E27FC236}">
                <a16:creationId xmlns:a16="http://schemas.microsoft.com/office/drawing/2014/main" id="{7578D3E6-201D-4EC2-900B-2F998BF9FB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53599" y="3657600"/>
            <a:ext cx="2116793" cy="2942394"/>
          </a:xfrm>
          <a:prstGeom prst="rect">
            <a:avLst/>
          </a:prstGeom>
        </p:spPr>
      </p:pic>
      <p:pic>
        <p:nvPicPr>
          <p:cNvPr id="13" name="Şəkil 13">
            <a:extLst>
              <a:ext uri="{FF2B5EF4-FFF2-40B4-BE49-F238E27FC236}">
                <a16:creationId xmlns:a16="http://schemas.microsoft.com/office/drawing/2014/main" id="{EC1BD282-8542-459C-9F71-80790970C071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6"/>
          <a:stretch>
            <a:fillRect/>
          </a:stretch>
        </p:blipFill>
        <p:spPr>
          <a:xfrm>
            <a:off x="9753600" y="839181"/>
            <a:ext cx="2116792" cy="2562541"/>
          </a:xfrm>
          <a:prstGeom prst="rect">
            <a:avLst/>
          </a:prstGeom>
        </p:spPr>
      </p:pic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CA5E13A0-AF0D-4A52-AF51-7151BF5232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</p:spTree>
    <p:extLst>
      <p:ext uri="{BB962C8B-B14F-4D97-AF65-F5344CB8AC3E}">
        <p14:creationId xmlns:p14="http://schemas.microsoft.com/office/powerpoint/2010/main" val="401286333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3200400" y="112931"/>
            <a:ext cx="6512511" cy="533400"/>
          </a:xfrm>
        </p:spPr>
        <p:txBody>
          <a:bodyPr/>
          <a:lstStyle/>
          <a:p>
            <a:r>
              <a:rPr lang="az-Latn-AZ" sz="3200" dirty="0">
                <a:latin typeface="Calibri" panose="020F0502020204030204" pitchFamily="34" charset="0"/>
              </a:rPr>
              <a:t>Birinci pillə müayinələr</a:t>
            </a:r>
            <a:endParaRPr lang="en-US" sz="32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381000" y="1981200"/>
            <a:ext cx="3352800" cy="1371600"/>
          </a:xfrm>
        </p:spPr>
        <p:txBody>
          <a:bodyPr>
            <a:normAutofit fontScale="92500"/>
          </a:bodyPr>
          <a:lstStyle/>
          <a:p>
            <a:r>
              <a:rPr lang="az-Latn-AZ" sz="2400" dirty="0">
                <a:solidFill>
                  <a:srgbClr val="C00000"/>
                </a:solidFill>
              </a:rPr>
              <a:t>Qəlsəmələr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400" dirty="0"/>
              <a:t>Disfagiya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400" dirty="0"/>
              <a:t>Endoskopiyada qəlsəmə </a:t>
            </a:r>
            <a:endParaRPr lang="en-US" sz="2400" dirty="0"/>
          </a:p>
        </p:txBody>
      </p:sp>
      <p:pic>
        <p:nvPicPr>
          <p:cNvPr id="13315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780" y="1828800"/>
            <a:ext cx="4352723" cy="4352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48F2A64-C4AE-488C-A734-768559F3B720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83FB2D6D-B3D2-4AF1-A078-90A0A7792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</p:spTree>
    <p:extLst>
      <p:ext uri="{BB962C8B-B14F-4D97-AF65-F5344CB8AC3E}">
        <p14:creationId xmlns:p14="http://schemas.microsoft.com/office/powerpoint/2010/main" val="318312652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44"/>
          <p:cNvSpPr txBox="1">
            <a:spLocks noChangeArrowheads="1"/>
          </p:cNvSpPr>
          <p:nvPr/>
        </p:nvSpPr>
        <p:spPr bwMode="auto">
          <a:xfrm>
            <a:off x="2934098" y="152401"/>
            <a:ext cx="6429375" cy="408623"/>
          </a:xfrm>
          <a:prstGeom prst="round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altLang="en-US" b="1" dirty="0">
                <a:solidFill>
                  <a:schemeClr val="tx1"/>
                </a:solidFill>
                <a:latin typeface="Calibri" panose="020F0502020204030204" pitchFamily="34" charset="0"/>
              </a:rPr>
              <a:t>BİRİNCİ PİLLƏ MÜAYİNƏLƏRDƏ</a:t>
            </a:r>
            <a:endParaRPr lang="tr-TR" altLang="en-US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9" name="Text Box 45"/>
          <p:cNvSpPr txBox="1">
            <a:spLocks noChangeArrowheads="1"/>
          </p:cNvSpPr>
          <p:nvPr/>
        </p:nvSpPr>
        <p:spPr bwMode="auto">
          <a:xfrm>
            <a:off x="2239168" y="2026445"/>
            <a:ext cx="7819232" cy="919401"/>
          </a:xfrm>
          <a:prstGeom prst="round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sz="24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Üzvü dəyişiklik var, lakin təbiəti və ya ağırlıq dərəcəsi (mərhələsi) dəqiqləşmir</a:t>
            </a:r>
            <a:endParaRPr lang="tr-TR" altLang="en-US" sz="24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cxnSp>
        <p:nvCxnSpPr>
          <p:cNvPr id="14" name="Straight Arrow Connector 13"/>
          <p:cNvCxnSpPr>
            <a:stCxn id="8" idx="2"/>
            <a:endCxn id="9" idx="0"/>
          </p:cNvCxnSpPr>
          <p:nvPr/>
        </p:nvCxnSpPr>
        <p:spPr>
          <a:xfrm flipH="1">
            <a:off x="6148785" y="561024"/>
            <a:ext cx="1" cy="1465421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Box 51"/>
          <p:cNvSpPr txBox="1">
            <a:spLocks noChangeArrowheads="1"/>
          </p:cNvSpPr>
          <p:nvPr/>
        </p:nvSpPr>
        <p:spPr bwMode="auto">
          <a:xfrm>
            <a:off x="4081462" y="4464844"/>
            <a:ext cx="4134644" cy="1532334"/>
          </a:xfrm>
          <a:prstGeom prst="round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altLang="en-US" sz="2800" b="1" dirty="0">
                <a:solidFill>
                  <a:srgbClr val="C00000"/>
                </a:solidFill>
              </a:rPr>
              <a:t>İKİNCİ PİLLƏ MÜAYİNƏ</a:t>
            </a:r>
          </a:p>
          <a:p>
            <a:pPr algn="ctr"/>
            <a:endParaRPr lang="az-Latn-AZ" altLang="en-US" sz="2800" b="1" dirty="0">
              <a:solidFill>
                <a:srgbClr val="C00000"/>
              </a:solidFill>
            </a:endParaRPr>
          </a:p>
          <a:p>
            <a:pPr algn="ctr"/>
            <a:r>
              <a:rPr lang="az-Latn-AZ" altLang="en-US" sz="2800" b="1" dirty="0"/>
              <a:t>KT,  Endo USM, Rentgen</a:t>
            </a:r>
            <a:endParaRPr lang="az-Latn-AZ" altLang="en-US" sz="2800" b="1" dirty="0">
              <a:solidFill>
                <a:srgbClr val="C00000"/>
              </a:solidFill>
            </a:endParaRPr>
          </a:p>
        </p:txBody>
      </p:sp>
      <p:cxnSp>
        <p:nvCxnSpPr>
          <p:cNvPr id="3" name="Straight Arrow Connector 2"/>
          <p:cNvCxnSpPr>
            <a:stCxn id="9" idx="2"/>
            <a:endCxn id="16" idx="0"/>
          </p:cNvCxnSpPr>
          <p:nvPr/>
        </p:nvCxnSpPr>
        <p:spPr>
          <a:xfrm>
            <a:off x="6148784" y="2945846"/>
            <a:ext cx="0" cy="151899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ounded Rectangle 6"/>
          <p:cNvSpPr/>
          <p:nvPr/>
        </p:nvSpPr>
        <p:spPr>
          <a:xfrm>
            <a:off x="1905000" y="1495099"/>
            <a:ext cx="609600" cy="508337"/>
          </a:xfrm>
          <a:prstGeom prst="roundRect">
            <a:avLst/>
          </a:prstGeom>
          <a:solidFill>
            <a:srgbClr val="C0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3200" b="1" dirty="0"/>
              <a:t>B</a:t>
            </a:r>
            <a:endParaRPr lang="en-US" sz="3200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8B1CA66-390D-4BAC-83CC-C13E65824E70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3392278-4DE6-4F3A-A7FB-B83E343EF8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</p:spTree>
    <p:extLst>
      <p:ext uri="{BB962C8B-B14F-4D97-AF65-F5344CB8AC3E}">
        <p14:creationId xmlns:p14="http://schemas.microsoft.com/office/powerpoint/2010/main" val="329677687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üzbucaqlı 2"/>
          <p:cNvSpPr/>
          <p:nvPr/>
        </p:nvSpPr>
        <p:spPr>
          <a:xfrm>
            <a:off x="228600" y="2584196"/>
            <a:ext cx="4774449" cy="25278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457200">
              <a:lnSpc>
                <a:spcPct val="115000"/>
              </a:lnSpc>
            </a:pPr>
            <a:r>
              <a:rPr lang="az-Latn-AZ" sz="2800" b="1" dirty="0">
                <a:latin typeface="Arial" panose="020B0604020202020204" pitchFamily="34" charset="0"/>
                <a:cs typeface="Arial" panose="020B0604020202020204" pitchFamily="34" charset="0"/>
              </a:rPr>
              <a:t>Törəmənin ətraf orqanlara yayılmasını, invaziyasını, ekstravazasiyanı qiymətləndirmək üçün aparılır.</a:t>
            </a:r>
          </a:p>
        </p:txBody>
      </p:sp>
      <p:sp>
        <p:nvSpPr>
          <p:cNvPr id="4" name="Düzbucaqlı 3"/>
          <p:cNvSpPr/>
          <p:nvPr/>
        </p:nvSpPr>
        <p:spPr>
          <a:xfrm>
            <a:off x="6934200" y="5968266"/>
            <a:ext cx="3020291" cy="5602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800" b="1" dirty="0">
                <a:solidFill>
                  <a:schemeClr val="tx1"/>
                </a:solidFill>
              </a:rPr>
              <a:t>NORMAL KT</a:t>
            </a:r>
          </a:p>
        </p:txBody>
      </p:sp>
      <p:pic>
        <p:nvPicPr>
          <p:cNvPr id="5" name="Picture 2" descr="http://www.aboutcancer.com/esophagus_normal_ct_bmc_sep_20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7400" y="1828800"/>
            <a:ext cx="4469601" cy="403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3264700" y="55303"/>
            <a:ext cx="5105400" cy="689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>
              <a:lnSpc>
                <a:spcPct val="115000"/>
              </a:lnSpc>
            </a:pPr>
            <a:r>
              <a:rPr lang="az-Latn-AZ" sz="3600" b="1" dirty="0"/>
              <a:t>Kompyuter tomoqrafiya</a:t>
            </a:r>
            <a:endParaRPr lang="az-Latn-AZ" sz="3600" b="1" dirty="0">
              <a:latin typeface="Times New Roman" panose="02020603050405020304" pitchFamily="18" charset="0"/>
              <a:ea typeface="MS Mincho" panose="02020609040205080304" pitchFamily="49" charset="-12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C821BC2-F878-49E6-9010-E9D6F38FB4F2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DC13B905-96F7-4A9C-9493-1DC80CDCD2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</p:spTree>
    <p:extLst>
      <p:ext uri="{BB962C8B-B14F-4D97-AF65-F5344CB8AC3E}">
        <p14:creationId xmlns:p14="http://schemas.microsoft.com/office/powerpoint/2010/main" val="284840839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üzbucaqlı 1"/>
          <p:cNvSpPr/>
          <p:nvPr/>
        </p:nvSpPr>
        <p:spPr>
          <a:xfrm>
            <a:off x="1676400" y="1466672"/>
            <a:ext cx="402798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az-Latn-AZ" sz="2400" dirty="0">
                <a:latin typeface="Arial" panose="020B0604020202020204" pitchFamily="34" charset="0"/>
              </a:rPr>
              <a:t>Törəmənin divara invaziya dərəcəsini və tərkibini qiymətləndirir</a:t>
            </a:r>
            <a:endParaRPr lang="hu-HU" sz="2400" dirty="0">
              <a:latin typeface="Arial" panose="020B0604020202020204" pitchFamily="34" charset="0"/>
            </a:endParaRPr>
          </a:p>
        </p:txBody>
      </p:sp>
      <p:sp>
        <p:nvSpPr>
          <p:cNvPr id="5" name="Düzbucaqlı 5"/>
          <p:cNvSpPr/>
          <p:nvPr/>
        </p:nvSpPr>
        <p:spPr>
          <a:xfrm>
            <a:off x="6781800" y="6172200"/>
            <a:ext cx="3649068" cy="6001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az-Latn-AZ" sz="2400" b="1" kern="0" dirty="0">
                <a:solidFill>
                  <a:schemeClr val="tx1"/>
                </a:solidFill>
                <a:latin typeface="Arial" panose="020B0604020202020204" pitchFamily="34" charset="0"/>
              </a:rPr>
              <a:t>Adenokarsinoma</a:t>
            </a:r>
            <a:endParaRPr lang="az-Latn-AZ" sz="1200" b="1" kern="0" dirty="0">
              <a:solidFill>
                <a:schemeClr val="tx1"/>
              </a:solidFill>
              <a:latin typeface="Trebuchet MS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324432" y="101759"/>
            <a:ext cx="4759911" cy="609600"/>
          </a:xfrm>
        </p:spPr>
        <p:txBody>
          <a:bodyPr/>
          <a:lstStyle/>
          <a:p>
            <a:r>
              <a:rPr lang="az-Latn-AZ" sz="4000" dirty="0">
                <a:solidFill>
                  <a:schemeClr val="tx1"/>
                </a:solidFill>
              </a:rPr>
              <a:t>Enoskopik USM</a:t>
            </a:r>
            <a:endParaRPr lang="en-US" sz="4000" dirty="0">
              <a:solidFill>
                <a:schemeClr val="tx1"/>
              </a:solidFill>
            </a:endParaRPr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2698" y="3143111"/>
            <a:ext cx="3346450" cy="30101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22111" y="3204212"/>
            <a:ext cx="3346450" cy="30441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3200400" y="6248401"/>
            <a:ext cx="10631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2400" b="1" dirty="0"/>
              <a:t>Norma</a:t>
            </a:r>
            <a:endParaRPr lang="en-US" sz="2400" b="1" dirty="0"/>
          </a:p>
        </p:txBody>
      </p:sp>
      <p:pic>
        <p:nvPicPr>
          <p:cNvPr id="18" name="Şəkil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9000" y="929485"/>
            <a:ext cx="3037345" cy="217434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8B7DF2A-3F30-4A8F-8507-9CA7DAD985BE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614F211-8554-45EF-ABFC-72A5023C4E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</p:spTree>
    <p:extLst>
      <p:ext uri="{BB962C8B-B14F-4D97-AF65-F5344CB8AC3E}">
        <p14:creationId xmlns:p14="http://schemas.microsoft.com/office/powerpoint/2010/main" val="213098911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44"/>
          <p:cNvSpPr txBox="1">
            <a:spLocks noChangeArrowheads="1"/>
          </p:cNvSpPr>
          <p:nvPr/>
        </p:nvSpPr>
        <p:spPr bwMode="auto">
          <a:xfrm>
            <a:off x="2934098" y="152401"/>
            <a:ext cx="6429375" cy="408623"/>
          </a:xfrm>
          <a:prstGeom prst="round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altLang="en-US" b="1" dirty="0">
                <a:solidFill>
                  <a:schemeClr val="tx1"/>
                </a:solidFill>
                <a:latin typeface="Calibri" panose="020F0502020204030204" pitchFamily="34" charset="0"/>
              </a:rPr>
              <a:t>BİRİNCİ PİLLƏ MÜAYİNƏLƏRDƏ</a:t>
            </a:r>
            <a:endParaRPr lang="tr-TR" altLang="en-US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9" name="Text Box 45"/>
          <p:cNvSpPr txBox="1">
            <a:spLocks noChangeArrowheads="1"/>
          </p:cNvSpPr>
          <p:nvPr/>
        </p:nvSpPr>
        <p:spPr bwMode="auto">
          <a:xfrm>
            <a:off x="2239168" y="838201"/>
            <a:ext cx="7819232" cy="919401"/>
          </a:xfrm>
          <a:prstGeom prst="round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sz="24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Üzvü dəyişiklik var, lakin təbiəti və ya ağırlıq dərəcəsi (mərhələsi) dəqiqləşmir</a:t>
            </a:r>
            <a:endParaRPr lang="tr-TR" altLang="en-US" sz="24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cxnSp>
        <p:nvCxnSpPr>
          <p:cNvPr id="14" name="Straight Arrow Connector 13"/>
          <p:cNvCxnSpPr>
            <a:stCxn id="8" idx="2"/>
            <a:endCxn id="9" idx="0"/>
          </p:cNvCxnSpPr>
          <p:nvPr/>
        </p:nvCxnSpPr>
        <p:spPr>
          <a:xfrm flipH="1">
            <a:off x="6148785" y="561024"/>
            <a:ext cx="1" cy="277177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Box 51"/>
          <p:cNvSpPr txBox="1">
            <a:spLocks noChangeArrowheads="1"/>
          </p:cNvSpPr>
          <p:nvPr/>
        </p:nvSpPr>
        <p:spPr bwMode="auto">
          <a:xfrm>
            <a:off x="4081462" y="2286000"/>
            <a:ext cx="4134644" cy="1328023"/>
          </a:xfrm>
          <a:prstGeom prst="round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altLang="en-US" sz="2400" b="1" dirty="0">
                <a:solidFill>
                  <a:srgbClr val="C00000"/>
                </a:solidFill>
              </a:rPr>
              <a:t>İKİNCİ PİLLƏ MÜAYİNƏ</a:t>
            </a:r>
          </a:p>
          <a:p>
            <a:pPr algn="ctr"/>
            <a:endParaRPr lang="az-Latn-AZ" altLang="en-US" sz="2400" b="1" dirty="0">
              <a:solidFill>
                <a:srgbClr val="C00000"/>
              </a:solidFill>
            </a:endParaRPr>
          </a:p>
          <a:p>
            <a:pPr algn="ctr"/>
            <a:r>
              <a:rPr lang="az-Latn-AZ" altLang="en-US" sz="2400" b="1" dirty="0"/>
              <a:t>KT,  Endo USM, Rentgen</a:t>
            </a:r>
            <a:endParaRPr lang="az-Latn-AZ" altLang="en-US" sz="2400" b="1" dirty="0">
              <a:solidFill>
                <a:srgbClr val="C00000"/>
              </a:solidFill>
            </a:endParaRPr>
          </a:p>
        </p:txBody>
      </p:sp>
      <p:cxnSp>
        <p:nvCxnSpPr>
          <p:cNvPr id="3" name="Straight Arrow Connector 2"/>
          <p:cNvCxnSpPr>
            <a:stCxn id="9" idx="2"/>
            <a:endCxn id="16" idx="0"/>
          </p:cNvCxnSpPr>
          <p:nvPr/>
        </p:nvCxnSpPr>
        <p:spPr>
          <a:xfrm>
            <a:off x="6148784" y="1757602"/>
            <a:ext cx="0" cy="52839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2425731" y="4073844"/>
            <a:ext cx="2212325" cy="78319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az-Latn-AZ" sz="2000" dirty="0">
                <a:solidFill>
                  <a:schemeClr val="accent6">
                    <a:lumMod val="50000"/>
                  </a:schemeClr>
                </a:solidFill>
              </a:rPr>
              <a:t>Diaqnoz və ağırlıq </a:t>
            </a:r>
          </a:p>
          <a:p>
            <a:pPr algn="ctr"/>
            <a:r>
              <a:rPr lang="az-Latn-AZ" sz="2000" dirty="0">
                <a:solidFill>
                  <a:schemeClr val="accent6">
                    <a:lumMod val="50000"/>
                  </a:schemeClr>
                </a:solidFill>
              </a:rPr>
              <a:t>dərəcəsi dəqiqləşir</a:t>
            </a:r>
            <a:endParaRPr lang="en-US" sz="2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353468" y="4191000"/>
            <a:ext cx="2106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dirty="0">
                <a:solidFill>
                  <a:srgbClr val="C00000"/>
                </a:solidFill>
              </a:rPr>
              <a:t>Diaqnoz dəqiqləşmir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831594" y="5562600"/>
            <a:ext cx="31506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dirty="0">
                <a:solidFill>
                  <a:srgbClr val="C00000"/>
                </a:solidFill>
              </a:rPr>
              <a:t>Nəticələri yenidən qiymətləndir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22" name="Straight Arrow Connector 21"/>
          <p:cNvCxnSpPr>
            <a:stCxn id="16" idx="2"/>
            <a:endCxn id="17" idx="0"/>
          </p:cNvCxnSpPr>
          <p:nvPr/>
        </p:nvCxnSpPr>
        <p:spPr>
          <a:xfrm flipH="1">
            <a:off x="3531894" y="3614023"/>
            <a:ext cx="2616890" cy="459821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16" idx="2"/>
            <a:endCxn id="20" idx="0"/>
          </p:cNvCxnSpPr>
          <p:nvPr/>
        </p:nvCxnSpPr>
        <p:spPr>
          <a:xfrm>
            <a:off x="6148784" y="3614023"/>
            <a:ext cx="2258114" cy="576977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20" idx="2"/>
            <a:endCxn id="21" idx="0"/>
          </p:cNvCxnSpPr>
          <p:nvPr/>
        </p:nvCxnSpPr>
        <p:spPr>
          <a:xfrm flipH="1">
            <a:off x="8406897" y="4560332"/>
            <a:ext cx="1" cy="100226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2553324" y="5175767"/>
            <a:ext cx="19571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2000" dirty="0"/>
              <a:t>Ezofaqus kanseri</a:t>
            </a:r>
          </a:p>
          <a:p>
            <a:r>
              <a:rPr lang="az-Latn-AZ" sz="2000" dirty="0"/>
              <a:t>Leyomioma</a:t>
            </a:r>
          </a:p>
          <a:p>
            <a:r>
              <a:rPr lang="az-Latn-AZ" sz="2000" dirty="0"/>
              <a:t>Çapıq daralmalar</a:t>
            </a:r>
          </a:p>
          <a:p>
            <a:r>
              <a:rPr lang="az-Latn-AZ" sz="2000" dirty="0"/>
              <a:t>Perforasiya</a:t>
            </a:r>
            <a:endParaRPr lang="en-US" sz="2000" dirty="0"/>
          </a:p>
        </p:txBody>
      </p:sp>
      <p:cxnSp>
        <p:nvCxnSpPr>
          <p:cNvPr id="26" name="Straight Arrow Connector 25"/>
          <p:cNvCxnSpPr>
            <a:stCxn id="17" idx="2"/>
            <a:endCxn id="10" idx="0"/>
          </p:cNvCxnSpPr>
          <p:nvPr/>
        </p:nvCxnSpPr>
        <p:spPr>
          <a:xfrm>
            <a:off x="3531894" y="4857037"/>
            <a:ext cx="0" cy="31873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ounded Rectangle 14"/>
          <p:cNvSpPr/>
          <p:nvPr/>
        </p:nvSpPr>
        <p:spPr>
          <a:xfrm>
            <a:off x="1524000" y="1043732"/>
            <a:ext cx="609600" cy="508337"/>
          </a:xfrm>
          <a:prstGeom prst="roundRect">
            <a:avLst/>
          </a:prstGeom>
          <a:solidFill>
            <a:srgbClr val="C0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3200" b="1" dirty="0"/>
              <a:t>B</a:t>
            </a:r>
            <a:endParaRPr lang="en-US" sz="3200" b="1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61FA538-9542-4534-9891-0FC0B1341F48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D84466-D079-4812-BFEE-832C6AA990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</p:spTree>
    <p:extLst>
      <p:ext uri="{BB962C8B-B14F-4D97-AF65-F5344CB8AC3E}">
        <p14:creationId xmlns:p14="http://schemas.microsoft.com/office/powerpoint/2010/main" val="102673011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3121169" y="103185"/>
            <a:ext cx="6512511" cy="533400"/>
          </a:xfrm>
        </p:spPr>
        <p:txBody>
          <a:bodyPr/>
          <a:lstStyle/>
          <a:p>
            <a:r>
              <a:rPr lang="az-Latn-AZ" sz="3600" dirty="0"/>
              <a:t>İ</a:t>
            </a:r>
            <a:r>
              <a:rPr lang="az-Latn-AZ" sz="3200" dirty="0"/>
              <a:t>kinci pillə müayinələr</a:t>
            </a:r>
            <a:endParaRPr lang="en-US" sz="3600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211630" y="882134"/>
            <a:ext cx="4038600" cy="2590800"/>
          </a:xfrm>
        </p:spPr>
        <p:txBody>
          <a:bodyPr/>
          <a:lstStyle/>
          <a:p>
            <a:pPr algn="l"/>
            <a:r>
              <a:rPr lang="az-Latn-AZ" sz="2000" dirty="0">
                <a:solidFill>
                  <a:srgbClr val="C00000"/>
                </a:solidFill>
              </a:rPr>
              <a:t>Qida borusu kanseri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000" dirty="0"/>
              <a:t>Disfagiya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000" dirty="0"/>
              <a:t>Arıqlama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000" dirty="0"/>
              <a:t>Endoskopiyada kəkə-kütür, xoralı törəmə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000" dirty="0"/>
              <a:t>KT-də divar qalınlaşması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000" dirty="0"/>
              <a:t>Biopsiyada bəd xassəli</a:t>
            </a:r>
            <a:endParaRPr lang="en-US" sz="2000" dirty="0"/>
          </a:p>
        </p:txBody>
      </p:sp>
      <p:pic>
        <p:nvPicPr>
          <p:cNvPr id="17411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1791" y="3735381"/>
            <a:ext cx="3436617" cy="2575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7092696" y="6416676"/>
            <a:ext cx="3346704" cy="365124"/>
          </a:xfrm>
        </p:spPr>
        <p:txBody>
          <a:bodyPr/>
          <a:lstStyle/>
          <a:p>
            <a:pPr algn="ctr"/>
            <a:r>
              <a:rPr lang="az-Latn-AZ" dirty="0"/>
              <a:t>KT</a:t>
            </a:r>
            <a:endParaRPr lang="en-US" dirty="0"/>
          </a:p>
        </p:txBody>
      </p:sp>
      <p:pic>
        <p:nvPicPr>
          <p:cNvPr id="17410" name="Picture 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221704" y="3770616"/>
            <a:ext cx="3887788" cy="2575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 Placeholder 1"/>
          <p:cNvSpPr txBox="1">
            <a:spLocks/>
          </p:cNvSpPr>
          <p:nvPr/>
        </p:nvSpPr>
        <p:spPr>
          <a:xfrm>
            <a:off x="557578" y="5058594"/>
            <a:ext cx="3346704" cy="48130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0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8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z-Latn-AZ" dirty="0"/>
              <a:t>Endoskopiya</a:t>
            </a:r>
          </a:p>
        </p:txBody>
      </p:sp>
      <p:pic>
        <p:nvPicPr>
          <p:cNvPr id="10" name="Şəkil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1704" y="945497"/>
            <a:ext cx="3827296" cy="243408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473440" y="3366049"/>
            <a:ext cx="11785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dirty="0"/>
              <a:t>Endo USM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BEB29D-503B-42DE-9CA2-AA6F23EF0FED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C7A807-4F0F-4666-BBEB-9FE154D5D3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</p:spTree>
    <p:extLst>
      <p:ext uri="{BB962C8B-B14F-4D97-AF65-F5344CB8AC3E}">
        <p14:creationId xmlns:p14="http://schemas.microsoft.com/office/powerpoint/2010/main" val="45960150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839744" y="96524"/>
            <a:ext cx="6512511" cy="533400"/>
          </a:xfrm>
        </p:spPr>
        <p:txBody>
          <a:bodyPr/>
          <a:lstStyle/>
          <a:p>
            <a:r>
              <a:rPr lang="az-Latn-AZ" sz="2800" dirty="0"/>
              <a:t>İkinci pillə müayinələr</a:t>
            </a:r>
            <a:endParaRPr lang="en-US" sz="28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76200" y="1143000"/>
            <a:ext cx="6096000" cy="2163762"/>
          </a:xfrm>
        </p:spPr>
        <p:txBody>
          <a:bodyPr>
            <a:noAutofit/>
          </a:bodyPr>
          <a:lstStyle/>
          <a:p>
            <a:r>
              <a:rPr lang="az-Latn-AZ" sz="2000" dirty="0">
                <a:solidFill>
                  <a:srgbClr val="C00000"/>
                </a:solidFill>
              </a:rPr>
              <a:t>Qida borusu leyomioması və kisti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sz="2000" dirty="0"/>
              <a:t>Disfaqiya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sz="2000" dirty="0"/>
              <a:t>Endoskopiyada mukoza normal, qabarma var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sz="2000" dirty="0"/>
              <a:t>KT-də requlyar kənarlı divar törəməsi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sz="2000" dirty="0"/>
              <a:t>EndoUSM-də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az-Latn-AZ" sz="2000" dirty="0"/>
              <a:t>Kist hipoekoik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az-Latn-AZ" sz="2000" dirty="0"/>
              <a:t>Leyomioma solid </a:t>
            </a:r>
            <a:endParaRPr lang="en-US" sz="2000" dirty="0"/>
          </a:p>
        </p:txBody>
      </p:sp>
      <p:pic>
        <p:nvPicPr>
          <p:cNvPr id="1843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6700" y="3189219"/>
            <a:ext cx="2819400" cy="2824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5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20000" y="3613916"/>
            <a:ext cx="2933716" cy="2359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Şəkil 8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620000" y="951418"/>
            <a:ext cx="2933716" cy="23622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8564920" y="6088904"/>
            <a:ext cx="5219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dirty="0"/>
              <a:t>Kist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4572000" y="6116670"/>
            <a:ext cx="12737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dirty="0"/>
              <a:t>Leyomioma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4B74430-61F1-4501-B50F-4080EE15D1CF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7B12CE4-B520-4BAF-8526-A13F07255C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</p:spTree>
    <p:extLst>
      <p:ext uri="{BB962C8B-B14F-4D97-AF65-F5344CB8AC3E}">
        <p14:creationId xmlns:p14="http://schemas.microsoft.com/office/powerpoint/2010/main" val="400454449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3962401" y="152400"/>
            <a:ext cx="6512511" cy="533400"/>
          </a:xfrm>
        </p:spPr>
        <p:txBody>
          <a:bodyPr/>
          <a:lstStyle/>
          <a:p>
            <a:r>
              <a:rPr lang="az-Latn-AZ" sz="2000" dirty="0"/>
              <a:t>Qida borusu xəstəlikləri</a:t>
            </a:r>
            <a:br>
              <a:rPr lang="az-Latn-AZ" sz="2000" dirty="0"/>
            </a:br>
            <a:r>
              <a:rPr lang="az-Latn-AZ" sz="2000" i="1" dirty="0"/>
              <a:t>İkinci pillə müayinələr</a:t>
            </a:r>
            <a:endParaRPr lang="en-US" sz="2000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1981200" y="152400"/>
            <a:ext cx="3962400" cy="2849562"/>
          </a:xfrm>
        </p:spPr>
        <p:txBody>
          <a:bodyPr/>
          <a:lstStyle/>
          <a:p>
            <a:r>
              <a:rPr lang="az-Latn-AZ" dirty="0">
                <a:solidFill>
                  <a:srgbClr val="C00000"/>
                </a:solidFill>
              </a:rPr>
              <a:t>Qida borusu perforasiyası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dirty="0"/>
              <a:t>Disfaqiya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dirty="0"/>
              <a:t>Qusmadan sonra ağırlar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dirty="0"/>
              <a:t>Təngənəfəslik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dirty="0"/>
              <a:t>Sepsis əlamətləri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dirty="0"/>
              <a:t>Endskopiyada perforasiya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dirty="0"/>
              <a:t>KT-də medastinit və plevrit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dirty="0"/>
              <a:t>Rentgendə ekstravazasiya</a:t>
            </a:r>
            <a:endParaRPr lang="en-US" dirty="0"/>
          </a:p>
        </p:txBody>
      </p:sp>
      <p:pic>
        <p:nvPicPr>
          <p:cNvPr id="7" name="Content Placeholder 6" descr="Picture 00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28801" y="3486151"/>
            <a:ext cx="4191000" cy="3143249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58" name="Picture 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64313" y="2505075"/>
            <a:ext cx="2465462" cy="3684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D9FE095-5C71-42F7-A1DB-0B85675F5FDB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159EB11-0BFF-4FE2-A2D3-F0E35B20F8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</p:spTree>
    <p:extLst>
      <p:ext uri="{BB962C8B-B14F-4D97-AF65-F5344CB8AC3E}">
        <p14:creationId xmlns:p14="http://schemas.microsoft.com/office/powerpoint/2010/main" val="223162293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44"/>
          <p:cNvSpPr txBox="1">
            <a:spLocks noChangeArrowheads="1"/>
          </p:cNvSpPr>
          <p:nvPr/>
        </p:nvSpPr>
        <p:spPr bwMode="auto">
          <a:xfrm>
            <a:off x="2934098" y="152401"/>
            <a:ext cx="6429375" cy="408623"/>
          </a:xfrm>
          <a:prstGeom prst="round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altLang="en-US" b="1" dirty="0">
                <a:solidFill>
                  <a:schemeClr val="tx1"/>
                </a:solidFill>
                <a:latin typeface="Calibri" panose="020F0502020204030204" pitchFamily="34" charset="0"/>
              </a:rPr>
              <a:t>BİRİNCİ PİLLƏ MÜAYİNƏLƏRDƏ</a:t>
            </a:r>
            <a:endParaRPr lang="tr-TR" altLang="en-US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9" name="Text Box 45"/>
          <p:cNvSpPr txBox="1">
            <a:spLocks noChangeArrowheads="1"/>
          </p:cNvSpPr>
          <p:nvPr/>
        </p:nvSpPr>
        <p:spPr bwMode="auto">
          <a:xfrm>
            <a:off x="2239168" y="1899999"/>
            <a:ext cx="7819232" cy="1532334"/>
          </a:xfrm>
          <a:prstGeom prst="round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altLang="en-US" sz="2800" b="1" dirty="0"/>
              <a:t>Üzvi dəyişiklik  yoxdur, qida borusu xəstəliyinə yüksək şübhə var (qıcqırma, disfaqiya, odinofaqiya)</a:t>
            </a:r>
            <a:endParaRPr lang="tr-TR" altLang="en-US" sz="2800" b="1" dirty="0"/>
          </a:p>
        </p:txBody>
      </p:sp>
      <p:cxnSp>
        <p:nvCxnSpPr>
          <p:cNvPr id="14" name="Straight Arrow Connector 13"/>
          <p:cNvCxnSpPr>
            <a:stCxn id="8" idx="2"/>
            <a:endCxn id="9" idx="0"/>
          </p:cNvCxnSpPr>
          <p:nvPr/>
        </p:nvCxnSpPr>
        <p:spPr>
          <a:xfrm flipH="1">
            <a:off x="6148784" y="561024"/>
            <a:ext cx="2" cy="1338975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Box 51"/>
          <p:cNvSpPr txBox="1">
            <a:spLocks noChangeArrowheads="1"/>
          </p:cNvSpPr>
          <p:nvPr/>
        </p:nvSpPr>
        <p:spPr bwMode="auto">
          <a:xfrm>
            <a:off x="2660923" y="4495800"/>
            <a:ext cx="6975722" cy="1328023"/>
          </a:xfrm>
          <a:prstGeom prst="round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altLang="en-US" b="1" dirty="0">
                <a:solidFill>
                  <a:srgbClr val="C00000"/>
                </a:solidFill>
              </a:rPr>
              <a:t>İKİNCİ PİLLƏ MÜAYİNƏ</a:t>
            </a:r>
          </a:p>
          <a:p>
            <a:pPr algn="ctr"/>
            <a:endParaRPr lang="az-Latn-AZ" altLang="en-US" b="1" dirty="0">
              <a:solidFill>
                <a:srgbClr val="C00000"/>
              </a:solidFill>
            </a:endParaRPr>
          </a:p>
          <a:p>
            <a:pPr algn="ctr"/>
            <a:r>
              <a:rPr lang="az-Latn-AZ" altLang="en-US" b="1" dirty="0"/>
              <a:t>Funklsional müayinələr: pH metriya, manometriya, impedansometriya, vidiorentgen</a:t>
            </a:r>
            <a:endParaRPr lang="az-Latn-AZ" altLang="en-US" b="1" dirty="0">
              <a:solidFill>
                <a:srgbClr val="C00000"/>
              </a:solidFill>
            </a:endParaRPr>
          </a:p>
        </p:txBody>
      </p:sp>
      <p:cxnSp>
        <p:nvCxnSpPr>
          <p:cNvPr id="3" name="Straight Arrow Connector 2"/>
          <p:cNvCxnSpPr>
            <a:stCxn id="9" idx="2"/>
            <a:endCxn id="16" idx="0"/>
          </p:cNvCxnSpPr>
          <p:nvPr/>
        </p:nvCxnSpPr>
        <p:spPr>
          <a:xfrm>
            <a:off x="6148784" y="3432333"/>
            <a:ext cx="0" cy="1063467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ounded Rectangle 6"/>
          <p:cNvSpPr/>
          <p:nvPr/>
        </p:nvSpPr>
        <p:spPr>
          <a:xfrm>
            <a:off x="1827688" y="1101329"/>
            <a:ext cx="609600" cy="508337"/>
          </a:xfrm>
          <a:prstGeom prst="roundRect">
            <a:avLst/>
          </a:prstGeom>
          <a:solidFill>
            <a:srgbClr val="C0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3200" b="1" dirty="0"/>
              <a:t>C</a:t>
            </a:r>
            <a:endParaRPr lang="en-US" sz="3200" b="1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DB17143-F5CC-47CC-93E8-F01AB5AB6FE4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</p:spTree>
    <p:extLst>
      <p:ext uri="{BB962C8B-B14F-4D97-AF65-F5344CB8AC3E}">
        <p14:creationId xmlns:p14="http://schemas.microsoft.com/office/powerpoint/2010/main" val="196380570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 descr="manometr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44"/>
          <a:stretch>
            <a:fillRect/>
          </a:stretch>
        </p:blipFill>
        <p:spPr bwMode="auto">
          <a:xfrm>
            <a:off x="2879310" y="3458131"/>
            <a:ext cx="3572542" cy="3079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2"/>
          <p:cNvSpPr txBox="1">
            <a:spLocks/>
          </p:cNvSpPr>
          <p:nvPr/>
        </p:nvSpPr>
        <p:spPr>
          <a:xfrm>
            <a:off x="3886200" y="95251"/>
            <a:ext cx="4154128" cy="704683"/>
          </a:xfrm>
          <a:prstGeom prst="rect">
            <a:avLst/>
          </a:prstGeom>
        </p:spPr>
        <p:txBody>
          <a:bodyPr/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None/>
            </a:pPr>
            <a:r>
              <a:rPr lang="az-Latn-AZ" sz="3200" dirty="0"/>
              <a:t>Manometriya</a:t>
            </a:r>
            <a:endParaRPr lang="en-US" sz="1400" dirty="0">
              <a:solidFill>
                <a:srgbClr val="C00000"/>
              </a:solidFill>
            </a:endParaRPr>
          </a:p>
        </p:txBody>
      </p:sp>
      <p:pic>
        <p:nvPicPr>
          <p:cNvPr id="5" name="Picture 5" descr="oimg_GC00388312_CA0038831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5" r="4341"/>
          <a:stretch>
            <a:fillRect/>
          </a:stretch>
        </p:blipFill>
        <p:spPr bwMode="auto">
          <a:xfrm>
            <a:off x="6217389" y="1223643"/>
            <a:ext cx="3231038" cy="2091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 descr="f4-u1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5750" y="3428170"/>
            <a:ext cx="2838569" cy="3125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33466" y="1669354"/>
            <a:ext cx="4267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2400" dirty="0">
                <a:solidFill>
                  <a:srgbClr val="C00000"/>
                </a:solidFill>
              </a:rPr>
              <a:t>Peristaltizmi və aşağı sfinkter funksiyasını qiymətləndirir</a:t>
            </a:r>
            <a:endParaRPr lang="en-US" sz="2400" dirty="0">
              <a:solidFill>
                <a:srgbClr val="C00000"/>
              </a:solidFill>
            </a:endParaRPr>
          </a:p>
          <a:p>
            <a:endParaRPr lang="en-US" sz="24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00C88FA-B08A-4AB4-80FD-3A71062A54FB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</p:spTree>
    <p:extLst>
      <p:ext uri="{BB962C8B-B14F-4D97-AF65-F5344CB8AC3E}">
        <p14:creationId xmlns:p14="http://schemas.microsoft.com/office/powerpoint/2010/main" val="101061826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Şəkil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3523" y="3791712"/>
            <a:ext cx="3827553" cy="2641404"/>
          </a:xfrm>
          <a:prstGeom prst="rect">
            <a:avLst/>
          </a:prstGeom>
        </p:spPr>
      </p:pic>
      <p:sp>
        <p:nvSpPr>
          <p:cNvPr id="3" name="Düzbucaqlı 2"/>
          <p:cNvSpPr/>
          <p:nvPr/>
        </p:nvSpPr>
        <p:spPr>
          <a:xfrm>
            <a:off x="1905001" y="243730"/>
            <a:ext cx="6324599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az-Latn-AZ" sz="3600" b="1" dirty="0">
                <a:solidFill>
                  <a:srgbClr val="C00000"/>
                </a:solidFill>
                <a:latin typeface="Arial" panose="020B0604020202020204" pitchFamily="34" charset="0"/>
              </a:rPr>
              <a:t>24 saatlıq pH –metriya</a:t>
            </a:r>
          </a:p>
          <a:p>
            <a:endParaRPr lang="az-Latn-AZ" sz="2400" dirty="0">
              <a:solidFill>
                <a:srgbClr val="C00000"/>
              </a:solidFill>
              <a:latin typeface="Arial" panose="020B0604020202020204" pitchFamily="34" charset="0"/>
            </a:endParaRPr>
          </a:p>
          <a:p>
            <a:r>
              <a:rPr lang="az-Latn-AZ" sz="2400" b="1" dirty="0"/>
              <a:t>QERX diaqnostikasında “qızıl standartdır”. Daha çox diferensial diaqnostika və müalicənin seçimi üçün aparılır</a:t>
            </a:r>
            <a:endParaRPr lang="az-Latn-AZ" sz="1050" dirty="0"/>
          </a:p>
        </p:txBody>
      </p:sp>
      <p:pic>
        <p:nvPicPr>
          <p:cNvPr id="4" name="Şəkil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4838" y="3810000"/>
            <a:ext cx="1409524" cy="1723810"/>
          </a:xfrm>
          <a:prstGeom prst="rect">
            <a:avLst/>
          </a:prstGeom>
        </p:spPr>
      </p:pic>
      <p:pic>
        <p:nvPicPr>
          <p:cNvPr id="6" name="Content Placeholder 9" descr="phprob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6201" y="3880870"/>
            <a:ext cx="2569492" cy="26414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24 hour monito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00" y="1178835"/>
            <a:ext cx="2069627" cy="2377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AF9B447-C44A-4266-BA5F-BA48169D82AE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</p:spTree>
    <p:extLst>
      <p:ext uri="{BB962C8B-B14F-4D97-AF65-F5344CB8AC3E}">
        <p14:creationId xmlns:p14="http://schemas.microsoft.com/office/powerpoint/2010/main" val="40917789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üzbucaqlı 2"/>
          <p:cNvSpPr/>
          <p:nvPr/>
        </p:nvSpPr>
        <p:spPr>
          <a:xfrm>
            <a:off x="3478783" y="0"/>
            <a:ext cx="3802131" cy="69204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</a:pPr>
            <a:r>
              <a:rPr lang="az-Latn-AZ" sz="3600" b="1" dirty="0">
                <a:cs typeface="Arial" panose="020B0604020202020204" pitchFamily="34" charset="0"/>
              </a:rPr>
              <a:t>İmpedansometriya</a:t>
            </a:r>
            <a:endParaRPr lang="az-Latn-AZ" sz="3600" b="1" dirty="0">
              <a:ea typeface="MS Mincho" panose="02020609040205080304" pitchFamily="49" charset="-128"/>
              <a:cs typeface="Arial" panose="020B0604020202020204" pitchFamily="34" charset="0"/>
            </a:endParaRPr>
          </a:p>
        </p:txBody>
      </p:sp>
      <p:pic>
        <p:nvPicPr>
          <p:cNvPr id="4" name="Şəkil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65634" y="3772801"/>
            <a:ext cx="1296760" cy="2799071"/>
          </a:xfrm>
          <a:prstGeom prst="rect">
            <a:avLst/>
          </a:prstGeom>
        </p:spPr>
      </p:pic>
      <p:pic>
        <p:nvPicPr>
          <p:cNvPr id="5" name="Picture 6" descr="http://www.delrus.com/catalog/img/63_2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6270" y="646331"/>
            <a:ext cx="2667000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Şəkil 17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9535" l="13433" r="100000"/>
                    </a14:imgEffect>
                  </a14:imgLayer>
                </a14:imgProps>
              </a:ext>
            </a:extLst>
          </a:blip>
          <a:srcRect l="23307" t="5892" r="51405" b="10049"/>
          <a:stretch/>
        </p:blipFill>
        <p:spPr>
          <a:xfrm>
            <a:off x="6834835" y="3273910"/>
            <a:ext cx="1047876" cy="2330718"/>
          </a:xfrm>
          <a:prstGeom prst="rect">
            <a:avLst/>
          </a:prstGeom>
        </p:spPr>
      </p:pic>
      <p:pic>
        <p:nvPicPr>
          <p:cNvPr id="7" name="Şəkil 14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455152" y="3736611"/>
            <a:ext cx="3390204" cy="2534425"/>
          </a:xfrm>
          <a:prstGeom prst="rect">
            <a:avLst/>
          </a:prstGeom>
          <a:noFill/>
          <a:ln w="88900" cap="sq">
            <a:solidFill>
              <a:srgbClr val="000066"/>
            </a:solidFill>
            <a:miter lim="800000"/>
          </a:ln>
          <a:effectLst>
            <a:glow rad="558800">
              <a:srgbClr val="002060">
                <a:alpha val="80000"/>
              </a:srgb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10" descr="http://www.gastroscan.ru/upload/iblock/db0/z-ph-zond-1-m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artisticChalkSketc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7360" y="2067917"/>
            <a:ext cx="1330702" cy="1053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259030-C624-4DC3-BBF0-A49608C978F4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8D2DD3E-3DAC-4D0E-97FA-7E1B8440B805}"/>
              </a:ext>
            </a:extLst>
          </p:cNvPr>
          <p:cNvSpPr txBox="1"/>
          <p:nvPr/>
        </p:nvSpPr>
        <p:spPr>
          <a:xfrm>
            <a:off x="483607" y="1719868"/>
            <a:ext cx="355499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2400" b="1" dirty="0">
                <a:latin typeface="Arial" panose="020B0604020202020204" pitchFamily="34" charset="0"/>
                <a:cs typeface="Arial" panose="020B0604020202020204" pitchFamily="34" charset="0"/>
              </a:rPr>
              <a:t>Reflüksün olub-olmadığı ilə yanaşı reflüktatın turşu və ya turşusuz olduğunu da təyin etmək məqsədilə aparılır. </a:t>
            </a:r>
            <a:endParaRPr lang="az-Latn-AZ" sz="2400" b="1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784475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44"/>
          <p:cNvSpPr txBox="1">
            <a:spLocks noChangeArrowheads="1"/>
          </p:cNvSpPr>
          <p:nvPr/>
        </p:nvSpPr>
        <p:spPr bwMode="auto">
          <a:xfrm>
            <a:off x="2934098" y="152401"/>
            <a:ext cx="6429375" cy="408623"/>
          </a:xfrm>
          <a:prstGeom prst="round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altLang="en-US" b="1" dirty="0">
                <a:solidFill>
                  <a:schemeClr val="tx1"/>
                </a:solidFill>
                <a:latin typeface="Calibri" panose="020F0502020204030204" pitchFamily="34" charset="0"/>
              </a:rPr>
              <a:t>BİRİNCİ PİLLƏ MÜAYİNƏLƏRDƏ</a:t>
            </a:r>
            <a:endParaRPr lang="tr-TR" altLang="en-US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9" name="Text Box 45"/>
          <p:cNvSpPr txBox="1">
            <a:spLocks noChangeArrowheads="1"/>
          </p:cNvSpPr>
          <p:nvPr/>
        </p:nvSpPr>
        <p:spPr bwMode="auto">
          <a:xfrm>
            <a:off x="2239168" y="838201"/>
            <a:ext cx="7819232" cy="919401"/>
          </a:xfrm>
          <a:prstGeom prst="round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altLang="en-US" sz="2400" dirty="0"/>
              <a:t>Üzvi dəyişiklik  yoxdur, qida borusu xəstəliyinə tüksək şübhə var (qıcqırma, disfaqiya, odinofaqiya)</a:t>
            </a:r>
            <a:endParaRPr lang="tr-TR" altLang="en-US" sz="2400" dirty="0"/>
          </a:p>
        </p:txBody>
      </p:sp>
      <p:cxnSp>
        <p:nvCxnSpPr>
          <p:cNvPr id="14" name="Straight Arrow Connector 13"/>
          <p:cNvCxnSpPr>
            <a:stCxn id="8" idx="2"/>
            <a:endCxn id="9" idx="0"/>
          </p:cNvCxnSpPr>
          <p:nvPr/>
        </p:nvCxnSpPr>
        <p:spPr>
          <a:xfrm flipH="1">
            <a:off x="6148785" y="561024"/>
            <a:ext cx="1" cy="27717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Box 51"/>
          <p:cNvSpPr txBox="1">
            <a:spLocks noChangeArrowheads="1"/>
          </p:cNvSpPr>
          <p:nvPr/>
        </p:nvSpPr>
        <p:spPr bwMode="auto">
          <a:xfrm>
            <a:off x="2660923" y="2286001"/>
            <a:ext cx="6975722" cy="1328023"/>
          </a:xfrm>
          <a:prstGeom prst="round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altLang="en-US" b="1" dirty="0">
                <a:solidFill>
                  <a:srgbClr val="C00000"/>
                </a:solidFill>
              </a:rPr>
              <a:t>İKİNCİ PİLLƏ MÜAYİNƏ</a:t>
            </a:r>
          </a:p>
          <a:p>
            <a:pPr algn="ctr"/>
            <a:endParaRPr lang="az-Latn-AZ" altLang="en-US" b="1" dirty="0">
              <a:solidFill>
                <a:srgbClr val="C00000"/>
              </a:solidFill>
            </a:endParaRPr>
          </a:p>
          <a:p>
            <a:pPr algn="ctr"/>
            <a:r>
              <a:rPr lang="az-Latn-AZ" altLang="en-US" b="1" dirty="0"/>
              <a:t>Funklsional müayinələr: pH metriya, manometriya, impedansometriya, vidiorentgen</a:t>
            </a:r>
            <a:endParaRPr lang="az-Latn-AZ" altLang="en-US" b="1" dirty="0">
              <a:solidFill>
                <a:srgbClr val="C00000"/>
              </a:solidFill>
            </a:endParaRPr>
          </a:p>
        </p:txBody>
      </p:sp>
      <p:cxnSp>
        <p:nvCxnSpPr>
          <p:cNvPr id="3" name="Straight Arrow Connector 2"/>
          <p:cNvCxnSpPr>
            <a:stCxn id="9" idx="2"/>
            <a:endCxn id="16" idx="0"/>
          </p:cNvCxnSpPr>
          <p:nvPr/>
        </p:nvCxnSpPr>
        <p:spPr>
          <a:xfrm>
            <a:off x="6148784" y="1757602"/>
            <a:ext cx="0" cy="52839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2472582" y="4246008"/>
            <a:ext cx="2212325" cy="78319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az-Latn-AZ" sz="2000" dirty="0">
                <a:solidFill>
                  <a:schemeClr val="accent6">
                    <a:lumMod val="50000"/>
                  </a:schemeClr>
                </a:solidFill>
              </a:rPr>
              <a:t>Diaqnoz və ağırlıq </a:t>
            </a:r>
          </a:p>
          <a:p>
            <a:pPr algn="ctr"/>
            <a:r>
              <a:rPr lang="az-Latn-AZ" sz="2000" dirty="0">
                <a:solidFill>
                  <a:schemeClr val="accent6">
                    <a:lumMod val="50000"/>
                  </a:schemeClr>
                </a:solidFill>
              </a:rPr>
              <a:t>dərəcəsi dəqiqləşir</a:t>
            </a:r>
            <a:endParaRPr lang="en-US" sz="2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629401" y="4246007"/>
            <a:ext cx="30812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dirty="0">
                <a:solidFill>
                  <a:srgbClr val="C00000"/>
                </a:solidFill>
              </a:rPr>
              <a:t>Funksional müayənələr normal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000496" y="5666839"/>
            <a:ext cx="23274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dirty="0">
                <a:solidFill>
                  <a:srgbClr val="C00000"/>
                </a:solidFill>
              </a:rPr>
              <a:t>Başqa xəstəlikləri axtar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22" name="Straight Arrow Connector 21"/>
          <p:cNvCxnSpPr>
            <a:stCxn id="16" idx="2"/>
            <a:endCxn id="17" idx="0"/>
          </p:cNvCxnSpPr>
          <p:nvPr/>
        </p:nvCxnSpPr>
        <p:spPr>
          <a:xfrm flipH="1">
            <a:off x="3578745" y="3614024"/>
            <a:ext cx="2570039" cy="6319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16" idx="2"/>
            <a:endCxn id="20" idx="0"/>
          </p:cNvCxnSpPr>
          <p:nvPr/>
        </p:nvCxnSpPr>
        <p:spPr>
          <a:xfrm>
            <a:off x="6148785" y="3614023"/>
            <a:ext cx="2021263" cy="6319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20" idx="2"/>
            <a:endCxn id="21" idx="0"/>
          </p:cNvCxnSpPr>
          <p:nvPr/>
        </p:nvCxnSpPr>
        <p:spPr>
          <a:xfrm flipH="1">
            <a:off x="8164245" y="4615339"/>
            <a:ext cx="5803" cy="10515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2407173" y="5410201"/>
            <a:ext cx="234314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2000" dirty="0"/>
              <a:t>QERX</a:t>
            </a:r>
          </a:p>
          <a:p>
            <a:r>
              <a:rPr lang="az-Latn-AZ" sz="2000" dirty="0"/>
              <a:t>Axalaziya</a:t>
            </a:r>
          </a:p>
          <a:p>
            <a:r>
              <a:rPr lang="az-Latn-AZ" sz="2000" dirty="0"/>
              <a:t>Fıdndıqıran ezofaqus</a:t>
            </a:r>
          </a:p>
          <a:p>
            <a:r>
              <a:rPr lang="az-Latn-AZ" sz="2000" dirty="0"/>
              <a:t>Digər</a:t>
            </a:r>
            <a:endParaRPr lang="en-US" sz="2000" dirty="0"/>
          </a:p>
        </p:txBody>
      </p:sp>
      <p:cxnSp>
        <p:nvCxnSpPr>
          <p:cNvPr id="26" name="Straight Arrow Connector 25"/>
          <p:cNvCxnSpPr>
            <a:stCxn id="17" idx="2"/>
            <a:endCxn id="10" idx="0"/>
          </p:cNvCxnSpPr>
          <p:nvPr/>
        </p:nvCxnSpPr>
        <p:spPr>
          <a:xfrm flipH="1">
            <a:off x="3578744" y="5029201"/>
            <a:ext cx="1" cy="381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ounded Rectangle 14"/>
          <p:cNvSpPr/>
          <p:nvPr/>
        </p:nvSpPr>
        <p:spPr>
          <a:xfrm>
            <a:off x="1524000" y="914400"/>
            <a:ext cx="609600" cy="508337"/>
          </a:xfrm>
          <a:prstGeom prst="roundRect">
            <a:avLst/>
          </a:prstGeom>
          <a:solidFill>
            <a:srgbClr val="C0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3200" b="1" dirty="0"/>
              <a:t>C</a:t>
            </a:r>
            <a:endParaRPr lang="en-US" sz="3200" b="1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E5FD54E-EC25-45DB-8C96-E9940242900A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</p:spTree>
    <p:extLst>
      <p:ext uri="{BB962C8B-B14F-4D97-AF65-F5344CB8AC3E}">
        <p14:creationId xmlns:p14="http://schemas.microsoft.com/office/powerpoint/2010/main" val="179053042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941320" y="111485"/>
            <a:ext cx="6512511" cy="533400"/>
          </a:xfrm>
        </p:spPr>
        <p:txBody>
          <a:bodyPr/>
          <a:lstStyle/>
          <a:p>
            <a:r>
              <a:rPr lang="az-Latn-AZ" sz="2800" dirty="0"/>
              <a:t>Funksional xəstəliklər</a:t>
            </a:r>
            <a:endParaRPr lang="en-US" sz="2800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457200" y="1305652"/>
            <a:ext cx="4876800" cy="3113948"/>
          </a:xfrm>
        </p:spPr>
        <p:txBody>
          <a:bodyPr>
            <a:normAutofit/>
          </a:bodyPr>
          <a:lstStyle/>
          <a:p>
            <a:pPr algn="l"/>
            <a:r>
              <a:rPr lang="az-Latn-AZ" sz="2400" dirty="0">
                <a:solidFill>
                  <a:srgbClr val="C00000"/>
                </a:solidFill>
              </a:rPr>
              <a:t>Axalaziya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400" dirty="0"/>
              <a:t>Disfagiya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400" dirty="0"/>
              <a:t>Endoskopiyada daralma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400" dirty="0"/>
              <a:t>KT-də divar qalınlaşması yox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400" dirty="0"/>
              <a:t>Funksional müayinədə: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az-Latn-AZ" sz="1800" dirty="0"/>
              <a:t>Peristaltizm yox və ya var lakin mənfəzi qapamır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az-Latn-AZ" sz="1800" dirty="0"/>
              <a:t>Aşağı sfinkter boşalmır</a:t>
            </a:r>
            <a:endParaRPr lang="en-US" sz="1800" dirty="0"/>
          </a:p>
        </p:txBody>
      </p:sp>
      <p:pic>
        <p:nvPicPr>
          <p:cNvPr id="16" name="Picture 4" descr="http://asafclinic.com/wp-content/uploads/2013/08/Ahalazia.jpg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7541" t="450"/>
          <a:stretch/>
        </p:blipFill>
        <p:spPr bwMode="auto">
          <a:xfrm>
            <a:off x="6058012" y="2438400"/>
            <a:ext cx="1180988" cy="3890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2" name="Picture 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63012" y="2407920"/>
            <a:ext cx="3887788" cy="34909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5B3B8F6-0A1F-40D8-AC99-C55AD3831644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</p:spTree>
    <p:extLst>
      <p:ext uri="{BB962C8B-B14F-4D97-AF65-F5344CB8AC3E}">
        <p14:creationId xmlns:p14="http://schemas.microsoft.com/office/powerpoint/2010/main" val="67470161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www.nature.com/gimo/contents/pt1/images/gimo29-f6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8111" y="1066800"/>
            <a:ext cx="2575035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Dysfunction 1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7602" y="3505200"/>
            <a:ext cx="2599998" cy="2890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Group 8"/>
          <p:cNvGrpSpPr/>
          <p:nvPr/>
        </p:nvGrpSpPr>
        <p:grpSpPr>
          <a:xfrm>
            <a:off x="4114800" y="3572486"/>
            <a:ext cx="3962400" cy="2859958"/>
            <a:chOff x="2066305" y="823912"/>
            <a:chExt cx="6686550" cy="4463276"/>
          </a:xfrm>
        </p:grpSpPr>
        <p:pic>
          <p:nvPicPr>
            <p:cNvPr id="7" name="Picture 14" descr="http://kitep.ru/wp-content/images/203789.jpg"/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98400" l="0" r="99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146" t="41012" r="15901" b="2517"/>
            <a:stretch/>
          </p:blipFill>
          <p:spPr bwMode="auto">
            <a:xfrm>
              <a:off x="5060332" y="3270129"/>
              <a:ext cx="2474259" cy="20170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12" descr="http://en.academic.ru/pictures/enwiki/78/Notenkraker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3513" b="91335" l="6553" r="99003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66305" y="823912"/>
              <a:ext cx="6686550" cy="40671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Şəkil 4"/>
            <p:cNvPicPr>
              <a:picLocks noChangeAspect="1"/>
            </p:cNvPicPr>
            <p:nvPr/>
          </p:nvPicPr>
          <p:blipFill>
            <a:blip r:embed="rId10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0" b="100000" l="0" r="10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4881320" y="2012831"/>
              <a:ext cx="1416141" cy="1245227"/>
            </a:xfrm>
            <a:prstGeom prst="rect">
              <a:avLst/>
            </a:prstGeom>
          </p:spPr>
        </p:pic>
      </p:grpSp>
      <p:sp>
        <p:nvSpPr>
          <p:cNvPr id="10" name="TextBox 9"/>
          <p:cNvSpPr txBox="1"/>
          <p:nvPr/>
        </p:nvSpPr>
        <p:spPr>
          <a:xfrm>
            <a:off x="411354" y="1170625"/>
            <a:ext cx="4495800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2800" b="1" dirty="0">
                <a:solidFill>
                  <a:srgbClr val="C00000"/>
                </a:solidFill>
              </a:rPr>
              <a:t>Findiqqiran qida borusu</a:t>
            </a:r>
          </a:p>
          <a:p>
            <a:endParaRPr lang="az-Latn-AZ" b="1" dirty="0"/>
          </a:p>
          <a:p>
            <a:pPr lvl="0"/>
            <a:r>
              <a:rPr lang="az-Latn-AZ" b="1" dirty="0"/>
              <a:t>Güclü döş ağrıları</a:t>
            </a:r>
            <a:endParaRPr lang="en-US" b="1" dirty="0"/>
          </a:p>
          <a:p>
            <a:pPr lvl="0"/>
            <a:r>
              <a:rPr lang="az-Latn-AZ" b="1" dirty="0"/>
              <a:t>Kontrast müayinədə normal peristaltika</a:t>
            </a:r>
            <a:endParaRPr lang="en-US" b="1" dirty="0"/>
          </a:p>
          <a:p>
            <a:pPr lvl="0"/>
            <a:r>
              <a:rPr lang="az-Latn-AZ" b="1" dirty="0"/>
              <a:t>Manometriyada</a:t>
            </a:r>
            <a:endParaRPr lang="en-US" b="1" dirty="0"/>
          </a:p>
          <a:p>
            <a:pPr lvl="1"/>
            <a:r>
              <a:rPr lang="az-Latn-AZ" b="1" dirty="0"/>
              <a:t>Kordinasiyalı, yüksək amplitudalı peristaltika (18 mm Hg st)</a:t>
            </a:r>
            <a:endParaRPr lang="en-US" b="1" dirty="0"/>
          </a:p>
          <a:p>
            <a:pPr lvl="1"/>
            <a:r>
              <a:rPr lang="az-Latn-AZ" b="1" dirty="0"/>
              <a:t>Uzunmüddətli dalğalar (6 san)</a:t>
            </a:r>
            <a:endParaRPr lang="en-US" b="1" dirty="0"/>
          </a:p>
          <a:p>
            <a:pPr lvl="1"/>
            <a:r>
              <a:rPr lang="az-Latn-AZ" b="1" dirty="0"/>
              <a:t>Aşağı sfinkterin normal tonusu</a:t>
            </a:r>
            <a:endParaRPr lang="en-US" b="1" dirty="0"/>
          </a:p>
          <a:p>
            <a:pPr lvl="0"/>
            <a:r>
              <a:rPr lang="az-Latn-AZ" b="1" dirty="0"/>
              <a:t>Normal pH-metriya</a:t>
            </a:r>
            <a:endParaRPr lang="en-US" b="1" dirty="0"/>
          </a:p>
          <a:p>
            <a:pPr lvl="0"/>
            <a:r>
              <a:rPr lang="az-Latn-AZ" b="1" dirty="0"/>
              <a:t>Endoskopik, KT/EndoUSM və kardioloji müayinələrdə patologiya yoxdur</a:t>
            </a:r>
            <a:endParaRPr lang="en-US" b="1" dirty="0"/>
          </a:p>
        </p:txBody>
      </p:sp>
      <p:sp>
        <p:nvSpPr>
          <p:cNvPr id="11" name="Title 5"/>
          <p:cNvSpPr txBox="1">
            <a:spLocks/>
          </p:cNvSpPr>
          <p:nvPr/>
        </p:nvSpPr>
        <p:spPr>
          <a:xfrm>
            <a:off x="2667000" y="64981"/>
            <a:ext cx="6512511" cy="533400"/>
          </a:xfrm>
          <a:prstGeom prst="rect">
            <a:avLst/>
          </a:prstGeom>
        </p:spPr>
        <p:txBody>
          <a:bodyPr/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None/>
            </a:pPr>
            <a:r>
              <a:rPr lang="az-Latn-AZ" sz="3200" dirty="0"/>
              <a:t>Funksional xəstəliklər</a:t>
            </a:r>
            <a:endParaRPr lang="en-US" sz="32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AC5C989-CC14-42F3-A8CA-A45BC775779A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</p:spTree>
    <p:extLst>
      <p:ext uri="{BB962C8B-B14F-4D97-AF65-F5344CB8AC3E}">
        <p14:creationId xmlns:p14="http://schemas.microsoft.com/office/powerpoint/2010/main" val="300896630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383579"/>
              </p:ext>
            </p:extLst>
          </p:nvPr>
        </p:nvGraphicFramePr>
        <p:xfrm>
          <a:off x="838200" y="1028701"/>
          <a:ext cx="4572000" cy="563879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57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4299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2000" dirty="0">
                          <a:solidFill>
                            <a:schemeClr val="tx1"/>
                          </a:solidFill>
                          <a:effectLst/>
                        </a:rPr>
                        <a:t>Ezofaqomiotomiya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MS Mincho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9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2000">
                          <a:solidFill>
                            <a:schemeClr val="tx1"/>
                          </a:solidFill>
                          <a:effectLst/>
                        </a:rPr>
                        <a:t>Fundoplikasiya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Times New Roman"/>
                        <a:ea typeface="MS Mincho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1618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2000">
                          <a:solidFill>
                            <a:schemeClr val="tx1"/>
                          </a:solidFill>
                          <a:effectLst/>
                        </a:rPr>
                        <a:t>Qida borusu rezeksiyası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Times New Roman"/>
                        <a:ea typeface="MS Mincho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1618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2000">
                          <a:solidFill>
                            <a:schemeClr val="tx1"/>
                          </a:solidFill>
                          <a:effectLst/>
                        </a:rPr>
                        <a:t>Totoal ezofaqoektomiya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Times New Roman"/>
                        <a:ea typeface="MS Mincho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299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2000">
                          <a:solidFill>
                            <a:schemeClr val="tx1"/>
                          </a:solidFill>
                          <a:effectLst/>
                        </a:rPr>
                        <a:t>Divertikulektomiya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Times New Roman"/>
                        <a:ea typeface="MS Mincho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1618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2000" dirty="0">
                          <a:solidFill>
                            <a:schemeClr val="tx1"/>
                          </a:solidFill>
                          <a:effectLst/>
                        </a:rPr>
                        <a:t>Divertikulo-ezafoqostomiya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MS Mincho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1618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2000">
                          <a:solidFill>
                            <a:schemeClr val="tx1"/>
                          </a:solidFill>
                          <a:effectLst/>
                        </a:rPr>
                        <a:t>Endoskopik mukozektomiya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Times New Roman"/>
                        <a:ea typeface="MS Mincho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299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2000" dirty="0">
                          <a:solidFill>
                            <a:schemeClr val="tx1"/>
                          </a:solidFill>
                          <a:effectLst/>
                        </a:rPr>
                        <a:t>Endoskopik plikasiya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MS Mincho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2883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2000">
                          <a:solidFill>
                            <a:schemeClr val="tx1"/>
                          </a:solidFill>
                          <a:effectLst/>
                        </a:rPr>
                        <a:t>Stendlər 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Times New Roman"/>
                        <a:ea typeface="MS Mincho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299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2000">
                          <a:solidFill>
                            <a:schemeClr val="tx1"/>
                          </a:solidFill>
                          <a:effectLst/>
                        </a:rPr>
                        <a:t>Balon dilatasiyası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Times New Roman"/>
                        <a:ea typeface="MS Mincho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71618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2000" dirty="0">
                          <a:solidFill>
                            <a:schemeClr val="tx1"/>
                          </a:solidFill>
                          <a:effectLst/>
                        </a:rPr>
                        <a:t>Törəmələrin enukleasiyası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MS Mincho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962400" y="0"/>
            <a:ext cx="45881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3200" b="1" dirty="0">
                <a:solidFill>
                  <a:srgbClr val="C00000"/>
                </a:solidFill>
              </a:rPr>
              <a:t>Qida borusu əməliyyatları</a:t>
            </a:r>
            <a:endParaRPr lang="en-US" sz="3200" b="1" dirty="0">
              <a:solidFill>
                <a:srgbClr val="C00000"/>
              </a:solidFill>
            </a:endParaRPr>
          </a:p>
        </p:txBody>
      </p:sp>
      <p:pic>
        <p:nvPicPr>
          <p:cNvPr id="4" name="Picture 8" descr="http://enterolog.ru/wp-content/uploads/2013/10/bolezni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6863" l="25298" r="8988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391" r="15785" b="14341"/>
          <a:stretch/>
        </p:blipFill>
        <p:spPr bwMode="auto">
          <a:xfrm>
            <a:off x="6485159" y="990600"/>
            <a:ext cx="2252643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Bisturí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288" b="89931" l="9904" r="9984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010" t="1018" b="16925"/>
          <a:stretch/>
        </p:blipFill>
        <p:spPr bwMode="auto">
          <a:xfrm>
            <a:off x="7036202" y="1463403"/>
            <a:ext cx="3555598" cy="2546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FA706F5-EDEB-4F61-B77C-34238403A76E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</p:spTree>
    <p:extLst>
      <p:ext uri="{BB962C8B-B14F-4D97-AF65-F5344CB8AC3E}">
        <p14:creationId xmlns:p14="http://schemas.microsoft.com/office/powerpoint/2010/main" val="227779915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Şəkil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0355" y="3683093"/>
            <a:ext cx="3757871" cy="2743201"/>
          </a:xfrm>
          <a:prstGeom prst="rect">
            <a:avLst/>
          </a:prstGeom>
        </p:spPr>
      </p:pic>
      <p:pic>
        <p:nvPicPr>
          <p:cNvPr id="3" name="Şəkil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9058" y="3667852"/>
            <a:ext cx="3930055" cy="2743200"/>
          </a:xfrm>
          <a:prstGeom prst="rect">
            <a:avLst/>
          </a:prstGeom>
        </p:spPr>
      </p:pic>
      <p:pic>
        <p:nvPicPr>
          <p:cNvPr id="4" name="Şəkil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10355" y="914400"/>
            <a:ext cx="3757871" cy="2557910"/>
          </a:xfrm>
          <a:prstGeom prst="rect">
            <a:avLst/>
          </a:prstGeom>
        </p:spPr>
      </p:pic>
      <p:sp>
        <p:nvSpPr>
          <p:cNvPr id="5" name="Düzbucaqlı 4"/>
          <p:cNvSpPr/>
          <p:nvPr/>
        </p:nvSpPr>
        <p:spPr>
          <a:xfrm>
            <a:off x="3674085" y="174369"/>
            <a:ext cx="4463143" cy="685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3600" b="1" dirty="0">
                <a:solidFill>
                  <a:srgbClr val="C00000"/>
                </a:solidFill>
              </a:rPr>
              <a:t>Miotomiya</a:t>
            </a:r>
          </a:p>
        </p:txBody>
      </p:sp>
      <p:sp>
        <p:nvSpPr>
          <p:cNvPr id="6" name="Düzbucaqlı 5"/>
          <p:cNvSpPr/>
          <p:nvPr/>
        </p:nvSpPr>
        <p:spPr>
          <a:xfrm>
            <a:off x="457200" y="1334152"/>
            <a:ext cx="4615543" cy="15936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defTabSz="457200">
              <a:lnSpc>
                <a:spcPct val="115000"/>
              </a:lnSpc>
            </a:pPr>
            <a:r>
              <a:rPr lang="az-Latn-AZ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Qida borusunun əzələ qatı boylama kəsilir,  spazm aradan qaldırılır, mukoza </a:t>
            </a:r>
            <a:endPara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defTabSz="457200">
              <a:lnSpc>
                <a:spcPct val="115000"/>
              </a:lnSpc>
            </a:pPr>
            <a:r>
              <a:rPr lang="az-Latn-AZ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zədələnmir.</a:t>
            </a:r>
          </a:p>
          <a:p>
            <a:pPr algn="just" defTabSz="457200">
              <a:lnSpc>
                <a:spcPct val="115000"/>
              </a:lnSpc>
            </a:pPr>
            <a:r>
              <a:rPr lang="az-Latn-AZ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Axalaziyada və diffuz ezofageal spazmda istifadə edilir. </a:t>
            </a:r>
          </a:p>
          <a:p>
            <a:r>
              <a:rPr lang="az-Latn-AZ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Açıq və ya laparoskopik yolla edilir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A07EE24-39CC-474F-BD0A-1E57C5D07B1C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</p:spTree>
    <p:extLst>
      <p:ext uri="{BB962C8B-B14F-4D97-AF65-F5344CB8AC3E}">
        <p14:creationId xmlns:p14="http://schemas.microsoft.com/office/powerpoint/2010/main" val="64720291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Rot="1" noChangeArrowheads="1"/>
          </p:cNvSpPr>
          <p:nvPr/>
        </p:nvSpPr>
        <p:spPr>
          <a:xfrm>
            <a:off x="1524000" y="-39983"/>
            <a:ext cx="8382000" cy="1143000"/>
          </a:xfrm>
          <a:prstGeom prst="rect">
            <a:avLst/>
          </a:prstGeom>
        </p:spPr>
        <p:txBody>
          <a:bodyPr/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None/>
              <a:defRPr/>
            </a:pPr>
            <a:r>
              <a:rPr lang="en-US" sz="4000" dirty="0" err="1">
                <a:solidFill>
                  <a:srgbClr val="C00000"/>
                </a:solidFill>
              </a:rPr>
              <a:t>Fundopli</a:t>
            </a:r>
            <a:r>
              <a:rPr lang="az-Latn-AZ" sz="4000" dirty="0">
                <a:solidFill>
                  <a:srgbClr val="C00000"/>
                </a:solidFill>
              </a:rPr>
              <a:t>kasiya</a:t>
            </a:r>
            <a:endParaRPr lang="en-US" sz="4000" dirty="0">
              <a:solidFill>
                <a:srgbClr val="C00000"/>
              </a:solidFill>
            </a:endParaRPr>
          </a:p>
        </p:txBody>
      </p:sp>
      <p:pic>
        <p:nvPicPr>
          <p:cNvPr id="10" name="Picture 4" descr="f4-u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4427" y="1243224"/>
            <a:ext cx="5410200" cy="5221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Düzbucaqlı 2"/>
          <p:cNvSpPr/>
          <p:nvPr/>
        </p:nvSpPr>
        <p:spPr>
          <a:xfrm>
            <a:off x="381000" y="1752600"/>
            <a:ext cx="464820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/>
            <a:r>
              <a:rPr lang="az-Latn-AZ" sz="2400" b="1" dirty="0">
                <a:latin typeface="Trebuchet MS"/>
              </a:rPr>
              <a:t>Qida borusu ətrafında mədə dibindən hazırlanan yaxalıq yaradılır. Yaxalığın əhatə dərəcəsinə görə müxtəlif üsulları var:</a:t>
            </a:r>
          </a:p>
          <a:p>
            <a:pPr marL="342900" indent="-342900" defTabSz="457200">
              <a:buFont typeface="Arial" panose="020B0604020202020204" pitchFamily="34" charset="0"/>
              <a:buChar char="•"/>
            </a:pPr>
            <a:r>
              <a:rPr lang="az-Latn-AZ" sz="2400" b="1" dirty="0">
                <a:latin typeface="Trebuchet MS"/>
              </a:rPr>
              <a:t>360  (Nissen üsulu)</a:t>
            </a:r>
          </a:p>
          <a:p>
            <a:pPr marL="342900" indent="-342900" defTabSz="457200">
              <a:buFont typeface="Arial" panose="020B0604020202020204" pitchFamily="34" charset="0"/>
              <a:buChar char="•"/>
            </a:pPr>
            <a:r>
              <a:rPr lang="az-Latn-AZ" sz="2400" b="1" dirty="0">
                <a:latin typeface="Trebuchet MS"/>
              </a:rPr>
              <a:t>80-270 (Toupet üsulu)</a:t>
            </a:r>
          </a:p>
          <a:p>
            <a:pPr defTabSz="457200"/>
            <a:endParaRPr lang="az-Latn-AZ" sz="2400" b="1" dirty="0">
              <a:latin typeface="Trebuchet MS"/>
            </a:endParaRPr>
          </a:p>
          <a:p>
            <a:pPr defTabSz="457200"/>
            <a:r>
              <a:rPr lang="az-Latn-AZ" sz="2400" b="1" dirty="0">
                <a:latin typeface="Trebuchet MS"/>
              </a:rPr>
              <a:t>Reflüksü aradan qaldırmaq üçündür.</a:t>
            </a:r>
            <a:endParaRPr lang="az-Latn-AZ" sz="2400" dirty="0">
              <a:latin typeface="Trebuchet M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AD64164-E013-4256-820A-716C5B1E679C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</p:spTree>
    <p:extLst>
      <p:ext uri="{BB962C8B-B14F-4D97-AF65-F5344CB8AC3E}">
        <p14:creationId xmlns:p14="http://schemas.microsoft.com/office/powerpoint/2010/main" val="140562784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Rot="1" noChangeArrowheads="1"/>
          </p:cNvSpPr>
          <p:nvPr/>
        </p:nvSpPr>
        <p:spPr>
          <a:xfrm>
            <a:off x="1524000" y="-39983"/>
            <a:ext cx="8382000" cy="898834"/>
          </a:xfrm>
          <a:prstGeom prst="rect">
            <a:avLst/>
          </a:prstGeom>
        </p:spPr>
        <p:txBody>
          <a:bodyPr/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None/>
              <a:defRPr/>
            </a:pPr>
            <a:r>
              <a:rPr lang="en-US" sz="3600" dirty="0" err="1">
                <a:solidFill>
                  <a:srgbClr val="C00000"/>
                </a:solidFill>
              </a:rPr>
              <a:t>Nissen</a:t>
            </a:r>
            <a:r>
              <a:rPr lang="az-Latn-AZ" sz="3600" dirty="0">
                <a:solidFill>
                  <a:srgbClr val="C00000"/>
                </a:solidFill>
              </a:rPr>
              <a:t> </a:t>
            </a:r>
            <a:r>
              <a:rPr lang="en-US" sz="3600" dirty="0" err="1">
                <a:solidFill>
                  <a:srgbClr val="C00000"/>
                </a:solidFill>
              </a:rPr>
              <a:t>Fundopli</a:t>
            </a:r>
            <a:r>
              <a:rPr lang="az-Latn-AZ" sz="3600" dirty="0">
                <a:solidFill>
                  <a:srgbClr val="C00000"/>
                </a:solidFill>
              </a:rPr>
              <a:t>kasiyası</a:t>
            </a:r>
            <a:endParaRPr lang="en-US" sz="3600" dirty="0">
              <a:solidFill>
                <a:srgbClr val="C00000"/>
              </a:solidFill>
            </a:endParaRPr>
          </a:p>
        </p:txBody>
      </p:sp>
      <p:pic>
        <p:nvPicPr>
          <p:cNvPr id="3" name="Picture 4" descr="f4-u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2117" y="1154858"/>
            <a:ext cx="3232965" cy="2688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" descr="f4-u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8485" y="1046675"/>
            <a:ext cx="2744260" cy="2755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 descr="f4-u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5735" y="4039009"/>
            <a:ext cx="1855777" cy="255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 descr="f4-u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4050689"/>
            <a:ext cx="2133600" cy="2531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8" descr="f4-u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7880" y="4139421"/>
            <a:ext cx="2181210" cy="2454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9" descr="f4-u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0226" y="4108941"/>
            <a:ext cx="2238825" cy="25886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81F83EF-8726-4D83-91FC-B7159463F6F6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</p:spTree>
    <p:extLst>
      <p:ext uri="{BB962C8B-B14F-4D97-AF65-F5344CB8AC3E}">
        <p14:creationId xmlns:p14="http://schemas.microsoft.com/office/powerpoint/2010/main" val="389340537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Rot="1" noChangeArrowheads="1"/>
          </p:cNvSpPr>
          <p:nvPr/>
        </p:nvSpPr>
        <p:spPr>
          <a:xfrm>
            <a:off x="1524000" y="-39983"/>
            <a:ext cx="8382000" cy="1143000"/>
          </a:xfrm>
          <a:prstGeom prst="rect">
            <a:avLst/>
          </a:prstGeom>
        </p:spPr>
        <p:txBody>
          <a:bodyPr/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None/>
              <a:defRPr/>
            </a:pPr>
            <a:r>
              <a:rPr lang="en-US" sz="3600" dirty="0" err="1">
                <a:solidFill>
                  <a:srgbClr val="C00000"/>
                </a:solidFill>
              </a:rPr>
              <a:t>Nissen</a:t>
            </a:r>
            <a:r>
              <a:rPr lang="az-Latn-AZ" sz="3600" dirty="0">
                <a:solidFill>
                  <a:srgbClr val="C00000"/>
                </a:solidFill>
              </a:rPr>
              <a:t> </a:t>
            </a:r>
            <a:r>
              <a:rPr lang="en-US" sz="3600" dirty="0" err="1">
                <a:solidFill>
                  <a:srgbClr val="C00000"/>
                </a:solidFill>
              </a:rPr>
              <a:t>Fundopli</a:t>
            </a:r>
            <a:r>
              <a:rPr lang="az-Latn-AZ" sz="3600" dirty="0">
                <a:solidFill>
                  <a:srgbClr val="C00000"/>
                </a:solidFill>
              </a:rPr>
              <a:t>kasiyası</a:t>
            </a:r>
            <a:endParaRPr lang="en-US" sz="3600" dirty="0">
              <a:solidFill>
                <a:srgbClr val="C00000"/>
              </a:solidFill>
            </a:endParaRPr>
          </a:p>
        </p:txBody>
      </p:sp>
      <p:pic>
        <p:nvPicPr>
          <p:cNvPr id="11" name="Şəkil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600" y="609601"/>
            <a:ext cx="1856956" cy="3170903"/>
          </a:xfrm>
          <a:prstGeom prst="rect">
            <a:avLst/>
          </a:prstGeom>
        </p:spPr>
      </p:pic>
      <p:pic>
        <p:nvPicPr>
          <p:cNvPr id="12" name="Şəkil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0" y="1524000"/>
            <a:ext cx="2180952" cy="3295238"/>
          </a:xfrm>
          <a:prstGeom prst="rect">
            <a:avLst/>
          </a:prstGeom>
        </p:spPr>
      </p:pic>
      <p:pic>
        <p:nvPicPr>
          <p:cNvPr id="13" name="Picture 4" descr="http://www.msdlatinamerica.com/ebooks/MasteryofSurgery/files/11bb4095f6fac917c664aaa73c02d1ed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1" y="3236618"/>
            <a:ext cx="3822719" cy="3468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EF8F02E-E39E-4777-9725-E1F759A2ECA6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</p:spTree>
    <p:extLst>
      <p:ext uri="{BB962C8B-B14F-4D97-AF65-F5344CB8AC3E}">
        <p14:creationId xmlns:p14="http://schemas.microsoft.com/office/powerpoint/2010/main" val="278161300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Şəkil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9111" y="3068135"/>
            <a:ext cx="3927696" cy="35052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352800" y="61556"/>
            <a:ext cx="50408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z-Latn-AZ" sz="3200" b="1" dirty="0">
                <a:solidFill>
                  <a:srgbClr val="C00000"/>
                </a:solidFill>
              </a:rPr>
              <a:t>Hiatal qyırtıqlarda plastika</a:t>
            </a:r>
            <a:endParaRPr lang="en-US" sz="3200" b="1" dirty="0">
              <a:solidFill>
                <a:srgbClr val="C00000"/>
              </a:solidFill>
            </a:endParaRPr>
          </a:p>
        </p:txBody>
      </p:sp>
      <p:pic>
        <p:nvPicPr>
          <p:cNvPr id="4" name="Şəkil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5200" y="3036332"/>
            <a:ext cx="4089901" cy="3505201"/>
          </a:xfrm>
          <a:prstGeom prst="rect">
            <a:avLst/>
          </a:prstGeom>
        </p:spPr>
      </p:pic>
      <p:pic>
        <p:nvPicPr>
          <p:cNvPr id="5" name="Şəkil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800" y="1125112"/>
            <a:ext cx="1659049" cy="1418988"/>
          </a:xfrm>
          <a:prstGeom prst="rect">
            <a:avLst/>
          </a:prstGeom>
        </p:spPr>
      </p:pic>
      <p:pic>
        <p:nvPicPr>
          <p:cNvPr id="6" name="Şəkil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2400" y="3429000"/>
            <a:ext cx="1664449" cy="141898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5256" y="2482334"/>
            <a:ext cx="12153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dirty="0"/>
              <a:t>Sintetik tor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79010" y="4851132"/>
            <a:ext cx="11576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dirty="0"/>
              <a:t>Alloderma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3233291" y="2642739"/>
            <a:ext cx="8946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dirty="0"/>
              <a:t>Plastika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7620000" y="2667000"/>
            <a:ext cx="24661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dirty="0"/>
              <a:t>Plastika + fundoplikasiya</a:t>
            </a:r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2B2C866-86CF-4128-8A31-45E2C71E4B41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</p:spTree>
    <p:extLst>
      <p:ext uri="{BB962C8B-B14F-4D97-AF65-F5344CB8AC3E}">
        <p14:creationId xmlns:p14="http://schemas.microsoft.com/office/powerpoint/2010/main" val="31455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Şəkil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601" y="1676400"/>
            <a:ext cx="8487841" cy="50292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099908" y="123111"/>
            <a:ext cx="39921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2800" b="1" dirty="0">
                <a:solidFill>
                  <a:srgbClr val="C00000"/>
                </a:solidFill>
              </a:rPr>
              <a:t>Açıq ezofaqus rezeksiyası </a:t>
            </a:r>
            <a:endParaRPr lang="en-US" sz="2800" b="1" dirty="0">
              <a:solidFill>
                <a:srgbClr val="C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E0D6DB6-58B2-4886-BC40-DAA092248E05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</p:spTree>
    <p:extLst>
      <p:ext uri="{BB962C8B-B14F-4D97-AF65-F5344CB8AC3E}">
        <p14:creationId xmlns:p14="http://schemas.microsoft.com/office/powerpoint/2010/main" val="402776783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99460" y="61555"/>
            <a:ext cx="53930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2800" b="1" dirty="0">
                <a:solidFill>
                  <a:srgbClr val="C00000"/>
                </a:solidFill>
              </a:rPr>
              <a:t>Laparoskopik  ezofaqus rezeksiyası </a:t>
            </a:r>
            <a:endParaRPr lang="en-US" sz="2800" b="1" dirty="0">
              <a:solidFill>
                <a:srgbClr val="C00000"/>
              </a:solidFill>
            </a:endParaRPr>
          </a:p>
        </p:txBody>
      </p:sp>
      <p:pic>
        <p:nvPicPr>
          <p:cNvPr id="3" name="Şəkil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4209" y="1050686"/>
            <a:ext cx="2159099" cy="2378314"/>
          </a:xfrm>
          <a:prstGeom prst="rect">
            <a:avLst/>
          </a:prstGeom>
        </p:spPr>
      </p:pic>
      <p:pic>
        <p:nvPicPr>
          <p:cNvPr id="4" name="Şəkil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63219" y="2227651"/>
            <a:ext cx="3975846" cy="4068207"/>
          </a:xfrm>
          <a:prstGeom prst="rect">
            <a:avLst/>
          </a:prstGeom>
        </p:spPr>
      </p:pic>
      <p:pic>
        <p:nvPicPr>
          <p:cNvPr id="5" name="Şəkil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72400" y="2239843"/>
            <a:ext cx="4140502" cy="4068207"/>
          </a:xfrm>
          <a:prstGeom prst="rect">
            <a:avLst/>
          </a:prstGeom>
        </p:spPr>
      </p:pic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0550869-D2E0-4B66-95F9-5FC698347F49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</p:spTree>
    <p:extLst>
      <p:ext uri="{BB962C8B-B14F-4D97-AF65-F5344CB8AC3E}">
        <p14:creationId xmlns:p14="http://schemas.microsoft.com/office/powerpoint/2010/main" val="425775686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70861" y="123111"/>
            <a:ext cx="53930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2800" b="1" dirty="0">
                <a:solidFill>
                  <a:srgbClr val="C00000"/>
                </a:solidFill>
              </a:rPr>
              <a:t>Laparoskopik  ezofaqus rezeksiyası </a:t>
            </a:r>
            <a:endParaRPr lang="en-US" sz="2800" b="1" dirty="0">
              <a:solidFill>
                <a:srgbClr val="C00000"/>
              </a:solidFill>
            </a:endParaRPr>
          </a:p>
        </p:txBody>
      </p:sp>
      <p:pic>
        <p:nvPicPr>
          <p:cNvPr id="6" name="Şəkil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5213" y="1435822"/>
            <a:ext cx="3412346" cy="4620708"/>
          </a:xfrm>
          <a:prstGeom prst="rect">
            <a:avLst/>
          </a:prstGeom>
        </p:spPr>
      </p:pic>
      <p:pic>
        <p:nvPicPr>
          <p:cNvPr id="7" name="Picture 2" descr="Thoracoscopic (VATS) mobilization of the esophagus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4442" y="1435822"/>
            <a:ext cx="4495801" cy="4620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4EB4C0F-4AFB-4AD4-A0AC-88BBA47E56B2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</p:spTree>
    <p:extLst>
      <p:ext uri="{BB962C8B-B14F-4D97-AF65-F5344CB8AC3E}">
        <p14:creationId xmlns:p14="http://schemas.microsoft.com/office/powerpoint/2010/main" val="408237277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27442" y="156420"/>
            <a:ext cx="53930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2800" b="1" dirty="0">
                <a:solidFill>
                  <a:srgbClr val="C00000"/>
                </a:solidFill>
              </a:rPr>
              <a:t>Laparoskopik  ezofaqus rezeksiyası </a:t>
            </a:r>
            <a:endParaRPr lang="en-US" sz="2800" b="1" dirty="0">
              <a:solidFill>
                <a:srgbClr val="C00000"/>
              </a:solidFill>
            </a:endParaRPr>
          </a:p>
        </p:txBody>
      </p:sp>
      <p:pic>
        <p:nvPicPr>
          <p:cNvPr id="5" name="Şəkil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800" y="996815"/>
            <a:ext cx="3609476" cy="5202243"/>
          </a:xfrm>
          <a:prstGeom prst="rect">
            <a:avLst/>
          </a:prstGeom>
        </p:spPr>
      </p:pic>
      <p:pic>
        <p:nvPicPr>
          <p:cNvPr id="8" name="Şəkil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3200" y="1066800"/>
            <a:ext cx="4040202" cy="5311499"/>
          </a:xfrm>
          <a:prstGeom prst="rect">
            <a:avLst/>
          </a:prstGeom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E87744E-E586-4180-B222-D29F396AE6C4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</p:spTree>
    <p:extLst>
      <p:ext uri="{BB962C8B-B14F-4D97-AF65-F5344CB8AC3E}">
        <p14:creationId xmlns:p14="http://schemas.microsoft.com/office/powerpoint/2010/main" val="362575677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üzbucaqlı 1"/>
          <p:cNvSpPr/>
          <p:nvPr/>
        </p:nvSpPr>
        <p:spPr>
          <a:xfrm>
            <a:off x="1249334" y="831299"/>
            <a:ext cx="4071949" cy="6128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>
              <a:lnSpc>
                <a:spcPct val="115000"/>
              </a:lnSpc>
            </a:pPr>
            <a:r>
              <a:rPr lang="az-Latn-AZ" sz="3200" b="1" dirty="0">
                <a:solidFill>
                  <a:srgbClr val="C00000"/>
                </a:solidFill>
                <a:latin typeface="Trebuchet MS"/>
              </a:rPr>
              <a:t>Divertikuloektomiya</a:t>
            </a:r>
            <a:endParaRPr lang="az-Latn-AZ" sz="3200" b="1" dirty="0">
              <a:solidFill>
                <a:srgbClr val="C0000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</p:txBody>
      </p:sp>
      <p:sp>
        <p:nvSpPr>
          <p:cNvPr id="3" name="Düzbucaqlı 2"/>
          <p:cNvSpPr/>
          <p:nvPr/>
        </p:nvSpPr>
        <p:spPr>
          <a:xfrm>
            <a:off x="1859281" y="1617215"/>
            <a:ext cx="285205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/>
            <a:r>
              <a:rPr lang="az-Latn-AZ" sz="2000" b="1" dirty="0"/>
              <a:t>Divertikul kəsilib götürülür, girişi tikilir</a:t>
            </a:r>
            <a:endParaRPr lang="az-Latn-AZ" dirty="0"/>
          </a:p>
        </p:txBody>
      </p:sp>
      <p:pic>
        <p:nvPicPr>
          <p:cNvPr id="4" name="Şəkil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9182" y="3011995"/>
            <a:ext cx="3504762" cy="3596067"/>
          </a:xfrm>
          <a:prstGeom prst="rect">
            <a:avLst/>
          </a:prstGeom>
        </p:spPr>
      </p:pic>
      <p:pic>
        <p:nvPicPr>
          <p:cNvPr id="5" name="Şəkil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8577" y="3082159"/>
            <a:ext cx="3581400" cy="3596067"/>
          </a:xfrm>
          <a:prstGeom prst="rect">
            <a:avLst/>
          </a:prstGeom>
        </p:spPr>
      </p:pic>
      <p:pic>
        <p:nvPicPr>
          <p:cNvPr id="6" name="Picture 8" descr="f4-u1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355" y="3090780"/>
            <a:ext cx="2952619" cy="25282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83CD25A-0165-49D9-87E3-5196586C3143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</p:spTree>
    <p:extLst>
      <p:ext uri="{BB962C8B-B14F-4D97-AF65-F5344CB8AC3E}">
        <p14:creationId xmlns:p14="http://schemas.microsoft.com/office/powerpoint/2010/main" val="77702714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f4-u1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4308" y="3925529"/>
            <a:ext cx="3269222" cy="2239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13" descr="f4-u1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8517839" y="879088"/>
            <a:ext cx="3081122" cy="5750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Düzbucaqlı 1"/>
          <p:cNvSpPr/>
          <p:nvPr/>
        </p:nvSpPr>
        <p:spPr>
          <a:xfrm>
            <a:off x="3124200" y="49275"/>
            <a:ext cx="4809330" cy="5477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>
              <a:lnSpc>
                <a:spcPct val="115000"/>
              </a:lnSpc>
            </a:pPr>
            <a:r>
              <a:rPr lang="az-Latn-AZ" sz="2800" b="1" dirty="0" err="1">
                <a:solidFill>
                  <a:srgbClr val="C00000"/>
                </a:solidFill>
                <a:latin typeface="Trebuchet MS"/>
              </a:rPr>
              <a:t>Divertikulo-ezafoqostomiya</a:t>
            </a:r>
            <a:endParaRPr lang="az-Latn-AZ" sz="2800" b="1" dirty="0">
              <a:solidFill>
                <a:srgbClr val="C0000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</p:txBody>
      </p:sp>
      <p:sp>
        <p:nvSpPr>
          <p:cNvPr id="5" name="Düzbucaqlı 2"/>
          <p:cNvSpPr/>
          <p:nvPr/>
        </p:nvSpPr>
        <p:spPr>
          <a:xfrm>
            <a:off x="562559" y="1752600"/>
            <a:ext cx="451581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/>
            <a:r>
              <a:rPr lang="az-Latn-AZ" sz="2400" b="1" dirty="0"/>
              <a:t>Divertikul ilə qida borusu arasında geniş əlaqə yaradılır. </a:t>
            </a:r>
          </a:p>
          <a:p>
            <a:pPr defTabSz="457200"/>
            <a:r>
              <a:rPr lang="az-Latn-AZ" sz="2400" b="1" dirty="0"/>
              <a:t>Böyük Zenkel divertikullarında endoskopik üsulla aparılır.</a:t>
            </a:r>
            <a:endParaRPr lang="az-Latn-AZ" sz="200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E0000A4-C201-44FA-BBD7-6B0646B5DA0A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</p:spTree>
    <p:extLst>
      <p:ext uri="{BB962C8B-B14F-4D97-AF65-F5344CB8AC3E}">
        <p14:creationId xmlns:p14="http://schemas.microsoft.com/office/powerpoint/2010/main" val="176701126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82" t="17321" r="61504" b="51197"/>
          <a:stretch/>
        </p:blipFill>
        <p:spPr>
          <a:xfrm>
            <a:off x="1028700" y="1524001"/>
            <a:ext cx="2133600" cy="2453605"/>
          </a:xfrm>
          <a:prstGeom prst="rect">
            <a:avLst/>
          </a:prstGeom>
          <a:noFill/>
        </p:spPr>
      </p:pic>
      <p:sp>
        <p:nvSpPr>
          <p:cNvPr id="3" name="Düzbucaqlı 3"/>
          <p:cNvSpPr/>
          <p:nvPr/>
        </p:nvSpPr>
        <p:spPr>
          <a:xfrm>
            <a:off x="762000" y="4822518"/>
            <a:ext cx="4800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/>
            <a:r>
              <a:rPr lang="az-Latn-AZ" sz="2400" b="1" dirty="0">
                <a:latin typeface="Arial" panose="020B0604020202020204" pitchFamily="34" charset="0"/>
                <a:cs typeface="Arial" panose="020B0604020202020204" pitchFamily="34" charset="0"/>
              </a:rPr>
              <a:t>Endoskopun köməyi ilə selikli qişa kəsilib götürülür. </a:t>
            </a:r>
          </a:p>
          <a:p>
            <a:pPr defTabSz="457200"/>
            <a:r>
              <a:rPr lang="az-Latn-AZ" sz="2400" b="1" dirty="0">
                <a:latin typeface="Arial" panose="020B0604020202020204" pitchFamily="34" charset="0"/>
                <a:cs typeface="Arial" panose="020B0604020202020204" pitchFamily="34" charset="0"/>
              </a:rPr>
              <a:t>Səthi törəmələrdə tətbiq edilir.</a:t>
            </a:r>
            <a:endParaRPr lang="az-Latn-AZ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Düzbucaqlı 5"/>
          <p:cNvSpPr/>
          <p:nvPr/>
        </p:nvSpPr>
        <p:spPr>
          <a:xfrm>
            <a:off x="2578608" y="0"/>
            <a:ext cx="5867400" cy="6227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457200">
              <a:lnSpc>
                <a:spcPct val="115000"/>
              </a:lnSpc>
            </a:pPr>
            <a:r>
              <a:rPr lang="en-US" sz="3200" b="1" dirty="0">
                <a:solidFill>
                  <a:srgbClr val="C00000"/>
                </a:solidFill>
              </a:rPr>
              <a:t>      </a:t>
            </a:r>
            <a:r>
              <a:rPr lang="az-Latn-AZ" sz="3200" b="1" dirty="0">
                <a:solidFill>
                  <a:srgbClr val="C00000"/>
                </a:solidFill>
              </a:rPr>
              <a:t>Endoskopik mukozektomiya</a:t>
            </a:r>
            <a:endParaRPr lang="az-Latn-AZ" sz="3200" b="1" dirty="0">
              <a:solidFill>
                <a:srgbClr val="C0000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136" t="17321" r="21522" b="36829"/>
          <a:stretch/>
        </p:blipFill>
        <p:spPr>
          <a:xfrm>
            <a:off x="3759708" y="1603125"/>
            <a:ext cx="1752600" cy="2443095"/>
          </a:xfrm>
          <a:prstGeom prst="rect">
            <a:avLst/>
          </a:prstGeom>
          <a:noFill/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96" t="51569" r="54777" b="6368"/>
          <a:stretch/>
        </p:blipFill>
        <p:spPr>
          <a:xfrm>
            <a:off x="5727193" y="1603125"/>
            <a:ext cx="2057400" cy="2443095"/>
          </a:xfrm>
          <a:prstGeom prst="rect">
            <a:avLst/>
          </a:prstGeom>
          <a:noFill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44" t="63543" r="14821" b="7499"/>
          <a:stretch/>
        </p:blipFill>
        <p:spPr>
          <a:xfrm>
            <a:off x="8119872" y="1603126"/>
            <a:ext cx="2255972" cy="2443094"/>
          </a:xfrm>
          <a:prstGeom prst="rect">
            <a:avLst/>
          </a:prstGeom>
          <a:noFill/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57" b="16525"/>
          <a:stretch>
            <a:fillRect/>
          </a:stretch>
        </p:blipFill>
        <p:spPr>
          <a:xfrm>
            <a:off x="7391400" y="4520149"/>
            <a:ext cx="4572000" cy="1981200"/>
          </a:xfrm>
          <a:prstGeom prst="rect">
            <a:avLst/>
          </a:prstGeom>
          <a:noFill/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E90E111-4958-4681-97CD-1687F1BE9DC0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A39391F8-B9AA-4714-9713-741960DBB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</p:spTree>
    <p:extLst>
      <p:ext uri="{BB962C8B-B14F-4D97-AF65-F5344CB8AC3E}">
        <p14:creationId xmlns:p14="http://schemas.microsoft.com/office/powerpoint/2010/main" val="63923475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nfiniti-Silicone-Covered-Esophageal-Stent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426" y="4618212"/>
            <a:ext cx="3860233" cy="173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" descr="CDR0000433292.jpg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1143000"/>
            <a:ext cx="4698433" cy="51567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Düzbucaqlı 4"/>
          <p:cNvSpPr/>
          <p:nvPr/>
        </p:nvSpPr>
        <p:spPr>
          <a:xfrm>
            <a:off x="5029200" y="47472"/>
            <a:ext cx="2379177" cy="7400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>
              <a:lnSpc>
                <a:spcPct val="115000"/>
              </a:lnSpc>
            </a:pPr>
            <a:r>
              <a:rPr lang="az-Latn-AZ" sz="4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Stendlər </a:t>
            </a:r>
            <a:endParaRPr lang="az-Latn-AZ" sz="4000" b="1" dirty="0">
              <a:solidFill>
                <a:srgbClr val="C00000"/>
              </a:solidFill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endParaRPr>
          </a:p>
        </p:txBody>
      </p:sp>
      <p:sp>
        <p:nvSpPr>
          <p:cNvPr id="6" name="Düzbucaqlı 5"/>
          <p:cNvSpPr/>
          <p:nvPr/>
        </p:nvSpPr>
        <p:spPr>
          <a:xfrm>
            <a:off x="406967" y="1295400"/>
            <a:ext cx="557998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/>
            <a:r>
              <a:rPr lang="az-Latn-AZ" sz="2400" dirty="0">
                <a:latin typeface="Arial" panose="020B0604020202020204" pitchFamily="34" charset="0"/>
                <a:cs typeface="Arial" panose="020B0604020202020204" pitchFamily="34" charset="0"/>
              </a:rPr>
              <a:t>Qida borusunun mənfəzinə metal və ya plastik tərkibli boru yerləşdirilir. Göstərişlər:  </a:t>
            </a:r>
          </a:p>
          <a:p>
            <a:pPr marL="342900" indent="-342900" defTabSz="457200">
              <a:buFont typeface="Arial" panose="020B0604020202020204" pitchFamily="34" charset="0"/>
              <a:buChar char="•"/>
            </a:pPr>
            <a:r>
              <a:rPr lang="az-Latn-AZ" sz="2400" dirty="0">
                <a:latin typeface="Arial" panose="020B0604020202020204" pitchFamily="34" charset="0"/>
                <a:cs typeface="Arial" panose="020B0604020202020204" pitchFamily="34" charset="0"/>
              </a:rPr>
              <a:t>Mənfəzi genişləndirmək (bəd və ya xoşxassəli darlalmalar)</a:t>
            </a:r>
          </a:p>
          <a:p>
            <a:pPr marL="342900" indent="-342900" defTabSz="457200">
              <a:buFont typeface="Arial" panose="020B0604020202020204" pitchFamily="34" charset="0"/>
              <a:buChar char="•"/>
            </a:pPr>
            <a:r>
              <a:rPr lang="az-Latn-AZ" sz="2400" dirty="0">
                <a:latin typeface="Arial" panose="020B0604020202020204" pitchFamily="34" charset="0"/>
                <a:cs typeface="Arial" panose="020B0604020202020204" pitchFamily="34" charset="0"/>
              </a:rPr>
              <a:t>Deffekti qapatmaq (perforasiya və anastomoz buraxmalarında) </a:t>
            </a:r>
          </a:p>
          <a:p>
            <a:pPr marL="342900" indent="-342900" defTabSz="457200">
              <a:buFont typeface="Arial" panose="020B0604020202020204" pitchFamily="34" charset="0"/>
              <a:buChar char="•"/>
            </a:pPr>
            <a:r>
              <a:rPr lang="az-Latn-AZ" sz="2400" dirty="0">
                <a:latin typeface="Arial" panose="020B0604020202020204" pitchFamily="34" charset="0"/>
                <a:cs typeface="Arial" panose="020B0604020202020204" pitchFamily="34" charset="0"/>
              </a:rPr>
              <a:t>Venaları sıxmaq (varikoz qanaxma)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020B6D8-96E3-4DE0-BBB9-AFBE162C5A4B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88ACD5D-A357-4B29-A523-F0D4F6FD6B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</p:spTree>
    <p:extLst>
      <p:ext uri="{BB962C8B-B14F-4D97-AF65-F5344CB8AC3E}">
        <p14:creationId xmlns:p14="http://schemas.microsoft.com/office/powerpoint/2010/main" val="37723834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Şəkil 1"/>
          <p:cNvPicPr>
            <a:picLocks noChangeAspect="1"/>
          </p:cNvPicPr>
          <p:nvPr/>
        </p:nvPicPr>
        <p:blipFill rotWithShape="1">
          <a:blip r:embed="rId2">
            <a:lum bright="-20000" contrast="40000"/>
          </a:blip>
          <a:srcRect l="58991" t="5103" r="7455" b="54191"/>
          <a:stretch/>
        </p:blipFill>
        <p:spPr>
          <a:xfrm rot="16200000">
            <a:off x="6477000" y="1588137"/>
            <a:ext cx="1889760" cy="2346960"/>
          </a:xfrm>
          <a:prstGeom prst="rect">
            <a:avLst/>
          </a:prstGeom>
        </p:spPr>
      </p:pic>
      <p:sp>
        <p:nvSpPr>
          <p:cNvPr id="3" name="Düzbucaqlı 2"/>
          <p:cNvSpPr/>
          <p:nvPr/>
        </p:nvSpPr>
        <p:spPr>
          <a:xfrm>
            <a:off x="3962400" y="-54535"/>
            <a:ext cx="3874907" cy="7554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</a:pPr>
            <a:r>
              <a:rPr lang="az-Latn-AZ" sz="4000" b="1" dirty="0">
                <a:solidFill>
                  <a:srgbClr val="C00000"/>
                </a:solidFill>
              </a:rPr>
              <a:t>Balon</a:t>
            </a:r>
            <a:r>
              <a:rPr lang="en-US" sz="4000" b="1" dirty="0">
                <a:solidFill>
                  <a:srgbClr val="C00000"/>
                </a:solidFill>
              </a:rPr>
              <a:t> </a:t>
            </a:r>
            <a:r>
              <a:rPr lang="az-Latn-AZ" sz="4000" b="1" dirty="0">
                <a:solidFill>
                  <a:srgbClr val="C00000"/>
                </a:solidFill>
              </a:rPr>
              <a:t>dilatasiyası</a:t>
            </a:r>
            <a:endParaRPr lang="en-US" sz="4000" b="1" dirty="0">
              <a:solidFill>
                <a:srgbClr val="C00000"/>
              </a:solidFill>
              <a:latin typeface="Times New Roman"/>
              <a:ea typeface="MS Mincho"/>
            </a:endParaRPr>
          </a:p>
        </p:txBody>
      </p:sp>
      <p:pic>
        <p:nvPicPr>
          <p:cNvPr id="4" name="Picture 1" descr="Peptic stricture dilation 2.jp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46" t="3529" r="16560" b="7843"/>
          <a:stretch/>
        </p:blipFill>
        <p:spPr bwMode="auto">
          <a:xfrm>
            <a:off x="8959027" y="914400"/>
            <a:ext cx="2635600" cy="5410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38013" y="1473027"/>
            <a:ext cx="60847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2400" dirty="0"/>
              <a:t>Daralma nahiyyəsi pnevmatik balonla genişləndirilir.</a:t>
            </a:r>
          </a:p>
          <a:p>
            <a:r>
              <a:rPr lang="az-Latn-AZ" sz="2400" dirty="0"/>
              <a:t>Axalaziyada və strikturlarda istifadə olunur</a:t>
            </a:r>
            <a:endParaRPr lang="en-US" sz="240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A33354F-FFD4-443C-8664-B1D89F140C03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</p:spTree>
    <p:extLst>
      <p:ext uri="{BB962C8B-B14F-4D97-AF65-F5344CB8AC3E}">
        <p14:creationId xmlns:p14="http://schemas.microsoft.com/office/powerpoint/2010/main" val="414113255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Şəkil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9370" y="1752217"/>
            <a:ext cx="6380830" cy="411518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00400" y="457201"/>
            <a:ext cx="50711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4800" b="1" dirty="0">
                <a:solidFill>
                  <a:srgbClr val="C00000"/>
                </a:solidFill>
              </a:rPr>
              <a:t>Dilatatorlar - bujlar</a:t>
            </a:r>
            <a:endParaRPr lang="en-US" sz="4800" b="1" dirty="0">
              <a:solidFill>
                <a:srgbClr val="C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NYBay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8A780D8-A77F-41C1-AEF1-633F3C5A98C4}"/>
              </a:ext>
            </a:extLst>
          </p:cNvPr>
          <p:cNvSpPr txBox="1"/>
          <p:nvPr/>
        </p:nvSpPr>
        <p:spPr>
          <a:xfrm>
            <a:off x="10239769" y="0"/>
            <a:ext cx="1354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az-Latn-AZ" b="1" i="1" dirty="0"/>
              <a:t>Qida borusu</a:t>
            </a:r>
          </a:p>
          <a:p>
            <a:pPr algn="r"/>
            <a:r>
              <a:rPr lang="az-Latn-AZ" b="1" i="1" dirty="0"/>
              <a:t>xəstəlikləri</a:t>
            </a:r>
            <a:endParaRPr lang="en-US" b="1" i="1" dirty="0"/>
          </a:p>
        </p:txBody>
      </p:sp>
    </p:spTree>
    <p:extLst>
      <p:ext uri="{BB962C8B-B14F-4D97-AF65-F5344CB8AC3E}">
        <p14:creationId xmlns:p14="http://schemas.microsoft.com/office/powerpoint/2010/main" val="355928071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1" id="{88495F96-A900-46D7-9EE0-FCEC1BB2FC28}" vid="{4612F42E-815F-485C-8CB6-D82AD89043F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733</TotalTime>
  <Words>1461</Words>
  <Application>Microsoft Office PowerPoint</Application>
  <PresentationFormat>Widescreen</PresentationFormat>
  <Paragraphs>564</Paragraphs>
  <Slides>58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65" baseType="lpstr">
      <vt:lpstr>Arial</vt:lpstr>
      <vt:lpstr>Calibri</vt:lpstr>
      <vt:lpstr>Calibri Light</vt:lpstr>
      <vt:lpstr>Georgia</vt:lpstr>
      <vt:lpstr>Times New Roman</vt:lpstr>
      <vt:lpstr>Trebuchet MS</vt:lpstr>
      <vt:lpstr>Praktiki dərs şablonu 1</vt:lpstr>
      <vt:lpstr>QİDA BORUSUNUN CƏRRAHİ XƏSTƏLİKLƏRİNƏ DİAQNOSTİK YANAŞMA</vt:lpstr>
      <vt:lpstr>Anatomiyası</vt:lpstr>
      <vt:lpstr>Anatomiyası</vt:lpstr>
      <vt:lpstr>Anatomiyası</vt:lpstr>
      <vt:lpstr>Anatomiyası</vt:lpstr>
      <vt:lpstr>Anatomiyası</vt:lpstr>
      <vt:lpstr>Anatomiyası</vt:lpstr>
      <vt:lpstr>Anatomiyası</vt:lpstr>
      <vt:lpstr>Fiziologiyası</vt:lpstr>
      <vt:lpstr>Fiziologiyası</vt:lpstr>
      <vt:lpstr>Fiziologiyası</vt:lpstr>
      <vt:lpstr>Fiziologiyası</vt:lpstr>
      <vt:lpstr>Xəstəlikləri</vt:lpstr>
      <vt:lpstr>Müayinələri</vt:lpstr>
      <vt:lpstr>Şübhə əlamətləri</vt:lpstr>
      <vt:lpstr>İlkin müayinələr (birinci pillə müayinələr)</vt:lpstr>
      <vt:lpstr>Endoskopiya</vt:lpstr>
      <vt:lpstr>Birinci pillə müayinələr</vt:lpstr>
      <vt:lpstr>PowerPoint Presentation</vt:lpstr>
      <vt:lpstr>Təcili xəstəlikləri</vt:lpstr>
      <vt:lpstr>Təcili xəstəliklər</vt:lpstr>
      <vt:lpstr>Təcili Xəstəlikləri</vt:lpstr>
      <vt:lpstr>PowerPoint Presentation</vt:lpstr>
      <vt:lpstr>Birinci pillə müayinələr</vt:lpstr>
      <vt:lpstr>Birinci pillə müayinələr</vt:lpstr>
      <vt:lpstr>Birinci pillə müayinələr</vt:lpstr>
      <vt:lpstr>Birinci pillə müayinələr</vt:lpstr>
      <vt:lpstr>Birinci pillə müayinələr</vt:lpstr>
      <vt:lpstr>PowerPoint Presentation</vt:lpstr>
      <vt:lpstr>PowerPoint Presentation</vt:lpstr>
      <vt:lpstr>Enoskopik USM</vt:lpstr>
      <vt:lpstr>PowerPoint Presentation</vt:lpstr>
      <vt:lpstr>İkinci pillə müayinələr</vt:lpstr>
      <vt:lpstr>İkinci pillə müayinələr</vt:lpstr>
      <vt:lpstr>Qida borusu xəstəlikləri İkinci pillə müayinələr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Funksional xəstəliklər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Nuru Bayramov</dc:creator>
  <cp:lastModifiedBy>Nuru Bayramov</cp:lastModifiedBy>
  <cp:revision>151</cp:revision>
  <dcterms:created xsi:type="dcterms:W3CDTF">2013-12-27T12:07:57Z</dcterms:created>
  <dcterms:modified xsi:type="dcterms:W3CDTF">2019-09-15T08:44:58Z</dcterms:modified>
</cp:coreProperties>
</file>