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1" r:id="rId2"/>
  </p:sldMasterIdLst>
  <p:notesMasterIdLst>
    <p:notesMasterId r:id="rId30"/>
  </p:notesMasterIdLst>
  <p:sldIdLst>
    <p:sldId id="257" r:id="rId3"/>
    <p:sldId id="268" r:id="rId4"/>
    <p:sldId id="258" r:id="rId5"/>
    <p:sldId id="264" r:id="rId6"/>
    <p:sldId id="265" r:id="rId7"/>
    <p:sldId id="266" r:id="rId8"/>
    <p:sldId id="271" r:id="rId9"/>
    <p:sldId id="286" r:id="rId10"/>
    <p:sldId id="287" r:id="rId11"/>
    <p:sldId id="269" r:id="rId12"/>
    <p:sldId id="272" r:id="rId13"/>
    <p:sldId id="274" r:id="rId14"/>
    <p:sldId id="273" r:id="rId15"/>
    <p:sldId id="275" r:id="rId16"/>
    <p:sldId id="281" r:id="rId17"/>
    <p:sldId id="282" r:id="rId18"/>
    <p:sldId id="283" r:id="rId19"/>
    <p:sldId id="284" r:id="rId20"/>
    <p:sldId id="285" r:id="rId21"/>
    <p:sldId id="276" r:id="rId22"/>
    <p:sldId id="277" r:id="rId23"/>
    <p:sldId id="278" r:id="rId24"/>
    <p:sldId id="288" r:id="rId25"/>
    <p:sldId id="289" r:id="rId26"/>
    <p:sldId id="290" r:id="rId27"/>
    <p:sldId id="263" r:id="rId28"/>
    <p:sldId id="256"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995" autoAdjust="0"/>
    <p:restoredTop sz="94660"/>
  </p:normalViewPr>
  <p:slideViewPr>
    <p:cSldViewPr snapToGrid="0">
      <p:cViewPr varScale="1">
        <p:scale>
          <a:sx n="54" d="100"/>
          <a:sy n="54" d="100"/>
        </p:scale>
        <p:origin x="-648" y="-67"/>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C285811-3204-4BF3-A778-E0D2DF03FC35}" type="datetimeFigureOut">
              <a:rPr lang="en-US" smtClean="0"/>
              <a:pPr/>
              <a:t>10/3/2023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5946F44-BD26-4831-B852-E5B6DCF16A73}" type="slidenum">
              <a:rPr lang="en-US" smtClean="0"/>
              <a:pPr/>
              <a:t>‹#›</a:t>
            </a:fld>
            <a:endParaRPr lang="en-US"/>
          </a:p>
        </p:txBody>
      </p:sp>
    </p:spTree>
    <p:extLst>
      <p:ext uri="{BB962C8B-B14F-4D97-AF65-F5344CB8AC3E}">
        <p14:creationId xmlns="" xmlns:p14="http://schemas.microsoft.com/office/powerpoint/2010/main" val="4201854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6" name="Rectangle: Single Corner Snipped 3">
            <a:extLst>
              <a:ext uri="{FF2B5EF4-FFF2-40B4-BE49-F238E27FC236}">
                <a16:creationId xmlns="" xmlns:a16="http://schemas.microsoft.com/office/drawing/2014/main" id="{8F147794-6460-4ABA-B3E3-32F97CDABFC3}"/>
              </a:ext>
            </a:extLst>
          </p:cNvPr>
          <p:cNvSpPr/>
          <p:nvPr/>
        </p:nvSpPr>
        <p:spPr>
          <a:xfrm flipH="1">
            <a:off x="9249595" y="-6194"/>
            <a:ext cx="2948366" cy="749965"/>
          </a:xfrm>
          <a:custGeom>
            <a:avLst/>
            <a:gdLst>
              <a:gd name="connsiteX0" fmla="*/ 0 w 2948366"/>
              <a:gd name="connsiteY0" fmla="*/ 0 h 749965"/>
              <a:gd name="connsiteX1" fmla="*/ 2573384 w 2948366"/>
              <a:gd name="connsiteY1" fmla="*/ 0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278282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66060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03714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5499 w 2948366"/>
              <a:gd name="connsiteY2" fmla="*/ 647296 h 749965"/>
              <a:gd name="connsiteX3" fmla="*/ 2948366 w 2948366"/>
              <a:gd name="connsiteY3" fmla="*/ 749965 h 749965"/>
              <a:gd name="connsiteX4" fmla="*/ 0 w 2948366"/>
              <a:gd name="connsiteY4" fmla="*/ 749965 h 749965"/>
              <a:gd name="connsiteX5" fmla="*/ 0 w 2948366"/>
              <a:gd name="connsiteY5" fmla="*/ 0 h 749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8366" h="749965">
                <a:moveTo>
                  <a:pt x="0" y="0"/>
                </a:moveTo>
                <a:lnTo>
                  <a:pt x="2186842" y="1291"/>
                </a:lnTo>
                <a:lnTo>
                  <a:pt x="2945499" y="647296"/>
                </a:lnTo>
                <a:cubicBezTo>
                  <a:pt x="2946455" y="681519"/>
                  <a:pt x="2947410" y="715742"/>
                  <a:pt x="2948366" y="749965"/>
                </a:cubicBezTo>
                <a:lnTo>
                  <a:pt x="0" y="749965"/>
                </a:lnTo>
                <a:lnTo>
                  <a:pt x="0" y="0"/>
                </a:lnTo>
                <a:close/>
              </a:path>
            </a:pathLst>
          </a:cu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Single Corner Snipped 3">
            <a:extLst>
              <a:ext uri="{FF2B5EF4-FFF2-40B4-BE49-F238E27FC236}">
                <a16:creationId xmlns="" xmlns:a16="http://schemas.microsoft.com/office/drawing/2014/main" id="{6932D73B-6C8B-4CA7-AF13-257C2CF3BF36}"/>
              </a:ext>
            </a:extLst>
          </p:cNvPr>
          <p:cNvSpPr/>
          <p:nvPr/>
        </p:nvSpPr>
        <p:spPr>
          <a:xfrm flipV="1">
            <a:off x="3538" y="-3406"/>
            <a:ext cx="2948366" cy="749965"/>
          </a:xfrm>
          <a:custGeom>
            <a:avLst/>
            <a:gdLst>
              <a:gd name="connsiteX0" fmla="*/ 0 w 2948366"/>
              <a:gd name="connsiteY0" fmla="*/ 0 h 749965"/>
              <a:gd name="connsiteX1" fmla="*/ 2573384 w 2948366"/>
              <a:gd name="connsiteY1" fmla="*/ 0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278282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66060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03714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5499 w 2948366"/>
              <a:gd name="connsiteY2" fmla="*/ 647296 h 749965"/>
              <a:gd name="connsiteX3" fmla="*/ 2948366 w 2948366"/>
              <a:gd name="connsiteY3" fmla="*/ 749965 h 749965"/>
              <a:gd name="connsiteX4" fmla="*/ 0 w 2948366"/>
              <a:gd name="connsiteY4" fmla="*/ 749965 h 749965"/>
              <a:gd name="connsiteX5" fmla="*/ 0 w 2948366"/>
              <a:gd name="connsiteY5" fmla="*/ 0 h 749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8366" h="749965">
                <a:moveTo>
                  <a:pt x="0" y="0"/>
                </a:moveTo>
                <a:lnTo>
                  <a:pt x="2186842" y="1291"/>
                </a:lnTo>
                <a:lnTo>
                  <a:pt x="2945499" y="647296"/>
                </a:lnTo>
                <a:cubicBezTo>
                  <a:pt x="2946455" y="681519"/>
                  <a:pt x="2947410" y="715742"/>
                  <a:pt x="2948366" y="749965"/>
                </a:cubicBezTo>
                <a:lnTo>
                  <a:pt x="0" y="749965"/>
                </a:lnTo>
                <a:lnTo>
                  <a:pt x="0" y="0"/>
                </a:lnTo>
                <a:close/>
              </a:path>
            </a:pathLst>
          </a:custGeom>
          <a:solidFill>
            <a:schemeClr val="accent5">
              <a:lumMod val="20000"/>
              <a:lumOff val="80000"/>
            </a:schemeClr>
          </a:solidFill>
          <a:ln>
            <a:noFill/>
          </a:ln>
          <a:scene3d>
            <a:camera prst="orthographicFront"/>
            <a:lightRig rig="threePt" dir="t"/>
          </a:scene3d>
          <a:sp3d prstMaterial="flat">
            <a:bevelB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C38AFF2B-1A47-44FC-9598-F4EAC810394C}"/>
              </a:ext>
            </a:extLst>
          </p:cNvPr>
          <p:cNvSpPr txBox="1"/>
          <p:nvPr/>
        </p:nvSpPr>
        <p:spPr>
          <a:xfrm>
            <a:off x="840709" y="319565"/>
            <a:ext cx="1513556" cy="430887"/>
          </a:xfrm>
          <a:prstGeom prst="rect">
            <a:avLst/>
          </a:prstGeom>
          <a:noFill/>
        </p:spPr>
        <p:txBody>
          <a:bodyPr wrap="none" rtlCol="0">
            <a:spAutoFit/>
          </a:bodyPr>
          <a:lstStyle/>
          <a:p>
            <a:r>
              <a:rPr lang="en-US" sz="1100" b="1" dirty="0">
                <a:solidFill>
                  <a:schemeClr val="accent1">
                    <a:lumMod val="75000"/>
                  </a:schemeClr>
                </a:solidFill>
              </a:rPr>
              <a:t>I </a:t>
            </a:r>
            <a:r>
              <a:rPr lang="az-Latn-AZ" sz="1100" b="1" dirty="0">
                <a:solidFill>
                  <a:schemeClr val="accent1">
                    <a:lumMod val="75000"/>
                  </a:schemeClr>
                </a:solidFill>
              </a:rPr>
              <a:t>cərrrahi xəstəliklər </a:t>
            </a:r>
          </a:p>
          <a:p>
            <a:r>
              <a:rPr lang="az-Latn-AZ" sz="1100" b="1" dirty="0">
                <a:solidFill>
                  <a:schemeClr val="accent1">
                    <a:lumMod val="75000"/>
                  </a:schemeClr>
                </a:solidFill>
              </a:rPr>
              <a:t>kafedrası. </a:t>
            </a:r>
            <a:r>
              <a:rPr lang="en-US" sz="1100" b="1" dirty="0">
                <a:solidFill>
                  <a:schemeClr val="accent1">
                    <a:lumMod val="75000"/>
                  </a:schemeClr>
                </a:solidFill>
              </a:rPr>
              <a:t>www.</a:t>
            </a:r>
            <a:r>
              <a:rPr lang="az-Latn-AZ" sz="1100" b="1" dirty="0">
                <a:solidFill>
                  <a:schemeClr val="accent1">
                    <a:lumMod val="75000"/>
                  </a:schemeClr>
                </a:solidFill>
              </a:rPr>
              <a:t>bck.az</a:t>
            </a:r>
          </a:p>
        </p:txBody>
      </p:sp>
      <p:pic>
        <p:nvPicPr>
          <p:cNvPr id="9" name="Picture 8">
            <a:extLst>
              <a:ext uri="{FF2B5EF4-FFF2-40B4-BE49-F238E27FC236}">
                <a16:creationId xmlns="" xmlns:a16="http://schemas.microsoft.com/office/drawing/2014/main" id="{89B9FD57-C38E-4048-89D0-2EC52C2CFB9C}"/>
              </a:ext>
            </a:extLst>
          </p:cNvPr>
          <p:cNvPicPr/>
          <p:nvPr/>
        </p:nvPicPr>
        <p:blipFill>
          <a:blip r:embed="rId2">
            <a:extLst>
              <a:ext uri="{28A0092B-C50C-407E-A947-70E740481C1C}">
                <a14:useLocalDpi xmlns="" xmlns:a14="http://schemas.microsoft.com/office/drawing/2010/main" val="0"/>
              </a:ext>
            </a:extLst>
          </a:blip>
          <a:srcRect/>
          <a:stretch>
            <a:fillRect/>
          </a:stretch>
        </p:blipFill>
        <p:spPr bwMode="auto">
          <a:xfrm>
            <a:off x="73901" y="57320"/>
            <a:ext cx="661648" cy="662355"/>
          </a:xfrm>
          <a:prstGeom prst="rect">
            <a:avLst/>
          </a:prstGeom>
          <a:noFill/>
          <a:ln>
            <a:noFill/>
          </a:ln>
        </p:spPr>
      </p:pic>
      <p:sp>
        <p:nvSpPr>
          <p:cNvPr id="10" name="Rectangle 9">
            <a:extLst>
              <a:ext uri="{FF2B5EF4-FFF2-40B4-BE49-F238E27FC236}">
                <a16:creationId xmlns="" xmlns:a16="http://schemas.microsoft.com/office/drawing/2014/main" id="{0AAD829B-7062-4C88-9AF9-E015D4379F08}"/>
              </a:ext>
            </a:extLst>
          </p:cNvPr>
          <p:cNvSpPr/>
          <p:nvPr/>
        </p:nvSpPr>
        <p:spPr>
          <a:xfrm>
            <a:off x="840709" y="22655"/>
            <a:ext cx="849543" cy="400110"/>
          </a:xfrm>
          <a:prstGeom prst="rect">
            <a:avLst/>
          </a:prstGeom>
          <a:noFill/>
        </p:spPr>
        <p:txBody>
          <a:bodyPr wrap="square" lIns="91440" tIns="45720" rIns="91440" bIns="45720">
            <a:spAutoFit/>
          </a:bodyPr>
          <a:lstStyle/>
          <a:p>
            <a:r>
              <a:rPr lang="az-Latn-AZ" sz="2000" b="1" dirty="0">
                <a:ln w="9525">
                  <a:solidFill>
                    <a:schemeClr val="accent1">
                      <a:lumMod val="50000"/>
                    </a:schemeClr>
                  </a:solidFill>
                  <a:prstDash val="solid"/>
                </a:ln>
                <a:solidFill>
                  <a:schemeClr val="accent5"/>
                </a:solidFill>
                <a:effectLst>
                  <a:outerShdw blurRad="12700" dist="38100" dir="2700000" algn="tl" rotWithShape="0">
                    <a:schemeClr val="accent5">
                      <a:lumMod val="60000"/>
                      <a:lumOff val="40000"/>
                    </a:schemeClr>
                  </a:outerShdw>
                </a:effectLst>
              </a:rPr>
              <a:t>BCK</a:t>
            </a:r>
            <a:endParaRPr lang="en-US" sz="2000" b="1" dirty="0">
              <a:ln w="9525">
                <a:solidFill>
                  <a:schemeClr val="accent1">
                    <a:lumMod val="50000"/>
                  </a:schemeClr>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11" name="Rectangle 10">
            <a:extLst>
              <a:ext uri="{FF2B5EF4-FFF2-40B4-BE49-F238E27FC236}">
                <a16:creationId xmlns="" xmlns:a16="http://schemas.microsoft.com/office/drawing/2014/main" id="{7C54A41E-FA89-4669-AA11-6A901FCBABC5}"/>
              </a:ext>
            </a:extLst>
          </p:cNvPr>
          <p:cNvSpPr/>
          <p:nvPr/>
        </p:nvSpPr>
        <p:spPr>
          <a:xfrm>
            <a:off x="0" y="6629400"/>
            <a:ext cx="12192000" cy="2286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 xmlns:p14="http://schemas.microsoft.com/office/powerpoint/2010/main" val="7983142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716F6ED-3253-4049-8659-19B93322C6A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79FCCADA-A752-4D38-88F8-4D462915AF7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5" name="Footer Placeholder 4">
            <a:extLst>
              <a:ext uri="{FF2B5EF4-FFF2-40B4-BE49-F238E27FC236}">
                <a16:creationId xmlns="" xmlns:a16="http://schemas.microsoft.com/office/drawing/2014/main" id="{4078A87F-3489-4B4D-BBA9-11CBDB2CA48C}"/>
              </a:ext>
            </a:extLst>
          </p:cNvPr>
          <p:cNvSpPr>
            <a:spLocks noGrp="1"/>
          </p:cNvSpPr>
          <p:nvPr>
            <p:ph type="ftr" sz="quarter" idx="11"/>
          </p:nvPr>
        </p:nvSpPr>
        <p:spPr/>
        <p:txBody>
          <a:bodyPr/>
          <a:lstStyle/>
          <a:p>
            <a:r>
              <a:rPr lang="en-US"/>
              <a:t>Müəlliflər</a:t>
            </a:r>
          </a:p>
        </p:txBody>
      </p:sp>
    </p:spTree>
    <p:extLst>
      <p:ext uri="{BB962C8B-B14F-4D97-AF65-F5344CB8AC3E}">
        <p14:creationId xmlns="" xmlns:p14="http://schemas.microsoft.com/office/powerpoint/2010/main" val="39621206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E2327F4-C23D-4B4E-967F-393EBB46641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F21728C5-79E1-44C3-8924-3A141004D0F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C5CA38A8-1CE6-49D5-943C-93EAA9F2750A}"/>
              </a:ext>
            </a:extLst>
          </p:cNvPr>
          <p:cNvSpPr>
            <a:spLocks noGrp="1"/>
          </p:cNvSpPr>
          <p:nvPr>
            <p:ph type="dt" sz="half" idx="10"/>
          </p:nvPr>
        </p:nvSpPr>
        <p:spPr>
          <a:xfrm>
            <a:off x="838200" y="6356350"/>
            <a:ext cx="2743200" cy="365125"/>
          </a:xfrm>
          <a:prstGeom prst="rect">
            <a:avLst/>
          </a:prstGeom>
        </p:spPr>
        <p:txBody>
          <a:bodyPr/>
          <a:lstStyle/>
          <a:p>
            <a:endParaRPr lang="en-US"/>
          </a:p>
        </p:txBody>
      </p:sp>
      <p:sp>
        <p:nvSpPr>
          <p:cNvPr id="5" name="Footer Placeholder 4">
            <a:extLst>
              <a:ext uri="{FF2B5EF4-FFF2-40B4-BE49-F238E27FC236}">
                <a16:creationId xmlns="" xmlns:a16="http://schemas.microsoft.com/office/drawing/2014/main" id="{71BC9675-9478-4C58-9FCE-76018213D9A0}"/>
              </a:ext>
            </a:extLst>
          </p:cNvPr>
          <p:cNvSpPr>
            <a:spLocks noGrp="1"/>
          </p:cNvSpPr>
          <p:nvPr>
            <p:ph type="ftr" sz="quarter" idx="11"/>
          </p:nvPr>
        </p:nvSpPr>
        <p:spPr/>
        <p:txBody>
          <a:bodyPr/>
          <a:lstStyle/>
          <a:p>
            <a:r>
              <a:rPr lang="en-US"/>
              <a:t>Müəlliflər</a:t>
            </a:r>
          </a:p>
        </p:txBody>
      </p:sp>
      <p:sp>
        <p:nvSpPr>
          <p:cNvPr id="6" name="Slide Number Placeholder 5">
            <a:extLst>
              <a:ext uri="{FF2B5EF4-FFF2-40B4-BE49-F238E27FC236}">
                <a16:creationId xmlns="" xmlns:a16="http://schemas.microsoft.com/office/drawing/2014/main" id="{01A2DE4C-BBF6-4D5C-AB55-9F8E38B37F00}"/>
              </a:ext>
            </a:extLst>
          </p:cNvPr>
          <p:cNvSpPr>
            <a:spLocks noGrp="1"/>
          </p:cNvSpPr>
          <p:nvPr>
            <p:ph type="sldNum" sz="quarter" idx="12"/>
          </p:nvPr>
        </p:nvSpPr>
        <p:spPr>
          <a:xfrm>
            <a:off x="8610600" y="6356350"/>
            <a:ext cx="2743200" cy="365125"/>
          </a:xfrm>
          <a:prstGeom prst="rect">
            <a:avLst/>
          </a:prstGeom>
        </p:spPr>
        <p:txBody>
          <a:bodyPr/>
          <a:lstStyle/>
          <a:p>
            <a:fld id="{78D1AB02-5DFC-4D4F-9683-F77AEE0B9CB0}" type="slidenum">
              <a:rPr lang="en-US" smtClean="0"/>
              <a:pPr/>
              <a:t>‹#›</a:t>
            </a:fld>
            <a:endParaRPr lang="en-US"/>
          </a:p>
        </p:txBody>
      </p:sp>
    </p:spTree>
    <p:extLst>
      <p:ext uri="{BB962C8B-B14F-4D97-AF65-F5344CB8AC3E}">
        <p14:creationId xmlns="" xmlns:p14="http://schemas.microsoft.com/office/powerpoint/2010/main" val="34555355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72D323A-E342-45CA-B83F-FB6CA41D8CA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552C42F7-2248-4314-8B6C-62014A347A0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5" name="Footer Placeholder 4">
            <a:extLst>
              <a:ext uri="{FF2B5EF4-FFF2-40B4-BE49-F238E27FC236}">
                <a16:creationId xmlns="" xmlns:a16="http://schemas.microsoft.com/office/drawing/2014/main" id="{76E3945C-8621-4AC0-A05A-90B627E2130E}"/>
              </a:ext>
            </a:extLst>
          </p:cNvPr>
          <p:cNvSpPr>
            <a:spLocks noGrp="1"/>
          </p:cNvSpPr>
          <p:nvPr>
            <p:ph type="ftr" sz="quarter" idx="11"/>
          </p:nvPr>
        </p:nvSpPr>
        <p:spPr/>
        <p:txBody>
          <a:bodyPr/>
          <a:lstStyle/>
          <a:p>
            <a:r>
              <a:rPr lang="en-US"/>
              <a:t>Müəlliflər</a:t>
            </a:r>
          </a:p>
        </p:txBody>
      </p:sp>
    </p:spTree>
    <p:extLst>
      <p:ext uri="{BB962C8B-B14F-4D97-AF65-F5344CB8AC3E}">
        <p14:creationId xmlns="" xmlns:p14="http://schemas.microsoft.com/office/powerpoint/2010/main" val="34050406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0D01412-CF35-49EF-B87D-9337C89145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FBC2E08-E523-4C24-98BE-D658129DF63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1A6A71D3-E04C-4F44-8550-BDD9B293381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 xmlns:a16="http://schemas.microsoft.com/office/drawing/2014/main" id="{4BE06A44-2F2C-4E25-9215-19FCAF9933AF}"/>
              </a:ext>
            </a:extLst>
          </p:cNvPr>
          <p:cNvSpPr>
            <a:spLocks noGrp="1"/>
          </p:cNvSpPr>
          <p:nvPr>
            <p:ph type="ftr" sz="quarter" idx="11"/>
          </p:nvPr>
        </p:nvSpPr>
        <p:spPr/>
        <p:txBody>
          <a:bodyPr/>
          <a:lstStyle/>
          <a:p>
            <a:r>
              <a:rPr lang="en-US"/>
              <a:t>Müəlliflər</a:t>
            </a:r>
          </a:p>
        </p:txBody>
      </p:sp>
    </p:spTree>
    <p:extLst>
      <p:ext uri="{BB962C8B-B14F-4D97-AF65-F5344CB8AC3E}">
        <p14:creationId xmlns="" xmlns:p14="http://schemas.microsoft.com/office/powerpoint/2010/main" val="33827495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1F0F0EA-41D0-4A15-9343-01971044070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58700E0F-4FAC-40E4-B5B6-680BD3D7030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89E50B57-DCCD-4B65-9A94-D7555DFE71F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D2C69DA4-26A3-444B-893D-E3361464BFB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8454E35F-FA1B-46D8-9492-C2E50587328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7">
            <a:extLst>
              <a:ext uri="{FF2B5EF4-FFF2-40B4-BE49-F238E27FC236}">
                <a16:creationId xmlns="" xmlns:a16="http://schemas.microsoft.com/office/drawing/2014/main" id="{233BCB38-DC0E-4B17-83D9-BC9F1471343A}"/>
              </a:ext>
            </a:extLst>
          </p:cNvPr>
          <p:cNvSpPr>
            <a:spLocks noGrp="1"/>
          </p:cNvSpPr>
          <p:nvPr>
            <p:ph type="ftr" sz="quarter" idx="11"/>
          </p:nvPr>
        </p:nvSpPr>
        <p:spPr/>
        <p:txBody>
          <a:bodyPr/>
          <a:lstStyle/>
          <a:p>
            <a:r>
              <a:rPr lang="en-US"/>
              <a:t>Müəlliflər</a:t>
            </a:r>
          </a:p>
        </p:txBody>
      </p:sp>
    </p:spTree>
    <p:extLst>
      <p:ext uri="{BB962C8B-B14F-4D97-AF65-F5344CB8AC3E}">
        <p14:creationId xmlns="" xmlns:p14="http://schemas.microsoft.com/office/powerpoint/2010/main" val="2523130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590EBE1-9A59-402B-A6A7-B76922FB0341}"/>
              </a:ext>
            </a:extLst>
          </p:cNvPr>
          <p:cNvSpPr>
            <a:spLocks noGrp="1"/>
          </p:cNvSpPr>
          <p:nvPr>
            <p:ph type="title"/>
          </p:nvPr>
        </p:nvSpPr>
        <p:spPr/>
        <p:txBody>
          <a:bodyPr/>
          <a:lstStyle/>
          <a:p>
            <a:r>
              <a:rPr lang="en-US"/>
              <a:t>Click to edit Master title style</a:t>
            </a:r>
          </a:p>
        </p:txBody>
      </p:sp>
      <p:sp>
        <p:nvSpPr>
          <p:cNvPr id="4" name="Footer Placeholder 3">
            <a:extLst>
              <a:ext uri="{FF2B5EF4-FFF2-40B4-BE49-F238E27FC236}">
                <a16:creationId xmlns="" xmlns:a16="http://schemas.microsoft.com/office/drawing/2014/main" id="{08E38662-0429-4296-A158-D62EF00032E6}"/>
              </a:ext>
            </a:extLst>
          </p:cNvPr>
          <p:cNvSpPr>
            <a:spLocks noGrp="1"/>
          </p:cNvSpPr>
          <p:nvPr>
            <p:ph type="ftr" sz="quarter" idx="11"/>
          </p:nvPr>
        </p:nvSpPr>
        <p:spPr/>
        <p:txBody>
          <a:bodyPr/>
          <a:lstStyle/>
          <a:p>
            <a:r>
              <a:rPr lang="en-US"/>
              <a:t>Müəlliflər</a:t>
            </a:r>
          </a:p>
        </p:txBody>
      </p:sp>
    </p:spTree>
    <p:extLst>
      <p:ext uri="{BB962C8B-B14F-4D97-AF65-F5344CB8AC3E}">
        <p14:creationId xmlns="" xmlns:p14="http://schemas.microsoft.com/office/powerpoint/2010/main" val="5827840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a:extLst>
              <a:ext uri="{FF2B5EF4-FFF2-40B4-BE49-F238E27FC236}">
                <a16:creationId xmlns="" xmlns:a16="http://schemas.microsoft.com/office/drawing/2014/main" id="{147D75C6-D226-4572-B838-EA5A6F4E0644}"/>
              </a:ext>
            </a:extLst>
          </p:cNvPr>
          <p:cNvSpPr>
            <a:spLocks noGrp="1"/>
          </p:cNvSpPr>
          <p:nvPr>
            <p:ph type="ftr" sz="quarter" idx="11"/>
          </p:nvPr>
        </p:nvSpPr>
        <p:spPr/>
        <p:txBody>
          <a:bodyPr/>
          <a:lstStyle/>
          <a:p>
            <a:r>
              <a:rPr lang="en-US"/>
              <a:t>Müəlliflər</a:t>
            </a:r>
          </a:p>
        </p:txBody>
      </p:sp>
    </p:spTree>
    <p:extLst>
      <p:ext uri="{BB962C8B-B14F-4D97-AF65-F5344CB8AC3E}">
        <p14:creationId xmlns="" xmlns:p14="http://schemas.microsoft.com/office/powerpoint/2010/main" val="29051857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BD9A067-6C42-46ED-879D-E75E820FA7B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4680FF45-F771-49FB-9EDC-918A11553DC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37FA590-04B6-4B2E-869E-50A33556780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 xmlns:a16="http://schemas.microsoft.com/office/drawing/2014/main" id="{39C1C1F3-F340-4822-8B36-4C8C2B3033C6}"/>
              </a:ext>
            </a:extLst>
          </p:cNvPr>
          <p:cNvSpPr>
            <a:spLocks noGrp="1"/>
          </p:cNvSpPr>
          <p:nvPr>
            <p:ph type="ftr" sz="quarter" idx="11"/>
          </p:nvPr>
        </p:nvSpPr>
        <p:spPr/>
        <p:txBody>
          <a:bodyPr/>
          <a:lstStyle/>
          <a:p>
            <a:r>
              <a:rPr lang="en-US"/>
              <a:t>Müəlliflər</a:t>
            </a:r>
          </a:p>
        </p:txBody>
      </p:sp>
    </p:spTree>
    <p:extLst>
      <p:ext uri="{BB962C8B-B14F-4D97-AF65-F5344CB8AC3E}">
        <p14:creationId xmlns="" xmlns:p14="http://schemas.microsoft.com/office/powerpoint/2010/main" val="2615276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5375891-0B14-46B9-8DAA-210A3B40913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47C7165D-DF93-4390-AA13-5AC651E9BBF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 xmlns:a16="http://schemas.microsoft.com/office/drawing/2014/main" id="{DA0159C7-4C28-4F21-8239-4F2BAF7C2EF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 xmlns:a16="http://schemas.microsoft.com/office/drawing/2014/main" id="{7CBA5BBB-DAE8-429C-B808-7DA1AD32724C}"/>
              </a:ext>
            </a:extLst>
          </p:cNvPr>
          <p:cNvSpPr>
            <a:spLocks noGrp="1"/>
          </p:cNvSpPr>
          <p:nvPr>
            <p:ph type="ftr" sz="quarter" idx="11"/>
          </p:nvPr>
        </p:nvSpPr>
        <p:spPr/>
        <p:txBody>
          <a:bodyPr/>
          <a:lstStyle/>
          <a:p>
            <a:r>
              <a:rPr lang="en-US"/>
              <a:t>Müəlliflər</a:t>
            </a:r>
          </a:p>
        </p:txBody>
      </p:sp>
    </p:spTree>
    <p:extLst>
      <p:ext uri="{BB962C8B-B14F-4D97-AF65-F5344CB8AC3E}">
        <p14:creationId xmlns="" xmlns:p14="http://schemas.microsoft.com/office/powerpoint/2010/main" val="7766223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106BB1-656F-4E66-A0CB-522F204C57F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613B4F23-CB75-4709-9ED2-A40C1BC74DD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7" name="Rectangle: Diagonal Corners Rounded 6">
            <a:extLst>
              <a:ext uri="{FF2B5EF4-FFF2-40B4-BE49-F238E27FC236}">
                <a16:creationId xmlns="" xmlns:a16="http://schemas.microsoft.com/office/drawing/2014/main" id="{BC20240E-781F-47CB-B424-3657CCE612C2}"/>
              </a:ext>
            </a:extLst>
          </p:cNvPr>
          <p:cNvSpPr/>
          <p:nvPr/>
        </p:nvSpPr>
        <p:spPr>
          <a:xfrm>
            <a:off x="15564" y="-3282"/>
            <a:ext cx="12176436" cy="552531"/>
          </a:xfrm>
          <a:prstGeom prst="round2DiagRect">
            <a:avLst>
              <a:gd name="adj1" fmla="val 50000"/>
              <a:gd name="adj2" fmla="val 0"/>
            </a:avLst>
          </a:prstGeom>
          <a:gradFill flip="none" rotWithShape="1">
            <a:gsLst>
              <a:gs pos="34000">
                <a:schemeClr val="accent1">
                  <a:lumMod val="5000"/>
                  <a:lumOff val="95000"/>
                </a:schemeClr>
              </a:gs>
              <a:gs pos="100000">
                <a:schemeClr val="accent1">
                  <a:lumMod val="45000"/>
                  <a:lumOff val="55000"/>
                </a:schemeClr>
              </a:gs>
              <a:gs pos="73000">
                <a:schemeClr val="accent1">
                  <a:lumMod val="30000"/>
                  <a:lumOff val="70000"/>
                </a:schemeClr>
              </a:gs>
            </a:gsLst>
            <a:lin ang="0" scaled="1"/>
            <a:tileRect/>
          </a:gra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 company name&#10;&#10;Description automatically generated">
            <a:extLst>
              <a:ext uri="{FF2B5EF4-FFF2-40B4-BE49-F238E27FC236}">
                <a16:creationId xmlns="" xmlns:a16="http://schemas.microsoft.com/office/drawing/2014/main" id="{735A0C76-18BA-4FA5-9A10-AC3161BA260F}"/>
              </a:ext>
            </a:extLst>
          </p:cNvPr>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15565" y="-3282"/>
            <a:ext cx="2142420" cy="549374"/>
          </a:xfrm>
          <a:prstGeom prst="rect">
            <a:avLst/>
          </a:prstGeom>
        </p:spPr>
      </p:pic>
      <p:sp>
        <p:nvSpPr>
          <p:cNvPr id="9" name="Rectangle: Diagonal Corners Rounded 8">
            <a:extLst>
              <a:ext uri="{FF2B5EF4-FFF2-40B4-BE49-F238E27FC236}">
                <a16:creationId xmlns="" xmlns:a16="http://schemas.microsoft.com/office/drawing/2014/main" id="{850FF8DB-6AC1-4ED8-BB77-2A2907316800}"/>
              </a:ext>
            </a:extLst>
          </p:cNvPr>
          <p:cNvSpPr/>
          <p:nvPr/>
        </p:nvSpPr>
        <p:spPr>
          <a:xfrm>
            <a:off x="19374" y="6603999"/>
            <a:ext cx="12176436" cy="254001"/>
          </a:xfrm>
          <a:prstGeom prst="round2DiagRect">
            <a:avLst>
              <a:gd name="adj1" fmla="val 50000"/>
              <a:gd name="adj2" fmla="val 0"/>
            </a:avLst>
          </a:prstGeom>
          <a:solidFill>
            <a:schemeClr val="accent2"/>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a:extLst>
              <a:ext uri="{FF2B5EF4-FFF2-40B4-BE49-F238E27FC236}">
                <a16:creationId xmlns="" xmlns:a16="http://schemas.microsoft.com/office/drawing/2014/main" id="{25612154-3091-4428-9E11-7C68CF70DF33}"/>
              </a:ext>
            </a:extLst>
          </p:cNvPr>
          <p:cNvSpPr>
            <a:spLocks noGrp="1"/>
          </p:cNvSpPr>
          <p:nvPr>
            <p:ph type="ftr" sz="quarter" idx="11"/>
          </p:nvPr>
        </p:nvSpPr>
        <p:spPr>
          <a:xfrm>
            <a:off x="3904445" y="6533836"/>
            <a:ext cx="4114800" cy="365125"/>
          </a:xfrm>
          <a:prstGeom prst="rect">
            <a:avLst/>
          </a:prstGeom>
        </p:spPr>
        <p:txBody>
          <a:bodyPr/>
          <a:lstStyle/>
          <a:p>
            <a:r>
              <a:rPr lang="en-US"/>
              <a:t>Müəlliflər</a:t>
            </a:r>
          </a:p>
        </p:txBody>
      </p:sp>
    </p:spTree>
    <p:extLst>
      <p:ext uri="{BB962C8B-B14F-4D97-AF65-F5344CB8AC3E}">
        <p14:creationId xmlns="" xmlns:p14="http://schemas.microsoft.com/office/powerpoint/2010/main" val="11623526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85030E8-8EEE-4692-BB4E-1D79115AD78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FC0F335E-27D6-43C3-BEEA-F6F88B69DD1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 xmlns:a16="http://schemas.microsoft.com/office/drawing/2014/main" id="{298EC2EB-92BF-4110-83D2-F7070807F4AF}"/>
              </a:ext>
            </a:extLst>
          </p:cNvPr>
          <p:cNvSpPr>
            <a:spLocks noGrp="1"/>
          </p:cNvSpPr>
          <p:nvPr>
            <p:ph type="ftr" sz="quarter" idx="11"/>
          </p:nvPr>
        </p:nvSpPr>
        <p:spPr>
          <a:xfrm>
            <a:off x="4038600" y="6506478"/>
            <a:ext cx="4114800" cy="365125"/>
          </a:xfrm>
          <a:prstGeom prst="rect">
            <a:avLst/>
          </a:prstGeom>
        </p:spPr>
        <p:txBody>
          <a:bodyPr/>
          <a:lstStyle/>
          <a:p>
            <a:r>
              <a:rPr lang="en-US"/>
              <a:t>Müəlliflər</a:t>
            </a:r>
          </a:p>
        </p:txBody>
      </p:sp>
    </p:spTree>
    <p:extLst>
      <p:ext uri="{BB962C8B-B14F-4D97-AF65-F5344CB8AC3E}">
        <p14:creationId xmlns="" xmlns:p14="http://schemas.microsoft.com/office/powerpoint/2010/main" val="7476072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14D3FE7-6093-45FC-BDAD-053E00755B2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85865DD8-7339-4127-BCB8-957D396DC31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5" name="Footer Placeholder 4">
            <a:extLst>
              <a:ext uri="{FF2B5EF4-FFF2-40B4-BE49-F238E27FC236}">
                <a16:creationId xmlns="" xmlns:a16="http://schemas.microsoft.com/office/drawing/2014/main" id="{45690858-7F53-4513-A757-8235282E5FAA}"/>
              </a:ext>
            </a:extLst>
          </p:cNvPr>
          <p:cNvSpPr>
            <a:spLocks noGrp="1"/>
          </p:cNvSpPr>
          <p:nvPr>
            <p:ph type="ftr" sz="quarter" idx="11"/>
          </p:nvPr>
        </p:nvSpPr>
        <p:spPr>
          <a:xfrm>
            <a:off x="4038600" y="6451886"/>
            <a:ext cx="4114800" cy="365125"/>
          </a:xfrm>
          <a:prstGeom prst="rect">
            <a:avLst/>
          </a:prstGeom>
        </p:spPr>
        <p:txBody>
          <a:bodyPr/>
          <a:lstStyle/>
          <a:p>
            <a:r>
              <a:rPr lang="en-US"/>
              <a:t>Müəlliflər</a:t>
            </a:r>
          </a:p>
        </p:txBody>
      </p:sp>
    </p:spTree>
    <p:extLst>
      <p:ext uri="{BB962C8B-B14F-4D97-AF65-F5344CB8AC3E}">
        <p14:creationId xmlns="" xmlns:p14="http://schemas.microsoft.com/office/powerpoint/2010/main" val="2398084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96C3718-0579-4350-9D51-F8F23CE5EF3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9092470C-4639-4E9E-9D7C-DE3040D2AF1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D0388E69-3C4B-425A-9FF3-CE41F06AD6C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 xmlns:a16="http://schemas.microsoft.com/office/drawing/2014/main" id="{BCDB09D4-83F9-4C4D-B666-8CCAC862341F}"/>
              </a:ext>
            </a:extLst>
          </p:cNvPr>
          <p:cNvSpPr>
            <a:spLocks noGrp="1"/>
          </p:cNvSpPr>
          <p:nvPr>
            <p:ph type="ftr" sz="quarter" idx="11"/>
          </p:nvPr>
        </p:nvSpPr>
        <p:spPr>
          <a:xfrm>
            <a:off x="4038600" y="6479182"/>
            <a:ext cx="4114800" cy="365125"/>
          </a:xfrm>
          <a:prstGeom prst="rect">
            <a:avLst/>
          </a:prstGeom>
        </p:spPr>
        <p:txBody>
          <a:bodyPr/>
          <a:lstStyle/>
          <a:p>
            <a:r>
              <a:rPr lang="en-US"/>
              <a:t>Müəlliflər</a:t>
            </a:r>
          </a:p>
        </p:txBody>
      </p:sp>
    </p:spTree>
    <p:extLst>
      <p:ext uri="{BB962C8B-B14F-4D97-AF65-F5344CB8AC3E}">
        <p14:creationId xmlns="" xmlns:p14="http://schemas.microsoft.com/office/powerpoint/2010/main" val="33272032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CF75F69-658F-44ED-A4B6-92BA7B5E22B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3A7787D5-5B4D-4F28-A5E0-6253E3ED2BB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5BD09DEE-B53C-4BF4-ACA7-F8338B1F3AA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D4D07C3E-B5D4-4D54-A58D-61EAA17A1AA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EB5D4903-8E6D-4ED8-A6AA-C23AF4401C6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7">
            <a:extLst>
              <a:ext uri="{FF2B5EF4-FFF2-40B4-BE49-F238E27FC236}">
                <a16:creationId xmlns="" xmlns:a16="http://schemas.microsoft.com/office/drawing/2014/main" id="{65CF9A0E-E6D6-4282-BA9A-8BBEC5D00A67}"/>
              </a:ext>
            </a:extLst>
          </p:cNvPr>
          <p:cNvSpPr>
            <a:spLocks noGrp="1"/>
          </p:cNvSpPr>
          <p:nvPr>
            <p:ph type="ftr" sz="quarter" idx="11"/>
          </p:nvPr>
        </p:nvSpPr>
        <p:spPr>
          <a:xfrm>
            <a:off x="4038600" y="6492830"/>
            <a:ext cx="4114800" cy="365125"/>
          </a:xfrm>
          <a:prstGeom prst="rect">
            <a:avLst/>
          </a:prstGeom>
        </p:spPr>
        <p:txBody>
          <a:bodyPr/>
          <a:lstStyle/>
          <a:p>
            <a:r>
              <a:rPr lang="en-US"/>
              <a:t>Müəlliflər</a:t>
            </a:r>
          </a:p>
        </p:txBody>
      </p:sp>
    </p:spTree>
    <p:extLst>
      <p:ext uri="{BB962C8B-B14F-4D97-AF65-F5344CB8AC3E}">
        <p14:creationId xmlns="" xmlns:p14="http://schemas.microsoft.com/office/powerpoint/2010/main" val="21895223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7075744-9BF8-411A-8823-47122040FB86}"/>
              </a:ext>
            </a:extLst>
          </p:cNvPr>
          <p:cNvSpPr>
            <a:spLocks noGrp="1"/>
          </p:cNvSpPr>
          <p:nvPr>
            <p:ph type="title"/>
          </p:nvPr>
        </p:nvSpPr>
        <p:spPr/>
        <p:txBody>
          <a:bodyPr/>
          <a:lstStyle/>
          <a:p>
            <a:r>
              <a:rPr lang="en-US"/>
              <a:t>Click to edit Master title style</a:t>
            </a:r>
          </a:p>
        </p:txBody>
      </p:sp>
      <p:sp>
        <p:nvSpPr>
          <p:cNvPr id="4" name="Footer Placeholder 3">
            <a:extLst>
              <a:ext uri="{FF2B5EF4-FFF2-40B4-BE49-F238E27FC236}">
                <a16:creationId xmlns="" xmlns:a16="http://schemas.microsoft.com/office/drawing/2014/main" id="{BA1E465F-81C5-4655-A07C-6BB4E99F59F4}"/>
              </a:ext>
            </a:extLst>
          </p:cNvPr>
          <p:cNvSpPr>
            <a:spLocks noGrp="1"/>
          </p:cNvSpPr>
          <p:nvPr>
            <p:ph type="ftr" sz="quarter" idx="11"/>
          </p:nvPr>
        </p:nvSpPr>
        <p:spPr>
          <a:xfrm>
            <a:off x="4038600" y="6492830"/>
            <a:ext cx="4114800" cy="365125"/>
          </a:xfrm>
          <a:prstGeom prst="rect">
            <a:avLst/>
          </a:prstGeom>
        </p:spPr>
        <p:txBody>
          <a:bodyPr/>
          <a:lstStyle/>
          <a:p>
            <a:r>
              <a:rPr lang="en-US"/>
              <a:t>Müəlliflər</a:t>
            </a:r>
          </a:p>
        </p:txBody>
      </p:sp>
    </p:spTree>
    <p:extLst>
      <p:ext uri="{BB962C8B-B14F-4D97-AF65-F5344CB8AC3E}">
        <p14:creationId xmlns="" xmlns:p14="http://schemas.microsoft.com/office/powerpoint/2010/main" val="9464713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a:extLst>
              <a:ext uri="{FF2B5EF4-FFF2-40B4-BE49-F238E27FC236}">
                <a16:creationId xmlns="" xmlns:a16="http://schemas.microsoft.com/office/drawing/2014/main" id="{CB41DF10-B88B-4A72-AA02-F4240E0391E8}"/>
              </a:ext>
            </a:extLst>
          </p:cNvPr>
          <p:cNvSpPr>
            <a:spLocks noGrp="1"/>
          </p:cNvSpPr>
          <p:nvPr>
            <p:ph type="ftr" sz="quarter" idx="11"/>
          </p:nvPr>
        </p:nvSpPr>
        <p:spPr>
          <a:xfrm>
            <a:off x="4038600" y="6492830"/>
            <a:ext cx="4114800" cy="365125"/>
          </a:xfrm>
          <a:prstGeom prst="rect">
            <a:avLst/>
          </a:prstGeom>
        </p:spPr>
        <p:txBody>
          <a:bodyPr/>
          <a:lstStyle/>
          <a:p>
            <a:r>
              <a:rPr lang="en-US"/>
              <a:t>Müəlliflər</a:t>
            </a:r>
          </a:p>
        </p:txBody>
      </p:sp>
    </p:spTree>
    <p:extLst>
      <p:ext uri="{BB962C8B-B14F-4D97-AF65-F5344CB8AC3E}">
        <p14:creationId xmlns="" xmlns:p14="http://schemas.microsoft.com/office/powerpoint/2010/main" val="241295296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5F1E8A5-A49F-4F63-BB7F-D9626E266F0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F50A78EE-AA02-4B8F-97A1-234E8061F8E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BC9EF486-FBFD-461B-9102-E161DF7A28C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 xmlns:a16="http://schemas.microsoft.com/office/drawing/2014/main" id="{99108975-190B-44D4-A51C-F431D79D9F88}"/>
              </a:ext>
            </a:extLst>
          </p:cNvPr>
          <p:cNvSpPr>
            <a:spLocks noGrp="1"/>
          </p:cNvSpPr>
          <p:nvPr>
            <p:ph type="ftr" sz="quarter" idx="11"/>
          </p:nvPr>
        </p:nvSpPr>
        <p:spPr>
          <a:xfrm>
            <a:off x="4038600" y="6465534"/>
            <a:ext cx="4114800" cy="365125"/>
          </a:xfrm>
          <a:prstGeom prst="rect">
            <a:avLst/>
          </a:prstGeom>
        </p:spPr>
        <p:txBody>
          <a:bodyPr/>
          <a:lstStyle/>
          <a:p>
            <a:r>
              <a:rPr lang="en-US"/>
              <a:t>Müəlliflər</a:t>
            </a:r>
          </a:p>
        </p:txBody>
      </p:sp>
    </p:spTree>
    <p:extLst>
      <p:ext uri="{BB962C8B-B14F-4D97-AF65-F5344CB8AC3E}">
        <p14:creationId xmlns="" xmlns:p14="http://schemas.microsoft.com/office/powerpoint/2010/main" val="4213039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56C2573-B0CF-48B1-9E7F-2427EFAA651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2023C489-4B5F-49B3-9503-171DA0B7494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 xmlns:a16="http://schemas.microsoft.com/office/drawing/2014/main" id="{290DFF43-F0A3-4F60-B3F2-05CB0C799C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 xmlns:a16="http://schemas.microsoft.com/office/drawing/2014/main" id="{24348229-9151-4720-B081-EBA35B1AA3C4}"/>
              </a:ext>
            </a:extLst>
          </p:cNvPr>
          <p:cNvSpPr>
            <a:spLocks noGrp="1"/>
          </p:cNvSpPr>
          <p:nvPr>
            <p:ph type="ftr" sz="quarter" idx="11"/>
          </p:nvPr>
        </p:nvSpPr>
        <p:spPr>
          <a:xfrm>
            <a:off x="4038600" y="6356350"/>
            <a:ext cx="4114800" cy="365125"/>
          </a:xfrm>
          <a:prstGeom prst="rect">
            <a:avLst/>
          </a:prstGeom>
        </p:spPr>
        <p:txBody>
          <a:bodyPr/>
          <a:lstStyle/>
          <a:p>
            <a:r>
              <a:rPr lang="en-US"/>
              <a:t>Müəlliflər</a:t>
            </a:r>
          </a:p>
        </p:txBody>
      </p:sp>
    </p:spTree>
    <p:extLst>
      <p:ext uri="{BB962C8B-B14F-4D97-AF65-F5344CB8AC3E}">
        <p14:creationId xmlns="" xmlns:p14="http://schemas.microsoft.com/office/powerpoint/2010/main" val="2689159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E082401-1B74-4740-89EC-FB2A4F32966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4F28B3CF-5439-42BE-955E-9FBA6462276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 xmlns:a16="http://schemas.microsoft.com/office/drawing/2014/main" id="{398EFDEB-AA1C-42DD-9F08-809A7CA1B6A4}"/>
              </a:ext>
            </a:extLst>
          </p:cNvPr>
          <p:cNvSpPr>
            <a:spLocks noGrp="1"/>
          </p:cNvSpPr>
          <p:nvPr>
            <p:ph type="ftr" sz="quarter" idx="11"/>
          </p:nvPr>
        </p:nvSpPr>
        <p:spPr>
          <a:xfrm>
            <a:off x="4038600" y="6356350"/>
            <a:ext cx="4114800" cy="365125"/>
          </a:xfrm>
          <a:prstGeom prst="rect">
            <a:avLst/>
          </a:prstGeom>
        </p:spPr>
        <p:txBody>
          <a:bodyPr/>
          <a:lstStyle/>
          <a:p>
            <a:r>
              <a:rPr lang="en-US"/>
              <a:t>Müəlliflər</a:t>
            </a:r>
          </a:p>
        </p:txBody>
      </p:sp>
    </p:spTree>
    <p:extLst>
      <p:ext uri="{BB962C8B-B14F-4D97-AF65-F5344CB8AC3E}">
        <p14:creationId xmlns="" xmlns:p14="http://schemas.microsoft.com/office/powerpoint/2010/main" val="1548415282"/>
      </p:ext>
    </p:extLst>
  </p:cSld>
  <p:clrMapOvr>
    <a:masterClrMapping/>
  </p:clrMapOvr>
  <p:hf sldNum="0" hdr="0" dt="0"/>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164D4F63-C9F4-49B5-BD9F-4E941F99409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E64A64AB-55BC-43CB-8D5E-14D929360C7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 xmlns:a16="http://schemas.microsoft.com/office/drawing/2014/main" id="{656669A3-57E8-4ED1-AD67-69586AA3C495}"/>
              </a:ext>
            </a:extLst>
          </p:cNvPr>
          <p:cNvSpPr>
            <a:spLocks noGrp="1"/>
          </p:cNvSpPr>
          <p:nvPr>
            <p:ph type="ftr" sz="quarter" idx="11"/>
          </p:nvPr>
        </p:nvSpPr>
        <p:spPr>
          <a:xfrm>
            <a:off x="4038600" y="6356350"/>
            <a:ext cx="4114800" cy="365125"/>
          </a:xfrm>
          <a:prstGeom prst="rect">
            <a:avLst/>
          </a:prstGeom>
        </p:spPr>
        <p:txBody>
          <a:bodyPr/>
          <a:lstStyle/>
          <a:p>
            <a:r>
              <a:rPr lang="en-US"/>
              <a:t>Müəlliflər</a:t>
            </a:r>
          </a:p>
        </p:txBody>
      </p:sp>
    </p:spTree>
    <p:extLst>
      <p:ext uri="{BB962C8B-B14F-4D97-AF65-F5344CB8AC3E}">
        <p14:creationId xmlns="" xmlns:p14="http://schemas.microsoft.com/office/powerpoint/2010/main" val="3796110957"/>
      </p:ext>
    </p:extLst>
  </p:cSld>
  <p:clrMapOvr>
    <a:masterClrMapping/>
  </p:clrMapOvr>
  <p:hf sldNum="0" hd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image" Target="../media/image2.png"/><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C997826E-1E09-4B3C-AB20-856255486FA6}"/>
              </a:ext>
            </a:extLst>
          </p:cNvPr>
          <p:cNvSpPr>
            <a:spLocks noGrp="1"/>
          </p:cNvSpPr>
          <p:nvPr>
            <p:ph type="title"/>
          </p:nvPr>
        </p:nvSpPr>
        <p:spPr>
          <a:xfrm>
            <a:off x="3057065" y="51819"/>
            <a:ext cx="6076050" cy="611546"/>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a:extLst>
              <a:ext uri="{FF2B5EF4-FFF2-40B4-BE49-F238E27FC236}">
                <a16:creationId xmlns="" xmlns:a16="http://schemas.microsoft.com/office/drawing/2014/main" id="{1E4B5966-EE9A-482F-866F-03029E4D114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Single Corner Snipped 3">
            <a:extLst>
              <a:ext uri="{FF2B5EF4-FFF2-40B4-BE49-F238E27FC236}">
                <a16:creationId xmlns="" xmlns:a16="http://schemas.microsoft.com/office/drawing/2014/main" id="{7A35C8C3-CB33-4B76-90DD-8B1ACEDE820D}"/>
              </a:ext>
            </a:extLst>
          </p:cNvPr>
          <p:cNvSpPr/>
          <p:nvPr/>
        </p:nvSpPr>
        <p:spPr>
          <a:xfrm flipH="1">
            <a:off x="9249595" y="-6194"/>
            <a:ext cx="2948366" cy="749965"/>
          </a:xfrm>
          <a:custGeom>
            <a:avLst/>
            <a:gdLst>
              <a:gd name="connsiteX0" fmla="*/ 0 w 2948366"/>
              <a:gd name="connsiteY0" fmla="*/ 0 h 749965"/>
              <a:gd name="connsiteX1" fmla="*/ 2573384 w 2948366"/>
              <a:gd name="connsiteY1" fmla="*/ 0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278282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66060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03714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5499 w 2948366"/>
              <a:gd name="connsiteY2" fmla="*/ 647296 h 749965"/>
              <a:gd name="connsiteX3" fmla="*/ 2948366 w 2948366"/>
              <a:gd name="connsiteY3" fmla="*/ 749965 h 749965"/>
              <a:gd name="connsiteX4" fmla="*/ 0 w 2948366"/>
              <a:gd name="connsiteY4" fmla="*/ 749965 h 749965"/>
              <a:gd name="connsiteX5" fmla="*/ 0 w 2948366"/>
              <a:gd name="connsiteY5" fmla="*/ 0 h 749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8366" h="749965">
                <a:moveTo>
                  <a:pt x="0" y="0"/>
                </a:moveTo>
                <a:lnTo>
                  <a:pt x="2186842" y="1291"/>
                </a:lnTo>
                <a:lnTo>
                  <a:pt x="2945499" y="647296"/>
                </a:lnTo>
                <a:cubicBezTo>
                  <a:pt x="2946455" y="681519"/>
                  <a:pt x="2947410" y="715742"/>
                  <a:pt x="2948366" y="749965"/>
                </a:cubicBezTo>
                <a:lnTo>
                  <a:pt x="0" y="749965"/>
                </a:lnTo>
                <a:lnTo>
                  <a:pt x="0" y="0"/>
                </a:lnTo>
                <a:close/>
              </a:path>
            </a:pathLst>
          </a:cu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Single Corner Snipped 3">
            <a:extLst>
              <a:ext uri="{FF2B5EF4-FFF2-40B4-BE49-F238E27FC236}">
                <a16:creationId xmlns="" xmlns:a16="http://schemas.microsoft.com/office/drawing/2014/main" id="{479B3060-7A97-42BD-B23E-3E13F3C35B6E}"/>
              </a:ext>
            </a:extLst>
          </p:cNvPr>
          <p:cNvSpPr/>
          <p:nvPr/>
        </p:nvSpPr>
        <p:spPr>
          <a:xfrm flipV="1">
            <a:off x="3538" y="-3406"/>
            <a:ext cx="2948366" cy="749965"/>
          </a:xfrm>
          <a:custGeom>
            <a:avLst/>
            <a:gdLst>
              <a:gd name="connsiteX0" fmla="*/ 0 w 2948366"/>
              <a:gd name="connsiteY0" fmla="*/ 0 h 749965"/>
              <a:gd name="connsiteX1" fmla="*/ 2573384 w 2948366"/>
              <a:gd name="connsiteY1" fmla="*/ 0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278282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66060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03714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5499 w 2948366"/>
              <a:gd name="connsiteY2" fmla="*/ 647296 h 749965"/>
              <a:gd name="connsiteX3" fmla="*/ 2948366 w 2948366"/>
              <a:gd name="connsiteY3" fmla="*/ 749965 h 749965"/>
              <a:gd name="connsiteX4" fmla="*/ 0 w 2948366"/>
              <a:gd name="connsiteY4" fmla="*/ 749965 h 749965"/>
              <a:gd name="connsiteX5" fmla="*/ 0 w 2948366"/>
              <a:gd name="connsiteY5" fmla="*/ 0 h 749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8366" h="749965">
                <a:moveTo>
                  <a:pt x="0" y="0"/>
                </a:moveTo>
                <a:lnTo>
                  <a:pt x="2186842" y="1291"/>
                </a:lnTo>
                <a:lnTo>
                  <a:pt x="2945499" y="647296"/>
                </a:lnTo>
                <a:cubicBezTo>
                  <a:pt x="2946455" y="681519"/>
                  <a:pt x="2947410" y="715742"/>
                  <a:pt x="2948366" y="749965"/>
                </a:cubicBezTo>
                <a:lnTo>
                  <a:pt x="0" y="749965"/>
                </a:lnTo>
                <a:lnTo>
                  <a:pt x="0" y="0"/>
                </a:lnTo>
                <a:close/>
              </a:path>
            </a:pathLst>
          </a:custGeom>
          <a:solidFill>
            <a:schemeClr val="accent5">
              <a:lumMod val="20000"/>
              <a:lumOff val="80000"/>
            </a:schemeClr>
          </a:solidFill>
          <a:ln>
            <a:noFill/>
          </a:ln>
          <a:scene3d>
            <a:camera prst="orthographicFront"/>
            <a:lightRig rig="threePt" dir="t"/>
          </a:scene3d>
          <a:sp3d prstMaterial="flat">
            <a:bevelB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 xmlns:a16="http://schemas.microsoft.com/office/drawing/2014/main" id="{7E2DF1B2-D377-4A9A-995B-FD7A84EED162}"/>
              </a:ext>
            </a:extLst>
          </p:cNvPr>
          <p:cNvSpPr txBox="1"/>
          <p:nvPr/>
        </p:nvSpPr>
        <p:spPr>
          <a:xfrm>
            <a:off x="840709" y="319565"/>
            <a:ext cx="1513556" cy="430887"/>
          </a:xfrm>
          <a:prstGeom prst="rect">
            <a:avLst/>
          </a:prstGeom>
          <a:noFill/>
        </p:spPr>
        <p:txBody>
          <a:bodyPr wrap="none" rtlCol="0">
            <a:spAutoFit/>
          </a:bodyPr>
          <a:lstStyle/>
          <a:p>
            <a:r>
              <a:rPr lang="en-US" sz="1100" b="1" dirty="0">
                <a:solidFill>
                  <a:schemeClr val="accent1">
                    <a:lumMod val="75000"/>
                  </a:schemeClr>
                </a:solidFill>
              </a:rPr>
              <a:t>I </a:t>
            </a:r>
            <a:r>
              <a:rPr lang="az-Latn-AZ" sz="1100" b="1" dirty="0">
                <a:solidFill>
                  <a:schemeClr val="accent1">
                    <a:lumMod val="75000"/>
                  </a:schemeClr>
                </a:solidFill>
              </a:rPr>
              <a:t>cərrrahi xəstəliklər </a:t>
            </a:r>
          </a:p>
          <a:p>
            <a:r>
              <a:rPr lang="az-Latn-AZ" sz="1100" b="1" dirty="0">
                <a:solidFill>
                  <a:schemeClr val="accent1">
                    <a:lumMod val="75000"/>
                  </a:schemeClr>
                </a:solidFill>
              </a:rPr>
              <a:t>kafedrası. </a:t>
            </a:r>
            <a:r>
              <a:rPr lang="en-US" sz="1100" b="1" dirty="0">
                <a:solidFill>
                  <a:schemeClr val="accent1">
                    <a:lumMod val="75000"/>
                  </a:schemeClr>
                </a:solidFill>
              </a:rPr>
              <a:t>www.</a:t>
            </a:r>
            <a:r>
              <a:rPr lang="az-Latn-AZ" sz="1100" b="1" dirty="0">
                <a:solidFill>
                  <a:schemeClr val="accent1">
                    <a:lumMod val="75000"/>
                  </a:schemeClr>
                </a:solidFill>
              </a:rPr>
              <a:t>bck.az</a:t>
            </a:r>
          </a:p>
        </p:txBody>
      </p:sp>
      <p:pic>
        <p:nvPicPr>
          <p:cNvPr id="10" name="Picture 9">
            <a:extLst>
              <a:ext uri="{FF2B5EF4-FFF2-40B4-BE49-F238E27FC236}">
                <a16:creationId xmlns="" xmlns:a16="http://schemas.microsoft.com/office/drawing/2014/main" id="{0FA86AE8-20AA-48F4-AFF0-D3DC190B9E05}"/>
              </a:ext>
            </a:extLst>
          </p:cNvPr>
          <p:cNvPicPr/>
          <p:nvPr/>
        </p:nvPicPr>
        <p:blipFill>
          <a:blip r:embed="rId12">
            <a:extLst>
              <a:ext uri="{28A0092B-C50C-407E-A947-70E740481C1C}">
                <a14:useLocalDpi xmlns="" xmlns:a14="http://schemas.microsoft.com/office/drawing/2010/main" val="0"/>
              </a:ext>
            </a:extLst>
          </a:blip>
          <a:srcRect/>
          <a:stretch>
            <a:fillRect/>
          </a:stretch>
        </p:blipFill>
        <p:spPr bwMode="auto">
          <a:xfrm>
            <a:off x="73901" y="57320"/>
            <a:ext cx="661648" cy="662355"/>
          </a:xfrm>
          <a:prstGeom prst="rect">
            <a:avLst/>
          </a:prstGeom>
          <a:noFill/>
          <a:ln>
            <a:noFill/>
          </a:ln>
        </p:spPr>
      </p:pic>
      <p:sp>
        <p:nvSpPr>
          <p:cNvPr id="11" name="Rectangle 10">
            <a:extLst>
              <a:ext uri="{FF2B5EF4-FFF2-40B4-BE49-F238E27FC236}">
                <a16:creationId xmlns="" xmlns:a16="http://schemas.microsoft.com/office/drawing/2014/main" id="{359E07CC-8A0B-4533-8599-3F61E8A241F9}"/>
              </a:ext>
            </a:extLst>
          </p:cNvPr>
          <p:cNvSpPr/>
          <p:nvPr/>
        </p:nvSpPr>
        <p:spPr>
          <a:xfrm>
            <a:off x="840709" y="22655"/>
            <a:ext cx="849543" cy="400110"/>
          </a:xfrm>
          <a:prstGeom prst="rect">
            <a:avLst/>
          </a:prstGeom>
          <a:noFill/>
        </p:spPr>
        <p:txBody>
          <a:bodyPr wrap="square" lIns="91440" tIns="45720" rIns="91440" bIns="45720">
            <a:spAutoFit/>
          </a:bodyPr>
          <a:lstStyle/>
          <a:p>
            <a:r>
              <a:rPr lang="az-Latn-AZ" sz="2000" b="1" dirty="0">
                <a:ln w="9525">
                  <a:solidFill>
                    <a:schemeClr val="accent1">
                      <a:lumMod val="50000"/>
                    </a:schemeClr>
                  </a:solidFill>
                  <a:prstDash val="solid"/>
                </a:ln>
                <a:solidFill>
                  <a:schemeClr val="accent5"/>
                </a:solidFill>
                <a:effectLst>
                  <a:outerShdw blurRad="12700" dist="38100" dir="2700000" algn="tl" rotWithShape="0">
                    <a:schemeClr val="accent5">
                      <a:lumMod val="60000"/>
                      <a:lumOff val="40000"/>
                    </a:schemeClr>
                  </a:outerShdw>
                </a:effectLst>
              </a:rPr>
              <a:t>BCK</a:t>
            </a:r>
            <a:endParaRPr lang="en-US" sz="2000" b="1" dirty="0">
              <a:ln w="9525">
                <a:solidFill>
                  <a:schemeClr val="accent1">
                    <a:lumMod val="50000"/>
                  </a:schemeClr>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12" name="Rectangle 11">
            <a:extLst>
              <a:ext uri="{FF2B5EF4-FFF2-40B4-BE49-F238E27FC236}">
                <a16:creationId xmlns="" xmlns:a16="http://schemas.microsoft.com/office/drawing/2014/main" id="{413DFA64-B41C-4796-B51D-1D2CE1A4A79A}"/>
              </a:ext>
            </a:extLst>
          </p:cNvPr>
          <p:cNvSpPr/>
          <p:nvPr/>
        </p:nvSpPr>
        <p:spPr>
          <a:xfrm>
            <a:off x="0" y="6629400"/>
            <a:ext cx="12192000" cy="2286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a:extLst>
              <a:ext uri="{FF2B5EF4-FFF2-40B4-BE49-F238E27FC236}">
                <a16:creationId xmlns="" xmlns:a16="http://schemas.microsoft.com/office/drawing/2014/main" id="{0A4D70C3-1FD7-4226-8307-ADB5FDC34D36}"/>
              </a:ext>
            </a:extLst>
          </p:cNvPr>
          <p:cNvSpPr>
            <a:spLocks noGrp="1"/>
          </p:cNvSpPr>
          <p:nvPr>
            <p:ph type="ftr" sz="quarter" idx="3"/>
          </p:nvPr>
        </p:nvSpPr>
        <p:spPr>
          <a:xfrm>
            <a:off x="4038600" y="6629399"/>
            <a:ext cx="4114800" cy="228600"/>
          </a:xfrm>
          <a:prstGeom prst="rect">
            <a:avLst/>
          </a:prstGeom>
        </p:spPr>
        <p:txBody>
          <a:bodyPr vert="horz" lIns="91440" tIns="45720" rIns="91440" bIns="45720" rtlCol="0" anchor="ctr"/>
          <a:lstStyle>
            <a:lvl1pPr algn="ctr">
              <a:defRPr sz="1200" b="1">
                <a:solidFill>
                  <a:schemeClr val="bg1"/>
                </a:solidFill>
              </a:defRPr>
            </a:lvl1pPr>
          </a:lstStyle>
          <a:p>
            <a:r>
              <a:rPr lang="en-US"/>
              <a:t>Müəlliflər</a:t>
            </a:r>
          </a:p>
        </p:txBody>
      </p:sp>
    </p:spTree>
    <p:extLst>
      <p:ext uri="{BB962C8B-B14F-4D97-AF65-F5344CB8AC3E}">
        <p14:creationId xmlns="" xmlns:p14="http://schemas.microsoft.com/office/powerpoint/2010/main" val="29578722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Lst>
  <p:hf sldNum="0" hdr="0" dt="0"/>
  <p:txStyles>
    <p:titleStyle>
      <a:lvl1pPr algn="ctr" defTabSz="914400" rtl="0" eaLnBrk="1" latinLnBrk="0" hangingPunct="1">
        <a:lnSpc>
          <a:spcPct val="90000"/>
        </a:lnSpc>
        <a:spcBef>
          <a:spcPct val="0"/>
        </a:spcBef>
        <a:buNone/>
        <a:defRPr sz="3600" b="1" kern="1200">
          <a:solidFill>
            <a:schemeClr val="tx2">
              <a:lumMod val="75000"/>
            </a:schemeClr>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Diagonal Corners Rounded 8">
            <a:extLst>
              <a:ext uri="{FF2B5EF4-FFF2-40B4-BE49-F238E27FC236}">
                <a16:creationId xmlns="" xmlns:a16="http://schemas.microsoft.com/office/drawing/2014/main" id="{C3516C28-3E65-4AAB-A130-1AED07BD90AB}"/>
              </a:ext>
            </a:extLst>
          </p:cNvPr>
          <p:cNvSpPr/>
          <p:nvPr/>
        </p:nvSpPr>
        <p:spPr>
          <a:xfrm>
            <a:off x="19374" y="6603999"/>
            <a:ext cx="12176436" cy="254001"/>
          </a:xfrm>
          <a:prstGeom prst="round2DiagRect">
            <a:avLst>
              <a:gd name="adj1" fmla="val 50000"/>
              <a:gd name="adj2" fmla="val 0"/>
            </a:avLst>
          </a:prstGeom>
          <a:solidFill>
            <a:schemeClr val="accent2"/>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a:extLst>
              <a:ext uri="{FF2B5EF4-FFF2-40B4-BE49-F238E27FC236}">
                <a16:creationId xmlns="" xmlns:a16="http://schemas.microsoft.com/office/drawing/2014/main" id="{306CB555-D002-40FF-AE51-AD57A9C7C7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Diagonal Corners Rounded 6">
            <a:extLst>
              <a:ext uri="{FF2B5EF4-FFF2-40B4-BE49-F238E27FC236}">
                <a16:creationId xmlns="" xmlns:a16="http://schemas.microsoft.com/office/drawing/2014/main" id="{9ADBCA96-9AA2-4CB2-854D-FBB7057F6260}"/>
              </a:ext>
            </a:extLst>
          </p:cNvPr>
          <p:cNvSpPr/>
          <p:nvPr/>
        </p:nvSpPr>
        <p:spPr>
          <a:xfrm>
            <a:off x="15564" y="-3282"/>
            <a:ext cx="12176436" cy="552531"/>
          </a:xfrm>
          <a:prstGeom prst="round2DiagRect">
            <a:avLst>
              <a:gd name="adj1" fmla="val 50000"/>
              <a:gd name="adj2" fmla="val 0"/>
            </a:avLst>
          </a:prstGeom>
          <a:gradFill flip="none" rotWithShape="1">
            <a:gsLst>
              <a:gs pos="34000">
                <a:schemeClr val="accent1">
                  <a:lumMod val="5000"/>
                  <a:lumOff val="95000"/>
                </a:schemeClr>
              </a:gs>
              <a:gs pos="100000">
                <a:schemeClr val="accent1">
                  <a:lumMod val="45000"/>
                  <a:lumOff val="55000"/>
                </a:schemeClr>
              </a:gs>
              <a:gs pos="73000">
                <a:schemeClr val="accent1">
                  <a:lumMod val="30000"/>
                  <a:lumOff val="70000"/>
                </a:schemeClr>
              </a:gs>
            </a:gsLst>
            <a:lin ang="0" scaled="1"/>
            <a:tileRect/>
          </a:gra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 company name&#10;&#10;Description automatically generated">
            <a:extLst>
              <a:ext uri="{FF2B5EF4-FFF2-40B4-BE49-F238E27FC236}">
                <a16:creationId xmlns="" xmlns:a16="http://schemas.microsoft.com/office/drawing/2014/main" id="{F4306628-D2D9-440A-B9D6-95AD2CCD5EA7}"/>
              </a:ext>
            </a:extLst>
          </p:cNvPr>
          <p:cNvPicPr>
            <a:picLocks noChangeAspect="1"/>
          </p:cNvPicPr>
          <p:nvPr/>
        </p:nvPicPr>
        <p:blipFill>
          <a:blip r:embed="rId13" cstate="print">
            <a:extLst>
              <a:ext uri="{28A0092B-C50C-407E-A947-70E740481C1C}">
                <a14:useLocalDpi xmlns="" xmlns:a14="http://schemas.microsoft.com/office/drawing/2010/main" val="0"/>
              </a:ext>
            </a:extLst>
          </a:blip>
          <a:stretch>
            <a:fillRect/>
          </a:stretch>
        </p:blipFill>
        <p:spPr>
          <a:xfrm>
            <a:off x="15565" y="-3282"/>
            <a:ext cx="2142420" cy="549374"/>
          </a:xfrm>
          <a:prstGeom prst="rect">
            <a:avLst/>
          </a:prstGeom>
        </p:spPr>
      </p:pic>
      <p:sp>
        <p:nvSpPr>
          <p:cNvPr id="2" name="Title Placeholder 1">
            <a:extLst>
              <a:ext uri="{FF2B5EF4-FFF2-40B4-BE49-F238E27FC236}">
                <a16:creationId xmlns="" xmlns:a16="http://schemas.microsoft.com/office/drawing/2014/main" id="{530270A2-F7E4-4BA7-8635-81FBDDE51A4D}"/>
              </a:ext>
            </a:extLst>
          </p:cNvPr>
          <p:cNvSpPr>
            <a:spLocks noGrp="1"/>
          </p:cNvSpPr>
          <p:nvPr>
            <p:ph type="title"/>
          </p:nvPr>
        </p:nvSpPr>
        <p:spPr>
          <a:xfrm>
            <a:off x="2747749" y="-146534"/>
            <a:ext cx="5862851" cy="83587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10" name="Footer Placeholder 4">
            <a:extLst>
              <a:ext uri="{FF2B5EF4-FFF2-40B4-BE49-F238E27FC236}">
                <a16:creationId xmlns="" xmlns:a16="http://schemas.microsoft.com/office/drawing/2014/main" id="{88E06945-3514-429C-A89B-001EA2E67250}"/>
              </a:ext>
            </a:extLst>
          </p:cNvPr>
          <p:cNvSpPr>
            <a:spLocks noGrp="1"/>
          </p:cNvSpPr>
          <p:nvPr>
            <p:ph type="ftr" sz="quarter" idx="3"/>
          </p:nvPr>
        </p:nvSpPr>
        <p:spPr>
          <a:xfrm>
            <a:off x="3904445" y="6542708"/>
            <a:ext cx="4114800" cy="365125"/>
          </a:xfrm>
          <a:prstGeom prst="rect">
            <a:avLst/>
          </a:prstGeom>
        </p:spPr>
        <p:txBody>
          <a:bodyPr/>
          <a:lstStyle>
            <a:lvl1pPr algn="ctr">
              <a:defRPr sz="1200">
                <a:solidFill>
                  <a:schemeClr val="bg1"/>
                </a:solidFill>
              </a:defRPr>
            </a:lvl1pPr>
          </a:lstStyle>
          <a:p>
            <a:r>
              <a:rPr lang="en-US"/>
              <a:t>Müəlliflər</a:t>
            </a:r>
          </a:p>
        </p:txBody>
      </p:sp>
    </p:spTree>
    <p:extLst>
      <p:ext uri="{BB962C8B-B14F-4D97-AF65-F5344CB8AC3E}">
        <p14:creationId xmlns="" xmlns:p14="http://schemas.microsoft.com/office/powerpoint/2010/main" val="2362832366"/>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Lst>
  <p:hf sldNum="0" hdr="0" dt="0"/>
  <p:txStyles>
    <p:titleStyle>
      <a:lvl1pPr algn="ctr" defTabSz="914400" rtl="0" eaLnBrk="1" latinLnBrk="0" hangingPunct="1">
        <a:lnSpc>
          <a:spcPct val="90000"/>
        </a:lnSpc>
        <a:spcBef>
          <a:spcPct val="0"/>
        </a:spcBef>
        <a:buNone/>
        <a:defRPr sz="3200" b="1" kern="1200">
          <a:solidFill>
            <a:srgbClr val="7030A0"/>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377CFFC-522D-4D84-8582-577288370991}"/>
              </a:ext>
            </a:extLst>
          </p:cNvPr>
          <p:cNvSpPr>
            <a:spLocks noGrp="1"/>
          </p:cNvSpPr>
          <p:nvPr>
            <p:ph type="ctrTitle"/>
          </p:nvPr>
        </p:nvSpPr>
        <p:spPr/>
        <p:txBody>
          <a:bodyPr/>
          <a:lstStyle/>
          <a:p>
            <a:r>
              <a:rPr lang="en-US" dirty="0" smtClean="0"/>
              <a:t>Purulent </a:t>
            </a:r>
            <a:r>
              <a:rPr lang="en-US" dirty="0" err="1" smtClean="0"/>
              <a:t>pleuritis</a:t>
            </a:r>
            <a:r>
              <a:rPr lang="en-US" dirty="0" smtClean="0"/>
              <a:t> </a:t>
            </a:r>
            <a:endParaRPr lang="en-US" dirty="0"/>
          </a:p>
        </p:txBody>
      </p:sp>
      <p:sp>
        <p:nvSpPr>
          <p:cNvPr id="3" name="Subtitle 2">
            <a:extLst>
              <a:ext uri="{FF2B5EF4-FFF2-40B4-BE49-F238E27FC236}">
                <a16:creationId xmlns="" xmlns:a16="http://schemas.microsoft.com/office/drawing/2014/main" id="{E985BADA-DAD1-451C-AA90-03B0119E65D5}"/>
              </a:ext>
            </a:extLst>
          </p:cNvPr>
          <p:cNvSpPr>
            <a:spLocks noGrp="1"/>
          </p:cNvSpPr>
          <p:nvPr>
            <p:ph type="subTitle" idx="1"/>
          </p:nvPr>
        </p:nvSpPr>
        <p:spPr/>
        <p:txBody>
          <a:bodyPr/>
          <a:lstStyle/>
          <a:p>
            <a:pPr>
              <a:lnSpc>
                <a:spcPct val="80000"/>
              </a:lnSpc>
            </a:pPr>
            <a:r>
              <a:rPr lang="en-US" altLang="en-US" b="1" dirty="0" err="1" smtClean="0">
                <a:latin typeface="Times New Roman" pitchFamily="18" charset="0"/>
                <a:cs typeface="Times New Roman" pitchFamily="18" charset="0"/>
              </a:rPr>
              <a:t>Ph.D</a:t>
            </a:r>
            <a:r>
              <a:rPr lang="en-US" altLang="en-US" b="1" dirty="0" smtClean="0">
                <a:latin typeface="Times New Roman" pitchFamily="18" charset="0"/>
                <a:cs typeface="Times New Roman" pitchFamily="18" charset="0"/>
              </a:rPr>
              <a:t> </a:t>
            </a:r>
            <a:r>
              <a:rPr lang="en-US" altLang="en-US" b="1" dirty="0" err="1" smtClean="0">
                <a:latin typeface="Times New Roman" pitchFamily="18" charset="0"/>
                <a:cs typeface="Times New Roman" pitchFamily="18" charset="0"/>
              </a:rPr>
              <a:t>Mahmudov</a:t>
            </a:r>
            <a:r>
              <a:rPr lang="en-US" altLang="en-US" b="1" dirty="0" smtClean="0">
                <a:latin typeface="Times New Roman" pitchFamily="18" charset="0"/>
                <a:cs typeface="Times New Roman" pitchFamily="18" charset="0"/>
              </a:rPr>
              <a:t> </a:t>
            </a:r>
            <a:r>
              <a:rPr lang="en-US" altLang="en-US" b="1" dirty="0" err="1" smtClean="0">
                <a:latin typeface="Times New Roman" pitchFamily="18" charset="0"/>
                <a:cs typeface="Times New Roman" pitchFamily="18" charset="0"/>
              </a:rPr>
              <a:t>Mahir</a:t>
            </a:r>
            <a:endParaRPr lang="az-Latn-AZ" altLang="en-US" b="1" dirty="0" smtClean="0">
              <a:latin typeface="Times New Roman" pitchFamily="18" charset="0"/>
              <a:cs typeface="Times New Roman" pitchFamily="18" charset="0"/>
            </a:endParaRPr>
          </a:p>
          <a:p>
            <a:pPr>
              <a:lnSpc>
                <a:spcPct val="80000"/>
              </a:lnSpc>
            </a:pPr>
            <a:r>
              <a:rPr lang="en-US" altLang="en-US" dirty="0" smtClean="0">
                <a:latin typeface="Times New Roman" pitchFamily="18" charset="0"/>
                <a:cs typeface="Times New Roman" pitchFamily="18" charset="0"/>
              </a:rPr>
              <a:t>Azerbaijan Medical University</a:t>
            </a:r>
          </a:p>
          <a:p>
            <a:pPr>
              <a:lnSpc>
                <a:spcPct val="80000"/>
              </a:lnSpc>
            </a:pPr>
            <a:r>
              <a:rPr lang="en-US" altLang="en-US" dirty="0" smtClean="0">
                <a:latin typeface="Times New Roman" pitchFamily="18" charset="0"/>
                <a:cs typeface="Times New Roman" pitchFamily="18" charset="0"/>
              </a:rPr>
              <a:t>I Surgical Diseases Department</a:t>
            </a:r>
            <a:endParaRPr lang="az-Latn-AZ" altLang="en-US" dirty="0" smtClean="0">
              <a:latin typeface="Times New Roman" pitchFamily="18" charset="0"/>
              <a:cs typeface="Times New Roman" pitchFamily="18" charset="0"/>
            </a:endParaRPr>
          </a:p>
          <a:p>
            <a:endParaRPr lang="en-US" dirty="0"/>
          </a:p>
        </p:txBody>
      </p:sp>
      <p:sp>
        <p:nvSpPr>
          <p:cNvPr id="5" name="TextBox 4">
            <a:extLst>
              <a:ext uri="{FF2B5EF4-FFF2-40B4-BE49-F238E27FC236}">
                <a16:creationId xmlns="" xmlns:a16="http://schemas.microsoft.com/office/drawing/2014/main" id="{3B3EDAEC-D191-4E52-8D23-EB29AD92234D}"/>
              </a:ext>
            </a:extLst>
          </p:cNvPr>
          <p:cNvSpPr txBox="1"/>
          <p:nvPr/>
        </p:nvSpPr>
        <p:spPr>
          <a:xfrm>
            <a:off x="10221686" y="172926"/>
            <a:ext cx="1867819" cy="369332"/>
          </a:xfrm>
          <a:prstGeom prst="rect">
            <a:avLst/>
          </a:prstGeom>
          <a:noFill/>
        </p:spPr>
        <p:txBody>
          <a:bodyPr wrap="none" rtlCol="0">
            <a:spAutoFit/>
          </a:bodyPr>
          <a:lstStyle/>
          <a:p>
            <a:r>
              <a:rPr lang="en-US" dirty="0" smtClean="0"/>
              <a:t>Purulent </a:t>
            </a:r>
            <a:r>
              <a:rPr lang="en-US" dirty="0" err="1" smtClean="0"/>
              <a:t>pleuritis</a:t>
            </a:r>
            <a:r>
              <a:rPr lang="en-US" dirty="0" smtClean="0"/>
              <a:t> </a:t>
            </a:r>
            <a:endParaRPr lang="en-US" b="1" dirty="0">
              <a:solidFill>
                <a:schemeClr val="accent1">
                  <a:lumMod val="75000"/>
                </a:schemeClr>
              </a:solidFill>
            </a:endParaRPr>
          </a:p>
        </p:txBody>
      </p:sp>
    </p:spTree>
    <p:extLst>
      <p:ext uri="{BB962C8B-B14F-4D97-AF65-F5344CB8AC3E}">
        <p14:creationId xmlns="" xmlns:p14="http://schemas.microsoft.com/office/powerpoint/2010/main" val="40962252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Definition</a:t>
            </a:r>
            <a:endParaRPr lang="ru-RU" dirty="0"/>
          </a:p>
        </p:txBody>
      </p:sp>
      <p:sp>
        <p:nvSpPr>
          <p:cNvPr id="4" name="Нижний колонтитул 3"/>
          <p:cNvSpPr>
            <a:spLocks noGrp="1"/>
          </p:cNvSpPr>
          <p:nvPr>
            <p:ph type="ftr" sz="quarter" idx="11"/>
          </p:nvPr>
        </p:nvSpPr>
        <p:spPr/>
        <p:txBody>
          <a:bodyPr/>
          <a:lstStyle/>
          <a:p>
            <a:r>
              <a:rPr lang="en-US" smtClean="0"/>
              <a:t>Müəlliflər</a:t>
            </a:r>
            <a:endParaRPr lang="en-US"/>
          </a:p>
        </p:txBody>
      </p:sp>
      <p:sp>
        <p:nvSpPr>
          <p:cNvPr id="3" name="Содержимое 2"/>
          <p:cNvSpPr>
            <a:spLocks noGrp="1"/>
          </p:cNvSpPr>
          <p:nvPr>
            <p:ph idx="1"/>
          </p:nvPr>
        </p:nvSpPr>
        <p:spPr>
          <a:xfrm>
            <a:off x="2273104" y="1656813"/>
            <a:ext cx="7335129" cy="1747569"/>
          </a:xfrm>
        </p:spPr>
        <p:txBody>
          <a:bodyPr/>
          <a:lstStyle/>
          <a:p>
            <a:pPr algn="ctr">
              <a:buNone/>
            </a:pPr>
            <a:r>
              <a:rPr lang="en-US" b="1" dirty="0" smtClean="0"/>
              <a:t>   It is a purulent inflammation of the pleura, also called </a:t>
            </a:r>
            <a:r>
              <a:rPr lang="en-US" b="1" dirty="0" err="1" smtClean="0"/>
              <a:t>pyothorax</a:t>
            </a:r>
            <a:r>
              <a:rPr lang="en-US" b="1" dirty="0" smtClean="0"/>
              <a:t> or </a:t>
            </a:r>
            <a:r>
              <a:rPr lang="en-US" b="1" dirty="0" err="1" smtClean="0"/>
              <a:t>empyema</a:t>
            </a:r>
            <a:r>
              <a:rPr lang="en-US" b="1" dirty="0" smtClean="0"/>
              <a:t>. If not treated immediately, it can be fatal.</a:t>
            </a:r>
          </a:p>
        </p:txBody>
      </p:sp>
      <p:sp>
        <p:nvSpPr>
          <p:cNvPr id="13314" name="AutoShape 2" descr="Pleural empyema - anatomical scheme in hand drawn style. Gathering of pus  in pleural space, type of pleural effusion Stock Vector Image &amp; Art - Alamy"/>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 name="Прямоугольник 7"/>
          <p:cNvSpPr/>
          <p:nvPr/>
        </p:nvSpPr>
        <p:spPr>
          <a:xfrm>
            <a:off x="3760641" y="4411952"/>
            <a:ext cx="4839530" cy="369332"/>
          </a:xfrm>
          <a:prstGeom prst="rect">
            <a:avLst/>
          </a:prstGeom>
        </p:spPr>
        <p:txBody>
          <a:bodyPr wrap="none">
            <a:spAutoFit/>
          </a:bodyPr>
          <a:lstStyle/>
          <a:p>
            <a:r>
              <a:rPr lang="en-US" dirty="0" smtClean="0"/>
              <a:t>https://www.youtube.com/watch?v=cJlDaZoNXUI</a:t>
            </a:r>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3D8F62D-AAB6-44A9-8812-FB14E1F0A38B}"/>
              </a:ext>
            </a:extLst>
          </p:cNvPr>
          <p:cNvSpPr>
            <a:spLocks noGrp="1"/>
          </p:cNvSpPr>
          <p:nvPr>
            <p:ph type="title"/>
          </p:nvPr>
        </p:nvSpPr>
        <p:spPr/>
        <p:txBody>
          <a:bodyPr/>
          <a:lstStyle/>
          <a:p>
            <a:r>
              <a:rPr lang="en-US" dirty="0" smtClean="0"/>
              <a:t>Definition</a:t>
            </a:r>
            <a:endParaRPr lang="en-US" dirty="0"/>
          </a:p>
        </p:txBody>
      </p:sp>
      <p:sp>
        <p:nvSpPr>
          <p:cNvPr id="4" name="Footer Placeholder 3">
            <a:extLst>
              <a:ext uri="{FF2B5EF4-FFF2-40B4-BE49-F238E27FC236}">
                <a16:creationId xmlns="" xmlns:a16="http://schemas.microsoft.com/office/drawing/2014/main" id="{3D2870DB-F1F6-4512-BEEA-12648B796EA8}"/>
              </a:ext>
            </a:extLst>
          </p:cNvPr>
          <p:cNvSpPr>
            <a:spLocks noGrp="1"/>
          </p:cNvSpPr>
          <p:nvPr>
            <p:ph type="ftr" sz="quarter" idx="11"/>
          </p:nvPr>
        </p:nvSpPr>
        <p:spPr/>
        <p:txBody>
          <a:bodyPr/>
          <a:lstStyle/>
          <a:p>
            <a:r>
              <a:rPr lang="en-US" sz="1400" dirty="0" smtClean="0"/>
              <a:t>Ass. </a:t>
            </a:r>
            <a:r>
              <a:rPr lang="en-US" sz="1400" dirty="0" err="1" smtClean="0"/>
              <a:t>Mahir</a:t>
            </a:r>
            <a:r>
              <a:rPr lang="en-US" sz="1400" dirty="0" smtClean="0"/>
              <a:t> G. </a:t>
            </a:r>
            <a:r>
              <a:rPr lang="en-US" sz="1400" dirty="0" err="1" smtClean="0"/>
              <a:t>Mahmudov</a:t>
            </a:r>
            <a:endParaRPr lang="en-US" sz="1400" dirty="0"/>
          </a:p>
        </p:txBody>
      </p:sp>
      <p:sp>
        <p:nvSpPr>
          <p:cNvPr id="7" name="TextBox 6">
            <a:extLst>
              <a:ext uri="{FF2B5EF4-FFF2-40B4-BE49-F238E27FC236}">
                <a16:creationId xmlns="" xmlns:a16="http://schemas.microsoft.com/office/drawing/2014/main" id="{3B3EDAEC-D191-4E52-8D23-EB29AD92234D}"/>
              </a:ext>
            </a:extLst>
          </p:cNvPr>
          <p:cNvSpPr txBox="1"/>
          <p:nvPr/>
        </p:nvSpPr>
        <p:spPr>
          <a:xfrm>
            <a:off x="10221686" y="172926"/>
            <a:ext cx="1867819" cy="369332"/>
          </a:xfrm>
          <a:prstGeom prst="rect">
            <a:avLst/>
          </a:prstGeom>
          <a:noFill/>
        </p:spPr>
        <p:txBody>
          <a:bodyPr wrap="none" rtlCol="0">
            <a:spAutoFit/>
          </a:bodyPr>
          <a:lstStyle/>
          <a:p>
            <a:r>
              <a:rPr lang="az-Latn-AZ" b="1" dirty="0" smtClean="0">
                <a:solidFill>
                  <a:schemeClr val="accent1">
                    <a:lumMod val="75000"/>
                  </a:schemeClr>
                </a:solidFill>
              </a:rPr>
              <a:t>Mondor's disease</a:t>
            </a:r>
            <a:endParaRPr lang="en-US" b="1" dirty="0">
              <a:solidFill>
                <a:schemeClr val="accent1">
                  <a:lumMod val="75000"/>
                </a:schemeClr>
              </a:solidFill>
            </a:endParaRPr>
          </a:p>
        </p:txBody>
      </p:sp>
      <p:pic>
        <p:nvPicPr>
          <p:cNvPr id="8" name="Picture 9">
            <a:extLst>
              <a:ext uri="{FF2B5EF4-FFF2-40B4-BE49-F238E27FC236}">
                <a16:creationId xmlns:a16="http://schemas.microsoft.com/office/drawing/2014/main" xmlns="" id="{8EF959F7-5AEF-E94F-8C79-7CBF55C6B492}"/>
              </a:ext>
            </a:extLst>
          </p:cNvPr>
          <p:cNvPicPr>
            <a:picLocks noChangeAspect="1" noChangeArrowheads="1"/>
          </p:cNvPicPr>
          <p:nvPr/>
        </p:nvPicPr>
        <p:blipFill>
          <a:blip r:embed="rId2">
            <a:extLst>
              <a:ext uri="{28A0092B-C50C-407E-A947-70E740481C1C}">
                <a14:useLocalDpi xmlns:a14="http://schemas.microsoft.com/office/drawing/2010/main" xmlns="" val="0"/>
              </a:ext>
            </a:extLst>
          </a:blip>
          <a:stretch>
            <a:fillRect/>
          </a:stretch>
        </p:blipFill>
        <p:spPr bwMode="auto">
          <a:xfrm>
            <a:off x="2912012" y="1598995"/>
            <a:ext cx="5725551" cy="452045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313535950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Pleural space</a:t>
            </a:r>
            <a:endParaRPr lang="ru-RU" dirty="0"/>
          </a:p>
        </p:txBody>
      </p:sp>
      <p:sp>
        <p:nvSpPr>
          <p:cNvPr id="4" name="Нижний колонтитул 3"/>
          <p:cNvSpPr>
            <a:spLocks noGrp="1"/>
          </p:cNvSpPr>
          <p:nvPr>
            <p:ph type="ftr" sz="quarter" idx="11"/>
          </p:nvPr>
        </p:nvSpPr>
        <p:spPr/>
        <p:txBody>
          <a:bodyPr/>
          <a:lstStyle/>
          <a:p>
            <a:r>
              <a:rPr lang="en-US" smtClean="0"/>
              <a:t>Müəlliflər</a:t>
            </a:r>
            <a:endParaRPr lang="en-US"/>
          </a:p>
        </p:txBody>
      </p:sp>
      <p:pic>
        <p:nvPicPr>
          <p:cNvPr id="5" name="Picture 4">
            <a:extLst>
              <a:ext uri="{FF2B5EF4-FFF2-40B4-BE49-F238E27FC236}">
                <a16:creationId xmlns:a16="http://schemas.microsoft.com/office/drawing/2014/main" xmlns="" id="{8683FA4D-1B71-4946-A566-F9789AE9E0A3}"/>
              </a:ext>
            </a:extLst>
          </p:cNvPr>
          <p:cNvPicPr>
            <a:picLocks noGrp="1" noChangeAspect="1" noChangeArrowheads="1"/>
          </p:cNvPicPr>
          <p:nvPr>
            <p:ph idx="1"/>
          </p:nvPr>
        </p:nvPicPr>
        <p:blipFill>
          <a:blip r:embed="rId2">
            <a:extLst>
              <a:ext uri="{28A0092B-C50C-407E-A947-70E740481C1C}">
                <a14:useLocalDpi xmlns:a14="http://schemas.microsoft.com/office/drawing/2010/main" xmlns="" val="0"/>
              </a:ext>
            </a:extLst>
          </a:blip>
          <a:stretch>
            <a:fillRect/>
          </a:stretch>
        </p:blipFill>
        <p:spPr bwMode="auto">
          <a:xfrm>
            <a:off x="168813" y="1069145"/>
            <a:ext cx="5669280" cy="437505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6" name="Прямоугольник 5"/>
          <p:cNvSpPr/>
          <p:nvPr/>
        </p:nvSpPr>
        <p:spPr>
          <a:xfrm>
            <a:off x="5833403" y="4153377"/>
            <a:ext cx="6096000" cy="2308324"/>
          </a:xfrm>
          <a:prstGeom prst="rect">
            <a:avLst/>
          </a:prstGeom>
        </p:spPr>
        <p:txBody>
          <a:bodyPr>
            <a:spAutoFit/>
          </a:bodyPr>
          <a:lstStyle/>
          <a:p>
            <a:pPr algn="just"/>
            <a:r>
              <a:rPr lang="en-US" sz="2400" dirty="0" smtClean="0"/>
              <a:t>The function of the pleura is to allow optimal expansion and contraction of the lungs during breathing. The pleural fluid acts as a lubricant, allowing the parietal and visceral pleura to glide over each other friction free. This fluid is produced by the pleural layers themselves.</a:t>
            </a:r>
            <a:endParaRPr lang="ru-RU" sz="24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xmlns="" id="{E9DE4C0A-80AC-4304-B195-9B1EB4FCEFAA}"/>
              </a:ext>
            </a:extLst>
          </p:cNvPr>
          <p:cNvSpPr>
            <a:spLocks noGrp="1" noChangeArrowheads="1"/>
          </p:cNvSpPr>
          <p:nvPr>
            <p:ph type="title"/>
          </p:nvPr>
        </p:nvSpPr>
        <p:spPr/>
        <p:txBody>
          <a:bodyPr>
            <a:normAutofit/>
          </a:bodyPr>
          <a:lstStyle/>
          <a:p>
            <a:r>
              <a:rPr lang="az-Latn-AZ" altLang="en-US" sz="4000" dirty="0" smtClean="0"/>
              <a:t>Physiology of the pleura</a:t>
            </a:r>
            <a:endParaRPr lang="az-Latn-AZ" altLang="en-US" sz="4000" dirty="0"/>
          </a:p>
        </p:txBody>
      </p:sp>
      <p:pic>
        <p:nvPicPr>
          <p:cNvPr id="8" name="Picture 11">
            <a:extLst>
              <a:ext uri="{FF2B5EF4-FFF2-40B4-BE49-F238E27FC236}">
                <a16:creationId xmlns:a16="http://schemas.microsoft.com/office/drawing/2014/main" xmlns="" id="{A1B7C0B7-F3F1-9444-BF26-83499223474B}"/>
              </a:ext>
            </a:extLst>
          </p:cNvPr>
          <p:cNvPicPr>
            <a:picLocks noGrp="1" noChangeAspect="1" noChangeArrowheads="1"/>
          </p:cNvPicPr>
          <p:nvPr>
            <p:ph sz="half" idx="2"/>
          </p:nvPr>
        </p:nvPicPr>
        <p:blipFill>
          <a:blip r:embed="rId2">
            <a:extLst>
              <a:ext uri="{28A0092B-C50C-407E-A947-70E740481C1C}">
                <a14:useLocalDpi xmlns:a14="http://schemas.microsoft.com/office/drawing/2010/main" xmlns="" val="0"/>
              </a:ext>
            </a:extLst>
          </a:blip>
          <a:srcRect/>
          <a:stretch>
            <a:fillRect/>
          </a:stretch>
        </p:blipFill>
        <p:spPr bwMode="auto">
          <a:xfrm>
            <a:off x="6816080" y="1412775"/>
            <a:ext cx="4608511" cy="469217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5" name="Прямоугольник 4"/>
          <p:cNvSpPr/>
          <p:nvPr/>
        </p:nvSpPr>
        <p:spPr>
          <a:xfrm>
            <a:off x="445478" y="1649327"/>
            <a:ext cx="6096000" cy="4524315"/>
          </a:xfrm>
          <a:prstGeom prst="rect">
            <a:avLst/>
          </a:prstGeom>
        </p:spPr>
        <p:txBody>
          <a:bodyPr>
            <a:spAutoFit/>
          </a:bodyPr>
          <a:lstStyle/>
          <a:p>
            <a:pPr algn="just"/>
            <a:r>
              <a:rPr lang="en-US" sz="3200" dirty="0" smtClean="0"/>
              <a:t>The pleural cavity always maintains a negative pressure. During inspiration, its volume expands, and the </a:t>
            </a:r>
            <a:r>
              <a:rPr lang="en-US" sz="3200" dirty="0" err="1" smtClean="0"/>
              <a:t>intrapleural</a:t>
            </a:r>
            <a:r>
              <a:rPr lang="en-US" sz="3200" dirty="0" smtClean="0"/>
              <a:t> pressure drops. This pressure drop decreases the intrapulmonary pressure as well, expanding the lungs and pulling more air into them. During expiration, this process reverses.</a:t>
            </a:r>
            <a:endParaRPr lang="ru-RU" sz="3200" dirty="0"/>
          </a:p>
        </p:txBody>
      </p:sp>
    </p:spTree>
    <p:extLst>
      <p:ext uri="{BB962C8B-B14F-4D97-AF65-F5344CB8AC3E}">
        <p14:creationId xmlns:p14="http://schemas.microsoft.com/office/powerpoint/2010/main" xmlns="" val="34983732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xmlns="" id="{E9DE4C0A-80AC-4304-B195-9B1EB4FCEFAA}"/>
              </a:ext>
            </a:extLst>
          </p:cNvPr>
          <p:cNvSpPr>
            <a:spLocks noGrp="1" noChangeArrowheads="1"/>
          </p:cNvSpPr>
          <p:nvPr>
            <p:ph type="title"/>
          </p:nvPr>
        </p:nvSpPr>
        <p:spPr/>
        <p:txBody>
          <a:bodyPr>
            <a:normAutofit/>
          </a:bodyPr>
          <a:lstStyle/>
          <a:p>
            <a:r>
              <a:rPr lang="en-US" altLang="en-US" sz="4400" dirty="0" smtClean="0"/>
              <a:t>Pleural fluid</a:t>
            </a:r>
            <a:endParaRPr lang="az-Latn-AZ" altLang="en-US" sz="4400" dirty="0"/>
          </a:p>
        </p:txBody>
      </p:sp>
      <p:sp>
        <p:nvSpPr>
          <p:cNvPr id="4" name="Content Placeholder 3">
            <a:extLst>
              <a:ext uri="{FF2B5EF4-FFF2-40B4-BE49-F238E27FC236}">
                <a16:creationId xmlns:a16="http://schemas.microsoft.com/office/drawing/2014/main" xmlns="" id="{F05B2E42-45EA-A946-8B77-90BED5368B67}"/>
              </a:ext>
            </a:extLst>
          </p:cNvPr>
          <p:cNvSpPr>
            <a:spLocks noGrp="1"/>
          </p:cNvSpPr>
          <p:nvPr>
            <p:ph idx="1"/>
          </p:nvPr>
        </p:nvSpPr>
        <p:spPr>
          <a:xfrm>
            <a:off x="838200" y="1825625"/>
            <a:ext cx="6350391" cy="4351338"/>
          </a:xfrm>
        </p:spPr>
        <p:txBody>
          <a:bodyPr>
            <a:normAutofit fontScale="92500" lnSpcReduction="10000"/>
          </a:bodyPr>
          <a:lstStyle/>
          <a:p>
            <a:pPr>
              <a:lnSpc>
                <a:spcPct val="120000"/>
              </a:lnSpc>
              <a:buFont typeface="Wingdings" pitchFamily="2" charset="2"/>
              <a:buChar char="ü"/>
            </a:pPr>
            <a:r>
              <a:rPr lang="en-US" altLang="en-US" sz="3100" dirty="0" smtClean="0">
                <a:solidFill>
                  <a:schemeClr val="accent1">
                    <a:lumMod val="50000"/>
                  </a:schemeClr>
                </a:solidFill>
              </a:rPr>
              <a:t> </a:t>
            </a:r>
            <a:r>
              <a:rPr lang="az-Latn-AZ" altLang="en-US" sz="3100" dirty="0" smtClean="0">
                <a:solidFill>
                  <a:schemeClr val="accent1">
                    <a:lumMod val="50000"/>
                  </a:schemeClr>
                </a:solidFill>
              </a:rPr>
              <a:t>Transudat</a:t>
            </a:r>
            <a:r>
              <a:rPr lang="en-US" altLang="en-US" sz="3100" dirty="0" smtClean="0">
                <a:solidFill>
                  <a:schemeClr val="accent1">
                    <a:lumMod val="50000"/>
                  </a:schemeClr>
                </a:solidFill>
              </a:rPr>
              <a:t>e</a:t>
            </a:r>
            <a:r>
              <a:rPr lang="az-Latn-AZ" altLang="en-US" sz="3100" dirty="0" smtClean="0">
                <a:solidFill>
                  <a:schemeClr val="accent1">
                    <a:lumMod val="50000"/>
                  </a:schemeClr>
                </a:solidFill>
              </a:rPr>
              <a:t> </a:t>
            </a:r>
            <a:r>
              <a:rPr lang="az-Latn-AZ" altLang="en-US" sz="3100" dirty="0">
                <a:solidFill>
                  <a:schemeClr val="accent1">
                    <a:lumMod val="50000"/>
                  </a:schemeClr>
                </a:solidFill>
              </a:rPr>
              <a:t>– </a:t>
            </a:r>
          </a:p>
          <a:p>
            <a:pPr>
              <a:lnSpc>
                <a:spcPct val="120000"/>
              </a:lnSpc>
              <a:buFont typeface="Wingdings" pitchFamily="2" charset="2"/>
              <a:buChar char="ü"/>
            </a:pPr>
            <a:r>
              <a:rPr lang="en-US" altLang="en-US" sz="3100" dirty="0">
                <a:solidFill>
                  <a:schemeClr val="accent1">
                    <a:lumMod val="50000"/>
                  </a:schemeClr>
                </a:solidFill>
              </a:rPr>
              <a:t> </a:t>
            </a:r>
            <a:r>
              <a:rPr lang="az-Latn-AZ" altLang="en-US" sz="3100" dirty="0" smtClean="0">
                <a:solidFill>
                  <a:schemeClr val="accent1">
                    <a:lumMod val="50000"/>
                  </a:schemeClr>
                </a:solidFill>
              </a:rPr>
              <a:t>E</a:t>
            </a:r>
            <a:r>
              <a:rPr lang="en-US" altLang="en-US" sz="3100" dirty="0" err="1" smtClean="0">
                <a:solidFill>
                  <a:schemeClr val="accent1">
                    <a:lumMod val="50000"/>
                  </a:schemeClr>
                </a:solidFill>
              </a:rPr>
              <a:t>xudate</a:t>
            </a:r>
            <a:r>
              <a:rPr lang="az-Latn-AZ" altLang="en-US" sz="3100" dirty="0" smtClean="0">
                <a:solidFill>
                  <a:schemeClr val="accent1">
                    <a:lumMod val="50000"/>
                  </a:schemeClr>
                </a:solidFill>
              </a:rPr>
              <a:t> </a:t>
            </a:r>
            <a:r>
              <a:rPr lang="az-Latn-AZ" altLang="en-US" sz="3100" dirty="0">
                <a:solidFill>
                  <a:schemeClr val="accent1">
                    <a:lumMod val="50000"/>
                  </a:schemeClr>
                </a:solidFill>
              </a:rPr>
              <a:t>– </a:t>
            </a:r>
          </a:p>
          <a:p>
            <a:pPr>
              <a:lnSpc>
                <a:spcPct val="120000"/>
              </a:lnSpc>
              <a:buFont typeface="Wingdings" pitchFamily="2" charset="2"/>
              <a:buChar char="ü"/>
            </a:pPr>
            <a:r>
              <a:rPr lang="en-US" altLang="en-US" sz="3100" dirty="0">
                <a:solidFill>
                  <a:schemeClr val="accent1">
                    <a:lumMod val="50000"/>
                  </a:schemeClr>
                </a:solidFill>
              </a:rPr>
              <a:t> </a:t>
            </a:r>
            <a:r>
              <a:rPr lang="az-Latn-AZ" altLang="en-US" sz="3100" dirty="0" smtClean="0">
                <a:solidFill>
                  <a:schemeClr val="accent1">
                    <a:lumMod val="50000"/>
                  </a:schemeClr>
                </a:solidFill>
              </a:rPr>
              <a:t>P</a:t>
            </a:r>
            <a:r>
              <a:rPr lang="en-US" altLang="en-US" sz="3100" dirty="0" smtClean="0">
                <a:solidFill>
                  <a:schemeClr val="accent1">
                    <a:lumMod val="50000"/>
                  </a:schemeClr>
                </a:solidFill>
              </a:rPr>
              <a:t>y</a:t>
            </a:r>
            <a:r>
              <a:rPr lang="az-Latn-AZ" altLang="en-US" sz="3100" dirty="0" smtClean="0">
                <a:solidFill>
                  <a:schemeClr val="accent1">
                    <a:lumMod val="50000"/>
                  </a:schemeClr>
                </a:solidFill>
              </a:rPr>
              <a:t>ot</a:t>
            </a:r>
            <a:r>
              <a:rPr lang="en-US" altLang="en-US" sz="3100" dirty="0" smtClean="0">
                <a:solidFill>
                  <a:schemeClr val="accent1">
                    <a:lumMod val="50000"/>
                  </a:schemeClr>
                </a:solidFill>
              </a:rPr>
              <a:t>h</a:t>
            </a:r>
            <a:r>
              <a:rPr lang="az-Latn-AZ" altLang="en-US" sz="3100" dirty="0" smtClean="0">
                <a:solidFill>
                  <a:schemeClr val="accent1">
                    <a:lumMod val="50000"/>
                  </a:schemeClr>
                </a:solidFill>
              </a:rPr>
              <a:t>ora</a:t>
            </a:r>
            <a:r>
              <a:rPr lang="en-US" altLang="en-US" sz="3100" dirty="0" smtClean="0">
                <a:solidFill>
                  <a:schemeClr val="accent1">
                    <a:lumMod val="50000"/>
                  </a:schemeClr>
                </a:solidFill>
              </a:rPr>
              <a:t>x</a:t>
            </a:r>
            <a:r>
              <a:rPr lang="az-Latn-AZ" altLang="en-US" sz="3100" dirty="0" smtClean="0">
                <a:solidFill>
                  <a:schemeClr val="accent1">
                    <a:lumMod val="50000"/>
                  </a:schemeClr>
                </a:solidFill>
              </a:rPr>
              <a:t>– </a:t>
            </a:r>
            <a:endParaRPr lang="az-Latn-AZ" altLang="en-US" sz="3100" dirty="0">
              <a:solidFill>
                <a:schemeClr val="accent1">
                  <a:lumMod val="50000"/>
                </a:schemeClr>
              </a:solidFill>
            </a:endParaRPr>
          </a:p>
          <a:p>
            <a:pPr>
              <a:lnSpc>
                <a:spcPct val="120000"/>
              </a:lnSpc>
              <a:buFont typeface="Wingdings" pitchFamily="2" charset="2"/>
              <a:buChar char="ü"/>
            </a:pPr>
            <a:r>
              <a:rPr lang="en-US" altLang="en-US" sz="3100" dirty="0">
                <a:solidFill>
                  <a:schemeClr val="accent1">
                    <a:lumMod val="50000"/>
                  </a:schemeClr>
                </a:solidFill>
              </a:rPr>
              <a:t> </a:t>
            </a:r>
            <a:r>
              <a:rPr lang="en-US" altLang="en-US" sz="3100" dirty="0" err="1" smtClean="0">
                <a:solidFill>
                  <a:schemeClr val="accent1">
                    <a:lumMod val="50000"/>
                  </a:schemeClr>
                </a:solidFill>
              </a:rPr>
              <a:t>Chy</a:t>
            </a:r>
            <a:r>
              <a:rPr lang="az-Latn-AZ" altLang="en-US" sz="3100" dirty="0" smtClean="0">
                <a:solidFill>
                  <a:schemeClr val="accent1">
                    <a:lumMod val="50000"/>
                  </a:schemeClr>
                </a:solidFill>
              </a:rPr>
              <a:t>ilotora</a:t>
            </a:r>
            <a:r>
              <a:rPr lang="en-US" altLang="en-US" sz="3100" dirty="0" smtClean="0">
                <a:solidFill>
                  <a:schemeClr val="accent1">
                    <a:lumMod val="50000"/>
                  </a:schemeClr>
                </a:solidFill>
              </a:rPr>
              <a:t>x</a:t>
            </a:r>
            <a:r>
              <a:rPr lang="az-Latn-AZ" altLang="en-US" sz="3100" dirty="0" smtClean="0">
                <a:solidFill>
                  <a:schemeClr val="accent1">
                    <a:lumMod val="50000"/>
                  </a:schemeClr>
                </a:solidFill>
              </a:rPr>
              <a:t> –</a:t>
            </a:r>
            <a:endParaRPr lang="en-US" altLang="en-US" sz="3100" dirty="0" smtClean="0">
              <a:solidFill>
                <a:schemeClr val="accent1">
                  <a:lumMod val="50000"/>
                </a:schemeClr>
              </a:solidFill>
            </a:endParaRPr>
          </a:p>
          <a:p>
            <a:pPr>
              <a:lnSpc>
                <a:spcPct val="120000"/>
              </a:lnSpc>
              <a:buFont typeface="Wingdings" pitchFamily="2" charset="2"/>
              <a:buChar char="ü"/>
            </a:pPr>
            <a:r>
              <a:rPr lang="en-US" altLang="en-US" sz="3100" dirty="0" err="1" smtClean="0">
                <a:solidFill>
                  <a:schemeClr val="accent1">
                    <a:lumMod val="50000"/>
                  </a:schemeClr>
                </a:solidFill>
              </a:rPr>
              <a:t>Pneumothorax</a:t>
            </a:r>
            <a:r>
              <a:rPr lang="en-US" altLang="en-US" sz="3100" dirty="0" smtClean="0">
                <a:solidFill>
                  <a:schemeClr val="accent1">
                    <a:lumMod val="50000"/>
                  </a:schemeClr>
                </a:solidFill>
              </a:rPr>
              <a:t> -</a:t>
            </a:r>
            <a:endParaRPr lang="az-Latn-AZ" altLang="en-US" sz="3100" dirty="0">
              <a:solidFill>
                <a:schemeClr val="accent1">
                  <a:lumMod val="50000"/>
                </a:schemeClr>
              </a:solidFill>
            </a:endParaRPr>
          </a:p>
          <a:p>
            <a:pPr>
              <a:lnSpc>
                <a:spcPct val="120000"/>
              </a:lnSpc>
              <a:buFont typeface="Wingdings" pitchFamily="2" charset="2"/>
              <a:buChar char="ü"/>
            </a:pPr>
            <a:r>
              <a:rPr lang="en-US" altLang="en-US" sz="3100" dirty="0">
                <a:solidFill>
                  <a:schemeClr val="accent1">
                    <a:lumMod val="50000"/>
                  </a:schemeClr>
                </a:solidFill>
              </a:rPr>
              <a:t> </a:t>
            </a:r>
            <a:r>
              <a:rPr lang="az-Latn-AZ" altLang="en-US" sz="3100" dirty="0" smtClean="0">
                <a:solidFill>
                  <a:schemeClr val="accent1">
                    <a:lumMod val="50000"/>
                  </a:schemeClr>
                </a:solidFill>
              </a:rPr>
              <a:t>Hemot</a:t>
            </a:r>
            <a:r>
              <a:rPr lang="en-US" altLang="en-US" sz="3100" dirty="0" smtClean="0">
                <a:solidFill>
                  <a:schemeClr val="accent1">
                    <a:lumMod val="50000"/>
                  </a:schemeClr>
                </a:solidFill>
              </a:rPr>
              <a:t>h</a:t>
            </a:r>
            <a:r>
              <a:rPr lang="az-Latn-AZ" altLang="en-US" sz="3100" dirty="0" smtClean="0">
                <a:solidFill>
                  <a:schemeClr val="accent1">
                    <a:lumMod val="50000"/>
                  </a:schemeClr>
                </a:solidFill>
              </a:rPr>
              <a:t>ora</a:t>
            </a:r>
            <a:r>
              <a:rPr lang="en-US" altLang="en-US" sz="3100" dirty="0" smtClean="0">
                <a:solidFill>
                  <a:schemeClr val="accent1">
                    <a:lumMod val="50000"/>
                  </a:schemeClr>
                </a:solidFill>
              </a:rPr>
              <a:t>x</a:t>
            </a:r>
            <a:r>
              <a:rPr lang="az-Latn-AZ" altLang="en-US" sz="3100" dirty="0" smtClean="0">
                <a:solidFill>
                  <a:schemeClr val="accent1">
                    <a:lumMod val="50000"/>
                  </a:schemeClr>
                </a:solidFill>
              </a:rPr>
              <a:t> –</a:t>
            </a:r>
            <a:endParaRPr lang="az-Latn-AZ" altLang="en-US" sz="3100" dirty="0">
              <a:solidFill>
                <a:schemeClr val="accent1">
                  <a:lumMod val="50000"/>
                </a:schemeClr>
              </a:solidFill>
            </a:endParaRPr>
          </a:p>
          <a:p>
            <a:pPr>
              <a:lnSpc>
                <a:spcPct val="120000"/>
              </a:lnSpc>
              <a:buFont typeface="Wingdings" pitchFamily="2" charset="2"/>
              <a:buChar char="ü"/>
            </a:pPr>
            <a:r>
              <a:rPr lang="en-US" altLang="en-US" sz="3100" dirty="0">
                <a:solidFill>
                  <a:schemeClr val="accent1">
                    <a:lumMod val="50000"/>
                  </a:schemeClr>
                </a:solidFill>
              </a:rPr>
              <a:t> </a:t>
            </a:r>
            <a:r>
              <a:rPr lang="az-Latn-AZ" altLang="en-US" sz="3100" dirty="0" smtClean="0">
                <a:solidFill>
                  <a:schemeClr val="accent1">
                    <a:lumMod val="50000"/>
                  </a:schemeClr>
                </a:solidFill>
              </a:rPr>
              <a:t>B</a:t>
            </a:r>
            <a:r>
              <a:rPr lang="en-US" altLang="en-US" sz="3100" dirty="0" err="1" smtClean="0">
                <a:solidFill>
                  <a:schemeClr val="accent1">
                    <a:lumMod val="50000"/>
                  </a:schemeClr>
                </a:solidFill>
              </a:rPr>
              <a:t>il</a:t>
            </a:r>
            <a:r>
              <a:rPr lang="az-Latn-AZ" altLang="en-US" sz="3100" dirty="0" smtClean="0">
                <a:solidFill>
                  <a:schemeClr val="accent1">
                    <a:lumMod val="50000"/>
                  </a:schemeClr>
                </a:solidFill>
              </a:rPr>
              <a:t>ot</a:t>
            </a:r>
            <a:r>
              <a:rPr lang="en-US" altLang="en-US" sz="3100" dirty="0" smtClean="0">
                <a:solidFill>
                  <a:schemeClr val="accent1">
                    <a:lumMod val="50000"/>
                  </a:schemeClr>
                </a:solidFill>
              </a:rPr>
              <a:t>h</a:t>
            </a:r>
            <a:r>
              <a:rPr lang="az-Latn-AZ" altLang="en-US" sz="3100" dirty="0" smtClean="0">
                <a:solidFill>
                  <a:schemeClr val="accent1">
                    <a:lumMod val="50000"/>
                  </a:schemeClr>
                </a:solidFill>
              </a:rPr>
              <a:t>ora</a:t>
            </a:r>
            <a:r>
              <a:rPr lang="en-US" altLang="en-US" sz="3100" dirty="0" smtClean="0">
                <a:solidFill>
                  <a:schemeClr val="accent1">
                    <a:lumMod val="50000"/>
                  </a:schemeClr>
                </a:solidFill>
              </a:rPr>
              <a:t>x</a:t>
            </a:r>
            <a:r>
              <a:rPr lang="az-Latn-AZ" altLang="en-US" sz="3100" dirty="0" smtClean="0">
                <a:solidFill>
                  <a:schemeClr val="accent1">
                    <a:lumMod val="50000"/>
                  </a:schemeClr>
                </a:solidFill>
              </a:rPr>
              <a:t>-</a:t>
            </a:r>
            <a:endParaRPr lang="ru-RU" altLang="en-US" sz="3100" dirty="0">
              <a:solidFill>
                <a:schemeClr val="accent1">
                  <a:lumMod val="50000"/>
                </a:schemeClr>
              </a:solidFill>
            </a:endParaRPr>
          </a:p>
        </p:txBody>
      </p:sp>
      <p:pic>
        <p:nvPicPr>
          <p:cNvPr id="20482" name="Picture 2" descr="Purulent pleural fluid drainage from a patient with frank empyema |  Download Scientific Diagram"/>
          <p:cNvPicPr>
            <a:picLocks noChangeAspect="1" noChangeArrowheads="1"/>
          </p:cNvPicPr>
          <p:nvPr/>
        </p:nvPicPr>
        <p:blipFill>
          <a:blip r:embed="rId2"/>
          <a:srcRect/>
          <a:stretch>
            <a:fillRect/>
          </a:stretch>
        </p:blipFill>
        <p:spPr bwMode="auto">
          <a:xfrm>
            <a:off x="5922498" y="2053883"/>
            <a:ext cx="5848448" cy="3882683"/>
          </a:xfrm>
          <a:prstGeom prst="rect">
            <a:avLst/>
          </a:prstGeom>
          <a:noFill/>
        </p:spPr>
      </p:pic>
    </p:spTree>
    <p:extLst>
      <p:ext uri="{BB962C8B-B14F-4D97-AF65-F5344CB8AC3E}">
        <p14:creationId xmlns:p14="http://schemas.microsoft.com/office/powerpoint/2010/main" xmlns="" val="41081958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xmlns="" id="{E9DE4C0A-80AC-4304-B195-9B1EB4FCEFAA}"/>
              </a:ext>
            </a:extLst>
          </p:cNvPr>
          <p:cNvSpPr>
            <a:spLocks noGrp="1" noChangeArrowheads="1"/>
          </p:cNvSpPr>
          <p:nvPr>
            <p:ph type="title"/>
          </p:nvPr>
        </p:nvSpPr>
        <p:spPr/>
        <p:txBody>
          <a:bodyPr>
            <a:normAutofit/>
          </a:bodyPr>
          <a:lstStyle/>
          <a:p>
            <a:r>
              <a:rPr lang="en-US" altLang="en-US" sz="4000" dirty="0" smtClean="0"/>
              <a:t>Causes</a:t>
            </a:r>
            <a:endParaRPr lang="az-Latn-AZ" altLang="en-US" sz="4000" dirty="0"/>
          </a:p>
        </p:txBody>
      </p:sp>
      <p:sp>
        <p:nvSpPr>
          <p:cNvPr id="14" name="AutoShape 4">
            <a:extLst>
              <a:ext uri="{FF2B5EF4-FFF2-40B4-BE49-F238E27FC236}">
                <a16:creationId xmlns:a16="http://schemas.microsoft.com/office/drawing/2014/main" xmlns="" id="{5A3FC9D7-B75A-744E-AB90-76D26E9E0698}"/>
              </a:ext>
            </a:extLst>
          </p:cNvPr>
          <p:cNvSpPr>
            <a:spLocks noChangeArrowheads="1"/>
          </p:cNvSpPr>
          <p:nvPr/>
        </p:nvSpPr>
        <p:spPr bwMode="auto">
          <a:xfrm>
            <a:off x="1238081" y="1090613"/>
            <a:ext cx="3960812" cy="2663825"/>
          </a:xfrm>
          <a:prstGeom prst="downArrowCallout">
            <a:avLst>
              <a:gd name="adj1" fmla="val 37172"/>
              <a:gd name="adj2" fmla="val 37172"/>
              <a:gd name="adj3" fmla="val 16667"/>
              <a:gd name="adj4" fmla="val 66667"/>
            </a:avLst>
          </a:prstGeom>
          <a:solidFill>
            <a:srgbClr val="FFA89F"/>
          </a:solidFill>
          <a:ln w="9525">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a:endParaRPr lang="en-US" altLang="en-US"/>
          </a:p>
        </p:txBody>
      </p:sp>
      <p:sp>
        <p:nvSpPr>
          <p:cNvPr id="15" name="AutoShape 5">
            <a:extLst>
              <a:ext uri="{FF2B5EF4-FFF2-40B4-BE49-F238E27FC236}">
                <a16:creationId xmlns:a16="http://schemas.microsoft.com/office/drawing/2014/main" xmlns="" id="{BFB81F6F-3DD7-D048-971A-9CB7FD821679}"/>
              </a:ext>
            </a:extLst>
          </p:cNvPr>
          <p:cNvSpPr>
            <a:spLocks noChangeArrowheads="1"/>
          </p:cNvSpPr>
          <p:nvPr/>
        </p:nvSpPr>
        <p:spPr bwMode="auto">
          <a:xfrm>
            <a:off x="7163594" y="1052512"/>
            <a:ext cx="3887788" cy="3024188"/>
          </a:xfrm>
          <a:prstGeom prst="downArrowCallout">
            <a:avLst>
              <a:gd name="adj1" fmla="val 32139"/>
              <a:gd name="adj2" fmla="val 32139"/>
              <a:gd name="adj3" fmla="val 16667"/>
              <a:gd name="adj4" fmla="val 66667"/>
            </a:avLst>
          </a:prstGeom>
          <a:solidFill>
            <a:srgbClr val="F6F6A8"/>
          </a:solidFill>
          <a:ln w="9525">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a:endParaRPr lang="en-US" altLang="en-US"/>
          </a:p>
        </p:txBody>
      </p:sp>
      <p:sp>
        <p:nvSpPr>
          <p:cNvPr id="16" name="Oval 6">
            <a:extLst>
              <a:ext uri="{FF2B5EF4-FFF2-40B4-BE49-F238E27FC236}">
                <a16:creationId xmlns:a16="http://schemas.microsoft.com/office/drawing/2014/main" xmlns="" id="{9E2EC334-7AEE-8143-8C07-7C3CB5EB5364}"/>
              </a:ext>
            </a:extLst>
          </p:cNvPr>
          <p:cNvSpPr>
            <a:spLocks noChangeArrowheads="1"/>
          </p:cNvSpPr>
          <p:nvPr/>
        </p:nvSpPr>
        <p:spPr bwMode="auto">
          <a:xfrm>
            <a:off x="1393655" y="3987799"/>
            <a:ext cx="3743325" cy="792163"/>
          </a:xfrm>
          <a:prstGeom prst="ellipse">
            <a:avLst/>
          </a:prstGeom>
          <a:solidFill>
            <a:srgbClr val="FFA89F"/>
          </a:solidFill>
          <a:ln w="9525">
            <a:solidFill>
              <a:schemeClr val="tx1"/>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a:r>
              <a:rPr lang="en-US" altLang="en-US" sz="2000" dirty="0" smtClean="0">
                <a:solidFill>
                  <a:schemeClr val="accent1">
                    <a:lumMod val="50000"/>
                  </a:schemeClr>
                </a:solidFill>
                <a:latin typeface="Arial" panose="020B0604020202020204" pitchFamily="34" charset="0"/>
                <a:cs typeface="Arial" panose="020B0604020202020204" pitchFamily="34" charset="0"/>
              </a:rPr>
              <a:t>Primary</a:t>
            </a:r>
            <a:endParaRPr lang="ru-RU" altLang="en-US" sz="2000" dirty="0">
              <a:solidFill>
                <a:schemeClr val="accent1">
                  <a:lumMod val="50000"/>
                </a:schemeClr>
              </a:solidFill>
              <a:latin typeface="Arial" panose="020B0604020202020204" pitchFamily="34" charset="0"/>
              <a:cs typeface="Arial" panose="020B0604020202020204" pitchFamily="34" charset="0"/>
            </a:endParaRPr>
          </a:p>
        </p:txBody>
      </p:sp>
      <p:sp>
        <p:nvSpPr>
          <p:cNvPr id="17" name="Oval 7">
            <a:extLst>
              <a:ext uri="{FF2B5EF4-FFF2-40B4-BE49-F238E27FC236}">
                <a16:creationId xmlns:a16="http://schemas.microsoft.com/office/drawing/2014/main" xmlns="" id="{527C8925-E2F9-AC4E-B92A-F5D9DEFCE09A}"/>
              </a:ext>
            </a:extLst>
          </p:cNvPr>
          <p:cNvSpPr>
            <a:spLocks noChangeArrowheads="1"/>
          </p:cNvSpPr>
          <p:nvPr/>
        </p:nvSpPr>
        <p:spPr bwMode="auto">
          <a:xfrm>
            <a:off x="7234897" y="4329906"/>
            <a:ext cx="3673475" cy="792163"/>
          </a:xfrm>
          <a:prstGeom prst="ellipse">
            <a:avLst/>
          </a:prstGeom>
          <a:solidFill>
            <a:srgbClr val="F6F6A8"/>
          </a:solidFill>
          <a:ln w="9525">
            <a:solidFill>
              <a:schemeClr val="tx1"/>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a:r>
              <a:rPr lang="en-US" altLang="en-US" sz="2000" dirty="0" smtClean="0">
                <a:solidFill>
                  <a:schemeClr val="accent1">
                    <a:lumMod val="50000"/>
                  </a:schemeClr>
                </a:solidFill>
                <a:latin typeface="Arial" panose="020B0604020202020204" pitchFamily="34" charset="0"/>
                <a:cs typeface="Arial" panose="020B0604020202020204" pitchFamily="34" charset="0"/>
              </a:rPr>
              <a:t>Secondary </a:t>
            </a:r>
            <a:endParaRPr lang="ru-RU" altLang="en-US" sz="2000" dirty="0">
              <a:solidFill>
                <a:schemeClr val="accent1">
                  <a:lumMod val="50000"/>
                </a:schemeClr>
              </a:solidFill>
              <a:latin typeface="Arial" panose="020B0604020202020204" pitchFamily="34" charset="0"/>
              <a:cs typeface="Arial" panose="020B0604020202020204" pitchFamily="34" charset="0"/>
            </a:endParaRPr>
          </a:p>
        </p:txBody>
      </p:sp>
      <p:sp>
        <p:nvSpPr>
          <p:cNvPr id="19" name="Text Box 12">
            <a:extLst>
              <a:ext uri="{FF2B5EF4-FFF2-40B4-BE49-F238E27FC236}">
                <a16:creationId xmlns:a16="http://schemas.microsoft.com/office/drawing/2014/main" xmlns="" id="{3F726497-7E56-E042-9C7A-D1D8225DD647}"/>
              </a:ext>
            </a:extLst>
          </p:cNvPr>
          <p:cNvSpPr txBox="1">
            <a:spLocks noChangeArrowheads="1"/>
          </p:cNvSpPr>
          <p:nvPr/>
        </p:nvSpPr>
        <p:spPr bwMode="auto">
          <a:xfrm>
            <a:off x="1299993" y="1125420"/>
            <a:ext cx="3836987" cy="132343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marL="342900" indent="-342900">
              <a:buFont typeface="Wingdings" pitchFamily="2" charset="2"/>
              <a:buChar char="ü"/>
            </a:pPr>
            <a:r>
              <a:rPr lang="az-Latn-AZ" altLang="en-US" sz="2000" b="1" dirty="0"/>
              <a:t> </a:t>
            </a:r>
            <a:r>
              <a:rPr lang="en-US" altLang="en-US" sz="2000" dirty="0" smtClean="0">
                <a:solidFill>
                  <a:schemeClr val="accent1">
                    <a:lumMod val="50000"/>
                  </a:schemeClr>
                </a:solidFill>
                <a:latin typeface="Arial" panose="020B0604020202020204" pitchFamily="34" charset="0"/>
                <a:cs typeface="Arial" panose="020B0604020202020204" pitchFamily="34" charset="0"/>
              </a:rPr>
              <a:t>10% </a:t>
            </a:r>
          </a:p>
          <a:p>
            <a:pPr marL="342900" indent="-342900">
              <a:buFont typeface="Wingdings" pitchFamily="2" charset="2"/>
              <a:buChar char="ü"/>
            </a:pPr>
            <a:r>
              <a:rPr lang="en-US" altLang="en-US" sz="2000" dirty="0" smtClean="0">
                <a:solidFill>
                  <a:schemeClr val="accent1">
                    <a:lumMod val="50000"/>
                  </a:schemeClr>
                </a:solidFill>
                <a:latin typeface="Arial" panose="020B0604020202020204" pitchFamily="34" charset="0"/>
                <a:cs typeface="Arial" panose="020B0604020202020204" pitchFamily="34" charset="0"/>
              </a:rPr>
              <a:t>-not related to previous pneumonia</a:t>
            </a:r>
          </a:p>
          <a:p>
            <a:pPr marL="342900" indent="-342900">
              <a:buFont typeface="Wingdings" pitchFamily="2" charset="2"/>
              <a:buChar char="ü"/>
            </a:pPr>
            <a:r>
              <a:rPr lang="en-US" altLang="en-US" sz="2000" dirty="0" smtClean="0">
                <a:solidFill>
                  <a:schemeClr val="accent1">
                    <a:lumMod val="50000"/>
                  </a:schemeClr>
                </a:solidFill>
                <a:latin typeface="Arial" panose="020B0604020202020204" pitchFamily="34" charset="0"/>
                <a:cs typeface="Arial" panose="020B0604020202020204" pitchFamily="34" charset="0"/>
              </a:rPr>
              <a:t>intervention</a:t>
            </a:r>
            <a:endParaRPr lang="az-Latn-AZ" altLang="en-US" sz="2000" dirty="0">
              <a:solidFill>
                <a:schemeClr val="accent1">
                  <a:lumMod val="50000"/>
                </a:schemeClr>
              </a:solidFill>
              <a:latin typeface="Arial" panose="020B0604020202020204" pitchFamily="34" charset="0"/>
              <a:cs typeface="Arial" panose="020B0604020202020204" pitchFamily="34" charset="0"/>
            </a:endParaRPr>
          </a:p>
        </p:txBody>
      </p:sp>
      <p:sp>
        <p:nvSpPr>
          <p:cNvPr id="20" name="Text Box 14">
            <a:extLst>
              <a:ext uri="{FF2B5EF4-FFF2-40B4-BE49-F238E27FC236}">
                <a16:creationId xmlns:a16="http://schemas.microsoft.com/office/drawing/2014/main" xmlns="" id="{50AC0691-C217-A14B-96C6-8E502B5FAA37}"/>
              </a:ext>
            </a:extLst>
          </p:cNvPr>
          <p:cNvSpPr txBox="1">
            <a:spLocks noChangeArrowheads="1"/>
          </p:cNvSpPr>
          <p:nvPr/>
        </p:nvSpPr>
        <p:spPr bwMode="auto">
          <a:xfrm>
            <a:off x="7235032" y="1126456"/>
            <a:ext cx="3744912" cy="120032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marL="342900" indent="-342900">
              <a:buFont typeface="Wingdings" pitchFamily="2" charset="2"/>
              <a:buChar char="ü"/>
            </a:pPr>
            <a:r>
              <a:rPr lang="en-US" altLang="en-US" dirty="0" smtClean="0">
                <a:solidFill>
                  <a:schemeClr val="accent1">
                    <a:lumMod val="50000"/>
                  </a:schemeClr>
                </a:solidFill>
                <a:latin typeface="Arial" panose="020B0604020202020204" pitchFamily="34" charset="0"/>
                <a:cs typeface="Arial" panose="020B0604020202020204" pitchFamily="34" charset="0"/>
              </a:rPr>
              <a:t>Cervical infection</a:t>
            </a:r>
          </a:p>
          <a:p>
            <a:pPr marL="342900" indent="-342900">
              <a:buFont typeface="Wingdings" pitchFamily="2" charset="2"/>
              <a:buChar char="ü"/>
            </a:pPr>
            <a:r>
              <a:rPr lang="en-US" altLang="en-US" dirty="0" smtClean="0">
                <a:solidFill>
                  <a:schemeClr val="accent1">
                    <a:lumMod val="50000"/>
                  </a:schemeClr>
                </a:solidFill>
                <a:latin typeface="Arial" panose="020B0604020202020204" pitchFamily="34" charset="0"/>
                <a:cs typeface="Arial" panose="020B0604020202020204" pitchFamily="34" charset="0"/>
              </a:rPr>
              <a:t>Esophageal rupture</a:t>
            </a:r>
          </a:p>
          <a:p>
            <a:pPr marL="342900" indent="-342900">
              <a:buFont typeface="Wingdings" pitchFamily="2" charset="2"/>
              <a:buChar char="ü"/>
            </a:pPr>
            <a:r>
              <a:rPr lang="en-US" altLang="en-US" dirty="0" smtClean="0">
                <a:solidFill>
                  <a:schemeClr val="accent1">
                    <a:lumMod val="50000"/>
                  </a:schemeClr>
                </a:solidFill>
                <a:latin typeface="Arial" panose="020B0604020202020204" pitchFamily="34" charset="0"/>
                <a:cs typeface="Arial" panose="020B0604020202020204" pitchFamily="34" charset="0"/>
              </a:rPr>
              <a:t>Trauma</a:t>
            </a:r>
          </a:p>
          <a:p>
            <a:pPr marL="342900" indent="-342900">
              <a:buFont typeface="Wingdings" pitchFamily="2" charset="2"/>
              <a:buChar char="ü"/>
            </a:pPr>
            <a:r>
              <a:rPr lang="en-US" altLang="en-US" dirty="0" smtClean="0">
                <a:solidFill>
                  <a:schemeClr val="accent1">
                    <a:lumMod val="50000"/>
                  </a:schemeClr>
                </a:solidFill>
                <a:latin typeface="Arial" panose="020B0604020202020204" pitchFamily="34" charset="0"/>
                <a:cs typeface="Arial" panose="020B0604020202020204" pitchFamily="34" charset="0"/>
              </a:rPr>
              <a:t>Post-thoracic surgery</a:t>
            </a:r>
            <a:endParaRPr lang="ru-RU" altLang="en-US" dirty="0">
              <a:solidFill>
                <a:schemeClr val="accent1">
                  <a:lumMod val="50000"/>
                </a:schemeClr>
              </a:solidFill>
              <a:latin typeface="Arial" panose="020B0604020202020204" pitchFamily="34" charset="0"/>
              <a:cs typeface="Arial" panose="020B0604020202020204" pitchFamily="34" charset="0"/>
            </a:endParaRPr>
          </a:p>
        </p:txBody>
      </p:sp>
      <p:sp>
        <p:nvSpPr>
          <p:cNvPr id="21" name="Rectangle 16">
            <a:extLst>
              <a:ext uri="{FF2B5EF4-FFF2-40B4-BE49-F238E27FC236}">
                <a16:creationId xmlns:a16="http://schemas.microsoft.com/office/drawing/2014/main" xmlns="" id="{771027ED-C504-1D47-B768-94733D85E0D5}"/>
              </a:ext>
            </a:extLst>
          </p:cNvPr>
          <p:cNvSpPr>
            <a:spLocks noChangeArrowheads="1"/>
          </p:cNvSpPr>
          <p:nvPr/>
        </p:nvSpPr>
        <p:spPr bwMode="auto">
          <a:xfrm>
            <a:off x="1616408" y="5406231"/>
            <a:ext cx="2881313" cy="649287"/>
          </a:xfrm>
          <a:prstGeom prst="rect">
            <a:avLst/>
          </a:prstGeom>
          <a:solidFill>
            <a:schemeClr val="accent1">
              <a:lumMod val="40000"/>
              <a:lumOff val="60000"/>
            </a:schemeClr>
          </a:solidFill>
          <a:ln w="9525">
            <a:solidFill>
              <a:schemeClr val="tx1"/>
            </a:solidFill>
            <a:miter lim="800000"/>
            <a:headEnd/>
            <a:tailEnd/>
          </a:ln>
          <a:effectLst/>
        </p:spPr>
        <p:txBody>
          <a:bodyPr wrap="none" anchor="ctr"/>
          <a:lstStyle/>
          <a:p>
            <a:pPr algn="ctr"/>
            <a:r>
              <a:rPr lang="az-Latn-AZ" altLang="en-US" sz="2000" dirty="0" smtClean="0">
                <a:solidFill>
                  <a:schemeClr val="accent1">
                    <a:lumMod val="50000"/>
                  </a:schemeClr>
                </a:solidFill>
              </a:rPr>
              <a:t>Pneumonia </a:t>
            </a:r>
            <a:r>
              <a:rPr lang="az-Latn-AZ" altLang="en-US" sz="2000" dirty="0">
                <a:solidFill>
                  <a:schemeClr val="accent1">
                    <a:lumMod val="50000"/>
                  </a:schemeClr>
                </a:solidFill>
              </a:rPr>
              <a:t>- 60%</a:t>
            </a:r>
            <a:endParaRPr lang="ru-RU" altLang="en-US" sz="2000" dirty="0">
              <a:solidFill>
                <a:schemeClr val="accent1">
                  <a:lumMod val="50000"/>
                </a:schemeClr>
              </a:solidFill>
            </a:endParaRPr>
          </a:p>
        </p:txBody>
      </p:sp>
      <p:sp>
        <p:nvSpPr>
          <p:cNvPr id="22" name="Rectangle 17">
            <a:extLst>
              <a:ext uri="{FF2B5EF4-FFF2-40B4-BE49-F238E27FC236}">
                <a16:creationId xmlns:a16="http://schemas.microsoft.com/office/drawing/2014/main" xmlns="" id="{9CF61F12-34E0-AE4C-9B5D-500FC0A91E96}"/>
              </a:ext>
            </a:extLst>
          </p:cNvPr>
          <p:cNvSpPr>
            <a:spLocks noChangeArrowheads="1"/>
          </p:cNvSpPr>
          <p:nvPr/>
        </p:nvSpPr>
        <p:spPr bwMode="auto">
          <a:xfrm>
            <a:off x="5132180" y="5695950"/>
            <a:ext cx="2447925" cy="576262"/>
          </a:xfrm>
          <a:prstGeom prst="rect">
            <a:avLst/>
          </a:prstGeom>
          <a:solidFill>
            <a:schemeClr val="accent1">
              <a:lumMod val="40000"/>
              <a:lumOff val="60000"/>
            </a:schemeClr>
          </a:solidFill>
          <a:ln w="9525">
            <a:solidFill>
              <a:schemeClr val="tx1"/>
            </a:solidFill>
            <a:miter lim="800000"/>
            <a:headEnd/>
            <a:tailEnd/>
          </a:ln>
          <a:effectLst/>
        </p:spPr>
        <p:txBody>
          <a:bodyPr wrap="none" anchor="ctr"/>
          <a:lstStyle/>
          <a:p>
            <a:pPr algn="ctr"/>
            <a:r>
              <a:rPr lang="en-US" altLang="en-US" sz="2000" dirty="0" smtClean="0">
                <a:solidFill>
                  <a:schemeClr val="accent1">
                    <a:lumMod val="50000"/>
                  </a:schemeClr>
                </a:solidFill>
                <a:latin typeface="Arial" panose="020B0604020202020204" pitchFamily="34" charset="0"/>
                <a:cs typeface="Arial" panose="020B0604020202020204" pitchFamily="34" charset="0"/>
              </a:rPr>
              <a:t>Surgery</a:t>
            </a:r>
            <a:r>
              <a:rPr lang="az-Latn-AZ" altLang="en-US" sz="2000" dirty="0" smtClean="0">
                <a:solidFill>
                  <a:schemeClr val="accent1">
                    <a:lumMod val="50000"/>
                  </a:schemeClr>
                </a:solidFill>
                <a:latin typeface="Arial" panose="020B0604020202020204" pitchFamily="34" charset="0"/>
                <a:cs typeface="Arial" panose="020B0604020202020204" pitchFamily="34" charset="0"/>
              </a:rPr>
              <a:t>- </a:t>
            </a:r>
            <a:r>
              <a:rPr lang="az-Latn-AZ" altLang="en-US" sz="2000" dirty="0">
                <a:solidFill>
                  <a:schemeClr val="accent1">
                    <a:lumMod val="50000"/>
                  </a:schemeClr>
                </a:solidFill>
                <a:latin typeface="Arial" panose="020B0604020202020204" pitchFamily="34" charset="0"/>
                <a:cs typeface="Arial" panose="020B0604020202020204" pitchFamily="34" charset="0"/>
              </a:rPr>
              <a:t>20%</a:t>
            </a:r>
            <a:endParaRPr lang="ru-RU" altLang="en-US" sz="2000" dirty="0">
              <a:solidFill>
                <a:schemeClr val="accent1">
                  <a:lumMod val="50000"/>
                </a:schemeClr>
              </a:solidFill>
              <a:latin typeface="Arial" panose="020B0604020202020204" pitchFamily="34" charset="0"/>
              <a:cs typeface="Arial" panose="020B0604020202020204" pitchFamily="34" charset="0"/>
            </a:endParaRPr>
          </a:p>
        </p:txBody>
      </p:sp>
      <p:sp>
        <p:nvSpPr>
          <p:cNvPr id="23" name="Rectangle 18">
            <a:extLst>
              <a:ext uri="{FF2B5EF4-FFF2-40B4-BE49-F238E27FC236}">
                <a16:creationId xmlns:a16="http://schemas.microsoft.com/office/drawing/2014/main" xmlns="" id="{430D174E-5D10-914F-98AE-EDF42A72FCAE}"/>
              </a:ext>
            </a:extLst>
          </p:cNvPr>
          <p:cNvSpPr>
            <a:spLocks noChangeArrowheads="1"/>
          </p:cNvSpPr>
          <p:nvPr/>
        </p:nvSpPr>
        <p:spPr bwMode="auto">
          <a:xfrm>
            <a:off x="8472264" y="5877272"/>
            <a:ext cx="2159000" cy="576263"/>
          </a:xfrm>
          <a:prstGeom prst="rect">
            <a:avLst/>
          </a:prstGeom>
          <a:solidFill>
            <a:schemeClr val="accent1">
              <a:lumMod val="40000"/>
              <a:lumOff val="60000"/>
            </a:schemeClr>
          </a:solidFill>
          <a:ln w="9525">
            <a:solidFill>
              <a:schemeClr val="tx1"/>
            </a:solidFill>
            <a:miter lim="800000"/>
            <a:headEnd/>
            <a:tailEnd/>
          </a:ln>
          <a:effectLst/>
        </p:spPr>
        <p:txBody>
          <a:bodyPr wrap="none" anchor="ctr"/>
          <a:lstStyle/>
          <a:p>
            <a:pPr algn="ctr"/>
            <a:r>
              <a:rPr lang="az-Latn-AZ" altLang="en-US" sz="2000" dirty="0" smtClean="0">
                <a:solidFill>
                  <a:schemeClr val="accent1">
                    <a:lumMod val="50000"/>
                  </a:schemeClr>
                </a:solidFill>
                <a:latin typeface="Arial" panose="020B0604020202020204" pitchFamily="34" charset="0"/>
                <a:cs typeface="Arial" panose="020B0604020202020204" pitchFamily="34" charset="0"/>
              </a:rPr>
              <a:t>Tra</a:t>
            </a:r>
            <a:r>
              <a:rPr lang="en-US" altLang="en-US" sz="2000" dirty="0" err="1" smtClean="0">
                <a:solidFill>
                  <a:schemeClr val="accent1">
                    <a:lumMod val="50000"/>
                  </a:schemeClr>
                </a:solidFill>
                <a:latin typeface="Arial" panose="020B0604020202020204" pitchFamily="34" charset="0"/>
                <a:cs typeface="Arial" panose="020B0604020202020204" pitchFamily="34" charset="0"/>
              </a:rPr>
              <a:t>uma</a:t>
            </a:r>
            <a:r>
              <a:rPr lang="az-Latn-AZ" altLang="en-US" sz="2000" dirty="0" smtClean="0">
                <a:solidFill>
                  <a:schemeClr val="accent1">
                    <a:lumMod val="50000"/>
                  </a:schemeClr>
                </a:solidFill>
                <a:latin typeface="Arial" panose="020B0604020202020204" pitchFamily="34" charset="0"/>
                <a:cs typeface="Arial" panose="020B0604020202020204" pitchFamily="34" charset="0"/>
              </a:rPr>
              <a:t> </a:t>
            </a:r>
            <a:r>
              <a:rPr lang="az-Latn-AZ" altLang="en-US" sz="2000" dirty="0">
                <a:solidFill>
                  <a:schemeClr val="accent1">
                    <a:lumMod val="50000"/>
                  </a:schemeClr>
                </a:solidFill>
                <a:latin typeface="Arial" panose="020B0604020202020204" pitchFamily="34" charset="0"/>
                <a:cs typeface="Arial" panose="020B0604020202020204" pitchFamily="34" charset="0"/>
              </a:rPr>
              <a:t>- 10%</a:t>
            </a:r>
            <a:endParaRPr lang="ru-RU" altLang="en-US" sz="2000" dirty="0">
              <a:solidFill>
                <a:schemeClr val="accent1">
                  <a:lumMod val="5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6650951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Infection </a:t>
            </a:r>
            <a:endParaRPr lang="ru-RU" dirty="0"/>
          </a:p>
        </p:txBody>
      </p:sp>
      <p:sp>
        <p:nvSpPr>
          <p:cNvPr id="3" name="Нижний колонтитул 2"/>
          <p:cNvSpPr>
            <a:spLocks noGrp="1"/>
          </p:cNvSpPr>
          <p:nvPr>
            <p:ph type="ftr" sz="quarter" idx="11"/>
          </p:nvPr>
        </p:nvSpPr>
        <p:spPr/>
        <p:txBody>
          <a:bodyPr/>
          <a:lstStyle/>
          <a:p>
            <a:r>
              <a:rPr lang="en-US" smtClean="0"/>
              <a:t>Müəlliflər</a:t>
            </a:r>
            <a:endParaRPr lang="en-US"/>
          </a:p>
        </p:txBody>
      </p:sp>
      <p:sp>
        <p:nvSpPr>
          <p:cNvPr id="4" name="Content Placeholder 3">
            <a:extLst>
              <a:ext uri="{FF2B5EF4-FFF2-40B4-BE49-F238E27FC236}">
                <a16:creationId xmlns:a16="http://schemas.microsoft.com/office/drawing/2014/main" xmlns="" id="{F05B2E42-45EA-A946-8B77-90BED5368B67}"/>
              </a:ext>
            </a:extLst>
          </p:cNvPr>
          <p:cNvSpPr txBox="1">
            <a:spLocks/>
          </p:cNvSpPr>
          <p:nvPr/>
        </p:nvSpPr>
        <p:spPr>
          <a:xfrm>
            <a:off x="838200" y="1825625"/>
            <a:ext cx="10515600" cy="4351338"/>
          </a:xfrm>
          <a:prstGeom prst="rect">
            <a:avLst/>
          </a:prstGeom>
        </p:spPr>
        <p:txBody>
          <a:bodyPr>
            <a:normAutofit/>
          </a:bodyPr>
          <a:lstStyle/>
          <a:p>
            <a:pPr marL="228600" marR="0" lvl="0" indent="-228600" algn="l" defTabSz="914400" rtl="0" eaLnBrk="1" fontAlgn="auto" latinLnBrk="0" hangingPunct="1">
              <a:lnSpc>
                <a:spcPct val="120000"/>
              </a:lnSpc>
              <a:spcBef>
                <a:spcPts val="1000"/>
              </a:spcBef>
              <a:spcAft>
                <a:spcPts val="0"/>
              </a:spcAft>
              <a:buClrTx/>
              <a:buSzTx/>
              <a:buFont typeface="Wingdings" pitchFamily="2" charset="2"/>
              <a:buChar char="Ø"/>
              <a:tabLst/>
              <a:defRPr/>
            </a:pPr>
            <a:r>
              <a:rPr lang="en-US" altLang="en-US" sz="3100" dirty="0" smtClean="0">
                <a:solidFill>
                  <a:schemeClr val="accent1">
                    <a:lumMod val="50000"/>
                  </a:schemeClr>
                </a:solidFill>
              </a:rPr>
              <a:t> </a:t>
            </a:r>
            <a:r>
              <a:rPr kumimoji="0" lang="en-US" altLang="en-US" sz="3100" b="0" i="0" u="none" strike="noStrike" kern="1200" cap="none" spc="0" normalizeH="0" baseline="0" noProof="0" dirty="0" smtClean="0">
                <a:ln>
                  <a:noFill/>
                </a:ln>
                <a:solidFill>
                  <a:schemeClr val="accent1">
                    <a:lumMod val="50000"/>
                  </a:schemeClr>
                </a:solidFill>
                <a:effectLst/>
                <a:uLnTx/>
                <a:uFillTx/>
                <a:latin typeface="+mn-lt"/>
                <a:ea typeface="+mn-ea"/>
                <a:cs typeface="+mn-cs"/>
              </a:rPr>
              <a:t>community-acquired </a:t>
            </a:r>
            <a:r>
              <a:rPr kumimoji="0" lang="en-US" altLang="en-US" sz="3100" b="0" i="0" u="none" strike="noStrike" kern="1200" cap="none" spc="0" normalizeH="0" baseline="0" noProof="0" dirty="0" err="1" smtClean="0">
                <a:ln>
                  <a:noFill/>
                </a:ln>
                <a:solidFill>
                  <a:schemeClr val="accent1">
                    <a:lumMod val="50000"/>
                  </a:schemeClr>
                </a:solidFill>
                <a:effectLst/>
                <a:uLnTx/>
                <a:uFillTx/>
                <a:latin typeface="+mn-lt"/>
                <a:ea typeface="+mn-ea"/>
                <a:cs typeface="+mn-cs"/>
              </a:rPr>
              <a:t>empyema</a:t>
            </a:r>
            <a:r>
              <a:rPr kumimoji="0" lang="en-US" altLang="en-US" sz="3100" b="0" i="0" u="none" strike="noStrike" kern="1200" cap="none" spc="0" normalizeH="0" baseline="0" noProof="0" dirty="0" smtClean="0">
                <a:ln>
                  <a:noFill/>
                </a:ln>
                <a:solidFill>
                  <a:schemeClr val="accent1">
                    <a:lumMod val="50000"/>
                  </a:schemeClr>
                </a:solidFill>
                <a:effectLst/>
                <a:uLnTx/>
                <a:uFillTx/>
                <a:latin typeface="+mn-lt"/>
                <a:ea typeface="+mn-ea"/>
                <a:cs typeface="+mn-cs"/>
              </a:rPr>
              <a:t>: gram-positive (</a:t>
            </a:r>
            <a:r>
              <a:rPr kumimoji="0" lang="en-US" altLang="en-US" sz="3100" b="0" i="0" u="none" strike="noStrike" kern="1200" cap="none" spc="0" normalizeH="0" baseline="0" noProof="0" dirty="0" err="1" smtClean="0">
                <a:ln>
                  <a:noFill/>
                </a:ln>
                <a:solidFill>
                  <a:schemeClr val="accent1">
                    <a:lumMod val="50000"/>
                  </a:schemeClr>
                </a:solidFill>
                <a:effectLst/>
                <a:uLnTx/>
                <a:uFillTx/>
                <a:latin typeface="+mn-lt"/>
                <a:ea typeface="+mn-ea"/>
                <a:cs typeface="+mn-cs"/>
              </a:rPr>
              <a:t>es</a:t>
            </a:r>
            <a:r>
              <a:rPr lang="en-US" altLang="en-US" sz="3100" dirty="0" smtClean="0">
                <a:solidFill>
                  <a:schemeClr val="accent1">
                    <a:lumMod val="50000"/>
                  </a:schemeClr>
                </a:solidFill>
              </a:rPr>
              <a:t>. Streptococcus</a:t>
            </a:r>
          </a:p>
          <a:p>
            <a:pPr marL="228600" marR="0" lvl="0" indent="-228600" algn="l" defTabSz="914400" rtl="0" eaLnBrk="1" fontAlgn="auto" latinLnBrk="0" hangingPunct="1">
              <a:lnSpc>
                <a:spcPct val="120000"/>
              </a:lnSpc>
              <a:spcBef>
                <a:spcPts val="1000"/>
              </a:spcBef>
              <a:spcAft>
                <a:spcPts val="0"/>
              </a:spcAft>
              <a:buClrTx/>
              <a:buSzTx/>
              <a:buFont typeface="Wingdings" pitchFamily="2" charset="2"/>
              <a:buChar char="Ø"/>
              <a:tabLst/>
              <a:defRPr/>
            </a:pPr>
            <a:r>
              <a:rPr lang="en-US" altLang="en-US" sz="3100" dirty="0" smtClean="0">
                <a:solidFill>
                  <a:schemeClr val="accent1">
                    <a:lumMod val="50000"/>
                  </a:schemeClr>
                </a:solidFill>
              </a:rPr>
              <a:t>hospital-acquired </a:t>
            </a:r>
            <a:r>
              <a:rPr lang="en-US" altLang="en-US" sz="3100" dirty="0" err="1" smtClean="0">
                <a:solidFill>
                  <a:schemeClr val="accent1">
                    <a:lumMod val="50000"/>
                  </a:schemeClr>
                </a:solidFill>
              </a:rPr>
              <a:t>empyema</a:t>
            </a:r>
            <a:r>
              <a:rPr lang="en-US" altLang="en-US" sz="3100" dirty="0" smtClean="0">
                <a:solidFill>
                  <a:schemeClr val="accent1">
                    <a:lumMod val="50000"/>
                  </a:schemeClr>
                </a:solidFill>
              </a:rPr>
              <a:t>: Staphylococcus </a:t>
            </a:r>
            <a:r>
              <a:rPr lang="en-US" altLang="en-US" sz="3100" dirty="0" err="1" smtClean="0">
                <a:solidFill>
                  <a:schemeClr val="accent1">
                    <a:lumMod val="50000"/>
                  </a:schemeClr>
                </a:solidFill>
              </a:rPr>
              <a:t>aureus</a:t>
            </a:r>
            <a:r>
              <a:rPr lang="en-US" altLang="en-US" sz="3100" dirty="0" smtClean="0">
                <a:solidFill>
                  <a:schemeClr val="accent1">
                    <a:lumMod val="50000"/>
                  </a:schemeClr>
                </a:solidFill>
              </a:rPr>
              <a:t> (MRSA) and Pseudomonas (also in trauma and surgery )</a:t>
            </a:r>
          </a:p>
          <a:p>
            <a:pPr marL="228600" marR="0" lvl="0" indent="-228600" algn="l" defTabSz="914400" rtl="0" eaLnBrk="1" fontAlgn="auto" latinLnBrk="0" hangingPunct="1">
              <a:lnSpc>
                <a:spcPct val="120000"/>
              </a:lnSpc>
              <a:spcBef>
                <a:spcPts val="1000"/>
              </a:spcBef>
              <a:spcAft>
                <a:spcPts val="0"/>
              </a:spcAft>
              <a:buClrTx/>
              <a:buSzTx/>
              <a:buFont typeface="Wingdings" pitchFamily="2" charset="2"/>
              <a:buChar char="ü"/>
              <a:tabLst/>
              <a:defRPr/>
            </a:pPr>
            <a:endParaRPr kumimoji="0" lang="ru-RU" altLang="en-US" sz="3100" b="0" i="0" u="none" strike="noStrike" kern="1200" cap="none" spc="0" normalizeH="0" baseline="0" noProof="0" dirty="0">
              <a:ln>
                <a:noFill/>
              </a:ln>
              <a:solidFill>
                <a:schemeClr val="accent1">
                  <a:lumMod val="50000"/>
                </a:schemeClr>
              </a:solidFill>
              <a:effectLst/>
              <a:uLnTx/>
              <a:uFillTx/>
              <a:latin typeface="+mn-lt"/>
              <a:ea typeface="+mn-ea"/>
              <a:cs typeface="+mn-cs"/>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Risk factors</a:t>
            </a:r>
            <a:endParaRPr lang="ru-RU" dirty="0"/>
          </a:p>
        </p:txBody>
      </p:sp>
      <p:sp>
        <p:nvSpPr>
          <p:cNvPr id="3" name="Нижний колонтитул 2"/>
          <p:cNvSpPr>
            <a:spLocks noGrp="1"/>
          </p:cNvSpPr>
          <p:nvPr>
            <p:ph type="ftr" sz="quarter" idx="11"/>
          </p:nvPr>
        </p:nvSpPr>
        <p:spPr/>
        <p:txBody>
          <a:bodyPr/>
          <a:lstStyle/>
          <a:p>
            <a:r>
              <a:rPr lang="en-US" smtClean="0"/>
              <a:t>Müəlliflər</a:t>
            </a:r>
            <a:endParaRPr lang="en-US"/>
          </a:p>
        </p:txBody>
      </p:sp>
      <p:sp>
        <p:nvSpPr>
          <p:cNvPr id="4" name="Прямоугольник 3"/>
          <p:cNvSpPr/>
          <p:nvPr/>
        </p:nvSpPr>
        <p:spPr>
          <a:xfrm>
            <a:off x="3042735" y="1964174"/>
            <a:ext cx="4962449" cy="2554545"/>
          </a:xfrm>
          <a:prstGeom prst="rect">
            <a:avLst/>
          </a:prstGeom>
        </p:spPr>
        <p:txBody>
          <a:bodyPr wrap="none">
            <a:spAutoFit/>
          </a:bodyPr>
          <a:lstStyle/>
          <a:p>
            <a:pPr marL="514350" indent="-514350">
              <a:buAutoNum type="arabicPeriod"/>
            </a:pPr>
            <a:r>
              <a:rPr lang="en-US" sz="3200" dirty="0" smtClean="0"/>
              <a:t>Diabetes mellitus</a:t>
            </a:r>
          </a:p>
          <a:p>
            <a:pPr marL="514350" indent="-514350">
              <a:buAutoNum type="arabicPeriod"/>
            </a:pPr>
            <a:r>
              <a:rPr lang="en-US" sz="3200" dirty="0" smtClean="0"/>
              <a:t>IV drug abuse</a:t>
            </a:r>
          </a:p>
          <a:p>
            <a:pPr marL="514350" indent="-514350">
              <a:buAutoNum type="arabicPeriod"/>
            </a:pPr>
            <a:r>
              <a:rPr lang="en-US" sz="3200" dirty="0" err="1" smtClean="0"/>
              <a:t>Immunosuppression</a:t>
            </a:r>
            <a:endParaRPr lang="en-US" sz="3200" dirty="0" smtClean="0"/>
          </a:p>
          <a:p>
            <a:pPr marL="514350" indent="-514350">
              <a:buAutoNum type="arabicPeriod"/>
            </a:pPr>
            <a:r>
              <a:rPr lang="en-US" sz="3200" dirty="0" smtClean="0"/>
              <a:t>Gastric acid reflux (GERD)</a:t>
            </a:r>
          </a:p>
          <a:p>
            <a:pPr marL="514350" indent="-514350">
              <a:buAutoNum type="arabicPeriod"/>
            </a:pPr>
            <a:r>
              <a:rPr lang="en-US" sz="3200" dirty="0" smtClean="0"/>
              <a:t>Alcohol abuse</a:t>
            </a:r>
            <a:endParaRPr lang="ru-RU" sz="32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Classification</a:t>
            </a:r>
            <a:endParaRPr lang="ru-RU" dirty="0"/>
          </a:p>
        </p:txBody>
      </p:sp>
      <p:sp>
        <p:nvSpPr>
          <p:cNvPr id="3" name="Содержимое 2"/>
          <p:cNvSpPr>
            <a:spLocks noGrp="1"/>
          </p:cNvSpPr>
          <p:nvPr>
            <p:ph idx="1"/>
          </p:nvPr>
        </p:nvSpPr>
        <p:spPr>
          <a:xfrm>
            <a:off x="838200" y="1825625"/>
            <a:ext cx="7602415" cy="2408750"/>
          </a:xfrm>
        </p:spPr>
        <p:txBody>
          <a:bodyPr>
            <a:normAutofit/>
          </a:bodyPr>
          <a:lstStyle/>
          <a:p>
            <a:pPr algn="ctr">
              <a:buNone/>
            </a:pPr>
            <a:r>
              <a:rPr lang="en-US" dirty="0" smtClean="0"/>
              <a:t>According to the stage </a:t>
            </a:r>
          </a:p>
          <a:p>
            <a:pPr>
              <a:buFont typeface="Wingdings" pitchFamily="2" charset="2"/>
              <a:buChar char="Ø"/>
            </a:pPr>
            <a:r>
              <a:rPr lang="en-US" dirty="0" smtClean="0"/>
              <a:t>Acute serous </a:t>
            </a:r>
          </a:p>
          <a:p>
            <a:pPr>
              <a:buFont typeface="Wingdings" pitchFamily="2" charset="2"/>
              <a:buChar char="Ø"/>
            </a:pPr>
            <a:r>
              <a:rPr lang="en-US" dirty="0" smtClean="0"/>
              <a:t>Acute </a:t>
            </a:r>
            <a:r>
              <a:rPr lang="en-US" dirty="0" err="1" smtClean="0"/>
              <a:t>fibrinopurulent</a:t>
            </a:r>
            <a:endParaRPr lang="en-US" dirty="0" smtClean="0"/>
          </a:p>
          <a:p>
            <a:pPr>
              <a:buFont typeface="Wingdings" pitchFamily="2" charset="2"/>
              <a:buChar char="Ø"/>
            </a:pPr>
            <a:r>
              <a:rPr lang="en-US" dirty="0" smtClean="0"/>
              <a:t>Chronic  (</a:t>
            </a:r>
            <a:r>
              <a:rPr lang="en-US" dirty="0" err="1" smtClean="0"/>
              <a:t>fibrinous</a:t>
            </a:r>
            <a:r>
              <a:rPr lang="en-US" dirty="0" smtClean="0"/>
              <a:t>-fibrous stage, organizing)</a:t>
            </a:r>
            <a:endParaRPr lang="ru-RU" dirty="0" smtClean="0"/>
          </a:p>
          <a:p>
            <a:pPr>
              <a:buNone/>
            </a:pPr>
            <a:endParaRPr lang="en-US" dirty="0" smtClean="0"/>
          </a:p>
        </p:txBody>
      </p:sp>
      <p:sp>
        <p:nvSpPr>
          <p:cNvPr id="4" name="Нижний колонтитул 3"/>
          <p:cNvSpPr>
            <a:spLocks noGrp="1"/>
          </p:cNvSpPr>
          <p:nvPr>
            <p:ph type="ftr" sz="quarter" idx="11"/>
          </p:nvPr>
        </p:nvSpPr>
        <p:spPr/>
        <p:txBody>
          <a:bodyPr/>
          <a:lstStyle/>
          <a:p>
            <a:r>
              <a:rPr lang="en-US" smtClean="0"/>
              <a:t>Müəlliflər</a:t>
            </a:r>
            <a:endParaRPr lang="en-US"/>
          </a:p>
        </p:txBody>
      </p:sp>
      <p:sp>
        <p:nvSpPr>
          <p:cNvPr id="5" name="Прямоугольник 4"/>
          <p:cNvSpPr/>
          <p:nvPr/>
        </p:nvSpPr>
        <p:spPr>
          <a:xfrm>
            <a:off x="2724443" y="4526672"/>
            <a:ext cx="5139397" cy="1569660"/>
          </a:xfrm>
          <a:prstGeom prst="rect">
            <a:avLst/>
          </a:prstGeom>
        </p:spPr>
        <p:txBody>
          <a:bodyPr wrap="square">
            <a:spAutoFit/>
          </a:bodyPr>
          <a:lstStyle/>
          <a:p>
            <a:pPr algn="ctr"/>
            <a:r>
              <a:rPr lang="en-US" sz="2400" dirty="0" smtClean="0"/>
              <a:t>Location </a:t>
            </a:r>
          </a:p>
          <a:p>
            <a:pPr>
              <a:buFont typeface="Wingdings" pitchFamily="2" charset="2"/>
              <a:buChar char="v"/>
            </a:pPr>
            <a:r>
              <a:rPr lang="en-US" sz="2400" dirty="0" smtClean="0"/>
              <a:t> Diffuse</a:t>
            </a:r>
          </a:p>
          <a:p>
            <a:pPr>
              <a:buFont typeface="Wingdings" pitchFamily="2" charset="2"/>
              <a:buChar char="v"/>
            </a:pPr>
            <a:r>
              <a:rPr lang="en-US" sz="2400" dirty="0" err="1" smtClean="0"/>
              <a:t>Lokal</a:t>
            </a:r>
            <a:endParaRPr lang="ru-RU" sz="2400" dirty="0" smtClean="0"/>
          </a:p>
          <a:p>
            <a:pPr>
              <a:buFont typeface="Wingdings" pitchFamily="2" charset="2"/>
              <a:buChar char="v"/>
            </a:pPr>
            <a:endParaRPr lang="en-US" sz="2400" dirty="0" smtClean="0"/>
          </a:p>
        </p:txBody>
      </p:sp>
      <p:sp>
        <p:nvSpPr>
          <p:cNvPr id="6" name="Прямоугольник 5"/>
          <p:cNvSpPr/>
          <p:nvPr/>
        </p:nvSpPr>
        <p:spPr>
          <a:xfrm>
            <a:off x="3066488" y="5840277"/>
            <a:ext cx="6105647" cy="480131"/>
          </a:xfrm>
          <a:prstGeom prst="rect">
            <a:avLst/>
          </a:prstGeom>
        </p:spPr>
        <p:txBody>
          <a:bodyPr wrap="square">
            <a:spAutoFit/>
          </a:bodyPr>
          <a:lstStyle/>
          <a:p>
            <a:pPr marL="228600" lvl="0" indent="-228600">
              <a:lnSpc>
                <a:spcPct val="90000"/>
              </a:lnSpc>
              <a:spcBef>
                <a:spcPts val="1000"/>
              </a:spcBef>
            </a:pPr>
            <a:r>
              <a:rPr lang="en-US" sz="2800" dirty="0" smtClean="0">
                <a:solidFill>
                  <a:prstClr val="black"/>
                </a:solidFill>
              </a:rPr>
              <a:t>https://mmcts.org/tutorial/1002</a:t>
            </a:r>
            <a:endParaRPr lang="ru-RU" sz="2800" dirty="0">
              <a:solidFill>
                <a:prstClr val="black"/>
              </a:solidFill>
            </a:endParaRPr>
          </a:p>
        </p:txBody>
      </p:sp>
      <p:pic>
        <p:nvPicPr>
          <p:cNvPr id="16386" name="Picture 2" descr="Thorax | 8.2 Pleural space : Case 8.2.1 Effusion and empyema | Ultrasound  Cases"/>
          <p:cNvPicPr>
            <a:picLocks noChangeAspect="1" noChangeArrowheads="1"/>
          </p:cNvPicPr>
          <p:nvPr/>
        </p:nvPicPr>
        <p:blipFill>
          <a:blip r:embed="rId2"/>
          <a:srcRect/>
          <a:stretch>
            <a:fillRect/>
          </a:stretch>
        </p:blipFill>
        <p:spPr bwMode="auto">
          <a:xfrm>
            <a:off x="8211673" y="2036298"/>
            <a:ext cx="3980327" cy="428625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Course </a:t>
            </a:r>
            <a:endParaRPr lang="ru-RU" dirty="0"/>
          </a:p>
        </p:txBody>
      </p:sp>
      <p:sp>
        <p:nvSpPr>
          <p:cNvPr id="3" name="Нижний колонтитул 2"/>
          <p:cNvSpPr>
            <a:spLocks noGrp="1"/>
          </p:cNvSpPr>
          <p:nvPr>
            <p:ph type="ftr" sz="quarter" idx="11"/>
          </p:nvPr>
        </p:nvSpPr>
        <p:spPr/>
        <p:txBody>
          <a:bodyPr/>
          <a:lstStyle/>
          <a:p>
            <a:r>
              <a:rPr lang="en-US" smtClean="0"/>
              <a:t>Müəlliflər</a:t>
            </a:r>
            <a:endParaRPr lang="en-US"/>
          </a:p>
        </p:txBody>
      </p:sp>
      <p:sp>
        <p:nvSpPr>
          <p:cNvPr id="4" name="Прямоугольник 3"/>
          <p:cNvSpPr/>
          <p:nvPr/>
        </p:nvSpPr>
        <p:spPr>
          <a:xfrm>
            <a:off x="548640" y="998806"/>
            <a:ext cx="11141612" cy="4401205"/>
          </a:xfrm>
          <a:prstGeom prst="rect">
            <a:avLst/>
          </a:prstGeom>
        </p:spPr>
        <p:txBody>
          <a:bodyPr wrap="square">
            <a:spAutoFit/>
          </a:bodyPr>
          <a:lstStyle/>
          <a:p>
            <a:endParaRPr lang="en-US" sz="2800" dirty="0" smtClean="0"/>
          </a:p>
          <a:p>
            <a:pPr algn="ctr"/>
            <a:r>
              <a:rPr lang="en-US" sz="2800" dirty="0" smtClean="0"/>
              <a:t>3 phases are classically distinguished:</a:t>
            </a:r>
          </a:p>
          <a:p>
            <a:r>
              <a:rPr lang="en-US" sz="2800" dirty="0" smtClean="0"/>
              <a:t>• the serous phase covers the first 24-48 hours, the </a:t>
            </a:r>
            <a:r>
              <a:rPr lang="en-US" sz="2800" dirty="0" err="1" smtClean="0"/>
              <a:t>exudate</a:t>
            </a:r>
            <a:r>
              <a:rPr lang="en-US" sz="2800" dirty="0" smtClean="0"/>
              <a:t> is serous and can be cleaned by drainage.</a:t>
            </a:r>
          </a:p>
          <a:p>
            <a:r>
              <a:rPr lang="en-US" sz="2800" dirty="0" smtClean="0"/>
              <a:t>• the </a:t>
            </a:r>
            <a:r>
              <a:rPr lang="en-US" sz="2800" dirty="0" err="1" smtClean="0"/>
              <a:t>fibrinous</a:t>
            </a:r>
            <a:r>
              <a:rPr lang="en-US" sz="2800" dirty="0" smtClean="0"/>
              <a:t>-purulent phase covers 3-7 days, is characterized by purulent exudation, and </a:t>
            </a:r>
            <a:r>
              <a:rPr lang="en-US" sz="2800" dirty="0" err="1" smtClean="0"/>
              <a:t>fibrinolytics</a:t>
            </a:r>
            <a:r>
              <a:rPr lang="en-US" sz="2800" dirty="0" smtClean="0"/>
              <a:t> are also needed for complete cleansing of pus.</a:t>
            </a:r>
          </a:p>
          <a:p>
            <a:r>
              <a:rPr lang="en-US" sz="2800" dirty="0" smtClean="0"/>
              <a:t>• chronic phase includes days 7-28, thickened fibrous tissue develops in the areas surrounding the pus, in the pleural cavity, in the visceral and parietal pleura. Spontaneous resolution of the cavity is less likely and it is necessary to remove the fibrous tissue (</a:t>
            </a:r>
            <a:r>
              <a:rPr lang="en-US" sz="2800" dirty="0" err="1" smtClean="0"/>
              <a:t>decortication</a:t>
            </a:r>
            <a:r>
              <a:rPr lang="en-US" sz="2800" dirty="0" smtClean="0"/>
              <a:t>).</a:t>
            </a:r>
            <a:endParaRPr lang="ru-RU" sz="28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Clinical features</a:t>
            </a:r>
            <a:endParaRPr lang="ru-RU" dirty="0"/>
          </a:p>
        </p:txBody>
      </p:sp>
      <p:sp>
        <p:nvSpPr>
          <p:cNvPr id="3" name="Нижний колонтитул 2"/>
          <p:cNvSpPr>
            <a:spLocks noGrp="1"/>
          </p:cNvSpPr>
          <p:nvPr>
            <p:ph type="ftr" sz="quarter" idx="11"/>
          </p:nvPr>
        </p:nvSpPr>
        <p:spPr/>
        <p:txBody>
          <a:bodyPr/>
          <a:lstStyle/>
          <a:p>
            <a:r>
              <a:rPr lang="en-US" smtClean="0"/>
              <a:t>Müəlliflər</a:t>
            </a:r>
            <a:endParaRPr lang="en-US"/>
          </a:p>
        </p:txBody>
      </p:sp>
      <p:sp>
        <p:nvSpPr>
          <p:cNvPr id="4" name="Прямоугольник 3"/>
          <p:cNvSpPr/>
          <p:nvPr/>
        </p:nvSpPr>
        <p:spPr>
          <a:xfrm>
            <a:off x="196947" y="856179"/>
            <a:ext cx="6513342" cy="5693866"/>
          </a:xfrm>
          <a:prstGeom prst="rect">
            <a:avLst/>
          </a:prstGeom>
        </p:spPr>
        <p:txBody>
          <a:bodyPr wrap="square">
            <a:spAutoFit/>
          </a:bodyPr>
          <a:lstStyle/>
          <a:p>
            <a:endParaRPr lang="en-US" sz="2800" dirty="0" smtClean="0"/>
          </a:p>
          <a:p>
            <a:r>
              <a:rPr lang="en-US" sz="2800" dirty="0" smtClean="0"/>
              <a:t>In most cases, purulent </a:t>
            </a:r>
            <a:r>
              <a:rPr lang="en-US" sz="2800" dirty="0" err="1" smtClean="0"/>
              <a:t>pleuritis</a:t>
            </a:r>
            <a:r>
              <a:rPr lang="en-US" sz="2800" dirty="0" smtClean="0"/>
              <a:t> is manifested by three groups of symptoms:</a:t>
            </a:r>
          </a:p>
          <a:p>
            <a:pPr algn="just">
              <a:buFont typeface="Wingdings" pitchFamily="2" charset="2"/>
              <a:buChar char="v"/>
            </a:pPr>
            <a:r>
              <a:rPr lang="en-US" sz="2800" dirty="0" smtClean="0"/>
              <a:t> signs of local inflammation - Chest pain which worsens when breathe in deeply, dullness, decreased lung sounds, dry cough</a:t>
            </a:r>
          </a:p>
          <a:p>
            <a:pPr algn="just">
              <a:buFont typeface="Wingdings" pitchFamily="2" charset="2"/>
              <a:buChar char="v"/>
            </a:pPr>
            <a:r>
              <a:rPr lang="en-US" sz="2800" dirty="0" smtClean="0"/>
              <a:t> signs of general inflammation (SIRS-sepsis symptoms) - Fever and chills, Excessive sweating, especially night sweats, General discomfort, ill feeling, tachycardia, </a:t>
            </a:r>
            <a:r>
              <a:rPr lang="en-US" sz="2800" dirty="0" err="1" smtClean="0"/>
              <a:t>leukocytosis</a:t>
            </a:r>
            <a:r>
              <a:rPr lang="en-US" sz="2800" dirty="0" smtClean="0"/>
              <a:t>, </a:t>
            </a:r>
          </a:p>
          <a:p>
            <a:pPr algn="just">
              <a:buFont typeface="Wingdings" pitchFamily="2" charset="2"/>
              <a:buChar char="v"/>
            </a:pPr>
            <a:r>
              <a:rPr lang="en-US" sz="2800" dirty="0" smtClean="0"/>
              <a:t> signs of respiratory failure - shortness of breath, cyanosis, </a:t>
            </a:r>
            <a:r>
              <a:rPr lang="en-US" sz="2800" dirty="0" err="1" smtClean="0"/>
              <a:t>tachypnea</a:t>
            </a:r>
            <a:endParaRPr lang="ru-RU" sz="2800" dirty="0"/>
          </a:p>
        </p:txBody>
      </p:sp>
      <p:pic>
        <p:nvPicPr>
          <p:cNvPr id="15362" name="Picture 2" descr="figure 4"/>
          <p:cNvPicPr>
            <a:picLocks noChangeAspect="1" noChangeArrowheads="1"/>
          </p:cNvPicPr>
          <p:nvPr/>
        </p:nvPicPr>
        <p:blipFill>
          <a:blip r:embed="rId2"/>
          <a:srcRect/>
          <a:stretch>
            <a:fillRect/>
          </a:stretch>
        </p:blipFill>
        <p:spPr bwMode="auto">
          <a:xfrm>
            <a:off x="6865034" y="1350498"/>
            <a:ext cx="5022166" cy="4887962"/>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Complication</a:t>
            </a:r>
            <a:endParaRPr lang="ru-RU" dirty="0"/>
          </a:p>
        </p:txBody>
      </p:sp>
      <p:sp>
        <p:nvSpPr>
          <p:cNvPr id="3" name="Нижний колонтитул 2"/>
          <p:cNvSpPr>
            <a:spLocks noGrp="1"/>
          </p:cNvSpPr>
          <p:nvPr>
            <p:ph type="ftr" sz="quarter" idx="11"/>
          </p:nvPr>
        </p:nvSpPr>
        <p:spPr/>
        <p:txBody>
          <a:bodyPr/>
          <a:lstStyle/>
          <a:p>
            <a:r>
              <a:rPr lang="en-US" smtClean="0"/>
              <a:t>Müəlliflər</a:t>
            </a:r>
            <a:endParaRPr lang="en-US"/>
          </a:p>
        </p:txBody>
      </p:sp>
      <p:sp>
        <p:nvSpPr>
          <p:cNvPr id="4" name="Прямоугольник 3"/>
          <p:cNvSpPr/>
          <p:nvPr/>
        </p:nvSpPr>
        <p:spPr>
          <a:xfrm>
            <a:off x="3048000" y="2690336"/>
            <a:ext cx="6096000" cy="2308324"/>
          </a:xfrm>
          <a:prstGeom prst="rect">
            <a:avLst/>
          </a:prstGeom>
        </p:spPr>
        <p:txBody>
          <a:bodyPr>
            <a:spAutoFit/>
          </a:bodyPr>
          <a:lstStyle/>
          <a:p>
            <a:r>
              <a:rPr lang="en-US" sz="3600" dirty="0" smtClean="0"/>
              <a:t>• sepsis</a:t>
            </a:r>
          </a:p>
          <a:p>
            <a:r>
              <a:rPr lang="en-US" sz="3600" dirty="0" smtClean="0"/>
              <a:t>• pulmonary insufficiency</a:t>
            </a:r>
          </a:p>
          <a:p>
            <a:r>
              <a:rPr lang="en-US" sz="3600" dirty="0" smtClean="0"/>
              <a:t>• pleural fistula</a:t>
            </a:r>
          </a:p>
          <a:p>
            <a:r>
              <a:rPr lang="en-US" sz="3600" dirty="0" smtClean="0"/>
              <a:t>• </a:t>
            </a:r>
            <a:r>
              <a:rPr lang="en-US" sz="3600" dirty="0" err="1" smtClean="0"/>
              <a:t>amyloidosis</a:t>
            </a:r>
            <a:endParaRPr lang="ru-RU" sz="36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Diagnosis-doubt</a:t>
            </a:r>
            <a:endParaRPr lang="ru-RU" dirty="0"/>
          </a:p>
        </p:txBody>
      </p:sp>
      <p:sp>
        <p:nvSpPr>
          <p:cNvPr id="3" name="Нижний колонтитул 2"/>
          <p:cNvSpPr>
            <a:spLocks noGrp="1"/>
          </p:cNvSpPr>
          <p:nvPr>
            <p:ph type="ftr" sz="quarter" idx="11"/>
          </p:nvPr>
        </p:nvSpPr>
        <p:spPr/>
        <p:txBody>
          <a:bodyPr/>
          <a:lstStyle/>
          <a:p>
            <a:r>
              <a:rPr lang="en-US" smtClean="0"/>
              <a:t>Müəlliflər</a:t>
            </a:r>
            <a:endParaRPr lang="en-US"/>
          </a:p>
        </p:txBody>
      </p:sp>
      <p:sp>
        <p:nvSpPr>
          <p:cNvPr id="4" name="Прямоугольник 3"/>
          <p:cNvSpPr/>
          <p:nvPr/>
        </p:nvSpPr>
        <p:spPr>
          <a:xfrm>
            <a:off x="1589651" y="1299454"/>
            <a:ext cx="8707900" cy="4708981"/>
          </a:xfrm>
          <a:prstGeom prst="rect">
            <a:avLst/>
          </a:prstGeom>
        </p:spPr>
        <p:txBody>
          <a:bodyPr wrap="square">
            <a:spAutoFit/>
          </a:bodyPr>
          <a:lstStyle/>
          <a:p>
            <a:pPr algn="just"/>
            <a:r>
              <a:rPr lang="en-US" sz="3600" dirty="0" err="1" smtClean="0"/>
              <a:t>empyema</a:t>
            </a:r>
            <a:r>
              <a:rPr lang="en-US" sz="3600" dirty="0" smtClean="0"/>
              <a:t> should be suspected if any of the following symptoms are present:</a:t>
            </a:r>
          </a:p>
          <a:p>
            <a:pPr algn="just">
              <a:buFont typeface="Wingdings" pitchFamily="2" charset="2"/>
              <a:buChar char="Ø"/>
            </a:pPr>
            <a:r>
              <a:rPr lang="en-US" sz="3600" dirty="0" smtClean="0"/>
              <a:t> </a:t>
            </a:r>
            <a:r>
              <a:rPr lang="en-US" sz="3200" dirty="0" smtClean="0"/>
              <a:t>Chest pain, shortness of breath and signs of sepsis</a:t>
            </a:r>
          </a:p>
          <a:p>
            <a:pPr algn="just">
              <a:buFont typeface="Wingdings" pitchFamily="2" charset="2"/>
              <a:buChar char="Ø"/>
            </a:pPr>
            <a:r>
              <a:rPr lang="en-US" sz="3200" dirty="0" smtClean="0"/>
              <a:t> Symptoms of sepsis in those with a history of pneumonia, surgery, trauma</a:t>
            </a:r>
          </a:p>
          <a:p>
            <a:pPr algn="just">
              <a:buFont typeface="Wingdings" pitchFamily="2" charset="2"/>
              <a:buChar char="Ø"/>
            </a:pPr>
            <a:r>
              <a:rPr lang="en-US" sz="3200" dirty="0" smtClean="0"/>
              <a:t> Signs of sepsis in a patient with pleural fluid</a:t>
            </a:r>
          </a:p>
          <a:p>
            <a:pPr algn="just">
              <a:buFont typeface="Wingdings" pitchFamily="2" charset="2"/>
              <a:buChar char="Ø"/>
            </a:pPr>
            <a:r>
              <a:rPr lang="en-US" sz="3200" dirty="0" smtClean="0"/>
              <a:t> In cases where </a:t>
            </a:r>
            <a:r>
              <a:rPr lang="en-US" sz="3200" dirty="0" err="1" smtClean="0"/>
              <a:t>exudate</a:t>
            </a:r>
            <a:r>
              <a:rPr lang="en-US" sz="3200" dirty="0" smtClean="0"/>
              <a:t> and turbid fluid are found in pleural </a:t>
            </a:r>
            <a:r>
              <a:rPr lang="en-US" sz="3200" dirty="0" err="1" smtClean="0"/>
              <a:t>punctate</a:t>
            </a:r>
            <a:endParaRPr lang="ru-RU" sz="32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Evaluation-Diagnosis </a:t>
            </a:r>
            <a:endParaRPr lang="ru-RU" dirty="0"/>
          </a:p>
        </p:txBody>
      </p:sp>
      <p:sp>
        <p:nvSpPr>
          <p:cNvPr id="3" name="Нижний колонтитул 2"/>
          <p:cNvSpPr>
            <a:spLocks noGrp="1"/>
          </p:cNvSpPr>
          <p:nvPr>
            <p:ph type="ftr" sz="quarter" idx="11"/>
          </p:nvPr>
        </p:nvSpPr>
        <p:spPr/>
        <p:txBody>
          <a:bodyPr/>
          <a:lstStyle/>
          <a:p>
            <a:r>
              <a:rPr lang="en-US" smtClean="0"/>
              <a:t>Müəlliflər</a:t>
            </a:r>
            <a:endParaRPr lang="en-US"/>
          </a:p>
        </p:txBody>
      </p:sp>
      <p:sp>
        <p:nvSpPr>
          <p:cNvPr id="4" name="Прямоугольник 3"/>
          <p:cNvSpPr/>
          <p:nvPr/>
        </p:nvSpPr>
        <p:spPr>
          <a:xfrm>
            <a:off x="2278966" y="1997839"/>
            <a:ext cx="7666892" cy="3970318"/>
          </a:xfrm>
          <a:prstGeom prst="rect">
            <a:avLst/>
          </a:prstGeom>
        </p:spPr>
        <p:txBody>
          <a:bodyPr wrap="square">
            <a:spAutoFit/>
          </a:bodyPr>
          <a:lstStyle/>
          <a:p>
            <a:pPr>
              <a:buFont typeface="Wingdings" pitchFamily="2" charset="2"/>
              <a:buChar char="v"/>
            </a:pPr>
            <a:r>
              <a:rPr lang="en-US" sz="3600" dirty="0" smtClean="0"/>
              <a:t> Chest X-ray</a:t>
            </a:r>
          </a:p>
          <a:p>
            <a:pPr>
              <a:buFont typeface="Wingdings" pitchFamily="2" charset="2"/>
              <a:buChar char="v"/>
            </a:pPr>
            <a:r>
              <a:rPr lang="en-US" sz="3600" dirty="0" smtClean="0"/>
              <a:t>USG</a:t>
            </a:r>
          </a:p>
          <a:p>
            <a:pPr>
              <a:buFont typeface="Wingdings" pitchFamily="2" charset="2"/>
              <a:buChar char="v"/>
            </a:pPr>
            <a:r>
              <a:rPr lang="en-US" sz="3600" dirty="0" smtClean="0"/>
              <a:t>CT</a:t>
            </a:r>
          </a:p>
          <a:p>
            <a:pPr>
              <a:buFont typeface="Wingdings" pitchFamily="2" charset="2"/>
              <a:buChar char="v"/>
            </a:pPr>
            <a:r>
              <a:rPr lang="en-US" sz="3600" dirty="0" err="1" smtClean="0"/>
              <a:t>Thoracentesis</a:t>
            </a:r>
            <a:r>
              <a:rPr lang="en-US" sz="3600" dirty="0" smtClean="0"/>
              <a:t> -Gram stain and culture</a:t>
            </a:r>
          </a:p>
          <a:p>
            <a:pPr>
              <a:buFont typeface="Wingdings" pitchFamily="2" charset="2"/>
              <a:buChar char="v"/>
            </a:pPr>
            <a:endParaRPr lang="en-US" sz="3600" dirty="0" smtClean="0"/>
          </a:p>
          <a:p>
            <a:endParaRPr lang="en-US" sz="3600" dirty="0" smtClean="0"/>
          </a:p>
          <a:p>
            <a:endParaRPr lang="en-US" sz="3600" dirty="0" smtClean="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Chest X-ray</a:t>
            </a:r>
            <a:endParaRPr lang="ru-RU" dirty="0"/>
          </a:p>
        </p:txBody>
      </p:sp>
      <p:sp>
        <p:nvSpPr>
          <p:cNvPr id="3" name="Нижний колонтитул 2"/>
          <p:cNvSpPr>
            <a:spLocks noGrp="1"/>
          </p:cNvSpPr>
          <p:nvPr>
            <p:ph type="ftr" sz="quarter" idx="11"/>
          </p:nvPr>
        </p:nvSpPr>
        <p:spPr/>
        <p:txBody>
          <a:bodyPr/>
          <a:lstStyle/>
          <a:p>
            <a:r>
              <a:rPr lang="en-US" smtClean="0"/>
              <a:t>Müəlliflər</a:t>
            </a:r>
            <a:endParaRPr lang="en-US"/>
          </a:p>
        </p:txBody>
      </p:sp>
      <p:pic>
        <p:nvPicPr>
          <p:cNvPr id="51202" name="Picture 2" descr="Pleural empyema | Radiology Case | Radiopaedia.org"/>
          <p:cNvPicPr>
            <a:picLocks noChangeAspect="1" noChangeArrowheads="1"/>
          </p:cNvPicPr>
          <p:nvPr/>
        </p:nvPicPr>
        <p:blipFill>
          <a:blip r:embed="rId2"/>
          <a:srcRect/>
          <a:stretch>
            <a:fillRect/>
          </a:stretch>
        </p:blipFill>
        <p:spPr bwMode="auto">
          <a:xfrm>
            <a:off x="6471969" y="1094936"/>
            <a:ext cx="5147945" cy="5207390"/>
          </a:xfrm>
          <a:prstGeom prst="rect">
            <a:avLst/>
          </a:prstGeom>
          <a:noFill/>
        </p:spPr>
      </p:pic>
      <p:pic>
        <p:nvPicPr>
          <p:cNvPr id="10244" name="Picture 4" descr="Chest X-ray (lateral view): Re-accumulation of massive left sided... |  Download Scientific Diagram"/>
          <p:cNvPicPr>
            <a:picLocks noChangeAspect="1" noChangeArrowheads="1"/>
          </p:cNvPicPr>
          <p:nvPr/>
        </p:nvPicPr>
        <p:blipFill>
          <a:blip r:embed="rId3"/>
          <a:srcRect/>
          <a:stretch>
            <a:fillRect/>
          </a:stretch>
        </p:blipFill>
        <p:spPr bwMode="auto">
          <a:xfrm>
            <a:off x="337625" y="953941"/>
            <a:ext cx="5655213" cy="5503131"/>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USG</a:t>
            </a:r>
            <a:endParaRPr lang="ru-RU" dirty="0"/>
          </a:p>
        </p:txBody>
      </p:sp>
      <p:sp>
        <p:nvSpPr>
          <p:cNvPr id="3" name="Нижний колонтитул 2"/>
          <p:cNvSpPr>
            <a:spLocks noGrp="1"/>
          </p:cNvSpPr>
          <p:nvPr>
            <p:ph type="ftr" sz="quarter" idx="11"/>
          </p:nvPr>
        </p:nvSpPr>
        <p:spPr/>
        <p:txBody>
          <a:bodyPr/>
          <a:lstStyle/>
          <a:p>
            <a:r>
              <a:rPr lang="en-US" smtClean="0"/>
              <a:t>Müəlliflər</a:t>
            </a:r>
            <a:endParaRPr lang="en-US"/>
          </a:p>
        </p:txBody>
      </p:sp>
      <p:pic>
        <p:nvPicPr>
          <p:cNvPr id="4" name="Picture 3"/>
          <p:cNvPicPr>
            <a:picLocks noChangeAspect="1" noChangeArrowheads="1"/>
          </p:cNvPicPr>
          <p:nvPr/>
        </p:nvPicPr>
        <p:blipFill>
          <a:blip r:embed="rId2"/>
          <a:srcRect/>
          <a:stretch>
            <a:fillRect/>
          </a:stretch>
        </p:blipFill>
        <p:spPr bwMode="auto">
          <a:xfrm>
            <a:off x="464234" y="1266092"/>
            <a:ext cx="4417255" cy="4403188"/>
          </a:xfrm>
          <a:prstGeom prst="rect">
            <a:avLst/>
          </a:prstGeom>
          <a:noFill/>
          <a:ln w="9525">
            <a:noFill/>
            <a:miter lim="800000"/>
            <a:headEnd/>
            <a:tailEnd/>
          </a:ln>
          <a:effectLst/>
        </p:spPr>
      </p:pic>
      <p:sp>
        <p:nvSpPr>
          <p:cNvPr id="53250" name="AutoShape 2" descr="Pleural empyema: honeycomb organization of fibrin. | Download Scientific  Diagra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53252" name="Picture 4" descr="ATS Quick Hits"/>
          <p:cNvPicPr>
            <a:picLocks noChangeAspect="1" noChangeArrowheads="1"/>
          </p:cNvPicPr>
          <p:nvPr/>
        </p:nvPicPr>
        <p:blipFill>
          <a:blip r:embed="rId3"/>
          <a:srcRect/>
          <a:stretch>
            <a:fillRect/>
          </a:stretch>
        </p:blipFill>
        <p:spPr bwMode="auto">
          <a:xfrm>
            <a:off x="6443832" y="1392701"/>
            <a:ext cx="4627441" cy="4149969"/>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CT</a:t>
            </a:r>
            <a:endParaRPr lang="ru-RU" dirty="0"/>
          </a:p>
        </p:txBody>
      </p:sp>
      <p:sp>
        <p:nvSpPr>
          <p:cNvPr id="3" name="Нижний колонтитул 2"/>
          <p:cNvSpPr>
            <a:spLocks noGrp="1"/>
          </p:cNvSpPr>
          <p:nvPr>
            <p:ph type="ftr" sz="quarter" idx="11"/>
          </p:nvPr>
        </p:nvSpPr>
        <p:spPr/>
        <p:txBody>
          <a:bodyPr/>
          <a:lstStyle/>
          <a:p>
            <a:r>
              <a:rPr lang="en-US" smtClean="0"/>
              <a:t>Müəlliflər</a:t>
            </a:r>
            <a:endParaRPr lang="en-US"/>
          </a:p>
        </p:txBody>
      </p:sp>
      <p:pic>
        <p:nvPicPr>
          <p:cNvPr id="4" name="Picture 2"/>
          <p:cNvPicPr>
            <a:picLocks noChangeAspect="1" noChangeArrowheads="1"/>
          </p:cNvPicPr>
          <p:nvPr/>
        </p:nvPicPr>
        <p:blipFill>
          <a:blip r:embed="rId2"/>
          <a:srcRect/>
          <a:stretch>
            <a:fillRect/>
          </a:stretch>
        </p:blipFill>
        <p:spPr bwMode="auto">
          <a:xfrm>
            <a:off x="352863" y="1406770"/>
            <a:ext cx="4894386" cy="4501661"/>
          </a:xfrm>
          <a:prstGeom prst="rect">
            <a:avLst/>
          </a:prstGeom>
          <a:noFill/>
          <a:ln w="9525">
            <a:noFill/>
            <a:miter lim="800000"/>
            <a:headEnd/>
            <a:tailEnd/>
          </a:ln>
          <a:effectLst/>
        </p:spPr>
      </p:pic>
      <p:sp>
        <p:nvSpPr>
          <p:cNvPr id="8194" name="AutoShape 2" descr="Pleural empyema CT - wikidoc"/>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8196" name="Picture 4" descr="https://www.wikidoc.org/images/a/a2/Output_9aLwrN.gif"/>
          <p:cNvPicPr>
            <a:picLocks noChangeAspect="1" noChangeArrowheads="1" noCrop="1"/>
          </p:cNvPicPr>
          <p:nvPr/>
        </p:nvPicPr>
        <p:blipFill>
          <a:blip r:embed="rId3"/>
          <a:srcRect/>
          <a:stretch>
            <a:fillRect/>
          </a:stretch>
        </p:blipFill>
        <p:spPr bwMode="auto">
          <a:xfrm>
            <a:off x="6302326" y="1378633"/>
            <a:ext cx="5227858" cy="4431323"/>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Chest tube</a:t>
            </a:r>
            <a:endParaRPr lang="ru-RU" dirty="0"/>
          </a:p>
        </p:txBody>
      </p:sp>
      <p:sp>
        <p:nvSpPr>
          <p:cNvPr id="3" name="Нижний колонтитул 2"/>
          <p:cNvSpPr>
            <a:spLocks noGrp="1"/>
          </p:cNvSpPr>
          <p:nvPr>
            <p:ph type="ftr" sz="quarter" idx="11"/>
          </p:nvPr>
        </p:nvSpPr>
        <p:spPr/>
        <p:txBody>
          <a:bodyPr/>
          <a:lstStyle/>
          <a:p>
            <a:r>
              <a:rPr lang="en-US" smtClean="0"/>
              <a:t>Müəlliflər</a:t>
            </a:r>
            <a:endParaRPr lang="en-US"/>
          </a:p>
        </p:txBody>
      </p:sp>
      <p:sp>
        <p:nvSpPr>
          <p:cNvPr id="5" name="Прямоугольник 4"/>
          <p:cNvSpPr/>
          <p:nvPr/>
        </p:nvSpPr>
        <p:spPr>
          <a:xfrm>
            <a:off x="3664853" y="3244334"/>
            <a:ext cx="4862293" cy="369332"/>
          </a:xfrm>
          <a:prstGeom prst="rect">
            <a:avLst/>
          </a:prstGeom>
        </p:spPr>
        <p:txBody>
          <a:bodyPr wrap="none">
            <a:spAutoFit/>
          </a:bodyPr>
          <a:lstStyle/>
          <a:p>
            <a:r>
              <a:rPr lang="en-US" dirty="0" smtClean="0"/>
              <a:t>https://www.youtube.com/watch?v=RKYpjvfK48U</a:t>
            </a:r>
            <a:endParaRPr lang="ru-RU"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Confirmation</a:t>
            </a:r>
            <a:endParaRPr lang="ru-RU" dirty="0"/>
          </a:p>
        </p:txBody>
      </p:sp>
      <p:sp>
        <p:nvSpPr>
          <p:cNvPr id="3" name="Нижний колонтитул 2"/>
          <p:cNvSpPr>
            <a:spLocks noGrp="1"/>
          </p:cNvSpPr>
          <p:nvPr>
            <p:ph type="ftr" sz="quarter" idx="11"/>
          </p:nvPr>
        </p:nvSpPr>
        <p:spPr/>
        <p:txBody>
          <a:bodyPr/>
          <a:lstStyle/>
          <a:p>
            <a:r>
              <a:rPr lang="en-US" smtClean="0"/>
              <a:t>Müəlliflər</a:t>
            </a:r>
            <a:endParaRPr lang="en-US"/>
          </a:p>
        </p:txBody>
      </p:sp>
      <p:sp>
        <p:nvSpPr>
          <p:cNvPr id="4" name="Прямоугольник 3"/>
          <p:cNvSpPr/>
          <p:nvPr/>
        </p:nvSpPr>
        <p:spPr>
          <a:xfrm>
            <a:off x="604910" y="1238183"/>
            <a:ext cx="5036234" cy="4524315"/>
          </a:xfrm>
          <a:prstGeom prst="rect">
            <a:avLst/>
          </a:prstGeom>
        </p:spPr>
        <p:txBody>
          <a:bodyPr wrap="square">
            <a:spAutoFit/>
          </a:bodyPr>
          <a:lstStyle/>
          <a:p>
            <a:pPr>
              <a:buFont typeface="Wingdings" pitchFamily="2" charset="2"/>
              <a:buChar char="v"/>
            </a:pPr>
            <a:r>
              <a:rPr lang="en-US" sz="3600" dirty="0" smtClean="0"/>
              <a:t> CT </a:t>
            </a:r>
          </a:p>
          <a:p>
            <a:pPr>
              <a:buFont typeface="Wingdings" pitchFamily="2" charset="2"/>
              <a:buChar char="v"/>
            </a:pPr>
            <a:r>
              <a:rPr lang="en-US" sz="3600" dirty="0" smtClean="0"/>
              <a:t>puncture </a:t>
            </a:r>
          </a:p>
          <a:p>
            <a:endParaRPr lang="en-US" sz="3600" dirty="0" smtClean="0"/>
          </a:p>
          <a:p>
            <a:endParaRPr lang="en-US" sz="3600" dirty="0" smtClean="0"/>
          </a:p>
          <a:p>
            <a:pPr algn="just"/>
            <a:r>
              <a:rPr lang="en-US" sz="3600" dirty="0" smtClean="0"/>
              <a:t>Butt clinical, imaging and bacteriological analysis results are evaluated together.</a:t>
            </a:r>
            <a:endParaRPr lang="ru-RU" sz="3600" dirty="0"/>
          </a:p>
        </p:txBody>
      </p:sp>
      <p:pic>
        <p:nvPicPr>
          <p:cNvPr id="6146" name="Picture 2" descr="Thoracic chest tube drainage with purulent pleural fluid. | Download  Scientific Diagram"/>
          <p:cNvPicPr>
            <a:picLocks noChangeAspect="1" noChangeArrowheads="1"/>
          </p:cNvPicPr>
          <p:nvPr/>
        </p:nvPicPr>
        <p:blipFill>
          <a:blip r:embed="rId2"/>
          <a:srcRect/>
          <a:stretch>
            <a:fillRect/>
          </a:stretch>
        </p:blipFill>
        <p:spPr bwMode="auto">
          <a:xfrm>
            <a:off x="6019361" y="1364566"/>
            <a:ext cx="5797501" cy="4883078"/>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Diagnostic criteria</a:t>
            </a:r>
            <a:endParaRPr lang="ru-RU" dirty="0"/>
          </a:p>
        </p:txBody>
      </p:sp>
      <p:sp>
        <p:nvSpPr>
          <p:cNvPr id="3" name="Нижний колонтитул 2"/>
          <p:cNvSpPr>
            <a:spLocks noGrp="1"/>
          </p:cNvSpPr>
          <p:nvPr>
            <p:ph type="ftr" sz="quarter" idx="11"/>
          </p:nvPr>
        </p:nvSpPr>
        <p:spPr/>
        <p:txBody>
          <a:bodyPr/>
          <a:lstStyle/>
          <a:p>
            <a:r>
              <a:rPr lang="en-US" smtClean="0"/>
              <a:t>Müəlliflər</a:t>
            </a:r>
            <a:endParaRPr lang="en-US"/>
          </a:p>
        </p:txBody>
      </p:sp>
      <p:sp>
        <p:nvSpPr>
          <p:cNvPr id="4" name="Прямоугольник 3"/>
          <p:cNvSpPr/>
          <p:nvPr/>
        </p:nvSpPr>
        <p:spPr>
          <a:xfrm>
            <a:off x="2039815" y="2413338"/>
            <a:ext cx="7920111" cy="2308324"/>
          </a:xfrm>
          <a:prstGeom prst="rect">
            <a:avLst/>
          </a:prstGeom>
        </p:spPr>
        <p:txBody>
          <a:bodyPr wrap="square">
            <a:spAutoFit/>
          </a:bodyPr>
          <a:lstStyle/>
          <a:p>
            <a:r>
              <a:rPr lang="en-US" sz="3600" dirty="0" smtClean="0"/>
              <a:t>• signs of sepsis</a:t>
            </a:r>
          </a:p>
          <a:p>
            <a:r>
              <a:rPr lang="en-US" sz="3600" dirty="0" smtClean="0"/>
              <a:t>• CT or USG fluid in pleural cavity</a:t>
            </a:r>
          </a:p>
          <a:p>
            <a:r>
              <a:rPr lang="en-US" sz="3600" dirty="0" smtClean="0"/>
              <a:t>• - pus, protein&gt;3 q/dl, pH&lt;7, glucose&lt;40 </a:t>
            </a:r>
            <a:r>
              <a:rPr lang="en-US" sz="3600" dirty="0" err="1" smtClean="0"/>
              <a:t>mq</a:t>
            </a:r>
            <a:r>
              <a:rPr lang="en-US" sz="3600" dirty="0" smtClean="0"/>
              <a:t>/dl, anaerobic or aerobic microbes. </a:t>
            </a:r>
            <a:endParaRPr lang="ru-RU" sz="36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Management </a:t>
            </a:r>
            <a:endParaRPr lang="ru-RU" dirty="0"/>
          </a:p>
        </p:txBody>
      </p:sp>
      <p:sp>
        <p:nvSpPr>
          <p:cNvPr id="3" name="Нижний колонтитул 2"/>
          <p:cNvSpPr>
            <a:spLocks noGrp="1"/>
          </p:cNvSpPr>
          <p:nvPr>
            <p:ph type="ftr" sz="quarter" idx="11"/>
          </p:nvPr>
        </p:nvSpPr>
        <p:spPr/>
        <p:txBody>
          <a:bodyPr/>
          <a:lstStyle/>
          <a:p>
            <a:r>
              <a:rPr lang="en-US" smtClean="0"/>
              <a:t>Müəlliflər</a:t>
            </a:r>
            <a:endParaRPr lang="en-US"/>
          </a:p>
        </p:txBody>
      </p:sp>
      <p:sp>
        <p:nvSpPr>
          <p:cNvPr id="5" name="Прямоугольник 4"/>
          <p:cNvSpPr/>
          <p:nvPr/>
        </p:nvSpPr>
        <p:spPr>
          <a:xfrm>
            <a:off x="1247335" y="1949104"/>
            <a:ext cx="6096000" cy="3539430"/>
          </a:xfrm>
          <a:prstGeom prst="rect">
            <a:avLst/>
          </a:prstGeom>
        </p:spPr>
        <p:txBody>
          <a:bodyPr>
            <a:spAutoFit/>
          </a:bodyPr>
          <a:lstStyle/>
          <a:p>
            <a:pPr algn="just">
              <a:buFont typeface="Wingdings" pitchFamily="2" charset="2"/>
              <a:buChar char="v"/>
            </a:pPr>
            <a:r>
              <a:rPr lang="en-US" sz="2800" dirty="0" smtClean="0"/>
              <a:t> Removal of pleural pus – drainage</a:t>
            </a:r>
          </a:p>
          <a:p>
            <a:pPr algn="just">
              <a:buFont typeface="Wingdings" pitchFamily="2" charset="2"/>
              <a:buChar char="v"/>
            </a:pPr>
            <a:r>
              <a:rPr lang="en-US" sz="2800" dirty="0" smtClean="0"/>
              <a:t> Antibiotic therapy – should cover aerobes and anaerobes</a:t>
            </a:r>
          </a:p>
          <a:p>
            <a:pPr algn="just">
              <a:buFont typeface="Wingdings" pitchFamily="2" charset="2"/>
              <a:buChar char="v"/>
            </a:pPr>
            <a:r>
              <a:rPr lang="en-US" sz="2800" dirty="0" smtClean="0"/>
              <a:t> Supportive therapies for sepsis</a:t>
            </a:r>
          </a:p>
          <a:p>
            <a:pPr algn="just">
              <a:buFont typeface="Wingdings" pitchFamily="2" charset="2"/>
              <a:buChar char="v"/>
            </a:pPr>
            <a:r>
              <a:rPr lang="en-US" sz="2800" dirty="0" smtClean="0"/>
              <a:t> </a:t>
            </a:r>
            <a:r>
              <a:rPr lang="en-US" sz="2800" dirty="0" smtClean="0"/>
              <a:t>s</a:t>
            </a:r>
            <a:r>
              <a:rPr lang="en-US" sz="2800" dirty="0" smtClean="0"/>
              <a:t>ource </a:t>
            </a:r>
            <a:r>
              <a:rPr lang="en-US" sz="2800" dirty="0" smtClean="0"/>
              <a:t>control</a:t>
            </a:r>
          </a:p>
          <a:p>
            <a:pPr algn="just">
              <a:buFont typeface="Wingdings" pitchFamily="2" charset="2"/>
              <a:buChar char="v"/>
            </a:pPr>
            <a:r>
              <a:rPr lang="en-US" sz="2800" dirty="0" smtClean="0"/>
              <a:t> obliteration of the </a:t>
            </a:r>
            <a:r>
              <a:rPr lang="en-US" sz="2800" dirty="0" err="1" smtClean="0"/>
              <a:t>empyema</a:t>
            </a:r>
            <a:r>
              <a:rPr lang="en-US" sz="2800" dirty="0" smtClean="0"/>
              <a:t> cavity– lung expansion (early drainage, </a:t>
            </a:r>
            <a:r>
              <a:rPr lang="en-US" sz="2800" dirty="0" err="1" smtClean="0"/>
              <a:t>decortication</a:t>
            </a:r>
            <a:r>
              <a:rPr lang="en-US" sz="2800" dirty="0" smtClean="0"/>
              <a:t>), </a:t>
            </a:r>
            <a:r>
              <a:rPr lang="en-US" sz="2800" dirty="0" err="1" smtClean="0"/>
              <a:t>thoracoplasty</a:t>
            </a:r>
            <a:endParaRPr lang="ru-RU" sz="28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Tube </a:t>
            </a:r>
            <a:r>
              <a:rPr lang="en-US" dirty="0" err="1" smtClean="0"/>
              <a:t>thoracostomy</a:t>
            </a:r>
            <a:endParaRPr lang="ru-RU" dirty="0"/>
          </a:p>
        </p:txBody>
      </p:sp>
      <p:sp>
        <p:nvSpPr>
          <p:cNvPr id="3" name="Нижний колонтитул 2"/>
          <p:cNvSpPr>
            <a:spLocks noGrp="1"/>
          </p:cNvSpPr>
          <p:nvPr>
            <p:ph type="ftr" sz="quarter" idx="11"/>
          </p:nvPr>
        </p:nvSpPr>
        <p:spPr/>
        <p:txBody>
          <a:bodyPr/>
          <a:lstStyle/>
          <a:p>
            <a:r>
              <a:rPr lang="en-US" smtClean="0"/>
              <a:t>Müəlliflər</a:t>
            </a:r>
            <a:endParaRPr lang="en-US"/>
          </a:p>
        </p:txBody>
      </p:sp>
      <p:pic>
        <p:nvPicPr>
          <p:cNvPr id="51202" name="Picture 2" descr="Empyema - JETem"/>
          <p:cNvPicPr>
            <a:picLocks noChangeAspect="1" noChangeArrowheads="1"/>
          </p:cNvPicPr>
          <p:nvPr/>
        </p:nvPicPr>
        <p:blipFill>
          <a:blip r:embed="rId2"/>
          <a:srcRect/>
          <a:stretch>
            <a:fillRect/>
          </a:stretch>
        </p:blipFill>
        <p:spPr bwMode="auto">
          <a:xfrm>
            <a:off x="2771336" y="2024941"/>
            <a:ext cx="6485206" cy="4010098"/>
          </a:xfrm>
          <a:prstGeom prst="rect">
            <a:avLst/>
          </a:prstGeom>
          <a:noFill/>
        </p:spPr>
      </p:pic>
      <p:sp>
        <p:nvSpPr>
          <p:cNvPr id="5" name="Прямоугольник 4"/>
          <p:cNvSpPr/>
          <p:nvPr/>
        </p:nvSpPr>
        <p:spPr>
          <a:xfrm>
            <a:off x="3388968" y="1035706"/>
            <a:ext cx="4907626" cy="369332"/>
          </a:xfrm>
          <a:prstGeom prst="rect">
            <a:avLst/>
          </a:prstGeom>
        </p:spPr>
        <p:txBody>
          <a:bodyPr wrap="none">
            <a:spAutoFit/>
          </a:bodyPr>
          <a:lstStyle/>
          <a:p>
            <a:r>
              <a:rPr lang="en-US" dirty="0" smtClean="0"/>
              <a:t>https://www.youtube.com/watch?v=U618Jte_1Uk</a:t>
            </a:r>
            <a:endParaRPr lang="ru-RU" dirty="0"/>
          </a:p>
        </p:txBody>
      </p:sp>
      <p:sp>
        <p:nvSpPr>
          <p:cNvPr id="6" name="Прямоугольник 5"/>
          <p:cNvSpPr/>
          <p:nvPr/>
        </p:nvSpPr>
        <p:spPr>
          <a:xfrm>
            <a:off x="3423554" y="1514008"/>
            <a:ext cx="5007268" cy="369332"/>
          </a:xfrm>
          <a:prstGeom prst="rect">
            <a:avLst/>
          </a:prstGeom>
        </p:spPr>
        <p:txBody>
          <a:bodyPr wrap="none">
            <a:spAutoFit/>
          </a:bodyPr>
          <a:lstStyle/>
          <a:p>
            <a:r>
              <a:rPr lang="en-US" dirty="0" smtClean="0"/>
              <a:t>https://www.youtube.com/watch?v=P5kWpZo2yvA</a:t>
            </a:r>
            <a:endParaRPr lang="ru-RU"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Antibiotics</a:t>
            </a:r>
            <a:endParaRPr lang="ru-RU" dirty="0"/>
          </a:p>
        </p:txBody>
      </p:sp>
      <p:sp>
        <p:nvSpPr>
          <p:cNvPr id="3" name="Нижний колонтитул 2"/>
          <p:cNvSpPr>
            <a:spLocks noGrp="1"/>
          </p:cNvSpPr>
          <p:nvPr>
            <p:ph type="ftr" sz="quarter" idx="11"/>
          </p:nvPr>
        </p:nvSpPr>
        <p:spPr/>
        <p:txBody>
          <a:bodyPr/>
          <a:lstStyle/>
          <a:p>
            <a:r>
              <a:rPr lang="en-US" smtClean="0"/>
              <a:t>Müəlliflər</a:t>
            </a:r>
            <a:endParaRPr lang="en-US"/>
          </a:p>
        </p:txBody>
      </p:sp>
      <p:sp>
        <p:nvSpPr>
          <p:cNvPr id="4" name="Прямоугольник 3"/>
          <p:cNvSpPr/>
          <p:nvPr/>
        </p:nvSpPr>
        <p:spPr>
          <a:xfrm>
            <a:off x="1012874" y="1760192"/>
            <a:ext cx="10466363" cy="3231654"/>
          </a:xfrm>
          <a:prstGeom prst="rect">
            <a:avLst/>
          </a:prstGeom>
        </p:spPr>
        <p:txBody>
          <a:bodyPr wrap="square">
            <a:spAutoFit/>
          </a:bodyPr>
          <a:lstStyle/>
          <a:p>
            <a:pPr algn="just">
              <a:buFont typeface="Wingdings" pitchFamily="2" charset="2"/>
              <a:buChar char="v"/>
            </a:pPr>
            <a:r>
              <a:rPr lang="en-US" sz="2800" dirty="0" smtClean="0"/>
              <a:t>Community-acquired </a:t>
            </a:r>
            <a:r>
              <a:rPr lang="en-US" sz="2800" dirty="0" err="1" smtClean="0"/>
              <a:t>empyema</a:t>
            </a:r>
            <a:endParaRPr lang="en-US" sz="2800" dirty="0" smtClean="0"/>
          </a:p>
          <a:p>
            <a:pPr algn="just">
              <a:buFont typeface="Wingdings" pitchFamily="2" charset="2"/>
              <a:buChar char="Ø"/>
            </a:pPr>
            <a:r>
              <a:rPr lang="en-US" sz="2800" dirty="0" smtClean="0"/>
              <a:t> </a:t>
            </a:r>
            <a:r>
              <a:rPr lang="en-US" sz="2800" dirty="0" smtClean="0"/>
              <a:t>3</a:t>
            </a:r>
            <a:r>
              <a:rPr lang="en-US" sz="2800" baseline="30000" dirty="0" smtClean="0"/>
              <a:t>rd</a:t>
            </a:r>
            <a:r>
              <a:rPr lang="en-US" sz="2800" dirty="0" smtClean="0"/>
              <a:t> or 4</a:t>
            </a:r>
            <a:r>
              <a:rPr lang="en-US" sz="2800" baseline="30000" dirty="0" smtClean="0"/>
              <a:t>th</a:t>
            </a:r>
            <a:r>
              <a:rPr lang="en-US" sz="2800" dirty="0" smtClean="0"/>
              <a:t> generation of cephalosporin + </a:t>
            </a:r>
            <a:r>
              <a:rPr lang="en-US" sz="2800" dirty="0" err="1" smtClean="0"/>
              <a:t>metronidazole</a:t>
            </a:r>
            <a:r>
              <a:rPr lang="en-US" sz="2800" dirty="0" smtClean="0"/>
              <a:t> </a:t>
            </a:r>
          </a:p>
          <a:p>
            <a:pPr algn="just">
              <a:buFont typeface="Wingdings" pitchFamily="2" charset="2"/>
              <a:buChar char="Ø"/>
            </a:pPr>
            <a:r>
              <a:rPr lang="en-US" sz="2800" dirty="0" smtClean="0"/>
              <a:t>Or </a:t>
            </a:r>
            <a:r>
              <a:rPr lang="en-US" sz="2800" dirty="0" err="1" smtClean="0"/>
              <a:t>ampicillin</a:t>
            </a:r>
            <a:r>
              <a:rPr lang="en-US" sz="2800" dirty="0" smtClean="0"/>
              <a:t> +beta </a:t>
            </a:r>
            <a:r>
              <a:rPr lang="en-US" sz="2800" dirty="0" err="1" smtClean="0"/>
              <a:t>lactamase</a:t>
            </a:r>
            <a:r>
              <a:rPr lang="en-US" sz="2800" dirty="0" smtClean="0"/>
              <a:t> inhibitor </a:t>
            </a:r>
          </a:p>
          <a:p>
            <a:pPr algn="just">
              <a:buFont typeface="Wingdings" pitchFamily="2" charset="2"/>
              <a:buChar char="Ø"/>
            </a:pPr>
            <a:r>
              <a:rPr lang="en-US" sz="2800" dirty="0" smtClean="0"/>
              <a:t>(</a:t>
            </a:r>
            <a:r>
              <a:rPr lang="en-US" sz="2800" dirty="0" err="1" smtClean="0"/>
              <a:t>clavulonic</a:t>
            </a:r>
            <a:r>
              <a:rPr lang="en-US" sz="2800" dirty="0" smtClean="0"/>
              <a:t> acid, </a:t>
            </a:r>
            <a:r>
              <a:rPr lang="en-US" sz="2800" dirty="0" err="1" smtClean="0"/>
              <a:t>tozobactam</a:t>
            </a:r>
            <a:r>
              <a:rPr lang="en-US" sz="2800" dirty="0" smtClean="0"/>
              <a:t>, </a:t>
            </a:r>
            <a:r>
              <a:rPr lang="en-US" sz="2800" dirty="0" err="1" smtClean="0"/>
              <a:t>sulbactam</a:t>
            </a:r>
            <a:r>
              <a:rPr lang="en-US" dirty="0" smtClean="0"/>
              <a:t>)</a:t>
            </a:r>
          </a:p>
          <a:p>
            <a:pPr algn="just"/>
            <a:endParaRPr lang="en-US" dirty="0" smtClean="0"/>
          </a:p>
          <a:p>
            <a:pPr algn="just">
              <a:buFont typeface="Wingdings" pitchFamily="2" charset="2"/>
              <a:buChar char="v"/>
            </a:pPr>
            <a:r>
              <a:rPr lang="en-US" sz="2400" dirty="0" smtClean="0"/>
              <a:t> </a:t>
            </a:r>
            <a:r>
              <a:rPr lang="en-US" sz="2800" dirty="0" smtClean="0"/>
              <a:t>Hospital-acquired  or trauma related and surgery related  </a:t>
            </a:r>
          </a:p>
          <a:p>
            <a:pPr algn="just">
              <a:buFont typeface="Wingdings" pitchFamily="2" charset="2"/>
              <a:buChar char="Ø"/>
            </a:pPr>
            <a:r>
              <a:rPr lang="en-US" sz="2800" dirty="0" err="1" smtClean="0"/>
              <a:t>Vancomycin</a:t>
            </a:r>
            <a:r>
              <a:rPr lang="en-US" sz="2800" dirty="0" smtClean="0"/>
              <a:t>, </a:t>
            </a:r>
            <a:r>
              <a:rPr lang="en-US" sz="2800" dirty="0" err="1" smtClean="0"/>
              <a:t>cefepime</a:t>
            </a:r>
            <a:r>
              <a:rPr lang="en-US" sz="2800" dirty="0" smtClean="0"/>
              <a:t> </a:t>
            </a:r>
            <a:r>
              <a:rPr lang="en-US" sz="2800" dirty="0" smtClean="0"/>
              <a:t>and </a:t>
            </a:r>
            <a:r>
              <a:rPr lang="en-US" sz="2800" dirty="0" err="1" smtClean="0"/>
              <a:t>metronidazole</a:t>
            </a:r>
            <a:r>
              <a:rPr lang="en-US" sz="2800" dirty="0" smtClean="0"/>
              <a:t> or </a:t>
            </a:r>
            <a:r>
              <a:rPr lang="en-US" sz="2800" dirty="0" err="1" smtClean="0"/>
              <a:t>piperacillin-tazobactam</a:t>
            </a:r>
            <a:endParaRPr lang="en-US" sz="2800" dirty="0" smtClean="0"/>
          </a:p>
          <a:p>
            <a:pPr algn="just">
              <a:buFont typeface="Wingdings" pitchFamily="2" charset="2"/>
              <a:buChar char="Ø"/>
            </a:pPr>
            <a:endParaRPr lang="ru-RU" dirty="0"/>
          </a:p>
        </p:txBody>
      </p:sp>
      <p:sp>
        <p:nvSpPr>
          <p:cNvPr id="5" name="Прямоугольник 4"/>
          <p:cNvSpPr/>
          <p:nvPr/>
        </p:nvSpPr>
        <p:spPr>
          <a:xfrm>
            <a:off x="801858" y="5215852"/>
            <a:ext cx="10366299" cy="461665"/>
          </a:xfrm>
          <a:prstGeom prst="rect">
            <a:avLst/>
          </a:prstGeom>
        </p:spPr>
        <p:txBody>
          <a:bodyPr wrap="none">
            <a:spAutoFit/>
          </a:bodyPr>
          <a:lstStyle/>
          <a:p>
            <a:r>
              <a:rPr lang="en-US" sz="2400" dirty="0" smtClean="0"/>
              <a:t>Should given for 2- 6 weeks, depending on response, source control and organism</a:t>
            </a:r>
            <a:endParaRPr lang="ru-RU" sz="24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VATS</a:t>
            </a:r>
            <a:endParaRPr lang="ru-RU" dirty="0"/>
          </a:p>
        </p:txBody>
      </p:sp>
      <p:sp>
        <p:nvSpPr>
          <p:cNvPr id="3" name="Нижний колонтитул 2"/>
          <p:cNvSpPr>
            <a:spLocks noGrp="1"/>
          </p:cNvSpPr>
          <p:nvPr>
            <p:ph type="ftr" sz="quarter" idx="11"/>
          </p:nvPr>
        </p:nvSpPr>
        <p:spPr/>
        <p:txBody>
          <a:bodyPr/>
          <a:lstStyle/>
          <a:p>
            <a:r>
              <a:rPr lang="en-US" smtClean="0"/>
              <a:t>Müəlliflər</a:t>
            </a:r>
            <a:endParaRPr lang="en-US"/>
          </a:p>
        </p:txBody>
      </p:sp>
      <p:sp>
        <p:nvSpPr>
          <p:cNvPr id="4" name="Прямоугольник 3"/>
          <p:cNvSpPr/>
          <p:nvPr/>
        </p:nvSpPr>
        <p:spPr>
          <a:xfrm>
            <a:off x="3295296" y="1148248"/>
            <a:ext cx="4926157" cy="369332"/>
          </a:xfrm>
          <a:prstGeom prst="rect">
            <a:avLst/>
          </a:prstGeom>
        </p:spPr>
        <p:txBody>
          <a:bodyPr wrap="none">
            <a:spAutoFit/>
          </a:bodyPr>
          <a:lstStyle/>
          <a:p>
            <a:r>
              <a:rPr lang="en-US" dirty="0" smtClean="0"/>
              <a:t>https://www.youtube.com/watch?v=MEhLZREiKFY</a:t>
            </a:r>
            <a:endParaRPr lang="ru-RU" dirty="0"/>
          </a:p>
        </p:txBody>
      </p:sp>
      <p:sp>
        <p:nvSpPr>
          <p:cNvPr id="5" name="Прямоугольник 4"/>
          <p:cNvSpPr/>
          <p:nvPr/>
        </p:nvSpPr>
        <p:spPr>
          <a:xfrm>
            <a:off x="3457255" y="2090783"/>
            <a:ext cx="4911729" cy="369332"/>
          </a:xfrm>
          <a:prstGeom prst="rect">
            <a:avLst/>
          </a:prstGeom>
        </p:spPr>
        <p:txBody>
          <a:bodyPr wrap="none">
            <a:spAutoFit/>
          </a:bodyPr>
          <a:lstStyle/>
          <a:p>
            <a:r>
              <a:rPr lang="en-US" dirty="0" smtClean="0"/>
              <a:t>https://www.youtube.com/watch?v=LQSBNZctrOg</a:t>
            </a:r>
            <a:endParaRPr lang="ru-RU" dirty="0"/>
          </a:p>
        </p:txBody>
      </p:sp>
      <p:sp>
        <p:nvSpPr>
          <p:cNvPr id="6" name="Прямоугольник 5"/>
          <p:cNvSpPr/>
          <p:nvPr/>
        </p:nvSpPr>
        <p:spPr>
          <a:xfrm>
            <a:off x="3366746" y="3202131"/>
            <a:ext cx="4839530" cy="369332"/>
          </a:xfrm>
          <a:prstGeom prst="rect">
            <a:avLst/>
          </a:prstGeom>
        </p:spPr>
        <p:txBody>
          <a:bodyPr wrap="none">
            <a:spAutoFit/>
          </a:bodyPr>
          <a:lstStyle/>
          <a:p>
            <a:r>
              <a:rPr lang="en-US" dirty="0" smtClean="0"/>
              <a:t>https://www.youtube.com/watch?v=cJlDaZoNXUI</a:t>
            </a:r>
            <a:endParaRPr lang="ru-RU"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11">
            <a:extLst>
              <a:ext uri="{FF2B5EF4-FFF2-40B4-BE49-F238E27FC236}">
                <a16:creationId xmlns="" xmlns:a16="http://schemas.microsoft.com/office/drawing/2014/main" id="{3E0B3AA1-5786-4207-B143-9A8083F66F97}"/>
              </a:ext>
            </a:extLst>
          </p:cNvPr>
          <p:cNvSpPr>
            <a:spLocks noGrp="1"/>
          </p:cNvSpPr>
          <p:nvPr>
            <p:ph idx="1"/>
          </p:nvPr>
        </p:nvSpPr>
        <p:spPr/>
        <p:txBody>
          <a:bodyPr/>
          <a:lstStyle/>
          <a:p>
            <a:pPr>
              <a:buNone/>
            </a:pPr>
            <a:endParaRPr lang="en-US" dirty="0" smtClean="0"/>
          </a:p>
          <a:p>
            <a:pPr>
              <a:buNone/>
            </a:pPr>
            <a:endParaRPr lang="en-US" dirty="0" smtClean="0"/>
          </a:p>
          <a:p>
            <a:pPr>
              <a:buNone/>
            </a:pPr>
            <a:endParaRPr lang="en-US" dirty="0" smtClean="0"/>
          </a:p>
          <a:p>
            <a:pPr algn="ctr">
              <a:buNone/>
            </a:pPr>
            <a:r>
              <a:rPr lang="en-US" dirty="0" smtClean="0"/>
              <a:t>Thank you for attention</a:t>
            </a:r>
            <a:endParaRPr lang="en-US" dirty="0"/>
          </a:p>
        </p:txBody>
      </p:sp>
      <p:sp>
        <p:nvSpPr>
          <p:cNvPr id="4" name="Footer Placeholder 3">
            <a:extLst>
              <a:ext uri="{FF2B5EF4-FFF2-40B4-BE49-F238E27FC236}">
                <a16:creationId xmlns="" xmlns:a16="http://schemas.microsoft.com/office/drawing/2014/main" id="{3D2870DB-F1F6-4512-BEEA-12648B796EA8}"/>
              </a:ext>
            </a:extLst>
          </p:cNvPr>
          <p:cNvSpPr>
            <a:spLocks noGrp="1"/>
          </p:cNvSpPr>
          <p:nvPr>
            <p:ph type="ftr" sz="quarter" idx="11"/>
          </p:nvPr>
        </p:nvSpPr>
        <p:spPr/>
        <p:txBody>
          <a:bodyPr/>
          <a:lstStyle/>
          <a:p>
            <a:r>
              <a:rPr lang="en-US"/>
              <a:t>Müəlliflər</a:t>
            </a:r>
            <a:endParaRPr lang="en-US" dirty="0"/>
          </a:p>
        </p:txBody>
      </p:sp>
    </p:spTree>
    <p:extLst>
      <p:ext uri="{BB962C8B-B14F-4D97-AF65-F5344CB8AC3E}">
        <p14:creationId xmlns="" xmlns:p14="http://schemas.microsoft.com/office/powerpoint/2010/main" val="371964342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8505086" y="3072602"/>
            <a:ext cx="3686914" cy="1373070"/>
          </a:xfrm>
        </p:spPr>
        <p:txBody>
          <a:bodyPr>
            <a:normAutofit fontScale="90000"/>
          </a:bodyPr>
          <a:lstStyle/>
          <a:p>
            <a:r>
              <a:rPr lang="az-Latn-AZ" sz="4800" dirty="0">
                <a:solidFill>
                  <a:schemeClr val="accent6">
                    <a:lumMod val="50000"/>
                  </a:schemeClr>
                </a:solidFill>
              </a:rPr>
              <a:t>      </a:t>
            </a:r>
            <a:r>
              <a:rPr lang="en-US" sz="4800" dirty="0">
                <a:solidFill>
                  <a:schemeClr val="accent6">
                    <a:lumMod val="50000"/>
                  </a:schemeClr>
                </a:solidFill>
              </a:rPr>
              <a:t>www.bck.</a:t>
            </a:r>
            <a:r>
              <a:rPr lang="az-Latn-AZ" sz="4800" dirty="0">
                <a:solidFill>
                  <a:schemeClr val="accent6">
                    <a:lumMod val="50000"/>
                  </a:schemeClr>
                </a:solidFill>
              </a:rPr>
              <a:t>az</a:t>
            </a:r>
            <a:endParaRPr lang="ru-RU" sz="4800" dirty="0">
              <a:solidFill>
                <a:schemeClr val="accent6">
                  <a:lumMod val="50000"/>
                </a:schemeClr>
              </a:solidFill>
            </a:endParaRPr>
          </a:p>
        </p:txBody>
      </p:sp>
      <p:sp>
        <p:nvSpPr>
          <p:cNvPr id="3" name="Подзаголовок 2"/>
          <p:cNvSpPr>
            <a:spLocks noGrp="1"/>
          </p:cNvSpPr>
          <p:nvPr>
            <p:ph type="subTitle" idx="1"/>
          </p:nvPr>
        </p:nvSpPr>
        <p:spPr>
          <a:xfrm>
            <a:off x="1428057" y="5098469"/>
            <a:ext cx="9606678" cy="705748"/>
          </a:xfrm>
        </p:spPr>
        <p:txBody>
          <a:bodyPr>
            <a:normAutofit/>
          </a:bodyPr>
          <a:lstStyle/>
          <a:p>
            <a:r>
              <a:rPr lang="en-US" sz="2800" b="1" dirty="0" err="1">
                <a:solidFill>
                  <a:schemeClr val="accent2">
                    <a:lumMod val="50000"/>
                  </a:schemeClr>
                </a:solidFill>
              </a:rPr>
              <a:t>Az</a:t>
            </a:r>
            <a:r>
              <a:rPr lang="az-Latn-AZ" sz="2800" b="1" dirty="0">
                <a:solidFill>
                  <a:schemeClr val="accent2">
                    <a:lumMod val="50000"/>
                  </a:schemeClr>
                </a:solidFill>
              </a:rPr>
              <a:t>ərbaycan Tibb Universitetinin </a:t>
            </a:r>
            <a:r>
              <a:rPr lang="en-US" sz="2800" b="1" dirty="0">
                <a:solidFill>
                  <a:schemeClr val="accent2">
                    <a:lumMod val="50000"/>
                  </a:schemeClr>
                </a:solidFill>
              </a:rPr>
              <a:t>I</a:t>
            </a:r>
            <a:r>
              <a:rPr lang="az-Latn-AZ" sz="2800" b="1" dirty="0">
                <a:solidFill>
                  <a:schemeClr val="accent2">
                    <a:lumMod val="50000"/>
                  </a:schemeClr>
                </a:solidFill>
              </a:rPr>
              <a:t>-Cərrahi Xəstəliklər kafedrası</a:t>
            </a:r>
            <a:endParaRPr lang="ru-RU" sz="2800" b="1" dirty="0">
              <a:solidFill>
                <a:schemeClr val="accent2">
                  <a:lumMod val="50000"/>
                </a:schemeClr>
              </a:solidFill>
            </a:endParaRPr>
          </a:p>
        </p:txBody>
      </p:sp>
      <p:pic>
        <p:nvPicPr>
          <p:cNvPr id="5" name="Picture 4">
            <a:extLst>
              <a:ext uri="{FF2B5EF4-FFF2-40B4-BE49-F238E27FC236}">
                <a16:creationId xmlns="" xmlns:a16="http://schemas.microsoft.com/office/drawing/2014/main" id="{3CFE757B-CEAC-467F-A917-B128234C067C}"/>
              </a:ext>
            </a:extLst>
          </p:cNvPr>
          <p:cNvPicPr>
            <a:picLocks noChangeAspect="1"/>
          </p:cNvPicPr>
          <p:nvPr/>
        </p:nvPicPr>
        <p:blipFill>
          <a:blip r:embed="rId2"/>
          <a:stretch>
            <a:fillRect/>
          </a:stretch>
        </p:blipFill>
        <p:spPr>
          <a:xfrm>
            <a:off x="3971078" y="1256213"/>
            <a:ext cx="5032582" cy="3632779"/>
          </a:xfrm>
          <a:prstGeom prst="rect">
            <a:avLst/>
          </a:prstGeom>
        </p:spPr>
      </p:pic>
      <p:pic>
        <p:nvPicPr>
          <p:cNvPr id="7" name="Picture 6" descr="Screen Clipping"/>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219456" y="1256213"/>
            <a:ext cx="3653044" cy="3632779"/>
          </a:xfrm>
          <a:prstGeom prst="rect">
            <a:avLst/>
          </a:prstGeom>
        </p:spPr>
      </p:pic>
    </p:spTree>
    <p:extLst>
      <p:ext uri="{BB962C8B-B14F-4D97-AF65-F5344CB8AC3E}">
        <p14:creationId xmlns="" xmlns:p14="http://schemas.microsoft.com/office/powerpoint/2010/main" val="651210228"/>
      </p:ext>
    </p:extLst>
  </p:cSld>
  <p:clrMapOvr>
    <a:masterClrMapping/>
  </p:clrMapOvr>
  <p:timing>
    <p:tnLst>
      <p:par>
        <p:cTn id="1" dur="indefinite" restart="never" nodeType="tmRoot"/>
      </p:par>
    </p:tnLst>
  </p:timing>
</p:sld>
</file>

<file path=ppt/theme/theme1.xml><?xml version="1.0" encoding="utf-8"?>
<a:theme xmlns:a="http://schemas.openxmlformats.org/drawingml/2006/main" name="Praktiki dərs şablonu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Praktiki dərs şablonu 1" id="{88495F96-A900-46D7-9EE0-FCEC1BB2FC28}" vid="{4612F42E-815F-485C-8CB6-D82AD89043F1}"/>
    </a:ext>
  </a:extLst>
</a:theme>
</file>

<file path=ppt/theme/theme2.xml><?xml version="1.0" encoding="utf-8"?>
<a:theme xmlns:a="http://schemas.openxmlformats.org/drawingml/2006/main" name="Praktiki dərs şablonu 7">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Praktiki dərs şablonu 7" id="{CFEC8B34-B3C9-4BB5-A10A-2314B18BBEB6}" vid="{D44C3823-ACDE-4290-BE6B-68B35F616683}"/>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Praktiki dərs şablonu 1</Template>
  <TotalTime>973</TotalTime>
  <Words>685</Words>
  <Application>Microsoft Office PowerPoint</Application>
  <PresentationFormat>Произвольный</PresentationFormat>
  <Paragraphs>147</Paragraphs>
  <Slides>27</Slides>
  <Notes>0</Notes>
  <HiddenSlides>0</HiddenSlides>
  <MMClips>0</MMClips>
  <ScaleCrop>false</ScaleCrop>
  <HeadingPairs>
    <vt:vector size="4" baseType="variant">
      <vt:variant>
        <vt:lpstr>Тема</vt:lpstr>
      </vt:variant>
      <vt:variant>
        <vt:i4>2</vt:i4>
      </vt:variant>
      <vt:variant>
        <vt:lpstr>Заголовки слайдов</vt:lpstr>
      </vt:variant>
      <vt:variant>
        <vt:i4>27</vt:i4>
      </vt:variant>
    </vt:vector>
  </HeadingPairs>
  <TitlesOfParts>
    <vt:vector size="29" baseType="lpstr">
      <vt:lpstr>Praktiki dərs şablonu 1</vt:lpstr>
      <vt:lpstr>Praktiki dərs şablonu 7</vt:lpstr>
      <vt:lpstr>Purulent pleuritis </vt:lpstr>
      <vt:lpstr>Definition</vt:lpstr>
      <vt:lpstr>Definition</vt:lpstr>
      <vt:lpstr>Pleural space</vt:lpstr>
      <vt:lpstr>Physiology of the pleura</vt:lpstr>
      <vt:lpstr>Pleural fluid</vt:lpstr>
      <vt:lpstr>Causes</vt:lpstr>
      <vt:lpstr>Infection </vt:lpstr>
      <vt:lpstr>Risk factors</vt:lpstr>
      <vt:lpstr>Classification</vt:lpstr>
      <vt:lpstr>Course </vt:lpstr>
      <vt:lpstr>Clinical features</vt:lpstr>
      <vt:lpstr>Complication</vt:lpstr>
      <vt:lpstr>Diagnosis-doubt</vt:lpstr>
      <vt:lpstr>Evaluation-Diagnosis </vt:lpstr>
      <vt:lpstr>Chest X-ray</vt:lpstr>
      <vt:lpstr>USG</vt:lpstr>
      <vt:lpstr>CT</vt:lpstr>
      <vt:lpstr>Chest tube</vt:lpstr>
      <vt:lpstr>Confirmation</vt:lpstr>
      <vt:lpstr>Diagnostic criteria</vt:lpstr>
      <vt:lpstr>Management </vt:lpstr>
      <vt:lpstr>Tube thoracostomy</vt:lpstr>
      <vt:lpstr>Antibiotics</vt:lpstr>
      <vt:lpstr>VATS</vt:lpstr>
      <vt:lpstr>Слайд 26</vt:lpstr>
      <vt:lpstr>      www.bck.az</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Xəstəliyin adı</dc:title>
  <dc:creator>Nuru Bayramov</dc:creator>
  <cp:lastModifiedBy>windows-user</cp:lastModifiedBy>
  <cp:revision>25</cp:revision>
  <dcterms:created xsi:type="dcterms:W3CDTF">2019-06-22T12:56:24Z</dcterms:created>
  <dcterms:modified xsi:type="dcterms:W3CDTF">2023-10-03T17:54:51Z</dcterms:modified>
</cp:coreProperties>
</file>