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1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5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9831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396212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D1AB02-5DFC-4D4F-9683-F77AEE0B9C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553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3405040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3382749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52313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58278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90518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6152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776622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=""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=""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=""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1162352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747607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39808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3327203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189522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946471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412952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42130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689159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1548415282"/>
      </p:ext>
    </p:extLst>
  </p:cSld>
  <p:clrMapOvr>
    <a:masterClrMapping/>
  </p:clrMapOvr>
  <p:hf sldNum="0"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379611095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95787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=""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=""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=""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=""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="" xmlns:p14="http://schemas.microsoft.com/office/powerpoint/2010/main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>Mondor's disease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Ph.D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endParaRPr lang="az-Latn-AZ" alt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Azerbaijan Medical University</a:t>
            </a: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 Surgical Diseases Department</a:t>
            </a:r>
            <a:endParaRPr lang="az-Latn-AZ" alt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622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898" y="1628677"/>
            <a:ext cx="6294120" cy="435133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</a:t>
            </a:r>
            <a:r>
              <a:rPr lang="az-Latn-AZ" dirty="0" smtClean="0"/>
              <a:t>Mondor's disease</a:t>
            </a:r>
            <a:r>
              <a:rPr lang="en-US" dirty="0" smtClean="0"/>
              <a:t>--- superficial venous </a:t>
            </a:r>
            <a:r>
              <a:rPr lang="en-US" dirty="0" err="1" smtClean="0"/>
              <a:t>thrombophlebitis</a:t>
            </a:r>
            <a:r>
              <a:rPr lang="en-US" dirty="0" smtClean="0"/>
              <a:t> of the mammary gland and breast wall.   </a:t>
            </a:r>
          </a:p>
          <a:p>
            <a:pPr>
              <a:buNone/>
            </a:pPr>
            <a:r>
              <a:rPr lang="en-US" dirty="0" smtClean="0"/>
              <a:t>  These veins are: lateral thoracic (C), </a:t>
            </a:r>
            <a:r>
              <a:rPr lang="en-US" dirty="0" err="1" smtClean="0"/>
              <a:t>toracoepi</a:t>
            </a:r>
            <a:r>
              <a:rPr lang="en-US" dirty="0" smtClean="0"/>
              <a:t>-gastric (B), superior </a:t>
            </a:r>
            <a:r>
              <a:rPr lang="en-US" dirty="0" err="1" smtClean="0"/>
              <a:t>epigastric</a:t>
            </a:r>
            <a:r>
              <a:rPr lang="en-US" dirty="0" smtClean="0"/>
              <a:t> (A).  </a:t>
            </a:r>
          </a:p>
          <a:p>
            <a:pPr>
              <a:buNone/>
            </a:pPr>
            <a:r>
              <a:rPr lang="en-US" dirty="0" smtClean="0"/>
              <a:t> It is more common in women aged 30-60 years (75%).  </a:t>
            </a:r>
          </a:p>
          <a:p>
            <a:pPr>
              <a:buNone/>
            </a:pPr>
            <a:r>
              <a:rPr lang="en-US" dirty="0" smtClean="0"/>
              <a:t> 12% are found to have breast cancer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  <p:pic>
        <p:nvPicPr>
          <p:cNvPr id="6" name="Рисунок 5" descr="Illustration of the venous channels involved in Mo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8128" y="1372243"/>
            <a:ext cx="4248472" cy="443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535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Etiopathogenesis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57" y="1291052"/>
            <a:ext cx="7011572" cy="435133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  The exact etiology is unknown.  </a:t>
            </a:r>
          </a:p>
          <a:p>
            <a:pPr algn="just">
              <a:buNone/>
            </a:pPr>
            <a:r>
              <a:rPr lang="en-US" dirty="0" smtClean="0"/>
              <a:t>   Factors creating conditions: local trauma, breast surgery, breast biopsy, breast cancer, tight clothing, </a:t>
            </a:r>
            <a:r>
              <a:rPr lang="en-US" dirty="0" err="1" smtClean="0"/>
              <a:t>lymphangitis</a:t>
            </a:r>
            <a:r>
              <a:rPr lang="en-US" dirty="0" smtClean="0"/>
              <a:t>, radiation, mastectomy</a:t>
            </a:r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   </a:t>
            </a:r>
            <a:r>
              <a:rPr lang="en-US" dirty="0" smtClean="0">
                <a:solidFill>
                  <a:srgbClr val="0070C0"/>
                </a:solidFill>
              </a:rPr>
              <a:t>The disease is mostly unilateral, less common in men. The most common vein for </a:t>
            </a:r>
            <a:r>
              <a:rPr lang="en-US" dirty="0" err="1" smtClean="0">
                <a:solidFill>
                  <a:srgbClr val="0070C0"/>
                </a:solidFill>
              </a:rPr>
              <a:t>thrombophlebitis</a:t>
            </a:r>
            <a:r>
              <a:rPr lang="en-US" dirty="0" smtClean="0">
                <a:solidFill>
                  <a:srgbClr val="0070C0"/>
                </a:solidFill>
              </a:rPr>
              <a:t> is the </a:t>
            </a:r>
            <a:r>
              <a:rPr lang="en-US" dirty="0" err="1" smtClean="0">
                <a:solidFill>
                  <a:srgbClr val="0070C0"/>
                </a:solidFill>
              </a:rPr>
              <a:t>thoracoepigastric</a:t>
            </a:r>
            <a:r>
              <a:rPr lang="en-US" dirty="0" smtClean="0">
                <a:solidFill>
                  <a:srgbClr val="0070C0"/>
                </a:solidFill>
              </a:rPr>
              <a:t> vein. This disease </a:t>
            </a:r>
            <a:r>
              <a:rPr lang="en-US" b="1" dirty="0" smtClean="0">
                <a:solidFill>
                  <a:srgbClr val="0070C0"/>
                </a:solidFill>
              </a:rPr>
              <a:t>never causes complications such as </a:t>
            </a:r>
            <a:r>
              <a:rPr lang="en-US" b="1" dirty="0" err="1" smtClean="0">
                <a:solidFill>
                  <a:srgbClr val="0070C0"/>
                </a:solidFill>
              </a:rPr>
              <a:t>thromboembolism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6386" name="Picture 2" descr="Mondor&amp;#39;s disease: sclerosing thrombophlebitis of subcutaneous veins in a  patient with occult carcinoma of the breast | HKM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3827" y="1350497"/>
            <a:ext cx="4711847" cy="4557933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363449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presentation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0914" y="1530203"/>
            <a:ext cx="5956495" cy="4351338"/>
          </a:xfrm>
        </p:spPr>
        <p:txBody>
          <a:bodyPr/>
          <a:lstStyle/>
          <a:p>
            <a:pPr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Painful swelling, redness and local fever are observed in the area of </a:t>
            </a:r>
            <a:r>
              <a:rPr lang="en-US" dirty="0" err="1" smtClean="0">
                <a:solidFill>
                  <a:srgbClr val="FF0000"/>
                </a:solidFill>
              </a:rPr>
              <a:t>thrombophlebitis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en-US" dirty="0" err="1" smtClean="0"/>
              <a:t>Histologically</a:t>
            </a:r>
            <a:r>
              <a:rPr lang="en-US" dirty="0" smtClean="0"/>
              <a:t>, there are 4 stages in the course:</a:t>
            </a:r>
          </a:p>
          <a:p>
            <a:r>
              <a:rPr lang="en-US" dirty="0" smtClean="0"/>
              <a:t>Thrombus formation</a:t>
            </a:r>
          </a:p>
          <a:p>
            <a:r>
              <a:rPr lang="en-US" dirty="0" smtClean="0"/>
              <a:t>Thrombus organization</a:t>
            </a:r>
          </a:p>
          <a:p>
            <a:r>
              <a:rPr lang="en-US" dirty="0" smtClean="0"/>
              <a:t>Thrombus </a:t>
            </a:r>
            <a:r>
              <a:rPr lang="en-US" dirty="0" err="1" smtClean="0"/>
              <a:t>recanalization</a:t>
            </a:r>
            <a:endParaRPr lang="en-US" dirty="0" smtClean="0"/>
          </a:p>
          <a:p>
            <a:r>
              <a:rPr lang="en-US" dirty="0" smtClean="0"/>
              <a:t>Formation of fibrosis</a:t>
            </a:r>
            <a:endParaRPr lang="en-US" dirty="0"/>
          </a:p>
        </p:txBody>
      </p:sp>
      <p:pic>
        <p:nvPicPr>
          <p:cNvPr id="6" name="Рисунок 6" descr="https://www.ajronline.org/na101/home/literatum/publisher/arrs/journals/content/ajr/2001/ajr.2001.177.issue-4/ajr.177.4.1770893/production/images/large/10_ab0097_01c.jpe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412776"/>
            <a:ext cx="4739356" cy="456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593875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970563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Anamnesis</a:t>
            </a:r>
          </a:p>
          <a:p>
            <a:pPr>
              <a:buNone/>
            </a:pPr>
            <a:r>
              <a:rPr lang="en-US" dirty="0" smtClean="0"/>
              <a:t>Local examination</a:t>
            </a:r>
          </a:p>
          <a:p>
            <a:pPr>
              <a:buNone/>
            </a:pPr>
            <a:r>
              <a:rPr lang="en-US" dirty="0" smtClean="0"/>
              <a:t>USM (Doppler)</a:t>
            </a:r>
          </a:p>
          <a:p>
            <a:pPr>
              <a:buNone/>
            </a:pPr>
            <a:r>
              <a:rPr lang="en-US" dirty="0" smtClean="0"/>
              <a:t>Mammography</a:t>
            </a:r>
          </a:p>
          <a:p>
            <a:pPr>
              <a:buNone/>
            </a:pPr>
            <a:r>
              <a:rPr lang="en-US" dirty="0" smtClean="0"/>
              <a:t>Biopsy</a:t>
            </a:r>
          </a:p>
          <a:p>
            <a:pPr>
              <a:buNone/>
            </a:pPr>
            <a:r>
              <a:rPr lang="en-US" dirty="0" err="1" smtClean="0"/>
              <a:t>Oncomarkers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>
                <a:solidFill>
                  <a:srgbClr val="0070C0"/>
                </a:solidFill>
              </a:rPr>
              <a:t>Breast cancer should be ruled out first.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6" name="Рисунок 7" descr="Figure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2144" y="1412776"/>
            <a:ext cx="383732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49712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It is conservative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Hot compress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Antibiotics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Analgetic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anticoagulant?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The process shuts down within 6 weeks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Mondor's disease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526678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="" xmlns:a16="http://schemas.microsoft.com/office/drawing/2014/main" id="{3E0B3AA1-5786-4207-B143-9A8083F66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Thank you for attention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19643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5121022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7" id="{CFEC8B34-B3C9-4BB5-A10A-2314B18BBEB6}" vid="{D44C3823-ACDE-4290-BE6B-68B35F61668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351</TotalTime>
  <Words>265</Words>
  <Application>Microsoft Office PowerPoint</Application>
  <PresentationFormat>Произвольный</PresentationFormat>
  <Paragraphs>56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Praktiki dərs şablonu 1</vt:lpstr>
      <vt:lpstr>Praktiki dərs şablonu 7</vt:lpstr>
      <vt:lpstr>Mondor's disease</vt:lpstr>
      <vt:lpstr>Definition</vt:lpstr>
      <vt:lpstr>Etiopathogenesis</vt:lpstr>
      <vt:lpstr>Clinical presentation</vt:lpstr>
      <vt:lpstr>Diagnosis</vt:lpstr>
      <vt:lpstr>Treatment</vt:lpstr>
      <vt:lpstr>Слайд 7</vt:lpstr>
      <vt:lpstr>      www.bck.az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windows-user</cp:lastModifiedBy>
  <cp:revision>17</cp:revision>
  <dcterms:created xsi:type="dcterms:W3CDTF">2019-06-22T12:56:24Z</dcterms:created>
  <dcterms:modified xsi:type="dcterms:W3CDTF">2021-09-17T08:55:58Z</dcterms:modified>
</cp:coreProperties>
</file>