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1" r:id="rId2"/>
  </p:sldMasterIdLst>
  <p:notesMasterIdLst>
    <p:notesMasterId r:id="rId11"/>
  </p:notesMasterIdLst>
  <p:sldIdLst>
    <p:sldId id="276" r:id="rId3"/>
    <p:sldId id="277" r:id="rId4"/>
    <p:sldId id="278" r:id="rId5"/>
    <p:sldId id="279" r:id="rId6"/>
    <p:sldId id="280" r:id="rId7"/>
    <p:sldId id="281" r:id="rId8"/>
    <p:sldId id="282" r:id="rId9"/>
    <p:sldId id="25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54" d="100"/>
          <a:sy n="54" d="100"/>
        </p:scale>
        <p:origin x="-648" y="-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285811-3204-4BF3-A778-E0D2DF03FC35}" type="datetimeFigureOut">
              <a:rPr lang="en-US" smtClean="0"/>
              <a:pPr/>
              <a:t>9/15/2021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946F44-BD26-4831-B852-E5B6DCF16A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01854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xmlns="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6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6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38AFF2B-1A47-44FC-9598-F4EAC810394C}"/>
              </a:ext>
            </a:extLst>
          </p:cNvPr>
          <p:cNvSpPr txBox="1"/>
          <p:nvPr/>
        </p:nvSpPr>
        <p:spPr>
          <a:xfrm>
            <a:off x="840709" y="319565"/>
            <a:ext cx="151355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1100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1100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1100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1100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0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AAD829B-7062-4C88-9AF9-E015D4379F08}"/>
              </a:ext>
            </a:extLst>
          </p:cNvPr>
          <p:cNvSpPr/>
          <p:nvPr/>
        </p:nvSpPr>
        <p:spPr>
          <a:xfrm>
            <a:off x="840709" y="22655"/>
            <a:ext cx="849543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az-Latn-AZ" sz="20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20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98314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3962120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8D1AB02-5DFC-4D4F-9683-F77AEE0B9CB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55535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3405040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3382749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2523130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582784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2905185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261527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776622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xmlns="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xmlns="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xmlns="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11623526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7476072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2398084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33272032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21895223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9464713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24129529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421303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2689159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1548415282"/>
      </p:ext>
    </p:extLst>
  </p:cSld>
  <p:clrMapOvr>
    <a:masterClrMapping/>
  </p:clrMapOvr>
  <p:hf sldNum="0" hd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3796110957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0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6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xmlns="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6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E2DF1B2-D377-4A9A-995B-FD7A84EED162}"/>
              </a:ext>
            </a:extLst>
          </p:cNvPr>
          <p:cNvSpPr txBox="1"/>
          <p:nvPr/>
        </p:nvSpPr>
        <p:spPr>
          <a:xfrm>
            <a:off x="840709" y="319565"/>
            <a:ext cx="151355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1100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1100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1100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1100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0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359E07CC-8A0B-4533-8599-3F61E8A241F9}"/>
              </a:ext>
            </a:extLst>
          </p:cNvPr>
          <p:cNvSpPr/>
          <p:nvPr/>
        </p:nvSpPr>
        <p:spPr>
          <a:xfrm>
            <a:off x="840709" y="22655"/>
            <a:ext cx="849543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az-Latn-AZ" sz="20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20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2957872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xmlns="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xmlns="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xmlns="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xmlns="" id="{88E06945-3514-429C-A89B-001EA2E672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904445" y="6542708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2362832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xmlns="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en-US" sz="5400" dirty="0" smtClean="0">
                <a:cs typeface="Times New Roman" pitchFamily="18" charset="0"/>
              </a:rPr>
              <a:t>Diagnostic approach to chest wall diseases</a:t>
            </a:r>
            <a:endParaRPr lang="az-Latn-AZ" altLang="en-US" sz="5400" dirty="0">
              <a:cs typeface="Times New Roman" pitchFamily="18" charset="0"/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xmlns="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en-US" b="1" dirty="0" err="1" smtClean="0">
                <a:latin typeface="Times New Roman" pitchFamily="18" charset="0"/>
                <a:cs typeface="Times New Roman" pitchFamily="18" charset="0"/>
              </a:rPr>
              <a:t>Ph.D</a:t>
            </a:r>
            <a:r>
              <a:rPr lang="en-US" alt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r>
              <a:rPr lang="en-US" alt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endParaRPr lang="az-Latn-AZ" alt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Azerbaijan Medical University</a:t>
            </a:r>
          </a:p>
          <a:p>
            <a:pPr>
              <a:lnSpc>
                <a:spcPct val="80000"/>
              </a:lnSpc>
            </a:pP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I Surgical Diseases Department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 smtClean="0">
                <a:cs typeface="Times New Roman" pitchFamily="18" charset="0"/>
              </a:rPr>
              <a:t>Principle</a:t>
            </a:r>
            <a:endParaRPr lang="az-Latn-AZ" altLang="en-US" sz="4000" dirty="0">
              <a:cs typeface="Times New Roman" pitchFamily="18" charset="0"/>
            </a:endParaRP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xmlns="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75492" y="956603"/>
            <a:ext cx="6350391" cy="4981209"/>
          </a:xfrm>
        </p:spPr>
        <p:txBody>
          <a:bodyPr vert="horz" lIns="91440" tIns="45720" rIns="91440" bIns="45720" rtlCol="0">
            <a:noAutofit/>
          </a:bodyPr>
          <a:lstStyle/>
          <a:p>
            <a:pPr algn="just">
              <a:buNone/>
            </a:pPr>
            <a:r>
              <a:rPr lang="az-Latn-AZ" sz="2800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To deny life-threatening diseases of the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intrathoracic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organs (myocardial infarction, tension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pneumothorax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etc.), to conduct consistent examination and treatment of pathologies directly related to the chest wall</a:t>
            </a:r>
            <a:endParaRPr lang="en-US" sz="2800" dirty="0">
              <a:cs typeface="Times New Roman" pitchFamily="18" charset="0"/>
            </a:endParaRPr>
          </a:p>
          <a:p>
            <a:pPr algn="just"/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az-Latn-A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Kalp krizi - Vikiped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39951" y="717452"/>
            <a:ext cx="4980793" cy="3038622"/>
          </a:xfrm>
          <a:prstGeom prst="rect">
            <a:avLst/>
          </a:prstGeom>
          <a:noFill/>
        </p:spPr>
      </p:pic>
      <p:pic>
        <p:nvPicPr>
          <p:cNvPr id="7172" name="Picture 4" descr="Tension pneumothorax. A &amp;quot;One-way valve&amp;quot; air leak occurs from the lung... |  Download Scientific Diagra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38425" y="3829123"/>
            <a:ext cx="5453575" cy="2656084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F47DBB9-3C95-8F45-A36F-6E10604936B7}"/>
              </a:ext>
            </a:extLst>
          </p:cNvPr>
          <p:cNvSpPr txBox="1"/>
          <p:nvPr/>
        </p:nvSpPr>
        <p:spPr>
          <a:xfrm>
            <a:off x="9397218" y="0"/>
            <a:ext cx="27947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1600" dirty="0" smtClean="0">
                <a:solidFill>
                  <a:schemeClr val="accent1">
                    <a:lumMod val="75000"/>
                  </a:schemeClr>
                </a:solidFill>
              </a:rPr>
              <a:t>Diagnostic approach to surgical diseases of chest wall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="" xmlns:a16="http://schemas.microsoft.com/office/drawing/2014/main" id="{587C2CCF-CE4F-1B44-A0B1-CBC8C5FB39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400" dirty="0" smtClean="0"/>
              <a:t>Ass</a:t>
            </a:r>
            <a:r>
              <a:rPr lang="en-US" altLang="en-US" sz="1400" dirty="0" smtClean="0"/>
              <a:t>.</a:t>
            </a:r>
            <a:r>
              <a:rPr lang="az-Latn-AZ" altLang="en-US" sz="1400" dirty="0" smtClean="0"/>
              <a:t> </a:t>
            </a:r>
            <a:r>
              <a:rPr lang="az-Latn-AZ" altLang="en-US" sz="1400" dirty="0"/>
              <a:t>Mahir Mahmudov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cs typeface="Times New Roman" pitchFamily="18" charset="0"/>
              </a:rPr>
              <a:t>Investigations</a:t>
            </a:r>
            <a:endParaRPr lang="az-Latn-AZ" sz="3600" dirty="0"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017" y="911225"/>
            <a:ext cx="6350391" cy="2718240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az-Latn-AZ" sz="2000" dirty="0" smtClean="0"/>
              <a:t>• Clinical examinations (anamnesis, palpation, etc.)</a:t>
            </a:r>
            <a:endParaRPr lang="en-US" sz="20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az-Latn-AZ" sz="2000" dirty="0" smtClean="0"/>
              <a:t>• Laboratory tests (hemogram, oncomarkers, etc.)</a:t>
            </a:r>
            <a:endParaRPr lang="en-US" sz="20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az-Latn-AZ" sz="2000" dirty="0" smtClean="0"/>
              <a:t>• Instrumental (visualization) methods (</a:t>
            </a:r>
            <a:r>
              <a:rPr lang="en-US" sz="2000" dirty="0" err="1" smtClean="0"/>
              <a:t>Xray</a:t>
            </a:r>
            <a:r>
              <a:rPr lang="az-Latn-AZ" sz="2000" dirty="0" smtClean="0"/>
              <a:t>, CT, MRI, PET)</a:t>
            </a:r>
            <a:endParaRPr lang="en-US" sz="20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az-Latn-AZ" sz="2000" dirty="0" smtClean="0"/>
              <a:t>• Biopsy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F47DBB9-3C95-8F45-A36F-6E10604936B7}"/>
              </a:ext>
            </a:extLst>
          </p:cNvPr>
          <p:cNvSpPr txBox="1"/>
          <p:nvPr/>
        </p:nvSpPr>
        <p:spPr>
          <a:xfrm>
            <a:off x="9397218" y="0"/>
            <a:ext cx="27947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1600" dirty="0" smtClean="0">
                <a:solidFill>
                  <a:schemeClr val="accent1">
                    <a:lumMod val="75000"/>
                  </a:schemeClr>
                </a:solidFill>
              </a:rPr>
              <a:t>Diagnostic approach to surgical diseases of chest wall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587C2CCF-CE4F-1B44-A0B1-CBC8C5FB39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400" dirty="0" smtClean="0"/>
              <a:t>Ass</a:t>
            </a:r>
            <a:r>
              <a:rPr lang="en-US" altLang="en-US" sz="1400" dirty="0" smtClean="0"/>
              <a:t>.</a:t>
            </a:r>
            <a:r>
              <a:rPr lang="az-Latn-AZ" altLang="en-US" sz="1400" dirty="0" smtClean="0"/>
              <a:t> </a:t>
            </a:r>
            <a:r>
              <a:rPr lang="az-Latn-AZ" altLang="en-US" sz="1400" dirty="0"/>
              <a:t>Mahir Mahmudov</a:t>
            </a:r>
          </a:p>
        </p:txBody>
      </p:sp>
      <p:pic>
        <p:nvPicPr>
          <p:cNvPr id="6146" name="Picture 2" descr="Respiratory Examination - OSCE Guide | Geeky Medic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38755" y="696351"/>
            <a:ext cx="4333093" cy="2454812"/>
          </a:xfrm>
          <a:prstGeom prst="rect">
            <a:avLst/>
          </a:prstGeom>
          <a:noFill/>
        </p:spPr>
      </p:pic>
      <p:pic>
        <p:nvPicPr>
          <p:cNvPr id="6148" name="Picture 4" descr="Chest Wall Tumors: Radiologic Findings and Pathologic Correlation |  RadioGraphic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38756" y="3359615"/>
            <a:ext cx="4369435" cy="2858306"/>
          </a:xfrm>
          <a:prstGeom prst="rect">
            <a:avLst/>
          </a:prstGeom>
          <a:noFill/>
        </p:spPr>
      </p:pic>
      <p:pic>
        <p:nvPicPr>
          <p:cNvPr id="6150" name="Picture 6" descr="A: Initial presentation of the patient&amp;#39;s chest wall mass. A small, 1 cm...  | Download Scientific Diagra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2708" y="3404382"/>
            <a:ext cx="6865034" cy="30041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50477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8628" y="-146534"/>
            <a:ext cx="6611815" cy="835878"/>
          </a:xfrm>
        </p:spPr>
        <p:txBody>
          <a:bodyPr>
            <a:normAutofit fontScale="90000"/>
          </a:bodyPr>
          <a:lstStyle/>
          <a:p>
            <a:r>
              <a:rPr lang="az-Latn-AZ" sz="4000" dirty="0" smtClean="0">
                <a:cs typeface="Times New Roman" pitchFamily="18" charset="0"/>
              </a:rPr>
              <a:t>Clinical examinations-</a:t>
            </a:r>
            <a:r>
              <a:rPr lang="en-US" sz="4000" dirty="0" smtClean="0">
                <a:cs typeface="Times New Roman" pitchFamily="18" charset="0"/>
              </a:rPr>
              <a:t>suspicion</a:t>
            </a:r>
            <a:endParaRPr lang="ru-RU" sz="4000" dirty="0"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55287"/>
            <a:ext cx="6083105" cy="4351338"/>
          </a:xfrm>
        </p:spPr>
        <p:txBody>
          <a:bodyPr>
            <a:normAutofit fontScale="92500"/>
          </a:bodyPr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dirty="0" smtClean="0">
                <a:cs typeface="Times New Roman" pitchFamily="18" charset="0"/>
              </a:rPr>
              <a:t>pain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dirty="0" smtClean="0">
                <a:cs typeface="Times New Roman" pitchFamily="18" charset="0"/>
              </a:rPr>
              <a:t>swelling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dirty="0" smtClean="0">
                <a:cs typeface="Times New Roman" pitchFamily="18" charset="0"/>
              </a:rPr>
              <a:t>hyperemia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dirty="0" smtClean="0">
                <a:cs typeface="Times New Roman" pitchFamily="18" charset="0"/>
              </a:rPr>
              <a:t>excretion of mucus, pus, bloody fluid..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dirty="0" smtClean="0">
                <a:cs typeface="Times New Roman" pitchFamily="18" charset="0"/>
              </a:rPr>
              <a:t>atypical symptoms (shortness of breath, cough, fever)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F47DBB9-3C95-8F45-A36F-6E10604936B7}"/>
              </a:ext>
            </a:extLst>
          </p:cNvPr>
          <p:cNvSpPr txBox="1"/>
          <p:nvPr/>
        </p:nvSpPr>
        <p:spPr>
          <a:xfrm>
            <a:off x="9397218" y="0"/>
            <a:ext cx="27947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1600" dirty="0" smtClean="0">
                <a:solidFill>
                  <a:schemeClr val="accent1">
                    <a:lumMod val="75000"/>
                  </a:schemeClr>
                </a:solidFill>
              </a:rPr>
              <a:t>Diagnostic approach to surgical diseases of chest wall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587C2CCF-CE4F-1B44-A0B1-CBC8C5FB39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400" dirty="0" smtClean="0"/>
              <a:t>Ass</a:t>
            </a:r>
            <a:r>
              <a:rPr lang="en-US" altLang="en-US" sz="1400" dirty="0" smtClean="0"/>
              <a:t>.</a:t>
            </a:r>
            <a:r>
              <a:rPr lang="az-Latn-AZ" altLang="en-US" sz="1400" dirty="0" smtClean="0"/>
              <a:t> </a:t>
            </a:r>
            <a:r>
              <a:rPr lang="az-Latn-AZ" altLang="en-US" sz="1400" dirty="0"/>
              <a:t>Mahir Mahmudov</a:t>
            </a:r>
          </a:p>
        </p:txBody>
      </p:sp>
      <p:pic>
        <p:nvPicPr>
          <p:cNvPr id="5122" name="Picture 2" descr="Disease recurrence at the chest wall (3a) and lung metastasis (3b).... |  Download Scientific Diagra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16393" y="1885070"/>
            <a:ext cx="5627077" cy="39670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18915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 smtClean="0">
                <a:cs typeface="Times New Roman" pitchFamily="18" charset="0"/>
              </a:rPr>
              <a:t>Instrumental examinations</a:t>
            </a:r>
            <a:endParaRPr lang="ru-RU" sz="4000" dirty="0"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37957"/>
            <a:ext cx="5534465" cy="4939006"/>
          </a:xfrm>
        </p:spPr>
        <p:txBody>
          <a:bodyPr/>
          <a:lstStyle/>
          <a:p>
            <a:pPr marL="571500" indent="-571500">
              <a:buFont typeface="Wingdings" pitchFamily="2" charset="2"/>
              <a:buChar char="ü"/>
            </a:pPr>
            <a:r>
              <a:rPr lang="en-US" dirty="0" err="1" smtClean="0">
                <a:cs typeface="Times New Roman" pitchFamily="18" charset="0"/>
              </a:rPr>
              <a:t>Xray</a:t>
            </a:r>
            <a:endParaRPr lang="en-US" dirty="0" smtClean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lang="az-Latn-AZ" dirty="0" smtClean="0">
                <a:cs typeface="Times New Roman" pitchFamily="18" charset="0"/>
              </a:rPr>
              <a:t>US</a:t>
            </a:r>
            <a:r>
              <a:rPr lang="en-US" dirty="0" smtClean="0">
                <a:cs typeface="Times New Roman" pitchFamily="18" charset="0"/>
              </a:rPr>
              <a:t>G</a:t>
            </a:r>
          </a:p>
          <a:p>
            <a:pPr marL="571500" indent="-571500">
              <a:buFont typeface="Wingdings" pitchFamily="2" charset="2"/>
              <a:buChar char="ü"/>
            </a:pPr>
            <a:r>
              <a:rPr lang="az-Latn-AZ" dirty="0" smtClean="0">
                <a:cs typeface="Times New Roman" pitchFamily="18" charset="0"/>
              </a:rPr>
              <a:t>C</a:t>
            </a:r>
            <a:r>
              <a:rPr lang="en-US" dirty="0" smtClean="0">
                <a:cs typeface="Times New Roman" pitchFamily="18" charset="0"/>
              </a:rPr>
              <a:t>T</a:t>
            </a:r>
          </a:p>
          <a:p>
            <a:pPr marL="571500" indent="-571500">
              <a:buFont typeface="Wingdings" pitchFamily="2" charset="2"/>
              <a:buChar char="ü"/>
            </a:pPr>
            <a:r>
              <a:rPr lang="en-US" dirty="0" smtClean="0">
                <a:cs typeface="Times New Roman" pitchFamily="18" charset="0"/>
              </a:rPr>
              <a:t>MRI</a:t>
            </a:r>
          </a:p>
          <a:p>
            <a:pPr marL="571500" indent="-571500">
              <a:buFont typeface="Wingdings" pitchFamily="2" charset="2"/>
              <a:buChar char="ü"/>
            </a:pPr>
            <a:r>
              <a:rPr lang="az-Latn-AZ" dirty="0" smtClean="0">
                <a:cs typeface="Times New Roman" pitchFamily="18" charset="0"/>
              </a:rPr>
              <a:t>PET</a:t>
            </a:r>
            <a:endParaRPr lang="en-US" dirty="0" smtClean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lang="az-Latn-AZ" dirty="0" smtClean="0">
                <a:cs typeface="Times New Roman" pitchFamily="18" charset="0"/>
              </a:rPr>
              <a:t>Thoracoscopy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F47DBB9-3C95-8F45-A36F-6E10604936B7}"/>
              </a:ext>
            </a:extLst>
          </p:cNvPr>
          <p:cNvSpPr txBox="1"/>
          <p:nvPr/>
        </p:nvSpPr>
        <p:spPr>
          <a:xfrm>
            <a:off x="9397218" y="0"/>
            <a:ext cx="27947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1600" dirty="0" smtClean="0">
                <a:solidFill>
                  <a:schemeClr val="accent1">
                    <a:lumMod val="75000"/>
                  </a:schemeClr>
                </a:solidFill>
              </a:rPr>
              <a:t>Diagnostic approach to surgical diseases of chest wall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587C2CCF-CE4F-1B44-A0B1-CBC8C5FB39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400" dirty="0" smtClean="0"/>
              <a:t>Ass</a:t>
            </a:r>
            <a:r>
              <a:rPr lang="en-US" altLang="en-US" sz="1400" dirty="0" smtClean="0"/>
              <a:t>.</a:t>
            </a:r>
            <a:r>
              <a:rPr lang="az-Latn-AZ" altLang="en-US" sz="1400" dirty="0" smtClean="0"/>
              <a:t> </a:t>
            </a:r>
            <a:r>
              <a:rPr lang="az-Latn-AZ" altLang="en-US" sz="1400" dirty="0"/>
              <a:t>Mahir Mahmudov</a:t>
            </a:r>
          </a:p>
        </p:txBody>
      </p:sp>
      <p:pic>
        <p:nvPicPr>
          <p:cNvPr id="4098" name="Picture 2" descr="Thoracoscopy - Wikipe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82984" y="4164037"/>
            <a:ext cx="4894727" cy="2208627"/>
          </a:xfrm>
          <a:prstGeom prst="rect">
            <a:avLst/>
          </a:prstGeom>
          <a:noFill/>
        </p:spPr>
      </p:pic>
      <p:pic>
        <p:nvPicPr>
          <p:cNvPr id="4100" name="Picture 4" descr="Thoracoscopy – Ravi Dos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6714" y="1124022"/>
            <a:ext cx="4876800" cy="27432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065066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Diagnostic approach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096132" y="928670"/>
            <a:ext cx="2571768" cy="15001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Clinical, </a:t>
            </a:r>
            <a:r>
              <a:rPr lang="az-Latn-AZ" dirty="0" smtClean="0">
                <a:latin typeface="Arial" panose="020B0604020202020204" pitchFamily="34" charset="0"/>
                <a:cs typeface="Arial" panose="020B0604020202020204" pitchFamily="34" charset="0"/>
              </a:rPr>
              <a:t>laborator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y,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Xray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96132" y="2571744"/>
            <a:ext cx="2571768" cy="13573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CT</a:t>
            </a:r>
            <a:r>
              <a:rPr lang="az-Latn-AZ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MRI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096132" y="4071942"/>
            <a:ext cx="2571768" cy="12858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PET, </a:t>
            </a:r>
            <a:r>
              <a:rPr lang="az-Latn-AZ" dirty="0" smtClean="0">
                <a:latin typeface="Arial" panose="020B0604020202020204" pitchFamily="34" charset="0"/>
                <a:cs typeface="Arial" panose="020B0604020202020204" pitchFamily="34" charset="0"/>
              </a:rPr>
              <a:t>tora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az-Latn-AZ" dirty="0" smtClean="0">
                <a:latin typeface="Arial" panose="020B0604020202020204" pitchFamily="34" charset="0"/>
                <a:cs typeface="Arial" panose="020B0604020202020204" pitchFamily="34" charset="0"/>
              </a:rPr>
              <a:t>os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az-Latn-AZ" dirty="0" smtClean="0">
                <a:latin typeface="Arial" panose="020B0604020202020204" pitchFamily="34" charset="0"/>
                <a:cs typeface="Arial" panose="020B0604020202020204" pitchFamily="34" charset="0"/>
              </a:rPr>
              <a:t>opy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15748" y="1357298"/>
            <a:ext cx="1571636" cy="6600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First step </a:t>
            </a:r>
          </a:p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examinations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015748" y="2912974"/>
            <a:ext cx="1571636" cy="6600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Second step</a:t>
            </a:r>
          </a:p>
          <a:p>
            <a:pPr algn="ctr"/>
            <a:r>
              <a:rPr lang="en-US" dirty="0" smtClean="0"/>
              <a:t>examination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015748" y="4384863"/>
            <a:ext cx="1571636" cy="6600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cs typeface="Arial" panose="020B0604020202020204" pitchFamily="34" charset="0"/>
              </a:rPr>
              <a:t>Third step </a:t>
            </a:r>
          </a:p>
          <a:p>
            <a:pPr algn="ctr"/>
            <a:r>
              <a:rPr lang="en-US" dirty="0" smtClean="0">
                <a:cs typeface="Arial" panose="020B0604020202020204" pitchFamily="34" charset="0"/>
              </a:rPr>
              <a:t>examination</a:t>
            </a:r>
            <a:endParaRPr lang="ru-RU" dirty="0">
              <a:cs typeface="Arial" panose="020B0604020202020204" pitchFamily="34" charset="0"/>
            </a:endParaRPr>
          </a:p>
        </p:txBody>
      </p:sp>
      <p:cxnSp>
        <p:nvCxnSpPr>
          <p:cNvPr id="11" name="Прямая со стрелкой 10"/>
          <p:cNvCxnSpPr>
            <a:cxnSpLocks/>
            <a:stCxn id="7" idx="3"/>
            <a:endCxn id="4" idx="1"/>
          </p:cNvCxnSpPr>
          <p:nvPr/>
        </p:nvCxnSpPr>
        <p:spPr>
          <a:xfrm flipV="1">
            <a:off x="5587384" y="1678769"/>
            <a:ext cx="1508748" cy="85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cxnSpLocks/>
            <a:stCxn id="8" idx="3"/>
            <a:endCxn id="5" idx="1"/>
          </p:cNvCxnSpPr>
          <p:nvPr/>
        </p:nvCxnSpPr>
        <p:spPr>
          <a:xfrm>
            <a:off x="5587384" y="3242995"/>
            <a:ext cx="1508748" cy="74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cxnSpLocks/>
            <a:stCxn id="9" idx="3"/>
            <a:endCxn id="6" idx="1"/>
          </p:cNvCxnSpPr>
          <p:nvPr/>
        </p:nvCxnSpPr>
        <p:spPr>
          <a:xfrm>
            <a:off x="5587384" y="4714884"/>
            <a:ext cx="15087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F47DBB9-3C95-8F45-A36F-6E10604936B7}"/>
              </a:ext>
            </a:extLst>
          </p:cNvPr>
          <p:cNvSpPr txBox="1"/>
          <p:nvPr/>
        </p:nvSpPr>
        <p:spPr>
          <a:xfrm>
            <a:off x="9397218" y="0"/>
            <a:ext cx="27947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1600" dirty="0" smtClean="0">
                <a:solidFill>
                  <a:schemeClr val="accent1">
                    <a:lumMod val="75000"/>
                  </a:schemeClr>
                </a:solidFill>
              </a:rPr>
              <a:t>Diagnostic approach to surgical diseases of chest wall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Rectangle 21">
            <a:extLst>
              <a:ext uri="{FF2B5EF4-FFF2-40B4-BE49-F238E27FC236}">
                <a16:creationId xmlns="" xmlns:a16="http://schemas.microsoft.com/office/drawing/2014/main" id="{587C2CCF-CE4F-1B44-A0B1-CBC8C5FB39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400" dirty="0" smtClean="0"/>
              <a:t>Ass</a:t>
            </a:r>
            <a:r>
              <a:rPr lang="en-US" altLang="en-US" sz="1400" dirty="0" smtClean="0"/>
              <a:t>.</a:t>
            </a:r>
            <a:r>
              <a:rPr lang="az-Latn-AZ" altLang="en-US" sz="1400" dirty="0" smtClean="0"/>
              <a:t> </a:t>
            </a:r>
            <a:r>
              <a:rPr lang="az-Latn-AZ" altLang="en-US" sz="1400" dirty="0"/>
              <a:t>Mahir Mahmudov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9656" y="2564904"/>
            <a:ext cx="5862851" cy="835878"/>
          </a:xfrm>
        </p:spPr>
        <p:txBody>
          <a:bodyPr/>
          <a:lstStyle/>
          <a:p>
            <a:r>
              <a:rPr lang="en-US" dirty="0" smtClean="0"/>
              <a:t>Thank you for attention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756008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05086" y="307260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121022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aktiki dərs şablonu 7" id="{CFEC8B34-B3C9-4BB5-A10A-2314B18BBEB6}" vid="{D44C3823-ACDE-4290-BE6B-68B35F61668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280</TotalTime>
  <Words>226</Words>
  <Application>Microsoft Office PowerPoint</Application>
  <PresentationFormat>Произвольный</PresentationFormat>
  <Paragraphs>52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0" baseType="lpstr">
      <vt:lpstr>Praktiki dərs şablonu 1</vt:lpstr>
      <vt:lpstr>Praktiki dərs şablonu 7</vt:lpstr>
      <vt:lpstr>Diagnostic approach to chest wall diseases</vt:lpstr>
      <vt:lpstr>Principle</vt:lpstr>
      <vt:lpstr>Investigations</vt:lpstr>
      <vt:lpstr>Clinical examinations-suspicion</vt:lpstr>
      <vt:lpstr>Instrumental examinations</vt:lpstr>
      <vt:lpstr>Diagnostic approach</vt:lpstr>
      <vt:lpstr>Thank you for attention</vt:lpstr>
      <vt:lpstr>      www.bck.az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Xəstəliyin adı</dc:title>
  <dc:creator>Nuru Bayramov</dc:creator>
  <cp:lastModifiedBy>windows-user</cp:lastModifiedBy>
  <cp:revision>17</cp:revision>
  <dcterms:created xsi:type="dcterms:W3CDTF">2019-06-22T12:56:24Z</dcterms:created>
  <dcterms:modified xsi:type="dcterms:W3CDTF">2021-09-15T16:52:55Z</dcterms:modified>
</cp:coreProperties>
</file>