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84" r:id="rId21"/>
    <p:sldId id="286" r:id="rId22"/>
    <p:sldId id="285" r:id="rId23"/>
    <p:sldId id="283" r:id="rId24"/>
    <p:sldId id="282" r:id="rId25"/>
    <p:sldId id="280" r:id="rId26"/>
    <p:sldId id="281" r:id="rId27"/>
    <p:sldId id="276" r:id="rId28"/>
    <p:sldId id="277" r:id="rId29"/>
    <p:sldId id="279" r:id="rId30"/>
    <p:sldId id="27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4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6235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7607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9808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2720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8952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46471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1295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30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89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48415282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9611095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Prof.</a:t>
            </a:r>
            <a:r>
              <a:rPr lang="az-Latn-AZ" sz="1400" baseline="0" dirty="0" smtClean="0">
                <a:solidFill>
                  <a:schemeClr val="tx1"/>
                </a:solidFill>
              </a:rPr>
              <a:t> Dr. A. Qeybulla, Dr. S.Məmmədova, Dr. N. Süleymanova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2000" dirty="0" smtClean="0"/>
              <a:t> </a:t>
            </a:r>
            <a:r>
              <a:rPr lang="az-Latn-AZ" sz="2000" baseline="0" dirty="0" smtClean="0"/>
              <a:t>                                              </a:t>
            </a:r>
          </a:p>
          <a:p>
            <a:pPr algn="ctr"/>
            <a:r>
              <a:rPr lang="az-Latn-AZ" sz="1600" b="1" baseline="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                                       Qida borusu      </a:t>
            </a:r>
          </a:p>
          <a:p>
            <a:pPr algn="ctr"/>
            <a:r>
              <a:rPr lang="az-Latn-AZ" sz="1600" b="1" baseline="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                                        törəmələri</a:t>
            </a:r>
            <a:endParaRPr lang="en-US" sz="1600" b="1" dirty="0" smtClean="0">
              <a:solidFill>
                <a:schemeClr val="tx1"/>
              </a:solidFill>
            </a:endParaRPr>
          </a:p>
          <a:p>
            <a:pPr algn="r"/>
            <a:r>
              <a:rPr lang="az-Latn-AZ" sz="2000" baseline="0" dirty="0" smtClean="0"/>
              <a:t>   </a:t>
            </a: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-66380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</a:t>
            </a:r>
            <a:r>
              <a:rPr lang="en-US" dirty="0" smtClean="0"/>
              <a:t>Master </a:t>
            </a:r>
            <a:r>
              <a:rPr lang="en-US" dirty="0"/>
              <a:t>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10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Qida borusunun x</a:t>
            </a:r>
            <a:r>
              <a:rPr lang="az-Latn-AZ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oş və bədxassəli törəmələri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86780"/>
            <a:ext cx="9144000" cy="16557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dirty="0">
                <a:latin typeface="Arial" panose="020B0604020202020204" pitchFamily="34" charset="0"/>
                <a:cs typeface="Arial" panose="020B0604020202020204" pitchFamily="34" charset="0"/>
              </a:rPr>
              <a:t>M.D., </a:t>
            </a:r>
            <a:r>
              <a:rPr lang="az-Latn-AZ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Professor Adil </a:t>
            </a:r>
            <a:r>
              <a:rPr lang="az-Latn-AZ" altLang="en-US" dirty="0">
                <a:latin typeface="Arial" panose="020B0604020202020204" pitchFamily="34" charset="0"/>
                <a:cs typeface="Arial" panose="020B0604020202020204" pitchFamily="34" charset="0"/>
              </a:rPr>
              <a:t>Əbülfət oğlu </a:t>
            </a:r>
            <a:r>
              <a:rPr lang="az-Latn-AZ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QEYBULLA</a:t>
            </a: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doktorant</a:t>
            </a:r>
            <a:r>
              <a:rPr lang="az-Latn-AZ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Sənəm Yolçu qızı Məmmədova</a:t>
            </a:r>
          </a:p>
          <a:p>
            <a:pPr>
              <a:lnSpc>
                <a:spcPct val="80000"/>
              </a:lnSpc>
            </a:pPr>
            <a:r>
              <a:rPr lang="az-Latn-AZ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Dr. Nuranə Zahid qızı Süleymanova</a:t>
            </a:r>
            <a:endParaRPr lang="az-Latn-AZ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ATU, I </a:t>
            </a:r>
            <a:r>
              <a:rPr lang="az-Latn-AZ" altLang="en-US" dirty="0">
                <a:latin typeface="Arial" panose="020B0604020202020204" pitchFamily="34" charset="0"/>
                <a:cs typeface="Arial" panose="020B0604020202020204" pitchFamily="34" charset="0"/>
              </a:rPr>
              <a:t>cərrahi xəstəliklər kafedrası</a:t>
            </a:r>
          </a:p>
          <a:p>
            <a:endParaRPr lang="az-Latn-AZ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225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QİDA BORUSUNUN XOŞXASSƏLİ TÖRƏMƏLƏRİ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3041"/>
            <a:ext cx="10515600" cy="4843922"/>
          </a:xfrm>
        </p:spPr>
        <p:txBody>
          <a:bodyPr>
            <a:normAutofit/>
          </a:bodyPr>
          <a:lstStyle/>
          <a:p>
            <a:r>
              <a:rPr lang="en-US" b="1" dirty="0"/>
              <a:t>QB-nun </a:t>
            </a:r>
            <a:r>
              <a:rPr lang="en-US" b="1" dirty="0" err="1"/>
              <a:t>xoşxassəli</a:t>
            </a:r>
            <a:r>
              <a:rPr lang="en-US" b="1" dirty="0"/>
              <a:t> </a:t>
            </a:r>
            <a:r>
              <a:rPr lang="en-US" b="1" dirty="0" err="1"/>
              <a:t>törəmələri</a:t>
            </a:r>
            <a:r>
              <a:rPr lang="en-US" b="1" dirty="0"/>
              <a:t> </a:t>
            </a:r>
            <a:r>
              <a:rPr lang="en-US" b="1" dirty="0" err="1"/>
              <a:t>rastgəlmə</a:t>
            </a:r>
            <a:r>
              <a:rPr lang="en-US" b="1" dirty="0"/>
              <a:t> </a:t>
            </a:r>
            <a:r>
              <a:rPr lang="en-US" b="1" dirty="0" err="1"/>
              <a:t>tezliyinə</a:t>
            </a:r>
            <a:r>
              <a:rPr lang="en-US" b="1" dirty="0"/>
              <a:t> </a:t>
            </a:r>
            <a:r>
              <a:rPr lang="en-US" b="1" dirty="0" err="1"/>
              <a:t>görə</a:t>
            </a:r>
            <a:r>
              <a:rPr lang="en-US" b="1" dirty="0"/>
              <a:t> </a:t>
            </a:r>
            <a:r>
              <a:rPr lang="en-US" b="1" dirty="0" err="1"/>
              <a:t>ardıcıllığı</a:t>
            </a:r>
            <a:r>
              <a:rPr lang="en-US" b="1" dirty="0"/>
              <a:t>:</a:t>
            </a:r>
            <a:r>
              <a:rPr lang="en-US" dirty="0"/>
              <a:t> </a:t>
            </a:r>
          </a:p>
          <a:p>
            <a:r>
              <a:rPr lang="en-US" sz="2400" dirty="0" err="1"/>
              <a:t>Barrettt</a:t>
            </a:r>
            <a:r>
              <a:rPr lang="en-US" sz="2400" dirty="0"/>
              <a:t> </a:t>
            </a:r>
            <a:r>
              <a:rPr lang="en-US" sz="2400" dirty="0" err="1"/>
              <a:t>ezofaqusu</a:t>
            </a:r>
            <a:endParaRPr lang="en-US" sz="2400" dirty="0"/>
          </a:p>
          <a:p>
            <a:r>
              <a:rPr lang="en-US" sz="2400" dirty="0" err="1"/>
              <a:t>Qastrointestinal</a:t>
            </a:r>
            <a:r>
              <a:rPr lang="en-US" sz="2400" dirty="0"/>
              <a:t> stromal </a:t>
            </a:r>
            <a:r>
              <a:rPr lang="en-US" sz="2400" dirty="0" err="1"/>
              <a:t>şişlər</a:t>
            </a:r>
            <a:endParaRPr lang="en-US" sz="2400" dirty="0"/>
          </a:p>
          <a:p>
            <a:r>
              <a:rPr lang="en-US" sz="2400" dirty="0" err="1"/>
              <a:t>Leyomioma</a:t>
            </a:r>
            <a:endParaRPr lang="en-US" sz="2400" dirty="0"/>
          </a:p>
          <a:p>
            <a:r>
              <a:rPr lang="en-US" sz="2400" dirty="0" err="1"/>
              <a:t>Poliplər</a:t>
            </a:r>
            <a:endParaRPr lang="en-US" sz="2400" dirty="0"/>
          </a:p>
          <a:p>
            <a:r>
              <a:rPr lang="en-US" sz="2400" dirty="0"/>
              <a:t>Hemangioma</a:t>
            </a:r>
          </a:p>
          <a:p>
            <a:r>
              <a:rPr lang="en-US" sz="2400" dirty="0" err="1"/>
              <a:t>Qranulyar</a:t>
            </a:r>
            <a:r>
              <a:rPr lang="en-US" sz="2400" dirty="0"/>
              <a:t> </a:t>
            </a:r>
            <a:r>
              <a:rPr lang="en-US" sz="2400" dirty="0" err="1"/>
              <a:t>mioblastoma</a:t>
            </a:r>
            <a:endParaRPr lang="en-US" sz="2400" dirty="0"/>
          </a:p>
          <a:p>
            <a:r>
              <a:rPr lang="en-US" sz="2400" dirty="0" err="1"/>
              <a:t>Sistlər</a:t>
            </a:r>
            <a:endParaRPr lang="en-US" sz="2400" dirty="0"/>
          </a:p>
          <a:p>
            <a:r>
              <a:rPr lang="en-US" sz="2400" dirty="0" err="1"/>
              <a:t>Digər</a:t>
            </a:r>
            <a:r>
              <a:rPr lang="en-US" sz="2400" dirty="0"/>
              <a:t> </a:t>
            </a:r>
            <a:r>
              <a:rPr lang="en-US" sz="2400" dirty="0" err="1" smtClean="0"/>
              <a:t>törəmələr</a:t>
            </a:r>
            <a:r>
              <a:rPr lang="en-US" sz="2400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359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Leyomiom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digər</a:t>
            </a:r>
            <a:r>
              <a:rPr lang="en-US" sz="2400" dirty="0"/>
              <a:t> </a:t>
            </a:r>
            <a:r>
              <a:rPr lang="en-US" sz="2400" dirty="0" err="1"/>
              <a:t>xoşxassəli</a:t>
            </a:r>
            <a:r>
              <a:rPr lang="en-US" sz="2400" dirty="0"/>
              <a:t> </a:t>
            </a:r>
            <a:r>
              <a:rPr lang="en-US" sz="2400" dirty="0" err="1"/>
              <a:t>törəmələr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 err="1" smtClean="0"/>
              <a:t>Toplumda</a:t>
            </a:r>
            <a:r>
              <a:rPr lang="en-US" i="1" dirty="0" smtClean="0"/>
              <a:t> </a:t>
            </a:r>
            <a:r>
              <a:rPr lang="en-US" i="1" dirty="0" err="1"/>
              <a:t>bu</a:t>
            </a:r>
            <a:r>
              <a:rPr lang="en-US" i="1" dirty="0"/>
              <a:t> </a:t>
            </a:r>
            <a:r>
              <a:rPr lang="en-US" i="1" dirty="0" err="1"/>
              <a:t>törəmələr</a:t>
            </a:r>
            <a:r>
              <a:rPr lang="en-US" i="1" dirty="0"/>
              <a:t> </a:t>
            </a:r>
            <a:r>
              <a:rPr lang="en-US" i="1" dirty="0" err="1"/>
              <a:t>çox</a:t>
            </a:r>
            <a:r>
              <a:rPr lang="en-US" i="1" dirty="0"/>
              <a:t> </a:t>
            </a:r>
            <a:r>
              <a:rPr lang="en-US" i="1" dirty="0" err="1"/>
              <a:t>az</a:t>
            </a:r>
            <a:r>
              <a:rPr lang="en-US" i="1" dirty="0"/>
              <a:t> </a:t>
            </a:r>
            <a:r>
              <a:rPr lang="en-US" i="1" dirty="0" err="1"/>
              <a:t>rast</a:t>
            </a:r>
            <a:r>
              <a:rPr lang="en-US" i="1" dirty="0"/>
              <a:t> </a:t>
            </a:r>
            <a:r>
              <a:rPr lang="en-US" i="1" dirty="0" err="1"/>
              <a:t>gəlir</a:t>
            </a:r>
            <a:r>
              <a:rPr lang="en-US" i="1" dirty="0"/>
              <a:t>. </a:t>
            </a:r>
            <a:endParaRPr lang="az-Latn-AZ" i="1" dirty="0" smtClean="0"/>
          </a:p>
          <a:p>
            <a:pPr marL="0" indent="0">
              <a:buNone/>
            </a:pPr>
            <a:endParaRPr lang="az-Latn-AZ" dirty="0" smtClean="0"/>
          </a:p>
          <a:p>
            <a:r>
              <a:rPr lang="en-US" sz="2200" dirty="0" err="1" smtClean="0"/>
              <a:t>Qastrointestinal</a:t>
            </a:r>
            <a:r>
              <a:rPr lang="en-US" sz="2200" dirty="0" smtClean="0"/>
              <a:t> </a:t>
            </a:r>
            <a:r>
              <a:rPr lang="en-US" sz="2200" dirty="0"/>
              <a:t>stromal </a:t>
            </a:r>
            <a:r>
              <a:rPr lang="en-US" sz="2200" dirty="0" err="1"/>
              <a:t>tumorlar</a:t>
            </a:r>
            <a:r>
              <a:rPr lang="en-US" sz="2200" dirty="0"/>
              <a:t> </a:t>
            </a:r>
            <a:r>
              <a:rPr lang="az-Latn-AZ" sz="2200" dirty="0" smtClean="0"/>
              <a:t>(GİST)</a:t>
            </a:r>
            <a:endParaRPr lang="az-Latn-AZ" sz="2200" dirty="0"/>
          </a:p>
          <a:p>
            <a:r>
              <a:rPr lang="az-Latn-AZ" sz="2200" dirty="0" err="1"/>
              <a:t>L</a:t>
            </a:r>
            <a:r>
              <a:rPr lang="en-US" sz="2200" dirty="0" err="1" smtClean="0"/>
              <a:t>eyomiomlar</a:t>
            </a:r>
            <a:r>
              <a:rPr lang="en-US" sz="2200" dirty="0" smtClean="0"/>
              <a:t> </a:t>
            </a:r>
            <a:r>
              <a:rPr lang="en-US" sz="2200" dirty="0" err="1"/>
              <a:t>ən</a:t>
            </a:r>
            <a:r>
              <a:rPr lang="en-US" sz="2200" dirty="0"/>
              <a:t> </a:t>
            </a:r>
            <a:r>
              <a:rPr lang="en-US" sz="2200" dirty="0" err="1"/>
              <a:t>çox</a:t>
            </a:r>
            <a:r>
              <a:rPr lang="en-US" sz="2200" dirty="0"/>
              <a:t> (~50</a:t>
            </a:r>
            <a:r>
              <a:rPr lang="en-US" sz="2200" dirty="0" smtClean="0"/>
              <a:t>%),</a:t>
            </a:r>
            <a:endParaRPr lang="az-Latn-AZ" sz="2200" dirty="0" smtClean="0"/>
          </a:p>
          <a:p>
            <a:r>
              <a:rPr lang="az-Latn-AZ" sz="2200" dirty="0"/>
              <a:t>P</a:t>
            </a:r>
            <a:r>
              <a:rPr lang="en-US" sz="2200" dirty="0" err="1" smtClean="0"/>
              <a:t>oliplər</a:t>
            </a:r>
            <a:r>
              <a:rPr lang="en-US" sz="2200" dirty="0" smtClean="0"/>
              <a:t> </a:t>
            </a:r>
            <a:endParaRPr lang="az-Latn-AZ" sz="2200" dirty="0" smtClean="0"/>
          </a:p>
          <a:p>
            <a:r>
              <a:rPr lang="en-US" sz="2200" dirty="0" err="1" smtClean="0"/>
              <a:t>Hemangiomlar</a:t>
            </a:r>
            <a:r>
              <a:rPr lang="en-US" sz="2200" dirty="0" smtClean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mioblastomlar</a:t>
            </a:r>
            <a:r>
              <a:rPr lang="en-US" sz="2200" dirty="0"/>
              <a:t> nadir </a:t>
            </a:r>
            <a:r>
              <a:rPr lang="en-US" sz="2200" dirty="0" err="1"/>
              <a:t>törəmələrdir</a:t>
            </a:r>
            <a:r>
              <a:rPr lang="en-US" sz="2200" dirty="0"/>
              <a:t>. </a:t>
            </a:r>
            <a:r>
              <a:rPr lang="en-US" sz="2200" dirty="0" err="1"/>
              <a:t>Adətən</a:t>
            </a:r>
            <a:r>
              <a:rPr lang="en-US" sz="2200" dirty="0"/>
              <a:t> 20-50 </a:t>
            </a:r>
            <a:r>
              <a:rPr lang="en-US" sz="2200" dirty="0" err="1"/>
              <a:t>yaşlı</a:t>
            </a:r>
            <a:r>
              <a:rPr lang="en-US" sz="2200" dirty="0"/>
              <a:t> </a:t>
            </a:r>
            <a:r>
              <a:rPr lang="en-US" sz="2200" dirty="0" err="1"/>
              <a:t>insanlar</a:t>
            </a:r>
            <a:r>
              <a:rPr lang="en-US" sz="2200" dirty="0"/>
              <a:t> </a:t>
            </a:r>
            <a:r>
              <a:rPr lang="en-US" sz="2200" dirty="0" err="1"/>
              <a:t>arasında</a:t>
            </a:r>
            <a:r>
              <a:rPr lang="en-US" sz="2200" dirty="0"/>
              <a:t> </a:t>
            </a:r>
            <a:r>
              <a:rPr lang="en-US" sz="2200" dirty="0" err="1"/>
              <a:t>müşahidə</a:t>
            </a:r>
            <a:r>
              <a:rPr lang="en-US" sz="2200" dirty="0"/>
              <a:t> </a:t>
            </a:r>
            <a:r>
              <a:rPr lang="en-US" sz="2200" dirty="0" err="1"/>
              <a:t>olunur</a:t>
            </a:r>
            <a:r>
              <a:rPr lang="en-US" sz="2200" dirty="0"/>
              <a:t>.</a:t>
            </a:r>
            <a:endParaRPr lang="en-US" sz="2200" dirty="0"/>
          </a:p>
        </p:txBody>
      </p:sp>
      <p:pic>
        <p:nvPicPr>
          <p:cNvPr id="7" name="Picture 2" descr="Gastrointestinal Estromal Tumor (GIST) - The Gastrointestinalatlas -  gastrointestinalatlas.co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23000" y="1825625"/>
            <a:ext cx="5080000" cy="4167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4499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Gedişi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ağırlaşmaları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3790" y="2038120"/>
            <a:ext cx="8393935" cy="3283027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Xoşxassəli</a:t>
            </a:r>
            <a:r>
              <a:rPr lang="en-US" dirty="0"/>
              <a:t> </a:t>
            </a: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əksəriyyəti</a:t>
            </a:r>
            <a:r>
              <a:rPr lang="en-US" dirty="0"/>
              <a:t> </a:t>
            </a:r>
            <a:r>
              <a:rPr lang="en-US" b="1" dirty="0" err="1"/>
              <a:t>böyüməyə</a:t>
            </a:r>
            <a:r>
              <a:rPr lang="en-US" b="1" dirty="0"/>
              <a:t> </a:t>
            </a:r>
            <a:r>
              <a:rPr lang="en-US" dirty="0" err="1"/>
              <a:t>mey</a:t>
            </a:r>
            <a:r>
              <a:rPr lang="en-US" strike="sngStrike" dirty="0" err="1"/>
              <a:t>i</a:t>
            </a:r>
            <a:r>
              <a:rPr lang="en-US" dirty="0" err="1"/>
              <a:t>llidirlər</a:t>
            </a:r>
            <a:r>
              <a:rPr lang="en-US" dirty="0"/>
              <a:t>. </a:t>
            </a:r>
            <a:endParaRPr lang="az-Latn-AZ" dirty="0" smtClean="0"/>
          </a:p>
          <a:p>
            <a:pPr marL="0" indent="0">
              <a:buNone/>
            </a:pPr>
            <a:endParaRPr lang="az-Latn-AZ" dirty="0" smtClean="0"/>
          </a:p>
          <a:p>
            <a:pPr marL="0" indent="0">
              <a:buNone/>
            </a:pPr>
            <a:r>
              <a:rPr lang="en-US" dirty="0" err="1" smtClean="0"/>
              <a:t>Lakin</a:t>
            </a:r>
            <a:r>
              <a:rPr lang="en-US" dirty="0"/>
              <a:t>  </a:t>
            </a:r>
            <a:r>
              <a:rPr lang="en-US" dirty="0" err="1"/>
              <a:t>onların</a:t>
            </a:r>
            <a:r>
              <a:rPr lang="en-US" dirty="0"/>
              <a:t>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törəmələrə</a:t>
            </a:r>
            <a:r>
              <a:rPr lang="en-US" dirty="0"/>
              <a:t> </a:t>
            </a:r>
            <a:r>
              <a:rPr lang="en-US" dirty="0" err="1"/>
              <a:t>keçmə</a:t>
            </a:r>
            <a:r>
              <a:rPr lang="en-US" dirty="0"/>
              <a:t> </a:t>
            </a:r>
            <a:r>
              <a:rPr lang="en-US" dirty="0" err="1"/>
              <a:t>ehtimalı</a:t>
            </a:r>
            <a:r>
              <a:rPr lang="en-US" dirty="0"/>
              <a:t> </a:t>
            </a:r>
            <a:r>
              <a:rPr lang="en-US" b="1" dirty="0" err="1"/>
              <a:t>aşağıdır</a:t>
            </a:r>
            <a:r>
              <a:rPr lang="en-US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875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Klinikası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2024"/>
            <a:ext cx="10515600" cy="4854939"/>
          </a:xfrm>
        </p:spPr>
        <p:txBody>
          <a:bodyPr/>
          <a:lstStyle/>
          <a:p>
            <a:r>
              <a:rPr lang="en-US" dirty="0" err="1"/>
              <a:t>Törəmənin</a:t>
            </a:r>
            <a:r>
              <a:rPr lang="en-US" dirty="0"/>
              <a:t> </a:t>
            </a:r>
            <a:r>
              <a:rPr lang="en-US" b="1" i="1" dirty="0" err="1"/>
              <a:t>ölçüləri</a:t>
            </a:r>
            <a:r>
              <a:rPr lang="en-US" b="1" i="1" dirty="0"/>
              <a:t> </a:t>
            </a:r>
            <a:r>
              <a:rPr lang="en-US" b="1" i="1" dirty="0" err="1"/>
              <a:t>və</a:t>
            </a:r>
            <a:r>
              <a:rPr lang="en-US" b="1" i="1" dirty="0"/>
              <a:t> </a:t>
            </a:r>
            <a:r>
              <a:rPr lang="en-US" b="1" i="1" dirty="0" err="1"/>
              <a:t>lokalizasiyasından</a:t>
            </a:r>
            <a:r>
              <a:rPr lang="en-US" b="1" i="1" dirty="0"/>
              <a:t> </a:t>
            </a:r>
            <a:r>
              <a:rPr lang="en-US" dirty="0" err="1"/>
              <a:t>asılı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</a:t>
            </a:r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əlamətlər</a:t>
            </a:r>
            <a:r>
              <a:rPr lang="en-US" dirty="0"/>
              <a:t> </a:t>
            </a:r>
            <a:r>
              <a:rPr lang="en-US" dirty="0" err="1"/>
              <a:t>dəyişir</a:t>
            </a:r>
            <a:r>
              <a:rPr lang="en-US" dirty="0"/>
              <a:t>. </a:t>
            </a:r>
            <a:endParaRPr lang="az-Latn-AZ" dirty="0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16081"/>
              </p:ext>
            </p:extLst>
          </p:nvPr>
        </p:nvGraphicFramePr>
        <p:xfrm>
          <a:off x="1337938" y="2712408"/>
          <a:ext cx="9436558" cy="3225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3387">
                  <a:extLst>
                    <a:ext uri="{9D8B030D-6E8A-4147-A177-3AD203B41FA5}">
                      <a16:colId xmlns:a16="http://schemas.microsoft.com/office/drawing/2014/main" val="1854031116"/>
                    </a:ext>
                  </a:extLst>
                </a:gridCol>
                <a:gridCol w="6643171">
                  <a:extLst>
                    <a:ext uri="{9D8B030D-6E8A-4147-A177-3AD203B41FA5}">
                      <a16:colId xmlns:a16="http://schemas.microsoft.com/office/drawing/2014/main" val="3926526789"/>
                    </a:ext>
                  </a:extLst>
                </a:gridCol>
              </a:tblGrid>
              <a:tr h="1075228">
                <a:tc>
                  <a:txBody>
                    <a:bodyPr/>
                    <a:lstStyle/>
                    <a:p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İntralüminal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törəmələr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b="0" i="1" dirty="0" err="1" smtClean="0">
                          <a:solidFill>
                            <a:schemeClr val="tx1"/>
                          </a:solidFill>
                        </a:rPr>
                        <a:t>poliplər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z-Latn-A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bstruksiya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törədir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disfagiya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qusma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aspirasiya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179045"/>
                  </a:ext>
                </a:extLst>
              </a:tr>
              <a:tr h="1075228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Kiçik</a:t>
                      </a:r>
                      <a:r>
                        <a:rPr lang="en-US" dirty="0" smtClean="0"/>
                        <a:t> intramural </a:t>
                      </a:r>
                      <a:r>
                        <a:rPr lang="en-US" dirty="0" err="1" smtClean="0"/>
                        <a:t>törəmələr</a:t>
                      </a:r>
                      <a:r>
                        <a:rPr lang="en-US" dirty="0" smtClean="0"/>
                        <a:t> (</a:t>
                      </a:r>
                      <a:r>
                        <a:rPr lang="en-US" i="1" dirty="0" smtClean="0"/>
                        <a:t>GİST, </a:t>
                      </a:r>
                      <a:r>
                        <a:rPr lang="en-US" i="1" dirty="0" err="1" smtClean="0"/>
                        <a:t>leyomiom</a:t>
                      </a:r>
                      <a:r>
                        <a:rPr lang="en-US" dirty="0" smtClean="0"/>
                        <a:t>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b="1" dirty="0" smtClean="0"/>
                        <a:t>S</a:t>
                      </a:r>
                      <a:r>
                        <a:rPr lang="en-US" b="1" dirty="0" err="1" smtClean="0"/>
                        <a:t>imptomsuz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gedişlidirlər</a:t>
                      </a:r>
                      <a:r>
                        <a:rPr lang="en-US" b="1" dirty="0" smtClean="0"/>
                        <a:t>, </a:t>
                      </a:r>
                      <a:endParaRPr lang="az-Latn-AZ" b="1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998276"/>
                  </a:ext>
                </a:extLst>
              </a:tr>
              <a:tr h="1075228">
                <a:tc>
                  <a:txBody>
                    <a:bodyPr/>
                    <a:lstStyle/>
                    <a:p>
                      <a:r>
                        <a:rPr lang="az-Latn-AZ" dirty="0" smtClean="0"/>
                        <a:t>B</a:t>
                      </a:r>
                      <a:r>
                        <a:rPr lang="en-US" dirty="0" err="1" smtClean="0"/>
                        <a:t>öyük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ölçülərə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çatdıqda</a:t>
                      </a:r>
                      <a:r>
                        <a:rPr lang="en-US" dirty="0" smtClean="0"/>
                        <a:t> (&gt;5 </a:t>
                      </a:r>
                      <a:r>
                        <a:rPr lang="en-US" dirty="0" err="1" smtClean="0"/>
                        <a:t>sm</a:t>
                      </a:r>
                      <a:r>
                        <a:rPr lang="en-US" dirty="0" smtClean="0"/>
                        <a:t>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b="1" dirty="0" smtClean="0"/>
                        <a:t>D</a:t>
                      </a:r>
                      <a:r>
                        <a:rPr lang="en-US" b="1" dirty="0" err="1" smtClean="0"/>
                        <a:t>isfagiya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və</a:t>
                      </a:r>
                      <a:r>
                        <a:rPr lang="en-US" b="1" dirty="0" smtClean="0"/>
                        <a:t> retrosternal </a:t>
                      </a:r>
                      <a:r>
                        <a:rPr lang="en-US" b="1" dirty="0" err="1" smtClean="0"/>
                        <a:t>ağrılar</a:t>
                      </a:r>
                      <a:r>
                        <a:rPr lang="en-US" b="1" dirty="0" smtClean="0"/>
                        <a:t> </a:t>
                      </a:r>
                      <a:endParaRPr lang="en-US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693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712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Diaqnostikası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3964" y="1362916"/>
            <a:ext cx="5181600" cy="4642043"/>
          </a:xfrm>
        </p:spPr>
        <p:txBody>
          <a:bodyPr>
            <a:normAutofit lnSpcReduction="10000"/>
          </a:bodyPr>
          <a:lstStyle/>
          <a:p>
            <a:endParaRPr lang="az-Latn-AZ" sz="2400" dirty="0" smtClean="0"/>
          </a:p>
          <a:p>
            <a:r>
              <a:rPr lang="en-US" sz="2400" dirty="0" err="1" smtClean="0"/>
              <a:t>Kontrastlı</a:t>
            </a:r>
            <a:r>
              <a:rPr lang="en-US" sz="2400" dirty="0" smtClean="0"/>
              <a:t> </a:t>
            </a:r>
            <a:r>
              <a:rPr lang="en-US" sz="2400" dirty="0" err="1"/>
              <a:t>ezofaqoqrafiya</a:t>
            </a:r>
            <a:r>
              <a:rPr lang="en-US" sz="2400" dirty="0"/>
              <a:t>, </a:t>
            </a:r>
            <a:endParaRPr lang="az-Latn-AZ" sz="2400" dirty="0" smtClean="0"/>
          </a:p>
          <a:p>
            <a:r>
              <a:rPr lang="az-Latn-AZ" sz="2400" dirty="0" err="1"/>
              <a:t>E</a:t>
            </a:r>
            <a:r>
              <a:rPr lang="en-US" sz="2400" dirty="0" err="1" smtClean="0"/>
              <a:t>ndoskopiya</a:t>
            </a:r>
            <a:r>
              <a:rPr lang="en-US" sz="2400" dirty="0"/>
              <a:t>, </a:t>
            </a:r>
            <a:endParaRPr lang="az-Latn-AZ" sz="2400" dirty="0" smtClean="0"/>
          </a:p>
          <a:p>
            <a:r>
              <a:rPr lang="en-US" sz="2400" dirty="0" smtClean="0"/>
              <a:t>KT/MRT</a:t>
            </a:r>
            <a:endParaRPr lang="az-Latn-AZ" sz="2400" dirty="0" smtClean="0"/>
          </a:p>
          <a:p>
            <a:r>
              <a:rPr lang="az-Latn-AZ" sz="2400" dirty="0" smtClean="0"/>
              <a:t>E</a:t>
            </a:r>
            <a:r>
              <a:rPr lang="en-US" sz="2400" dirty="0" err="1" smtClean="0"/>
              <a:t>ndoskopik</a:t>
            </a:r>
            <a:r>
              <a:rPr lang="en-US" sz="2400" dirty="0" smtClean="0"/>
              <a:t> </a:t>
            </a:r>
            <a:r>
              <a:rPr lang="en-US" sz="2400" dirty="0"/>
              <a:t>USM </a:t>
            </a:r>
            <a:endParaRPr lang="az-Latn-AZ" sz="2400" dirty="0" smtClean="0"/>
          </a:p>
          <a:p>
            <a:endParaRPr lang="az-Latn-AZ" dirty="0" smtClean="0"/>
          </a:p>
          <a:p>
            <a:pPr marL="0" indent="0">
              <a:buNone/>
            </a:pPr>
            <a:r>
              <a:rPr lang="en-US" sz="2400" dirty="0" smtClean="0"/>
              <a:t>Bu </a:t>
            </a:r>
            <a:r>
              <a:rPr lang="en-US" sz="2400" dirty="0" err="1"/>
              <a:t>müayinələrdə</a:t>
            </a:r>
            <a:r>
              <a:rPr lang="en-US" sz="2400" dirty="0"/>
              <a:t> </a:t>
            </a:r>
            <a:r>
              <a:rPr lang="en-US" sz="2400" i="1" dirty="0" err="1"/>
              <a:t>mənfəzi</a:t>
            </a:r>
            <a:r>
              <a:rPr lang="en-US" sz="2400" i="1" dirty="0"/>
              <a:t> </a:t>
            </a:r>
            <a:r>
              <a:rPr lang="en-US" sz="2400" i="1" dirty="0" err="1"/>
              <a:t>birtərəfli</a:t>
            </a:r>
            <a:r>
              <a:rPr lang="en-US" sz="2400" i="1" dirty="0"/>
              <a:t> </a:t>
            </a:r>
            <a:r>
              <a:rPr lang="en-US" sz="2400" i="1" dirty="0" err="1"/>
              <a:t>sıxan</a:t>
            </a:r>
            <a:r>
              <a:rPr lang="en-US" sz="2400" i="1" dirty="0"/>
              <a:t>, </a:t>
            </a:r>
            <a:r>
              <a:rPr lang="en-US" sz="2400" i="1" dirty="0" err="1"/>
              <a:t>hamar</a:t>
            </a:r>
            <a:r>
              <a:rPr lang="en-US" sz="2400" i="1" dirty="0"/>
              <a:t> </a:t>
            </a:r>
            <a:r>
              <a:rPr lang="en-US" sz="2400" i="1" dirty="0" err="1"/>
              <a:t>divarlı</a:t>
            </a:r>
            <a:r>
              <a:rPr lang="en-US" sz="2400" i="1" dirty="0"/>
              <a:t> </a:t>
            </a:r>
            <a:r>
              <a:rPr lang="en-US" sz="2400" i="1" dirty="0" err="1"/>
              <a:t>kütlə</a:t>
            </a:r>
            <a:r>
              <a:rPr lang="en-US" sz="2400" i="1" dirty="0"/>
              <a:t> </a:t>
            </a:r>
            <a:r>
              <a:rPr lang="en-US" sz="2400" dirty="0" err="1"/>
              <a:t>təyin</a:t>
            </a:r>
            <a:r>
              <a:rPr lang="en-US" sz="2400" dirty="0"/>
              <a:t> </a:t>
            </a:r>
            <a:r>
              <a:rPr lang="en-US" sz="2400" dirty="0" err="1"/>
              <a:t>edilir</a:t>
            </a:r>
            <a:r>
              <a:rPr lang="en-US" sz="2400" dirty="0"/>
              <a:t>. </a:t>
            </a:r>
            <a:r>
              <a:rPr lang="en-US" sz="2400" b="1" dirty="0"/>
              <a:t>İntramural </a:t>
            </a:r>
            <a:r>
              <a:rPr lang="en-US" sz="2400" b="1" dirty="0" err="1"/>
              <a:t>törəmələrdə</a:t>
            </a:r>
            <a:r>
              <a:rPr lang="en-US" sz="2400" b="1" dirty="0"/>
              <a:t> </a:t>
            </a:r>
            <a:r>
              <a:rPr lang="en-US" sz="2400" b="1" dirty="0" err="1"/>
              <a:t>endoskopik</a:t>
            </a:r>
            <a:r>
              <a:rPr lang="en-US" sz="2400" b="1" dirty="0"/>
              <a:t> </a:t>
            </a:r>
            <a:r>
              <a:rPr lang="en-US" sz="2400" b="1" dirty="0" err="1"/>
              <a:t>biopsiya</a:t>
            </a:r>
            <a:r>
              <a:rPr lang="en-US" sz="2400" b="1" dirty="0"/>
              <a:t> </a:t>
            </a:r>
            <a:r>
              <a:rPr lang="en-US" sz="2400" b="1" dirty="0" err="1"/>
              <a:t>məsləhət</a:t>
            </a:r>
            <a:r>
              <a:rPr lang="en-US" sz="2400" b="1" dirty="0"/>
              <a:t> </a:t>
            </a:r>
            <a:r>
              <a:rPr lang="en-US" sz="2400" b="1" dirty="0" err="1"/>
              <a:t>deyil</a:t>
            </a:r>
            <a:r>
              <a:rPr lang="en-US" sz="2400" dirty="0"/>
              <a:t>. </a:t>
            </a:r>
            <a:r>
              <a:rPr lang="en-US" sz="2400" dirty="0" err="1"/>
              <a:t>Çünki</a:t>
            </a:r>
            <a:r>
              <a:rPr lang="en-US" sz="2400" dirty="0"/>
              <a:t> o, </a:t>
            </a:r>
            <a:r>
              <a:rPr lang="en-US" sz="2400" dirty="0" err="1"/>
              <a:t>enukleasiya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eksiziya</a:t>
            </a:r>
            <a:r>
              <a:rPr lang="en-US" sz="2400" dirty="0"/>
              <a:t>  </a:t>
            </a:r>
            <a:r>
              <a:rPr lang="en-US" sz="2400" dirty="0" err="1"/>
              <a:t>əməliyyatını</a:t>
            </a:r>
            <a:r>
              <a:rPr lang="en-US" sz="2400" dirty="0"/>
              <a:t> </a:t>
            </a:r>
            <a:r>
              <a:rPr lang="en-US" sz="2400" dirty="0" err="1"/>
              <a:t>çətinləşdirir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" t="1390" r="778" b="2677"/>
          <a:stretch/>
        </p:blipFill>
        <p:spPr>
          <a:xfrm>
            <a:off x="6172200" y="1362916"/>
            <a:ext cx="5181600" cy="464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78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diaqnostika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9083842"/>
              </p:ext>
            </p:extLst>
          </p:nvPr>
        </p:nvGraphicFramePr>
        <p:xfrm>
          <a:off x="838200" y="1564394"/>
          <a:ext cx="10515600" cy="4428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339475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920875951"/>
                    </a:ext>
                  </a:extLst>
                </a:gridCol>
              </a:tblGrid>
              <a:tr h="725725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QB-nun </a:t>
                      </a:r>
                      <a:r>
                        <a:rPr lang="en-US" sz="2400" b="1" dirty="0" err="1" smtClean="0"/>
                        <a:t>xərçəngi</a:t>
                      </a:r>
                      <a:r>
                        <a:rPr lang="az-Latn-AZ" sz="2400" b="1" dirty="0" smtClean="0"/>
                        <a:t>ndə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Xoşxassəli</a:t>
                      </a:r>
                      <a:r>
                        <a:rPr lang="en-US" sz="2400" dirty="0" smtClean="0"/>
                        <a:t> intramural </a:t>
                      </a:r>
                      <a:r>
                        <a:rPr lang="en-US" sz="2400" dirty="0" err="1" smtClean="0"/>
                        <a:t>törəm</a:t>
                      </a:r>
                      <a:r>
                        <a:rPr lang="az-Latn-AZ" sz="2400" dirty="0" smtClean="0"/>
                        <a:t>ə</a:t>
                      </a:r>
                      <a:r>
                        <a:rPr lang="en-US" sz="2400" dirty="0" err="1" smtClean="0"/>
                        <a:t>lərdə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619544"/>
                  </a:ext>
                </a:extLst>
              </a:tr>
              <a:tr h="67920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dirty="0" smtClean="0"/>
                        <a:t>M</a:t>
                      </a:r>
                      <a:r>
                        <a:rPr lang="en-US" dirty="0" err="1" smtClean="0"/>
                        <a:t>ukozal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zədələnmə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görünür</a:t>
                      </a:r>
                      <a:r>
                        <a:rPr lang="en-US" dirty="0" smtClean="0"/>
                        <a:t>. </a:t>
                      </a:r>
                      <a:endParaRPr lang="az-Latn-AZ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dirty="0" smtClean="0"/>
                        <a:t>S</a:t>
                      </a:r>
                      <a:r>
                        <a:rPr lang="en-US" dirty="0" err="1" smtClean="0"/>
                        <a:t>elikli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qişa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adətən</a:t>
                      </a:r>
                      <a:r>
                        <a:rPr lang="en-US" dirty="0" smtClean="0"/>
                        <a:t> normal </a:t>
                      </a:r>
                      <a:r>
                        <a:rPr lang="en-US" dirty="0" err="1" smtClean="0"/>
                        <a:t>olur</a:t>
                      </a:r>
                      <a:r>
                        <a:rPr lang="en-US" dirty="0" smtClean="0"/>
                        <a:t>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944338"/>
                  </a:ext>
                </a:extLst>
              </a:tr>
              <a:tr h="117232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dirty="0" err="1" smtClean="0"/>
                        <a:t>Biopsiya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materialının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morfologiyası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diaqnozun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verifikasiyasını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təmin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edir</a:t>
                      </a:r>
                      <a:r>
                        <a:rPr lang="en-US" dirty="0" smtClean="0"/>
                        <a:t>.</a:t>
                      </a:r>
                      <a:endParaRPr lang="az-Latn-AZ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dirty="0" err="1" smtClean="0"/>
                        <a:t>Dəqiq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differensiasiya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üçün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patohistoloji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müayinə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çox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vacibdir</a:t>
                      </a:r>
                      <a:r>
                        <a:rPr lang="en-US" dirty="0" smtClean="0"/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054876"/>
                  </a:ext>
                </a:extLst>
              </a:tr>
              <a:tr h="117232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dirty="0" smtClean="0"/>
                        <a:t>G</a:t>
                      </a:r>
                      <a:r>
                        <a:rPr lang="en-US" dirty="0" err="1" smtClean="0"/>
                        <a:t>örüntüləmə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diaqnostika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üsulları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ilə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bir-birindən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fərqləndirmək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çətin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olur</a:t>
                      </a:r>
                      <a:endParaRPr lang="en-US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123608"/>
                  </a:ext>
                </a:extLst>
              </a:tr>
              <a:tr h="67920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456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9643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CBFBF-FE78-42DB-B3E4-DDCB8DAF36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77109"/>
            <a:ext cx="5181600" cy="4799854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err="1" smtClean="0"/>
              <a:t>İntralüminal</a:t>
            </a:r>
            <a:r>
              <a:rPr lang="en-US" sz="2400" dirty="0" smtClean="0"/>
              <a:t> </a:t>
            </a:r>
            <a:r>
              <a:rPr lang="en-US" sz="2400" dirty="0" err="1"/>
              <a:t>törəmələr</a:t>
            </a:r>
            <a:r>
              <a:rPr lang="en-US" sz="2400" dirty="0"/>
              <a:t> </a:t>
            </a:r>
            <a:r>
              <a:rPr lang="en-US" sz="2400" dirty="0" err="1"/>
              <a:t>adətən</a:t>
            </a:r>
            <a:r>
              <a:rPr lang="en-US" sz="2400" dirty="0"/>
              <a:t> </a:t>
            </a:r>
            <a:r>
              <a:rPr lang="en-US" sz="2000" b="1" dirty="0" err="1"/>
              <a:t>endoskopik</a:t>
            </a:r>
            <a:r>
              <a:rPr lang="en-US" sz="2400" dirty="0"/>
              <a:t> </a:t>
            </a:r>
            <a:r>
              <a:rPr lang="en-US" sz="2400" dirty="0" err="1"/>
              <a:t>yolla</a:t>
            </a:r>
            <a:r>
              <a:rPr lang="en-US" sz="2400" dirty="0"/>
              <a:t> </a:t>
            </a:r>
            <a:r>
              <a:rPr lang="en-US" sz="2400" dirty="0" err="1"/>
              <a:t>çıxarılır</a:t>
            </a:r>
            <a:r>
              <a:rPr lang="en-US" sz="2400" dirty="0"/>
              <a:t>. 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 smtClean="0"/>
              <a:t>Simptomatik</a:t>
            </a:r>
            <a:r>
              <a:rPr lang="en-US" sz="2400" dirty="0" smtClean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böyüyən</a:t>
            </a:r>
            <a:r>
              <a:rPr lang="en-US" sz="2400" dirty="0"/>
              <a:t> intramural </a:t>
            </a:r>
            <a:r>
              <a:rPr lang="en-US" sz="2400" dirty="0" err="1"/>
              <a:t>törəmələr</a:t>
            </a:r>
            <a:r>
              <a:rPr lang="en-US" sz="2400" dirty="0"/>
              <a:t> </a:t>
            </a:r>
            <a:r>
              <a:rPr lang="en-US" sz="2000" b="1" dirty="0" err="1"/>
              <a:t>torakoskopik</a:t>
            </a:r>
            <a:r>
              <a:rPr lang="en-US" sz="2000" b="1" dirty="0"/>
              <a:t>, </a:t>
            </a:r>
            <a:r>
              <a:rPr lang="en-US" sz="2000" b="1" dirty="0" err="1"/>
              <a:t>laparoskopik</a:t>
            </a:r>
            <a:r>
              <a:rPr lang="en-US" sz="2000" b="1" dirty="0"/>
              <a:t> </a:t>
            </a:r>
            <a:r>
              <a:rPr lang="en-US" sz="2000" b="1" dirty="0" err="1"/>
              <a:t>və</a:t>
            </a:r>
            <a:r>
              <a:rPr lang="en-US" sz="2000" b="1" dirty="0"/>
              <a:t> </a:t>
            </a:r>
            <a:r>
              <a:rPr lang="en-US" sz="2000" b="1" dirty="0" err="1"/>
              <a:t>ya</a:t>
            </a:r>
            <a:r>
              <a:rPr lang="en-US" sz="2000" b="1" dirty="0"/>
              <a:t> </a:t>
            </a:r>
            <a:r>
              <a:rPr lang="en-US" sz="2000" b="1" dirty="0" err="1"/>
              <a:t>açıq</a:t>
            </a:r>
            <a:r>
              <a:rPr lang="en-US" sz="2000" b="1" dirty="0"/>
              <a:t> </a:t>
            </a:r>
            <a:r>
              <a:rPr lang="en-US" sz="2000" b="1" dirty="0" err="1"/>
              <a:t>üsullarla</a:t>
            </a:r>
            <a:r>
              <a:rPr lang="en-US" sz="2000" b="1" dirty="0"/>
              <a:t> </a:t>
            </a:r>
            <a:r>
              <a:rPr lang="en-US" sz="2000" b="1" dirty="0" err="1"/>
              <a:t>çıxarılır</a:t>
            </a:r>
            <a:r>
              <a:rPr lang="en-US" sz="2000" b="1" dirty="0"/>
              <a:t> (</a:t>
            </a:r>
            <a:r>
              <a:rPr lang="en-US" sz="2000" b="1" dirty="0" err="1"/>
              <a:t>enukleasiya</a:t>
            </a:r>
            <a:r>
              <a:rPr lang="en-US" sz="2400" dirty="0"/>
              <a:t>). 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i="1" dirty="0" err="1" smtClean="0"/>
              <a:t>Əməliyyat</a:t>
            </a:r>
            <a:r>
              <a:rPr lang="en-US" sz="2400" i="1" dirty="0" smtClean="0"/>
              <a:t> </a:t>
            </a:r>
            <a:r>
              <a:rPr lang="en-US" sz="2400" i="1" dirty="0" err="1"/>
              <a:t>vaxtı</a:t>
            </a:r>
            <a:r>
              <a:rPr lang="en-US" sz="2400" i="1" dirty="0"/>
              <a:t> </a:t>
            </a:r>
            <a:r>
              <a:rPr lang="en-US" sz="2400" i="1" dirty="0" err="1"/>
              <a:t>mukoza</a:t>
            </a:r>
            <a:r>
              <a:rPr lang="en-US" sz="2400" i="1" dirty="0"/>
              <a:t> </a:t>
            </a:r>
            <a:r>
              <a:rPr lang="en-US" sz="2400" i="1" dirty="0" err="1"/>
              <a:t>zədələnməməlidir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377109"/>
            <a:ext cx="5181600" cy="462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04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QB-nun </a:t>
            </a:r>
            <a:r>
              <a:rPr lang="en-US" dirty="0" err="1"/>
              <a:t>sistləri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32193"/>
            <a:ext cx="5181600" cy="474477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b="1" dirty="0" err="1" smtClean="0"/>
              <a:t>Anadangəlmə</a:t>
            </a:r>
            <a:r>
              <a:rPr lang="en-US" sz="2200" dirty="0" smtClean="0"/>
              <a:t> </a:t>
            </a:r>
            <a:r>
              <a:rPr lang="en-US" sz="2200" dirty="0"/>
              <a:t>(</a:t>
            </a:r>
            <a:r>
              <a:rPr lang="en-US" sz="2200" dirty="0" err="1"/>
              <a:t>bronxogen</a:t>
            </a:r>
            <a:r>
              <a:rPr lang="en-US" sz="2200" dirty="0"/>
              <a:t>, </a:t>
            </a:r>
            <a:r>
              <a:rPr lang="en-US" sz="2200" dirty="0" err="1"/>
              <a:t>enterogen</a:t>
            </a:r>
            <a:r>
              <a:rPr lang="en-US" sz="2200" dirty="0"/>
              <a:t>)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b="1" dirty="0" err="1"/>
              <a:t>qazanılmış</a:t>
            </a:r>
            <a:r>
              <a:rPr lang="en-US" sz="2200" dirty="0"/>
              <a:t> (</a:t>
            </a:r>
            <a:r>
              <a:rPr lang="en-US" sz="2200" dirty="0" err="1"/>
              <a:t>retension</a:t>
            </a:r>
            <a:r>
              <a:rPr lang="en-US" sz="2200" dirty="0"/>
              <a:t>) </a:t>
            </a:r>
            <a:r>
              <a:rPr lang="en-US" sz="2200" dirty="0" err="1" smtClean="0"/>
              <a:t>olur</a:t>
            </a:r>
            <a:r>
              <a:rPr lang="az-Latn-AZ" sz="2200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Adətən</a:t>
            </a:r>
            <a:r>
              <a:rPr lang="en-US" sz="2200" dirty="0"/>
              <a:t> </a:t>
            </a:r>
            <a:r>
              <a:rPr lang="en-US" sz="2200" dirty="0" err="1"/>
              <a:t>orta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distal </a:t>
            </a:r>
            <a:r>
              <a:rPr lang="en-US" sz="2200" dirty="0" err="1"/>
              <a:t>ezofaqusda</a:t>
            </a:r>
            <a:r>
              <a:rPr lang="en-US" sz="2200" dirty="0"/>
              <a:t> </a:t>
            </a:r>
            <a:r>
              <a:rPr lang="en-US" sz="2200" dirty="0" err="1"/>
              <a:t>yerləşir</a:t>
            </a:r>
            <a:r>
              <a:rPr lang="en-US" sz="2200" dirty="0" smtClean="0"/>
              <a:t>.</a:t>
            </a:r>
            <a:endParaRPr lang="az-Latn-AZ" sz="2200" dirty="0" smtClean="0"/>
          </a:p>
          <a:p>
            <a:pPr>
              <a:buFont typeface="Wingdings" panose="05000000000000000000" pitchFamily="2" charset="2"/>
              <a:buChar char="q"/>
            </a:pPr>
            <a:endParaRPr lang="en-US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Klinika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diaqnostika</a:t>
            </a:r>
            <a:r>
              <a:rPr lang="en-US" sz="2200" dirty="0"/>
              <a:t> </a:t>
            </a:r>
            <a:r>
              <a:rPr lang="en-US" sz="2200" dirty="0" err="1"/>
              <a:t>digər</a:t>
            </a:r>
            <a:r>
              <a:rPr lang="en-US" sz="2200" dirty="0"/>
              <a:t> </a:t>
            </a:r>
            <a:r>
              <a:rPr lang="en-US" sz="2200" dirty="0" err="1"/>
              <a:t>xoşxassəli</a:t>
            </a:r>
            <a:r>
              <a:rPr lang="en-US" sz="2200" dirty="0"/>
              <a:t> </a:t>
            </a:r>
            <a:r>
              <a:rPr lang="en-US" sz="2200" dirty="0" err="1"/>
              <a:t>törəmələrdən</a:t>
            </a:r>
            <a:r>
              <a:rPr lang="en-US" sz="2200" dirty="0"/>
              <a:t> </a:t>
            </a:r>
            <a:r>
              <a:rPr lang="en-US" sz="2200" dirty="0" err="1"/>
              <a:t>fərqlənmir</a:t>
            </a:r>
            <a:r>
              <a:rPr lang="en-US" sz="2200" dirty="0" smtClean="0"/>
              <a:t>.</a:t>
            </a:r>
            <a:endParaRPr lang="az-Latn-AZ" sz="2200" dirty="0" smtClean="0"/>
          </a:p>
          <a:p>
            <a:pPr>
              <a:buFont typeface="Wingdings" panose="05000000000000000000" pitchFamily="2" charset="2"/>
              <a:buChar char="q"/>
            </a:pPr>
            <a:endParaRPr lang="az-Latn-AZ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Simptomatik</a:t>
            </a:r>
            <a:r>
              <a:rPr lang="en-US" sz="2200" dirty="0" smtClean="0"/>
              <a:t> </a:t>
            </a:r>
            <a:r>
              <a:rPr lang="en-US" sz="2200" dirty="0" err="1"/>
              <a:t>formaların</a:t>
            </a:r>
            <a:r>
              <a:rPr lang="en-US" sz="2200" dirty="0"/>
              <a:t> </a:t>
            </a:r>
            <a:r>
              <a:rPr lang="en-US" sz="2200" dirty="0" err="1"/>
              <a:t>cərrahi</a:t>
            </a:r>
            <a:r>
              <a:rPr lang="en-US" sz="2200" dirty="0"/>
              <a:t> </a:t>
            </a:r>
            <a:r>
              <a:rPr lang="en-US" sz="2200" dirty="0" err="1"/>
              <a:t>üsulla</a:t>
            </a:r>
            <a:r>
              <a:rPr lang="en-US" sz="2200" dirty="0"/>
              <a:t> </a:t>
            </a:r>
            <a:r>
              <a:rPr lang="en-US" sz="2200" dirty="0" err="1"/>
              <a:t>xaric</a:t>
            </a:r>
            <a:r>
              <a:rPr lang="en-US" sz="2200" dirty="0"/>
              <a:t> </a:t>
            </a:r>
            <a:r>
              <a:rPr lang="en-US" sz="2200" dirty="0" err="1"/>
              <a:t>edilməsi</a:t>
            </a:r>
            <a:r>
              <a:rPr lang="en-US" sz="2200" dirty="0"/>
              <a:t> </a:t>
            </a:r>
            <a:r>
              <a:rPr lang="en-US" sz="2200" dirty="0" err="1"/>
              <a:t>tövsiyə</a:t>
            </a:r>
            <a:r>
              <a:rPr lang="en-US" sz="2200" dirty="0"/>
              <a:t> </a:t>
            </a:r>
            <a:r>
              <a:rPr lang="en-US" sz="2200" dirty="0" err="1"/>
              <a:t>olunur</a:t>
            </a:r>
            <a:r>
              <a:rPr lang="en-US" sz="2200" dirty="0"/>
              <a:t>.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" t="3911" r="5226" b="6446"/>
          <a:stretch/>
        </p:blipFill>
        <p:spPr>
          <a:xfrm>
            <a:off x="6172200" y="1432193"/>
            <a:ext cx="5181600" cy="466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94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QİDA BORUSUNUN BƏDXASSƏLİ TÖRƏMƏLƏRİ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880" y="1803592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QB-nun </a:t>
            </a:r>
            <a:r>
              <a:rPr lang="en-US" dirty="0" err="1"/>
              <a:t>yastı</a:t>
            </a:r>
            <a:r>
              <a:rPr lang="en-US" dirty="0"/>
              <a:t> </a:t>
            </a:r>
            <a:r>
              <a:rPr lang="en-US" dirty="0" err="1"/>
              <a:t>epitelindən</a:t>
            </a:r>
            <a:r>
              <a:rPr lang="en-US" dirty="0"/>
              <a:t> </a:t>
            </a:r>
            <a:r>
              <a:rPr lang="en-US" b="1" dirty="0"/>
              <a:t>(</a:t>
            </a:r>
            <a:r>
              <a:rPr lang="en-US" b="1" dirty="0" err="1"/>
              <a:t>yastı</a:t>
            </a:r>
            <a:r>
              <a:rPr lang="en-US" b="1" dirty="0"/>
              <a:t> </a:t>
            </a:r>
            <a:r>
              <a:rPr lang="en-US" b="1" dirty="0" err="1"/>
              <a:t>hüceyrəli</a:t>
            </a:r>
            <a:r>
              <a:rPr lang="en-US" b="1" dirty="0"/>
              <a:t> </a:t>
            </a:r>
            <a:r>
              <a:rPr lang="en-US" b="1" dirty="0" err="1"/>
              <a:t>xərçəng</a:t>
            </a:r>
            <a:r>
              <a:rPr lang="en-US" b="1" dirty="0" smtClean="0"/>
              <a:t>)</a:t>
            </a:r>
            <a:endParaRPr lang="az-Latn-AZ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az-Latn-AZ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M</a:t>
            </a:r>
            <a:r>
              <a:rPr lang="en-US" dirty="0" err="1" smtClean="0"/>
              <a:t>etaplastik</a:t>
            </a:r>
            <a:r>
              <a:rPr lang="en-US" dirty="0" smtClean="0"/>
              <a:t> </a:t>
            </a:r>
            <a:r>
              <a:rPr lang="en-US" dirty="0" err="1"/>
              <a:t>epitelindən</a:t>
            </a:r>
            <a:r>
              <a:rPr lang="en-US" dirty="0"/>
              <a:t> </a:t>
            </a:r>
            <a:r>
              <a:rPr lang="en-US" b="1" dirty="0"/>
              <a:t>(</a:t>
            </a:r>
            <a:r>
              <a:rPr lang="en-US" b="1" dirty="0" err="1"/>
              <a:t>adenokarsinom</a:t>
            </a:r>
            <a:r>
              <a:rPr lang="en-US" b="1" dirty="0"/>
              <a:t>) </a:t>
            </a:r>
            <a:endParaRPr lang="az-Latn-AZ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az-Latn-AZ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 smtClean="0"/>
              <a:t>D</a:t>
            </a:r>
            <a:r>
              <a:rPr lang="en-US" dirty="0" err="1" smtClean="0"/>
              <a:t>igər</a:t>
            </a:r>
            <a:r>
              <a:rPr lang="en-US" dirty="0" smtClean="0"/>
              <a:t> </a:t>
            </a:r>
            <a:r>
              <a:rPr lang="en-US" dirty="0" err="1"/>
              <a:t>toxumalarından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törəmələrdir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5959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Rastgəlmə</a:t>
            </a:r>
            <a:r>
              <a:rPr lang="en-US" dirty="0"/>
              <a:t> </a:t>
            </a:r>
            <a:r>
              <a:rPr lang="en-US" dirty="0" err="1"/>
              <a:t>tezliyi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Bütün</a:t>
            </a:r>
            <a:r>
              <a:rPr lang="en-US" dirty="0" smtClean="0"/>
              <a:t> </a:t>
            </a:r>
            <a:r>
              <a:rPr lang="en-US" dirty="0" err="1"/>
              <a:t>kanserlərin</a:t>
            </a:r>
            <a:r>
              <a:rPr lang="en-US" dirty="0"/>
              <a:t> 1,5%, </a:t>
            </a:r>
            <a:endParaRPr lang="az-Latn-AZ" dirty="0" smtClean="0"/>
          </a:p>
          <a:p>
            <a:r>
              <a:rPr lang="az-Latn-AZ" dirty="0"/>
              <a:t>Q</a:t>
            </a:r>
            <a:r>
              <a:rPr lang="en-US" dirty="0" err="1" smtClean="0"/>
              <a:t>astrointestinal</a:t>
            </a:r>
            <a:r>
              <a:rPr lang="en-US" dirty="0" smtClean="0"/>
              <a:t> </a:t>
            </a:r>
            <a:r>
              <a:rPr lang="en-US" dirty="0" err="1"/>
              <a:t>sistemin</a:t>
            </a:r>
            <a:r>
              <a:rPr lang="en-US" dirty="0"/>
              <a:t> </a:t>
            </a:r>
            <a:r>
              <a:rPr lang="en-US" dirty="0" err="1"/>
              <a:t>kanserlərinin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7%-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təşkil</a:t>
            </a:r>
            <a:r>
              <a:rPr lang="en-US" dirty="0"/>
              <a:t> </a:t>
            </a:r>
            <a:r>
              <a:rPr lang="en-US" dirty="0" err="1"/>
              <a:t>edir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900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Təsnifatı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18690" y="998878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03904" y="987861"/>
            <a:ext cx="3698583" cy="430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b="1" dirty="0" smtClean="0"/>
              <a:t>                </a:t>
            </a:r>
            <a:r>
              <a:rPr lang="en-US" b="1" dirty="0" err="1" smtClean="0"/>
              <a:t>Histopatoloji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2901926" y="1552760"/>
            <a:ext cx="1465244" cy="5067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480517" y="1513403"/>
            <a:ext cx="0" cy="11347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720109" y="1532617"/>
            <a:ext cx="1388199" cy="4453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1105569" y="2130794"/>
            <a:ext cx="2396169" cy="567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Yastı</a:t>
            </a:r>
            <a:r>
              <a:rPr lang="en-US" b="1" dirty="0"/>
              <a:t> </a:t>
            </a:r>
            <a:r>
              <a:rPr lang="en-US" b="1" dirty="0" err="1"/>
              <a:t>hüceyrəli</a:t>
            </a:r>
            <a:r>
              <a:rPr lang="en-US" b="1" dirty="0"/>
              <a:t> </a:t>
            </a:r>
            <a:r>
              <a:rPr lang="en-US" b="1" dirty="0" err="1"/>
              <a:t>xərçəng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4323984" y="2710556"/>
            <a:ext cx="2352939" cy="447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Adenokarsinom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7525193" y="2118796"/>
            <a:ext cx="2539094" cy="5614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Digər.</a:t>
            </a:r>
            <a:r>
              <a:rPr lang="en-US"/>
              <a:t> 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370110"/>
              </p:ext>
            </p:extLst>
          </p:nvPr>
        </p:nvGraphicFramePr>
        <p:xfrm>
          <a:off x="1105569" y="3402587"/>
          <a:ext cx="2386778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6778">
                  <a:extLst>
                    <a:ext uri="{9D8B030D-6E8A-4147-A177-3AD203B41FA5}">
                      <a16:colId xmlns:a16="http://schemas.microsoft.com/office/drawing/2014/main" val="26950811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QB-nun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yastı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epitelindən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inkişaf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edir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358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 smtClean="0">
                          <a:effectLst/>
                        </a:rPr>
                        <a:t> 60-80% </a:t>
                      </a:r>
                      <a:r>
                        <a:rPr lang="en-US" sz="1400" dirty="0" err="1" smtClean="0">
                          <a:effectLst/>
                        </a:rPr>
                        <a:t>hallarda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rast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gəlir</a:t>
                      </a: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10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 smtClean="0">
                          <a:effectLst/>
                        </a:rPr>
                        <a:t>QB-nun </a:t>
                      </a:r>
                      <a:r>
                        <a:rPr lang="en-US" sz="1400" dirty="0" err="1" smtClean="0">
                          <a:effectLst/>
                        </a:rPr>
                        <a:t>orta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toraks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hissəsində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daha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çox</a:t>
                      </a:r>
                      <a:r>
                        <a:rPr lang="en-US" sz="1400" dirty="0" smtClean="0">
                          <a:effectLst/>
                        </a:rPr>
                        <a:t> (32%) </a:t>
                      </a:r>
                      <a:r>
                        <a:rPr lang="en-US" sz="1400" dirty="0" err="1" smtClean="0">
                          <a:effectLst/>
                        </a:rPr>
                        <a:t>yerləşir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7637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dirty="0" err="1" smtClean="0">
                          <a:effectLst/>
                        </a:rPr>
                        <a:t>və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əksər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hallarda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multi­sentrik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olur</a:t>
                      </a:r>
                      <a:r>
                        <a:rPr lang="en-US" sz="1400" dirty="0" smtClean="0"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93711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13542"/>
              </p:ext>
            </p:extLst>
          </p:nvPr>
        </p:nvGraphicFramePr>
        <p:xfrm>
          <a:off x="4242902" y="3369817"/>
          <a:ext cx="2670671" cy="2933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0671">
                  <a:extLst>
                    <a:ext uri="{9D8B030D-6E8A-4147-A177-3AD203B41FA5}">
                      <a16:colId xmlns:a16="http://schemas.microsoft.com/office/drawing/2014/main" val="3336661316"/>
                    </a:ext>
                  </a:extLst>
                </a:gridCol>
              </a:tblGrid>
              <a:tr h="70678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Vəzi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tipli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xərçəngdir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Bir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çox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ölkələrdə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10-30%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hallarda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rast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gəlir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582389"/>
                  </a:ext>
                </a:extLst>
              </a:tr>
              <a:tr h="72815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 smtClean="0">
                          <a:effectLst/>
                        </a:rPr>
                        <a:t>Distal </a:t>
                      </a:r>
                      <a:r>
                        <a:rPr lang="en-US" sz="1400" dirty="0" err="1" smtClean="0">
                          <a:effectLst/>
                        </a:rPr>
                        <a:t>və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proksimal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hissələrdə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daha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çox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yerləşir</a:t>
                      </a:r>
                      <a:r>
                        <a:rPr lang="en-US" sz="1400" dirty="0" smtClean="0">
                          <a:effectLst/>
                        </a:rPr>
                        <a:t>. </a:t>
                      </a: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824846"/>
                  </a:ext>
                </a:extLst>
              </a:tr>
              <a:tr h="952227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dirty="0" smtClean="0">
                          <a:effectLst/>
                        </a:rPr>
                        <a:t>Son </a:t>
                      </a:r>
                      <a:r>
                        <a:rPr lang="en-US" sz="1400" dirty="0" err="1" smtClean="0">
                          <a:effectLst/>
                        </a:rPr>
                        <a:t>illər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rastgəlmə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tezliyi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artmaqdadır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və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bəzi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ölkələrdə</a:t>
                      </a:r>
                      <a:r>
                        <a:rPr lang="en-US" sz="1400" dirty="0" smtClean="0">
                          <a:effectLst/>
                        </a:rPr>
                        <a:t> 50%-ə </a:t>
                      </a:r>
                      <a:r>
                        <a:rPr lang="en-US" sz="1400" dirty="0" err="1" smtClean="0">
                          <a:effectLst/>
                        </a:rPr>
                        <a:t>çatır</a:t>
                      </a:r>
                      <a:r>
                        <a:rPr lang="en-US" sz="1400" dirty="0" smtClean="0"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endParaRPr lang="en-US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307730"/>
                  </a:ext>
                </a:extLst>
              </a:tr>
              <a:tr h="50970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 err="1" smtClean="0">
                          <a:effectLst/>
                        </a:rPr>
                        <a:t>Əksər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hallarda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multisentrik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deyil</a:t>
                      </a:r>
                      <a:r>
                        <a:rPr lang="en-US" sz="1400" dirty="0" smtClean="0">
                          <a:effectLst/>
                        </a:rPr>
                        <a:t>. </a:t>
                      </a: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345227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127135"/>
              </p:ext>
            </p:extLst>
          </p:nvPr>
        </p:nvGraphicFramePr>
        <p:xfrm>
          <a:off x="7638207" y="3064135"/>
          <a:ext cx="2313066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3066">
                  <a:extLst>
                    <a:ext uri="{9D8B030D-6E8A-4147-A177-3AD203B41FA5}">
                      <a16:colId xmlns:a16="http://schemas.microsoft.com/office/drawing/2014/main" val="10970481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Az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rast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gələn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(0,5-1,5%</a:t>
                      </a:r>
                      <a:r>
                        <a:rPr lang="az-Latn-AZ" sz="1400" b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en-US" sz="1400" b="0" dirty="0" smtClean="0"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birincili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metastatik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kanserlərə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kiçikhüceyrəli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xərçəng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endParaRPr lang="en-US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549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422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dirty="0" err="1" smtClean="0">
                          <a:effectLst/>
                        </a:rPr>
                        <a:t>melanom</a:t>
                      </a:r>
                      <a:r>
                        <a:rPr lang="en-US" sz="1400" dirty="0" smtClean="0">
                          <a:effectLst/>
                        </a:rPr>
                        <a:t>, </a:t>
                      </a:r>
                      <a:endParaRPr lang="en-US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327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dirty="0" err="1" smtClean="0">
                          <a:effectLst/>
                        </a:rPr>
                        <a:t>leyomiosarkom</a:t>
                      </a:r>
                      <a:r>
                        <a:rPr lang="en-US" sz="1400" dirty="0" smtClean="0">
                          <a:effectLst/>
                        </a:rPr>
                        <a:t>, </a:t>
                      </a:r>
                      <a:endParaRPr lang="en-US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276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400" dirty="0" err="1" smtClean="0">
                          <a:effectLst/>
                        </a:rPr>
                        <a:t>limfom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endParaRPr lang="en-US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90568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413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Təsnifatı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00769095"/>
              </p:ext>
            </p:extLst>
          </p:nvPr>
        </p:nvGraphicFramePr>
        <p:xfrm>
          <a:off x="679704" y="1414272"/>
          <a:ext cx="5181600" cy="4449418"/>
        </p:xfrm>
        <a:graphic>
          <a:graphicData uri="http://schemas.openxmlformats.org/drawingml/2006/table">
            <a:tbl>
              <a:tblPr/>
              <a:tblGrid>
                <a:gridCol w="5181600">
                  <a:extLst>
                    <a:ext uri="{9D8B030D-6E8A-4147-A177-3AD203B41FA5}">
                      <a16:colId xmlns:a16="http://schemas.microsoft.com/office/drawing/2014/main" val="3004785006"/>
                    </a:ext>
                  </a:extLst>
                </a:gridCol>
              </a:tblGrid>
              <a:tr h="3913632">
                <a:tc>
                  <a:txBody>
                    <a:bodyPr/>
                    <a:lstStyle/>
                    <a:p>
                      <a:r>
                        <a:rPr lang="en-US" sz="900" b="1" dirty="0">
                          <a:effectLst/>
                        </a:rPr>
                        <a:t/>
                      </a:r>
                      <a:br>
                        <a:rPr lang="en-US" sz="900" b="1" dirty="0">
                          <a:effectLst/>
                        </a:rPr>
                      </a:br>
                      <a:r>
                        <a:rPr lang="en-US" sz="2000" b="1" dirty="0">
                          <a:effectLst/>
                        </a:rPr>
                        <a:t>I </a:t>
                      </a:r>
                      <a:r>
                        <a:rPr lang="en-US" sz="2000" b="1" dirty="0" err="1">
                          <a:effectLst/>
                        </a:rPr>
                        <a:t>mərhələ</a:t>
                      </a:r>
                      <a:r>
                        <a:rPr lang="en-US" sz="2000" dirty="0">
                          <a:effectLst/>
                        </a:rPr>
                        <a:t> - </a:t>
                      </a:r>
                      <a:r>
                        <a:rPr lang="en-US" sz="2000" dirty="0" err="1">
                          <a:effectLst/>
                        </a:rPr>
                        <a:t>törəmə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selikli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qişaaltı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qatdan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kənara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çıxmır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az-Latn-AZ" sz="2000" dirty="0" smtClean="0">
                        <a:effectLst/>
                      </a:endParaRPr>
                    </a:p>
                    <a:p>
                      <a:endParaRPr lang="en-US" sz="2000" dirty="0">
                        <a:effectLst/>
                      </a:endParaRPr>
                    </a:p>
                    <a:p>
                      <a:r>
                        <a:rPr lang="en-US" sz="2000" b="1" dirty="0">
                          <a:effectLst/>
                        </a:rPr>
                        <a:t>II </a:t>
                      </a:r>
                      <a:r>
                        <a:rPr lang="en-US" sz="2000" b="1" dirty="0" err="1">
                          <a:effectLst/>
                        </a:rPr>
                        <a:t>mərhələ</a:t>
                      </a:r>
                      <a:r>
                        <a:rPr lang="en-US" sz="2000" dirty="0">
                          <a:effectLst/>
                        </a:rPr>
                        <a:t> - </a:t>
                      </a:r>
                      <a:r>
                        <a:rPr lang="en-US" sz="2000" dirty="0" err="1">
                          <a:effectLst/>
                        </a:rPr>
                        <a:t>törəmə</a:t>
                      </a:r>
                      <a:r>
                        <a:rPr lang="en-US" sz="2000" dirty="0">
                          <a:effectLst/>
                        </a:rPr>
                        <a:t> QB-nun </a:t>
                      </a:r>
                      <a:r>
                        <a:rPr lang="en-US" sz="2000" dirty="0" err="1">
                          <a:effectLst/>
                        </a:rPr>
                        <a:t>bütün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qatlarını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əhatə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edir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</a:t>
                      </a:r>
                      <a:r>
                        <a:rPr lang="en-US" sz="2000" dirty="0">
                          <a:effectLst/>
                        </a:rPr>
                        <a:t>  regional </a:t>
                      </a:r>
                      <a:r>
                        <a:rPr lang="en-US" sz="2000" dirty="0" err="1">
                          <a:effectLst/>
                        </a:rPr>
                        <a:t>limfa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düyünlərinə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yayılır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az-Latn-AZ" sz="2000" dirty="0" smtClean="0">
                        <a:effectLst/>
                      </a:endParaRPr>
                    </a:p>
                    <a:p>
                      <a:endParaRPr lang="en-US" sz="2000" dirty="0">
                        <a:effectLst/>
                      </a:endParaRPr>
                    </a:p>
                    <a:p>
                      <a:r>
                        <a:rPr lang="en-US" sz="2000" b="1" dirty="0">
                          <a:effectLst/>
                        </a:rPr>
                        <a:t>III </a:t>
                      </a:r>
                      <a:r>
                        <a:rPr lang="en-US" sz="2000" b="1" dirty="0" err="1">
                          <a:effectLst/>
                        </a:rPr>
                        <a:t>mərhələ</a:t>
                      </a:r>
                      <a:r>
                        <a:rPr lang="en-US" sz="2000" dirty="0">
                          <a:effectLst/>
                        </a:rPr>
                        <a:t> - </a:t>
                      </a:r>
                      <a:r>
                        <a:rPr lang="en-US" sz="2000" dirty="0" err="1">
                          <a:effectLst/>
                        </a:rPr>
                        <a:t>törəmə</a:t>
                      </a:r>
                      <a:r>
                        <a:rPr lang="en-US" sz="2000" dirty="0">
                          <a:effectLst/>
                        </a:rPr>
                        <a:t> QB-nun </a:t>
                      </a:r>
                      <a:r>
                        <a:rPr lang="en-US" sz="2000" dirty="0" err="1">
                          <a:effectLst/>
                        </a:rPr>
                        <a:t>ətrafındakı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piy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toxumasına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yerli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limfa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düyünlərinə</a:t>
                      </a:r>
                      <a:r>
                        <a:rPr lang="en-US" sz="2000" dirty="0">
                          <a:effectLst/>
                        </a:rPr>
                        <a:t>  </a:t>
                      </a:r>
                      <a:r>
                        <a:rPr lang="en-US" sz="2000" dirty="0" err="1">
                          <a:effectLst/>
                        </a:rPr>
                        <a:t>və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yaxın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orqanlara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yayılır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az-Latn-AZ" sz="2000" dirty="0" smtClean="0">
                        <a:effectLst/>
                      </a:endParaRPr>
                    </a:p>
                    <a:p>
                      <a:endParaRPr lang="en-US" sz="2000" dirty="0">
                        <a:effectLst/>
                      </a:endParaRPr>
                    </a:p>
                    <a:p>
                      <a:r>
                        <a:rPr lang="en-US" sz="2000" b="1" dirty="0">
                          <a:effectLst/>
                        </a:rPr>
                        <a:t>IV </a:t>
                      </a:r>
                      <a:r>
                        <a:rPr lang="en-US" sz="2000" b="1" dirty="0" err="1">
                          <a:effectLst/>
                        </a:rPr>
                        <a:t>mərhələ</a:t>
                      </a:r>
                      <a:r>
                        <a:rPr lang="en-US" sz="2000" dirty="0">
                          <a:effectLst/>
                        </a:rPr>
                        <a:t> - </a:t>
                      </a:r>
                      <a:r>
                        <a:rPr lang="en-US" sz="2000" dirty="0" err="1">
                          <a:effectLst/>
                        </a:rPr>
                        <a:t>uzaq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metastazlar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boyun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seliak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limfa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düyünləri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uzaq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orqanlar</a:t>
                      </a:r>
                      <a:r>
                        <a:rPr lang="en-US" sz="2000" dirty="0">
                          <a:effectLst/>
                        </a:rPr>
                        <a:t>) </a:t>
                      </a:r>
                      <a:r>
                        <a:rPr lang="en-US" sz="2000" dirty="0" err="1">
                          <a:effectLst/>
                        </a:rPr>
                        <a:t>müəyyən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edilir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743090"/>
                  </a:ext>
                </a:extLst>
              </a:tr>
            </a:tbl>
          </a:graphicData>
        </a:graphic>
      </p:graphicFrame>
      <p:pic>
        <p:nvPicPr>
          <p:cNvPr id="15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8"/>
          <a:stretch/>
        </p:blipFill>
        <p:spPr>
          <a:xfrm>
            <a:off x="6514688" y="1414272"/>
            <a:ext cx="4982367" cy="459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4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Etiologiyası</a:t>
            </a:r>
            <a:r>
              <a:rPr lang="en-US" dirty="0"/>
              <a:t> </a:t>
            </a:r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005661"/>
              </p:ext>
            </p:extLst>
          </p:nvPr>
        </p:nvGraphicFramePr>
        <p:xfrm>
          <a:off x="838200" y="1219200"/>
          <a:ext cx="10515600" cy="4876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5280902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417774884"/>
                    </a:ext>
                  </a:extLst>
                </a:gridCol>
              </a:tblGrid>
              <a:tr h="580761">
                <a:tc>
                  <a:txBody>
                    <a:bodyPr/>
                    <a:lstStyle/>
                    <a:p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Yastı</a:t>
                      </a:r>
                      <a:r>
                        <a:rPr lang="en-US" sz="18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hüceyrəli</a:t>
                      </a:r>
                      <a:r>
                        <a:rPr lang="en-US" sz="18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xərçəngin</a:t>
                      </a:r>
                      <a:r>
                        <a:rPr lang="en-US" sz="18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risk </a:t>
                      </a:r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faktorları</a:t>
                      </a:r>
                      <a:endParaRPr lang="en-US" sz="1800" b="0" i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/>
                </a:tc>
                <a:tc>
                  <a:txBody>
                    <a:bodyPr/>
                    <a:lstStyle/>
                    <a:p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Adenokarsinomun</a:t>
                      </a:r>
                      <a:r>
                        <a:rPr lang="en-US" sz="18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risk </a:t>
                      </a:r>
                      <a:r>
                        <a:rPr lang="en-US" sz="18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faktorları</a:t>
                      </a:r>
                      <a:endParaRPr lang="en-US" sz="1800" b="0" i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/>
                </a:tc>
                <a:extLst>
                  <a:ext uri="{0D108BD9-81ED-4DB2-BD59-A6C34878D82A}">
                    <a16:rowId xmlns:a16="http://schemas.microsoft.com/office/drawing/2014/main" val="954442471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Siqaret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çəkmə</a:t>
                      </a: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Barrett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ezofaqusu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1991627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Mütəmadi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alkohol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qəbulu</a:t>
                      </a: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QERX;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4044749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Nitrozaminli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qidaların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müntəzəm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qəbulu</a:t>
                      </a: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Köklük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piylənmə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0340768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Qidada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A, C, E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vitaminlərinin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riboflavin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və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Zn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çatmazlığı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Siqaret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çəkmə</a:t>
                      </a: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109320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Daimi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qaynar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isti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qida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və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maye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qəbulu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432537"/>
                  </a:ext>
                </a:extLst>
              </a:tr>
              <a:tr h="58076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papilloma virus; Plummer-Vinson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sindromu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4838059"/>
                  </a:ext>
                </a:extLst>
              </a:tr>
              <a:tr h="81147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Tylosis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Tilozis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);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Yanıqlar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Axalaziya</a:t>
                      </a: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US" sz="14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19045" marR="1190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6075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512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Patogenezi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Digər</a:t>
            </a:r>
            <a:r>
              <a:rPr lang="en-US" dirty="0" smtClean="0"/>
              <a:t> </a:t>
            </a:r>
            <a:r>
              <a:rPr lang="en-US" dirty="0" err="1"/>
              <a:t>xərçənglər</a:t>
            </a:r>
            <a:r>
              <a:rPr lang="en-US" dirty="0"/>
              <a:t> </a:t>
            </a:r>
            <a:r>
              <a:rPr lang="en-US" dirty="0" err="1"/>
              <a:t>kimi</a:t>
            </a:r>
            <a:r>
              <a:rPr lang="en-US" dirty="0"/>
              <a:t> </a:t>
            </a:r>
            <a:r>
              <a:rPr lang="en-US" dirty="0" err="1"/>
              <a:t>dəqiq</a:t>
            </a:r>
            <a:r>
              <a:rPr lang="en-US" dirty="0"/>
              <a:t> </a:t>
            </a:r>
            <a:r>
              <a:rPr lang="en-US" dirty="0" err="1"/>
              <a:t>məlum</a:t>
            </a:r>
            <a:r>
              <a:rPr lang="en-US" dirty="0"/>
              <a:t> </a:t>
            </a:r>
            <a:r>
              <a:rPr lang="en-US" dirty="0" err="1"/>
              <a:t>deyil</a:t>
            </a:r>
            <a:r>
              <a:rPr lang="en-US" dirty="0"/>
              <a:t>. </a:t>
            </a:r>
            <a:endParaRPr lang="az-Latn-AZ" dirty="0" smtClean="0"/>
          </a:p>
          <a:p>
            <a:endParaRPr lang="az-Latn-AZ" dirty="0" smtClean="0"/>
          </a:p>
          <a:p>
            <a:r>
              <a:rPr lang="en-US" dirty="0" err="1" smtClean="0"/>
              <a:t>Adenokarsinomların</a:t>
            </a:r>
            <a:r>
              <a:rPr lang="en-US" dirty="0" smtClean="0"/>
              <a:t> </a:t>
            </a:r>
            <a:r>
              <a:rPr lang="en-US" dirty="0" err="1"/>
              <a:t>inkişafında</a:t>
            </a:r>
            <a:r>
              <a:rPr lang="en-US" dirty="0"/>
              <a:t> </a:t>
            </a:r>
            <a:r>
              <a:rPr lang="en-US" b="1" dirty="0" err="1">
                <a:solidFill>
                  <a:schemeClr val="accent1"/>
                </a:solidFill>
              </a:rPr>
              <a:t>metaplaziya</a:t>
            </a:r>
            <a:r>
              <a:rPr lang="en-US" b="1" dirty="0">
                <a:solidFill>
                  <a:schemeClr val="accent1"/>
                </a:solidFill>
              </a:rPr>
              <a:t> → </a:t>
            </a:r>
            <a:r>
              <a:rPr lang="en-US" b="1" dirty="0" err="1">
                <a:solidFill>
                  <a:schemeClr val="accent1"/>
                </a:solidFill>
              </a:rPr>
              <a:t>aşağı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dərəcəli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displaziya</a:t>
            </a:r>
            <a:r>
              <a:rPr lang="en-US" b="1" dirty="0">
                <a:solidFill>
                  <a:schemeClr val="accent1"/>
                </a:solidFill>
              </a:rPr>
              <a:t> → </a:t>
            </a:r>
            <a:r>
              <a:rPr lang="en-US" b="1" dirty="0" err="1">
                <a:solidFill>
                  <a:schemeClr val="accent1"/>
                </a:solidFill>
              </a:rPr>
              <a:t>yüksək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dərəcəli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displaziya</a:t>
            </a:r>
            <a:r>
              <a:rPr lang="en-US" b="1" dirty="0">
                <a:solidFill>
                  <a:schemeClr val="accent1"/>
                </a:solidFill>
              </a:rPr>
              <a:t> → </a:t>
            </a:r>
            <a:r>
              <a:rPr lang="en-US" b="1" dirty="0" err="1">
                <a:solidFill>
                  <a:schemeClr val="accent1"/>
                </a:solidFill>
              </a:rPr>
              <a:t>xərçəng</a:t>
            </a:r>
            <a:r>
              <a:rPr lang="en-US" b="1" dirty="0"/>
              <a:t> </a:t>
            </a:r>
            <a:r>
              <a:rPr lang="en-US" dirty="0" err="1"/>
              <a:t>mərhələləri</a:t>
            </a:r>
            <a:r>
              <a:rPr lang="en-US" dirty="0"/>
              <a:t> </a:t>
            </a:r>
            <a:r>
              <a:rPr lang="en-US" dirty="0" err="1"/>
              <a:t>məlumdur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224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gedişi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ağırlaşmaları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63040"/>
            <a:ext cx="5181600" cy="4713923"/>
          </a:xfrm>
        </p:spPr>
        <p:txBody>
          <a:bodyPr>
            <a:normAutofit/>
          </a:bodyPr>
          <a:lstStyle/>
          <a:p>
            <a:r>
              <a:rPr lang="en-US" sz="1600" dirty="0" err="1" smtClean="0"/>
              <a:t>Xərçəngin</a:t>
            </a:r>
            <a:r>
              <a:rPr lang="en-US" sz="1600" dirty="0" smtClean="0"/>
              <a:t> </a:t>
            </a:r>
            <a:r>
              <a:rPr lang="en-US" sz="1600" dirty="0" err="1"/>
              <a:t>inkişafı</a:t>
            </a:r>
            <a:r>
              <a:rPr lang="en-US" sz="1600" dirty="0"/>
              <a:t> </a:t>
            </a:r>
            <a:r>
              <a:rPr lang="en-US" sz="1600" dirty="0" err="1" smtClean="0"/>
              <a:t>mukozadan</a:t>
            </a:r>
            <a:r>
              <a:rPr lang="en-US" sz="1600" dirty="0" smtClean="0"/>
              <a:t> </a:t>
            </a:r>
            <a:r>
              <a:rPr lang="en-US" sz="1600" dirty="0" err="1" smtClean="0"/>
              <a:t>başlayır</a:t>
            </a:r>
            <a:endParaRPr lang="az-Latn-AZ" sz="1600" dirty="0"/>
          </a:p>
          <a:p>
            <a:r>
              <a:rPr lang="en-US" sz="1600" dirty="0" err="1" smtClean="0"/>
              <a:t>boylama</a:t>
            </a:r>
            <a:r>
              <a:rPr lang="en-US" sz="1600" dirty="0" smtClean="0"/>
              <a:t> </a:t>
            </a:r>
            <a:r>
              <a:rPr lang="en-US" sz="1600" dirty="0" err="1"/>
              <a:t>və</a:t>
            </a:r>
            <a:r>
              <a:rPr lang="en-US" sz="1600" dirty="0"/>
              <a:t> </a:t>
            </a:r>
            <a:r>
              <a:rPr lang="en-US" sz="1600" dirty="0" err="1"/>
              <a:t>dərinə</a:t>
            </a:r>
            <a:r>
              <a:rPr lang="en-US" sz="1600" dirty="0"/>
              <a:t> </a:t>
            </a:r>
            <a:r>
              <a:rPr lang="en-US" sz="1600" dirty="0" err="1"/>
              <a:t>doğru</a:t>
            </a:r>
            <a:r>
              <a:rPr lang="en-US" sz="1600" dirty="0"/>
              <a:t> </a:t>
            </a:r>
            <a:r>
              <a:rPr lang="en-US" sz="1600" dirty="0" err="1"/>
              <a:t>inkişaf</a:t>
            </a:r>
            <a:r>
              <a:rPr lang="en-US" sz="1600" dirty="0"/>
              <a:t> </a:t>
            </a:r>
            <a:r>
              <a:rPr lang="en-US" sz="1600" dirty="0" err="1"/>
              <a:t>edərək</a:t>
            </a:r>
            <a:r>
              <a:rPr lang="en-US" sz="1600" dirty="0"/>
              <a:t> </a:t>
            </a:r>
            <a:r>
              <a:rPr lang="en-US" sz="1600" dirty="0" err="1"/>
              <a:t>selikli</a:t>
            </a:r>
            <a:r>
              <a:rPr lang="en-US" sz="1600" dirty="0"/>
              <a:t> </a:t>
            </a:r>
            <a:r>
              <a:rPr lang="en-US" sz="1600" dirty="0" err="1"/>
              <a:t>qişaaltı</a:t>
            </a:r>
            <a:r>
              <a:rPr lang="en-US" sz="1600" dirty="0" smtClean="0"/>
              <a:t>,</a:t>
            </a:r>
            <a:endParaRPr lang="az-Latn-AZ" sz="1600" dirty="0" smtClean="0"/>
          </a:p>
          <a:p>
            <a:r>
              <a:rPr lang="en-US" sz="1600" dirty="0" err="1" smtClean="0"/>
              <a:t>əzələ</a:t>
            </a:r>
            <a:r>
              <a:rPr lang="en-US" sz="1600" dirty="0" smtClean="0"/>
              <a:t> </a:t>
            </a:r>
            <a:r>
              <a:rPr lang="en-US" sz="1600" dirty="0" err="1"/>
              <a:t>qatlarına</a:t>
            </a:r>
            <a:r>
              <a:rPr lang="en-US" sz="1600" dirty="0"/>
              <a:t>, </a:t>
            </a:r>
            <a:endParaRPr lang="az-Latn-AZ" sz="1600" dirty="0" smtClean="0"/>
          </a:p>
          <a:p>
            <a:r>
              <a:rPr lang="en-US" sz="1600" dirty="0" err="1" smtClean="0"/>
              <a:t>yaxın</a:t>
            </a:r>
            <a:r>
              <a:rPr lang="en-US" sz="1600" dirty="0" smtClean="0"/>
              <a:t> </a:t>
            </a:r>
            <a:r>
              <a:rPr lang="en-US" sz="1600" dirty="0" err="1"/>
              <a:t>limfa</a:t>
            </a:r>
            <a:r>
              <a:rPr lang="en-US" sz="1600" dirty="0"/>
              <a:t> </a:t>
            </a:r>
            <a:r>
              <a:rPr lang="en-US" sz="1600" dirty="0" err="1"/>
              <a:t>düyünlərinə</a:t>
            </a:r>
            <a:r>
              <a:rPr lang="en-US" sz="1600" dirty="0"/>
              <a:t> </a:t>
            </a:r>
            <a:endParaRPr lang="az-Latn-AZ" sz="1600" dirty="0" smtClean="0"/>
          </a:p>
          <a:p>
            <a:r>
              <a:rPr lang="en-US" sz="1600" dirty="0" err="1" smtClean="0"/>
              <a:t>və</a:t>
            </a:r>
            <a:r>
              <a:rPr lang="en-US" sz="1600" dirty="0" smtClean="0"/>
              <a:t> </a:t>
            </a:r>
            <a:r>
              <a:rPr lang="en-US" sz="1600" dirty="0" err="1"/>
              <a:t>ətraf</a:t>
            </a:r>
            <a:r>
              <a:rPr lang="en-US" sz="1600" dirty="0"/>
              <a:t> </a:t>
            </a:r>
            <a:r>
              <a:rPr lang="en-US" sz="1600" dirty="0" err="1"/>
              <a:t>orqanlara</a:t>
            </a:r>
            <a:r>
              <a:rPr lang="en-US" sz="1600" dirty="0"/>
              <a:t> </a:t>
            </a:r>
            <a:r>
              <a:rPr lang="en-US" sz="1600" dirty="0" err="1"/>
              <a:t>yayılır</a:t>
            </a:r>
            <a:r>
              <a:rPr lang="en-US" sz="1600" dirty="0" smtClean="0"/>
              <a:t>.</a:t>
            </a:r>
            <a:endParaRPr lang="az-Latn-AZ" sz="1600" dirty="0" smtClean="0"/>
          </a:p>
          <a:p>
            <a:endParaRPr lang="az-Latn-AZ" sz="1600" dirty="0" smtClean="0"/>
          </a:p>
          <a:p>
            <a:pPr marL="0" indent="0">
              <a:buNone/>
            </a:pPr>
            <a:r>
              <a:rPr lang="en-US" sz="1600" i="1" dirty="0" err="1" smtClean="0">
                <a:solidFill>
                  <a:srgbClr val="002060"/>
                </a:solidFill>
              </a:rPr>
              <a:t>Ya</a:t>
            </a:r>
            <a:r>
              <a:rPr lang="az-Latn-AZ" sz="1600" i="1" dirty="0" smtClean="0">
                <a:solidFill>
                  <a:srgbClr val="002060"/>
                </a:solidFill>
              </a:rPr>
              <a:t>y</a:t>
            </a:r>
            <a:r>
              <a:rPr lang="en-US" sz="1600" i="1" dirty="0" err="1" smtClean="0">
                <a:solidFill>
                  <a:srgbClr val="002060"/>
                </a:solidFill>
              </a:rPr>
              <a:t>ılma</a:t>
            </a:r>
            <a:r>
              <a:rPr lang="en-US" sz="1600" i="1" dirty="0" smtClean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dərəcəsi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və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müalicə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kursları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yaşam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müddətinə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təsir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edən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ən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önəmli</a:t>
            </a:r>
            <a:r>
              <a:rPr lang="en-US" sz="1600" i="1" dirty="0">
                <a:solidFill>
                  <a:srgbClr val="002060"/>
                </a:solidFill>
              </a:rPr>
              <a:t> </a:t>
            </a:r>
            <a:r>
              <a:rPr lang="en-US" sz="1600" i="1" dirty="0" err="1">
                <a:solidFill>
                  <a:srgbClr val="002060"/>
                </a:solidFill>
              </a:rPr>
              <a:t>amillərdir</a:t>
            </a:r>
            <a:r>
              <a:rPr lang="en-US" sz="1600" dirty="0" smtClean="0"/>
              <a:t>.</a:t>
            </a:r>
            <a:endParaRPr lang="az-Latn-AZ" sz="1600" dirty="0"/>
          </a:p>
          <a:p>
            <a:pPr marL="0" indent="0">
              <a:buNone/>
            </a:pPr>
            <a:endParaRPr lang="az-Latn-AZ" sz="1600" dirty="0"/>
          </a:p>
          <a:p>
            <a:pPr marL="0" indent="0">
              <a:buNone/>
            </a:pPr>
            <a:r>
              <a:rPr lang="en-US" sz="1600" dirty="0" smtClean="0"/>
              <a:t>TNM </a:t>
            </a:r>
            <a:r>
              <a:rPr lang="en-US" sz="1600" dirty="0" err="1"/>
              <a:t>klassifikasiyasına</a:t>
            </a:r>
            <a:r>
              <a:rPr lang="en-US" sz="1600" dirty="0"/>
              <a:t> </a:t>
            </a:r>
            <a:r>
              <a:rPr lang="en-US" sz="1600" dirty="0" err="1"/>
              <a:t>görə</a:t>
            </a:r>
            <a:r>
              <a:rPr lang="en-US" sz="1600" dirty="0"/>
              <a:t> </a:t>
            </a:r>
            <a:r>
              <a:rPr lang="en-US" sz="1600" dirty="0" err="1"/>
              <a:t>yayılmanın</a:t>
            </a:r>
            <a:r>
              <a:rPr lang="en-US" sz="1600" dirty="0"/>
              <a:t> 4 </a:t>
            </a:r>
            <a:r>
              <a:rPr lang="en-US" sz="1600" dirty="0" err="1"/>
              <a:t>mərhələsi</a:t>
            </a:r>
            <a:r>
              <a:rPr lang="en-US" sz="1600" dirty="0"/>
              <a:t> </a:t>
            </a:r>
            <a:r>
              <a:rPr lang="en-US" sz="1600" dirty="0" err="1"/>
              <a:t>ayrıd</a:t>
            </a:r>
            <a:r>
              <a:rPr lang="en-US" sz="1600" dirty="0"/>
              <a:t> </a:t>
            </a:r>
            <a:r>
              <a:rPr lang="en-US" sz="1600" dirty="0" err="1"/>
              <a:t>edilir</a:t>
            </a:r>
            <a:r>
              <a:rPr lang="en-US" sz="1600" dirty="0"/>
              <a:t> </a:t>
            </a:r>
          </a:p>
          <a:p>
            <a:endParaRPr lang="en-US" dirty="0"/>
          </a:p>
        </p:txBody>
      </p:sp>
      <p:pic>
        <p:nvPicPr>
          <p:cNvPr id="8" name="Picture 2" descr="Cancer of the Esophagus and Esophagogastric Junction: An Eighth Edition  Staging Primer - Journal of Thoracic Oncolog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81046" y="1463040"/>
            <a:ext cx="4820938" cy="4511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532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Ağırlaşmalar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b="1" i="1" dirty="0" smtClean="0"/>
              <a:t>Ə</a:t>
            </a:r>
            <a:r>
              <a:rPr lang="en-US" b="1" i="1" dirty="0" smtClean="0"/>
              <a:t>n </a:t>
            </a:r>
            <a:r>
              <a:rPr lang="en-US" b="1" i="1" dirty="0" err="1"/>
              <a:t>çox</a:t>
            </a:r>
            <a:r>
              <a:rPr lang="en-US" b="1" i="1" dirty="0"/>
              <a:t> </a:t>
            </a:r>
            <a:r>
              <a:rPr lang="en-US" b="1" i="1" dirty="0" err="1"/>
              <a:t>rast</a:t>
            </a:r>
            <a:r>
              <a:rPr lang="en-US" b="1" i="1" dirty="0"/>
              <a:t> </a:t>
            </a:r>
            <a:r>
              <a:rPr lang="en-US" b="1" i="1" dirty="0" err="1"/>
              <a:t>gələn</a:t>
            </a:r>
            <a:r>
              <a:rPr lang="en-US" b="1" i="1" dirty="0"/>
              <a:t> </a:t>
            </a:r>
            <a:r>
              <a:rPr lang="en-US" b="1" i="1" dirty="0" err="1" smtClean="0"/>
              <a:t>ağırlaşmalar</a:t>
            </a:r>
            <a:endParaRPr lang="az-Latn-AZ" b="1" i="1" dirty="0" smtClean="0"/>
          </a:p>
          <a:p>
            <a:pPr marL="0" indent="0">
              <a:buNone/>
            </a:pPr>
            <a:endParaRPr lang="en-US" b="1" dirty="0"/>
          </a:p>
          <a:p>
            <a:r>
              <a:rPr lang="en-US" dirty="0" err="1"/>
              <a:t>Arıqlama</a:t>
            </a:r>
            <a:r>
              <a:rPr lang="en-US" dirty="0"/>
              <a:t>;</a:t>
            </a:r>
          </a:p>
          <a:p>
            <a:r>
              <a:rPr lang="en-US" dirty="0" err="1"/>
              <a:t>Aspirasyon</a:t>
            </a:r>
            <a:r>
              <a:rPr lang="en-US" dirty="0"/>
              <a:t> </a:t>
            </a:r>
            <a:r>
              <a:rPr lang="en-US" dirty="0" err="1"/>
              <a:t>pnevmoniya</a:t>
            </a:r>
            <a:r>
              <a:rPr lang="en-US" dirty="0"/>
              <a:t>;</a:t>
            </a:r>
          </a:p>
          <a:p>
            <a:r>
              <a:rPr lang="en-US" dirty="0" err="1"/>
              <a:t>Traxeobronxial</a:t>
            </a:r>
            <a:r>
              <a:rPr lang="en-US" dirty="0"/>
              <a:t> </a:t>
            </a:r>
            <a:r>
              <a:rPr lang="en-US" dirty="0" err="1"/>
              <a:t>fistul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336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Klinikası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5990218"/>
              </p:ext>
            </p:extLst>
          </p:nvPr>
        </p:nvGraphicFramePr>
        <p:xfrm>
          <a:off x="921621" y="1219199"/>
          <a:ext cx="10124706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4826">
                  <a:extLst>
                    <a:ext uri="{9D8B030D-6E8A-4147-A177-3AD203B41FA5}">
                      <a16:colId xmlns:a16="http://schemas.microsoft.com/office/drawing/2014/main" val="181830787"/>
                    </a:ext>
                  </a:extLst>
                </a:gridCol>
                <a:gridCol w="7439880">
                  <a:extLst>
                    <a:ext uri="{9D8B030D-6E8A-4147-A177-3AD203B41FA5}">
                      <a16:colId xmlns:a16="http://schemas.microsoft.com/office/drawing/2014/main" val="1580611873"/>
                    </a:ext>
                  </a:extLst>
                </a:gridCol>
              </a:tblGrid>
              <a:tr h="1017499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  <a:effectLst/>
                        </a:rPr>
                        <a:t>Asimptomatik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</a:rPr>
                        <a:t>Erkən mərhələdə xəstəliyin gedişi asimptomatik olur və ya xərçəng əlamətləri ilə xərçəngönü xəstəliklərin simptomları üst-üstə düşür.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51371"/>
                  </a:ext>
                </a:extLst>
              </a:tr>
              <a:tr h="782691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Disfagiya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Xarakterik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əlamətdir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Erkən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mərhələlərdə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bərk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sonrakı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mərhələlərdə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isə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duru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qidalar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su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udulması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çətinləşir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667411"/>
                  </a:ext>
                </a:extLst>
              </a:tr>
              <a:tr h="590421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Odinofagiya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</a:rPr>
                        <a:t>Xəstəlik irəlilədikcə udma aktı ağrılı olur.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875482"/>
                  </a:ext>
                </a:extLst>
              </a:tr>
              <a:tr h="590421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  <a:effectLst/>
                        </a:rPr>
                        <a:t>Arıqlama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</a:rPr>
                        <a:t>Xəstələrin 50%-dən çoxunda rast gəlir.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2370477"/>
                  </a:ext>
                </a:extLst>
              </a:tr>
              <a:tr h="1956728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  <a:effectLst/>
                        </a:rPr>
                        <a:t>Digər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  <a:effectLst/>
                        </a:rPr>
                        <a:t>əlamətlər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Öskürək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  -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aspirasiya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ya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traxeo-bronxial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fistula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bağlıdır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Səsin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karlaşması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törəmənin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qayıdan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sinirə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invaziyasına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xarakterikdir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Daimi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ağrılar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törəmənin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sinirlərə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sümüyə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invaziyasına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xasdır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–"/>
                      </a:pP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Qanaxma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az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rast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gəlir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şiş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toxumasının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parçalanması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effectLst/>
                        </a:rPr>
                        <a:t>əlamətidir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19576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861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Diaqnostikası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1392"/>
            <a:ext cx="10515600" cy="49455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 err="1" smtClean="0"/>
              <a:t>Şübhə</a:t>
            </a:r>
            <a:endParaRPr lang="en-US" dirty="0"/>
          </a:p>
          <a:p>
            <a:r>
              <a:rPr lang="en-US" sz="2400" dirty="0" err="1"/>
              <a:t>Disfagiya</a:t>
            </a:r>
            <a:r>
              <a:rPr lang="en-US" sz="2400" dirty="0"/>
              <a:t>, </a:t>
            </a:r>
            <a:r>
              <a:rPr lang="en-US" sz="2400" dirty="0" err="1"/>
              <a:t>odinofagiya</a:t>
            </a:r>
            <a:r>
              <a:rPr lang="en-US" sz="2400" dirty="0"/>
              <a:t>, </a:t>
            </a:r>
            <a:r>
              <a:rPr lang="en-US" sz="2400" dirty="0" err="1"/>
              <a:t>arıqlama</a:t>
            </a:r>
            <a:r>
              <a:rPr lang="en-US" sz="2400" dirty="0"/>
              <a:t>, </a:t>
            </a:r>
            <a:r>
              <a:rPr lang="en-US" sz="2400" dirty="0" err="1"/>
              <a:t>qanaxma</a:t>
            </a:r>
            <a:r>
              <a:rPr lang="en-US" sz="2400" dirty="0"/>
              <a:t>, </a:t>
            </a:r>
            <a:r>
              <a:rPr lang="en-US" sz="2400" dirty="0" err="1"/>
              <a:t>yeməkdən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 </a:t>
            </a:r>
            <a:r>
              <a:rPr lang="en-US" sz="2400" dirty="0" err="1"/>
              <a:t>öskürək</a:t>
            </a:r>
            <a:r>
              <a:rPr lang="en-US" sz="2400" dirty="0"/>
              <a:t>, </a:t>
            </a:r>
            <a:r>
              <a:rPr lang="en-US" sz="2400" dirty="0" err="1"/>
              <a:t>səs</a:t>
            </a:r>
            <a:r>
              <a:rPr lang="en-US" sz="2400" dirty="0"/>
              <a:t> </a:t>
            </a:r>
            <a:r>
              <a:rPr lang="en-US" sz="2400" dirty="0" err="1"/>
              <a:t>dəyişiklikləri</a:t>
            </a:r>
            <a:r>
              <a:rPr lang="en-US" sz="2400" dirty="0"/>
              <a:t>;</a:t>
            </a:r>
          </a:p>
          <a:p>
            <a:r>
              <a:rPr lang="en-US" sz="2400" dirty="0" err="1"/>
              <a:t>Anamnezdə</a:t>
            </a:r>
            <a:r>
              <a:rPr lang="en-US" sz="2400" dirty="0"/>
              <a:t> Barrett </a:t>
            </a:r>
            <a:r>
              <a:rPr lang="en-US" sz="2400" dirty="0" err="1"/>
              <a:t>ezofaqusu</a:t>
            </a:r>
            <a:r>
              <a:rPr lang="en-US" sz="2400" dirty="0"/>
              <a:t>, </a:t>
            </a:r>
            <a:r>
              <a:rPr lang="en-US" sz="2400" dirty="0" err="1"/>
              <a:t>yanıq</a:t>
            </a:r>
            <a:r>
              <a:rPr lang="en-US" sz="2400" dirty="0"/>
              <a:t>, </a:t>
            </a:r>
            <a:r>
              <a:rPr lang="en-US" sz="2400" dirty="0" err="1"/>
              <a:t>striktur</a:t>
            </a:r>
            <a:r>
              <a:rPr lang="en-US" sz="2400" dirty="0"/>
              <a:t>, </a:t>
            </a:r>
            <a:r>
              <a:rPr lang="en-US" sz="2400" dirty="0" err="1"/>
              <a:t>axalazıya</a:t>
            </a:r>
            <a:r>
              <a:rPr lang="en-US" sz="2400" dirty="0"/>
              <a:t>;</a:t>
            </a:r>
          </a:p>
          <a:p>
            <a:r>
              <a:rPr lang="en-US" sz="2400" dirty="0"/>
              <a:t>Rh-</a:t>
            </a:r>
            <a:r>
              <a:rPr lang="en-US" sz="2400" dirty="0" err="1"/>
              <a:t>qrafiya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KT-</a:t>
            </a:r>
            <a:r>
              <a:rPr lang="en-US" sz="2400" dirty="0" err="1"/>
              <a:t>də</a:t>
            </a:r>
            <a:r>
              <a:rPr lang="en-US" sz="2400" dirty="0"/>
              <a:t> QB-nun </a:t>
            </a:r>
            <a:r>
              <a:rPr lang="en-US" sz="2400" dirty="0" err="1"/>
              <a:t>törəməsi</a:t>
            </a:r>
            <a:r>
              <a:rPr lang="en-US" sz="2400" dirty="0"/>
              <a:t>, </a:t>
            </a:r>
            <a:r>
              <a:rPr lang="en-US" sz="2400" dirty="0" err="1"/>
              <a:t>daralması</a:t>
            </a:r>
            <a:r>
              <a:rPr lang="en-US" sz="2400" dirty="0"/>
              <a:t>, </a:t>
            </a:r>
            <a:r>
              <a:rPr lang="en-US" sz="2400" dirty="0" err="1"/>
              <a:t>fistulu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i="1" dirty="0" err="1"/>
              <a:t>Dəqiqləşdirmə</a:t>
            </a:r>
            <a:endParaRPr lang="en-US" dirty="0"/>
          </a:p>
          <a:p>
            <a:r>
              <a:rPr lang="en-US" sz="2400" dirty="0" err="1"/>
              <a:t>Endoskopiya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biopsiya</a:t>
            </a:r>
            <a:r>
              <a:rPr lang="en-US" sz="2400" dirty="0"/>
              <a:t> </a:t>
            </a:r>
            <a:r>
              <a:rPr lang="en-US" sz="2400" dirty="0" err="1"/>
              <a:t>materialının</a:t>
            </a:r>
            <a:r>
              <a:rPr lang="en-US" sz="2400" dirty="0"/>
              <a:t> </a:t>
            </a:r>
            <a:r>
              <a:rPr lang="en-US" sz="2400" dirty="0" err="1"/>
              <a:t>morfoloji</a:t>
            </a:r>
            <a:r>
              <a:rPr lang="en-US" sz="2400" dirty="0"/>
              <a:t> </a:t>
            </a:r>
            <a:r>
              <a:rPr lang="en-US" sz="2400" dirty="0" err="1"/>
              <a:t>müayinəsi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142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Diaqnostik</a:t>
            </a:r>
            <a:r>
              <a:rPr lang="en-US" i="1" dirty="0"/>
              <a:t> </a:t>
            </a:r>
            <a:r>
              <a:rPr lang="en-US" i="1" dirty="0" err="1" smtClean="0"/>
              <a:t>əlamətlər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99616"/>
            <a:ext cx="5181600" cy="4677347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err="1" smtClean="0"/>
              <a:t>Disfagiya</a:t>
            </a:r>
            <a:r>
              <a:rPr lang="en-US" sz="2400" dirty="0"/>
              <a:t>, </a:t>
            </a:r>
            <a:r>
              <a:rPr lang="en-US" sz="2400" dirty="0" err="1"/>
              <a:t>odinofagiya</a:t>
            </a:r>
            <a:r>
              <a:rPr lang="en-US" sz="2400" dirty="0"/>
              <a:t>, </a:t>
            </a:r>
            <a:r>
              <a:rPr lang="en-US" sz="2400" dirty="0" err="1"/>
              <a:t>arıqlama</a:t>
            </a:r>
            <a:r>
              <a:rPr lang="en-US" sz="2400" dirty="0"/>
              <a:t>, </a:t>
            </a:r>
            <a:r>
              <a:rPr lang="en-US" sz="2400" dirty="0" err="1"/>
              <a:t>qanaxma</a:t>
            </a:r>
            <a:r>
              <a:rPr lang="en-US" sz="2400" dirty="0"/>
              <a:t>, </a:t>
            </a:r>
            <a:r>
              <a:rPr lang="en-US" sz="2400" dirty="0" err="1"/>
              <a:t>yeməkdən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 </a:t>
            </a:r>
            <a:r>
              <a:rPr lang="en-US" sz="2400" dirty="0" err="1"/>
              <a:t>öskürək</a:t>
            </a:r>
            <a:r>
              <a:rPr lang="en-US" sz="2400" dirty="0"/>
              <a:t>, </a:t>
            </a:r>
            <a:r>
              <a:rPr lang="en-US" sz="2400" dirty="0" err="1"/>
              <a:t>səs</a:t>
            </a:r>
            <a:r>
              <a:rPr lang="en-US" sz="2400" dirty="0"/>
              <a:t> </a:t>
            </a:r>
            <a:r>
              <a:rPr lang="en-US" sz="2400" dirty="0" err="1"/>
              <a:t>dəyişiklikləri</a:t>
            </a:r>
            <a:r>
              <a:rPr lang="en-US" sz="2400" dirty="0" smtClean="0"/>
              <a:t>;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Endoskopiyada</a:t>
            </a:r>
            <a:r>
              <a:rPr lang="en-US" sz="2400" dirty="0"/>
              <a:t> </a:t>
            </a:r>
            <a:r>
              <a:rPr lang="en-US" sz="2400" dirty="0" err="1"/>
              <a:t>törəmə</a:t>
            </a:r>
            <a:r>
              <a:rPr lang="en-US" sz="2400" dirty="0" smtClean="0"/>
              <a:t>;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Biopsiya</a:t>
            </a:r>
            <a:r>
              <a:rPr lang="en-US" sz="2400" dirty="0"/>
              <a:t> </a:t>
            </a:r>
            <a:r>
              <a:rPr lang="en-US" sz="2400" dirty="0" err="1"/>
              <a:t>materialında</a:t>
            </a:r>
            <a:r>
              <a:rPr lang="en-US" sz="2400" dirty="0"/>
              <a:t> </a:t>
            </a:r>
            <a:r>
              <a:rPr lang="en-US" sz="2400" dirty="0" err="1"/>
              <a:t>bədxassəli</a:t>
            </a:r>
            <a:r>
              <a:rPr lang="en-US" sz="2400" dirty="0"/>
              <a:t> </a:t>
            </a:r>
            <a:r>
              <a:rPr lang="en-US" sz="2400" dirty="0" err="1"/>
              <a:t>törəmə</a:t>
            </a:r>
            <a:endParaRPr lang="en-US" sz="2400" dirty="0"/>
          </a:p>
          <a:p>
            <a:endParaRPr lang="en-US" dirty="0"/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0" t="2373" r="8651" b="3127"/>
          <a:stretch/>
        </p:blipFill>
        <p:spPr>
          <a:xfrm>
            <a:off x="6547104" y="1499616"/>
            <a:ext cx="4645151" cy="453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888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Mərhələnin</a:t>
            </a:r>
            <a:r>
              <a:rPr lang="en-US" i="1" dirty="0"/>
              <a:t> </a:t>
            </a:r>
            <a:r>
              <a:rPr lang="en-US" i="1" dirty="0" err="1"/>
              <a:t>təyini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7776091"/>
              </p:ext>
            </p:extLst>
          </p:nvPr>
        </p:nvGraphicFramePr>
        <p:xfrm>
          <a:off x="1130808" y="1438654"/>
          <a:ext cx="10515600" cy="4437889"/>
        </p:xfrm>
        <a:graphic>
          <a:graphicData uri="http://schemas.openxmlformats.org/drawingml/2006/table">
            <a:tbl>
              <a:tblPr/>
              <a:tblGrid>
                <a:gridCol w="2443018">
                  <a:extLst>
                    <a:ext uri="{9D8B030D-6E8A-4147-A177-3AD203B41FA5}">
                      <a16:colId xmlns:a16="http://schemas.microsoft.com/office/drawing/2014/main" val="2428050951"/>
                    </a:ext>
                  </a:extLst>
                </a:gridCol>
                <a:gridCol w="8072582">
                  <a:extLst>
                    <a:ext uri="{9D8B030D-6E8A-4147-A177-3AD203B41FA5}">
                      <a16:colId xmlns:a16="http://schemas.microsoft.com/office/drawing/2014/main" val="2924386164"/>
                    </a:ext>
                  </a:extLst>
                </a:gridCol>
              </a:tblGrid>
              <a:tr h="771807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EndoUSM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Törəmənin qatlara yayılmasını müəyyən etmək üçün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207733"/>
                  </a:ext>
                </a:extLst>
              </a:tr>
              <a:tr h="771807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KT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Ərtaf orqanlara yayılmanın qiymətləndirilməsi üçün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111023"/>
                  </a:ext>
                </a:extLst>
              </a:tr>
              <a:tr h="771807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PET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Ətraf və uzaq orqanlara, limfa düyünlərinə yayılmanın qiymətləndirilməsi üçün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513336"/>
                  </a:ext>
                </a:extLst>
              </a:tr>
              <a:tr h="771807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Biopsiya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Diaqnozun verifikasiyası və təsdiqi üçün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817387"/>
                  </a:ext>
                </a:extLst>
              </a:tr>
              <a:tr h="1350661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Digər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Rezektabelliyin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qiymətləndirilməsi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üçün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diaqnostik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mediastinoskopiya</a:t>
                      </a:r>
                      <a:r>
                        <a:rPr lang="en-US" dirty="0">
                          <a:effectLst/>
                        </a:rPr>
                        <a:t>, </a:t>
                      </a:r>
                      <a:r>
                        <a:rPr lang="en-US" dirty="0" err="1">
                          <a:effectLst/>
                        </a:rPr>
                        <a:t>diaqnostik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torakoskopiya</a:t>
                      </a:r>
                      <a:r>
                        <a:rPr lang="en-US" dirty="0">
                          <a:effectLst/>
                        </a:rPr>
                        <a:t>, </a:t>
                      </a:r>
                      <a:r>
                        <a:rPr lang="en-US" dirty="0" err="1">
                          <a:effectLst/>
                        </a:rPr>
                        <a:t>diaqnostik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laparoskopiya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8933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8548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120822333"/>
              </p:ext>
            </p:extLst>
          </p:nvPr>
        </p:nvGraphicFramePr>
        <p:xfrm>
          <a:off x="704088" y="1005840"/>
          <a:ext cx="5181600" cy="4998720"/>
        </p:xfrm>
        <a:graphic>
          <a:graphicData uri="http://schemas.openxmlformats.org/drawingml/2006/table">
            <a:tbl>
              <a:tblPr/>
              <a:tblGrid>
                <a:gridCol w="1203806">
                  <a:extLst>
                    <a:ext uri="{9D8B030D-6E8A-4147-A177-3AD203B41FA5}">
                      <a16:colId xmlns:a16="http://schemas.microsoft.com/office/drawing/2014/main" val="1494256743"/>
                    </a:ext>
                  </a:extLst>
                </a:gridCol>
                <a:gridCol w="3977794">
                  <a:extLst>
                    <a:ext uri="{9D8B030D-6E8A-4147-A177-3AD203B41FA5}">
                      <a16:colId xmlns:a16="http://schemas.microsoft.com/office/drawing/2014/main" val="1074810153"/>
                    </a:ext>
                  </a:extLst>
                </a:gridCol>
              </a:tblGrid>
              <a:tr h="499872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effectLst/>
                        </a:rPr>
                        <a:t>Cərrahi</a:t>
                      </a:r>
                      <a:endParaRPr lang="en-US" sz="2400" dirty="0">
                        <a:effectLst/>
                      </a:endParaRPr>
                    </a:p>
                  </a:txBody>
                  <a:tcPr marL="45057" marR="4505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effectLst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>
                          <a:effectLst/>
                        </a:rPr>
                        <a:t>Total </a:t>
                      </a:r>
                      <a:r>
                        <a:rPr lang="en-US" sz="1800" dirty="0" err="1" smtClean="0">
                          <a:effectLst/>
                        </a:rPr>
                        <a:t>ezofaqoektomiya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və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servikal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anastomoz</a:t>
                      </a:r>
                      <a:endParaRPr lang="en-US" sz="1800" dirty="0" smtClean="0">
                        <a:effectLst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>
                          <a:effectLst/>
                        </a:rPr>
                        <a:t>Subtotal </a:t>
                      </a:r>
                      <a:r>
                        <a:rPr lang="en-US" sz="1800" dirty="0" err="1" smtClean="0">
                          <a:effectLst/>
                        </a:rPr>
                        <a:t>ezofaqoektomiya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və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intratorakal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anastomoz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qoyulması</a:t>
                      </a:r>
                      <a:endParaRPr lang="en-US" sz="1800" dirty="0" smtClean="0">
                        <a:effectLst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err="1" smtClean="0">
                          <a:effectLst/>
                        </a:rPr>
                        <a:t>Ezofaqoqastroektomiya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və</a:t>
                      </a:r>
                      <a:r>
                        <a:rPr lang="en-US" sz="1800" dirty="0" smtClean="0">
                          <a:effectLst/>
                        </a:rPr>
                        <a:t> distal </a:t>
                      </a:r>
                      <a:r>
                        <a:rPr lang="en-US" sz="1800" dirty="0" err="1" smtClean="0">
                          <a:effectLst/>
                        </a:rPr>
                        <a:t>yarıda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anastomoz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qoyulması</a:t>
                      </a:r>
                      <a:r>
                        <a:rPr lang="en-US" sz="1800" dirty="0" smtClean="0">
                          <a:effectLst/>
                        </a:rPr>
                        <a:t> – distal </a:t>
                      </a:r>
                      <a:r>
                        <a:rPr lang="en-US" sz="1800" dirty="0" err="1" smtClean="0">
                          <a:effectLst/>
                        </a:rPr>
                        <a:t>adenokarsinomlarda</a:t>
                      </a:r>
                      <a:endParaRPr lang="az-Latn-AZ" sz="1800" dirty="0" smtClean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endParaRPr lang="en-US" sz="1800" dirty="0" smtClean="0">
                        <a:effectLst/>
                      </a:endParaRPr>
                    </a:p>
                    <a:p>
                      <a:r>
                        <a:rPr lang="en-US" sz="1800" dirty="0" err="1" smtClean="0">
                          <a:solidFill>
                            <a:schemeClr val="tx1"/>
                          </a:solidFill>
                          <a:effectLst/>
                        </a:rPr>
                        <a:t>Rezektabel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effectLst/>
                        </a:rPr>
                        <a:t>törəmələrdə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 ilk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effectLst/>
                        </a:rPr>
                        <a:t>seçimdir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az-Latn-A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err="1" smtClean="0">
                          <a:effectLst/>
                        </a:rPr>
                        <a:t>Törəmənin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yaxın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orqanlara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yayılması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yoxdur</a:t>
                      </a:r>
                      <a:r>
                        <a:rPr lang="en-US" sz="1800" dirty="0" smtClean="0"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err="1" smtClean="0">
                          <a:effectLst/>
                        </a:rPr>
                        <a:t>Törəmənin</a:t>
                      </a:r>
                      <a:r>
                        <a:rPr lang="en-US" sz="1800" dirty="0" smtClean="0">
                          <a:effectLst/>
                        </a:rPr>
                        <a:t> distant </a:t>
                      </a:r>
                      <a:r>
                        <a:rPr lang="en-US" sz="1800" dirty="0" err="1" smtClean="0">
                          <a:effectLst/>
                        </a:rPr>
                        <a:t>yayılmaları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yoxdur</a:t>
                      </a:r>
                      <a:r>
                        <a:rPr lang="en-US" sz="1800" dirty="0" smtClean="0">
                          <a:effectLst/>
                        </a:rPr>
                        <a:t>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err="1" smtClean="0">
                          <a:effectLst/>
                        </a:rPr>
                        <a:t>Xəstədə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ağır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yanaşı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xəstəliklər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yoxdur</a:t>
                      </a:r>
                      <a:r>
                        <a:rPr lang="en-US" sz="1800" dirty="0" smtClean="0">
                          <a:effectLst/>
                        </a:rPr>
                        <a:t> .</a:t>
                      </a:r>
                      <a:endParaRPr lang="en-US" sz="1800" dirty="0">
                        <a:effectLst/>
                      </a:endParaRPr>
                    </a:p>
                  </a:txBody>
                  <a:tcPr marL="45057" marR="4505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4256638"/>
                  </a:ext>
                </a:extLst>
              </a:tr>
            </a:tbl>
          </a:graphicData>
        </a:graphic>
      </p:graphicFrame>
      <p:pic>
        <p:nvPicPr>
          <p:cNvPr id="8" name="Picture 2" descr="Esophageal cancer - Diagnosis and treatment - Mayo Clin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645920"/>
            <a:ext cx="5181600" cy="4657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54040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Рисунок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99615"/>
            <a:ext cx="5181600" cy="4677347"/>
          </a:xfrm>
          <a:prstGeom prst="rect">
            <a:avLst/>
          </a:prstGeom>
        </p:spPr>
      </p:pic>
      <p:graphicFrame>
        <p:nvGraphicFramePr>
          <p:cNvPr id="12" name="Content Placeholder 1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94320438"/>
              </p:ext>
            </p:extLst>
          </p:nvPr>
        </p:nvGraphicFramePr>
        <p:xfrm>
          <a:off x="838200" y="1499615"/>
          <a:ext cx="5181600" cy="4677347"/>
        </p:xfrm>
        <a:graphic>
          <a:graphicData uri="http://schemas.openxmlformats.org/drawingml/2006/table">
            <a:tbl>
              <a:tblPr/>
              <a:tblGrid>
                <a:gridCol w="1203806">
                  <a:extLst>
                    <a:ext uri="{9D8B030D-6E8A-4147-A177-3AD203B41FA5}">
                      <a16:colId xmlns:a16="http://schemas.microsoft.com/office/drawing/2014/main" val="1615762581"/>
                    </a:ext>
                  </a:extLst>
                </a:gridCol>
                <a:gridCol w="3977794">
                  <a:extLst>
                    <a:ext uri="{9D8B030D-6E8A-4147-A177-3AD203B41FA5}">
                      <a16:colId xmlns:a16="http://schemas.microsoft.com/office/drawing/2014/main" val="3672095474"/>
                    </a:ext>
                  </a:extLst>
                </a:gridCol>
              </a:tblGrid>
              <a:tr h="2978177"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effectLst/>
                        </a:rPr>
                        <a:t>Endoskopik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mukozal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rezeksiya</a:t>
                      </a:r>
                      <a:endParaRPr lang="en-US" sz="1400" dirty="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effectLst/>
                        </a:rPr>
                        <a:t>Seçilmiş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xəstələrdə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və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erkən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mərhələdə</a:t>
                      </a:r>
                      <a:r>
                        <a:rPr lang="en-US" sz="1800" dirty="0">
                          <a:effectLst/>
                        </a:rPr>
                        <a:t> (T</a:t>
                      </a:r>
                      <a:r>
                        <a:rPr lang="en-US" sz="1800" baseline="-25000" dirty="0">
                          <a:effectLst/>
                        </a:rPr>
                        <a:t>1</a:t>
                      </a:r>
                      <a:r>
                        <a:rPr lang="en-US" sz="1800" dirty="0">
                          <a:effectLst/>
                        </a:rPr>
                        <a:t>) </a:t>
                      </a:r>
                      <a:r>
                        <a:rPr lang="en-US" sz="1800" dirty="0" err="1">
                          <a:effectLst/>
                        </a:rPr>
                        <a:t>tətbiq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edilir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902032"/>
                  </a:ext>
                </a:extLst>
              </a:tr>
              <a:tr h="1699170">
                <a:tc>
                  <a:txBody>
                    <a:bodyPr/>
                    <a:lstStyle/>
                    <a:p>
                      <a:endParaRPr lang="en-US" sz="90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 marL="45057" marR="45057" marT="22529" marB="22529">
                    <a:lnL>
                      <a:noFill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15855580"/>
                  </a:ext>
                </a:extLst>
              </a:tr>
            </a:tbl>
          </a:graphicData>
        </a:graphic>
      </p:graphicFrame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415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53179733"/>
              </p:ext>
            </p:extLst>
          </p:nvPr>
        </p:nvGraphicFramePr>
        <p:xfrm>
          <a:off x="838200" y="1353312"/>
          <a:ext cx="5181600" cy="4754879"/>
        </p:xfrm>
        <a:graphic>
          <a:graphicData uri="http://schemas.openxmlformats.org/drawingml/2006/table">
            <a:tbl>
              <a:tblPr/>
              <a:tblGrid>
                <a:gridCol w="1203806">
                  <a:extLst>
                    <a:ext uri="{9D8B030D-6E8A-4147-A177-3AD203B41FA5}">
                      <a16:colId xmlns:a16="http://schemas.microsoft.com/office/drawing/2014/main" val="2222437837"/>
                    </a:ext>
                  </a:extLst>
                </a:gridCol>
                <a:gridCol w="3977794">
                  <a:extLst>
                    <a:ext uri="{9D8B030D-6E8A-4147-A177-3AD203B41FA5}">
                      <a16:colId xmlns:a16="http://schemas.microsoft.com/office/drawing/2014/main" val="174932078"/>
                    </a:ext>
                  </a:extLst>
                </a:gridCol>
              </a:tblGrid>
              <a:tr h="1131645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effectLst/>
                        </a:rPr>
                        <a:t>Kimya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terapiyası</a:t>
                      </a:r>
                      <a:endParaRPr lang="en-US" sz="1800" dirty="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effectLst/>
                        </a:rPr>
                        <a:t>Adenokarsinomlarla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müqayisədə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yastı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hüceyrəli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karsinom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kimya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terapiyasına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az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həssasdır</a:t>
                      </a:r>
                      <a:r>
                        <a:rPr lang="en-US" sz="1400" dirty="0">
                          <a:effectLst/>
                        </a:rPr>
                        <a:t>. Radio- </a:t>
                      </a:r>
                      <a:r>
                        <a:rPr lang="en-US" sz="1400" dirty="0" err="1">
                          <a:effectLst/>
                        </a:rPr>
                        <a:t>və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kimya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terapiyasının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kombinasiyası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səmərəlidir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964786"/>
                  </a:ext>
                </a:extLst>
              </a:tr>
              <a:tr h="1471631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Radioterapiya</a:t>
                      </a:r>
                      <a:endParaRPr lang="en-US" sz="180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</a:rPr>
                        <a:t>Yastı hüceyrəli xərçəngdə palliativ məqsədlə aparılır. Təkbaşına az effektlidir. Kimyaterapiya ilə birlikdə daha təsirlidir və bu kombinasiya erkən mərhələdə radikal müalicə kimi və ya əməliyyatönü dövrdə mərhələni azaltmaq üçün  aparılır.</a:t>
                      </a: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714644"/>
                  </a:ext>
                </a:extLst>
              </a:tr>
              <a:tr h="2151603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effectLst/>
                        </a:rPr>
                        <a:t>Palliativ</a:t>
                      </a:r>
                      <a:endParaRPr lang="en-US" sz="1800" dirty="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>
                          <a:effectLst/>
                        </a:rPr>
                        <a:t>Palliativ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müalicə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üsulları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obstruksiyanın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aradan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qaldırılması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ağırlaşmaların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müalicəsi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üçün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tətbiq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edilir</a:t>
                      </a:r>
                      <a:r>
                        <a:rPr lang="en-US" sz="1400" dirty="0">
                          <a:effectLst/>
                        </a:rPr>
                        <a:t>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</a:rPr>
                        <a:t>Radio- </a:t>
                      </a:r>
                      <a:r>
                        <a:rPr lang="en-US" sz="1400" dirty="0" err="1">
                          <a:effectLst/>
                        </a:rPr>
                        <a:t>və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kimya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terapiyası</a:t>
                      </a:r>
                      <a:endParaRPr lang="en-US" sz="1400" dirty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</a:rPr>
                        <a:t>Yan-</a:t>
                      </a:r>
                      <a:r>
                        <a:rPr lang="en-US" sz="1400" dirty="0" err="1">
                          <a:effectLst/>
                        </a:rPr>
                        <a:t>yol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əməliyyatları</a:t>
                      </a:r>
                      <a:r>
                        <a:rPr lang="en-US" sz="1400" dirty="0">
                          <a:effectLst/>
                        </a:rPr>
                        <a:t> (</a:t>
                      </a:r>
                      <a:r>
                        <a:rPr lang="en-US" sz="1400" dirty="0" err="1">
                          <a:effectLst/>
                        </a:rPr>
                        <a:t>hazırda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az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istifadə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olunur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</a:rPr>
                        <a:t>Stent </a:t>
                      </a:r>
                      <a:r>
                        <a:rPr lang="en-US" sz="1400" dirty="0" err="1">
                          <a:effectLst/>
                        </a:rPr>
                        <a:t>yerləşdirilməsi</a:t>
                      </a:r>
                      <a:r>
                        <a:rPr lang="en-US" sz="1400" dirty="0">
                          <a:effectLst/>
                        </a:rPr>
                        <a:t> (</a:t>
                      </a:r>
                      <a:r>
                        <a:rPr lang="en-US" sz="1400" dirty="0" err="1">
                          <a:effectLst/>
                        </a:rPr>
                        <a:t>hazırda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çox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tətbiq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edilir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err="1">
                          <a:effectLst/>
                        </a:rPr>
                        <a:t>Lazer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şüaları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ilə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rekanalizasiya</a:t>
                      </a:r>
                      <a:endParaRPr lang="en-US" sz="1400" dirty="0">
                        <a:effectLst/>
                      </a:endParaRPr>
                    </a:p>
                  </a:txBody>
                  <a:tcPr marL="45057" marR="45057" marT="22529" marB="225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48852"/>
                  </a:ext>
                </a:extLst>
              </a:tr>
            </a:tbl>
          </a:graphicData>
        </a:graphic>
      </p:graphicFrame>
      <p:pic>
        <p:nvPicPr>
          <p:cNvPr id="9" name="Рисунок 3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690"/>
          <a:stretch/>
        </p:blipFill>
        <p:spPr>
          <a:xfrm>
            <a:off x="6222421" y="1353312"/>
            <a:ext cx="5081158" cy="475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226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7280"/>
            <a:ext cx="10515600" cy="50796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 err="1"/>
              <a:t>Müalicə</a:t>
            </a:r>
            <a:r>
              <a:rPr lang="en-US" b="1" i="1" dirty="0"/>
              <a:t> </a:t>
            </a:r>
            <a:r>
              <a:rPr lang="en-US" b="1" i="1" dirty="0" err="1"/>
              <a:t>taktikası</a:t>
            </a:r>
            <a:endParaRPr lang="en-US" dirty="0"/>
          </a:p>
          <a:p>
            <a:r>
              <a:rPr lang="en-US" i="1" dirty="0" err="1"/>
              <a:t>Yastı</a:t>
            </a:r>
            <a:r>
              <a:rPr lang="en-US" i="1" dirty="0"/>
              <a:t> </a:t>
            </a:r>
            <a:r>
              <a:rPr lang="en-US" i="1" dirty="0" err="1"/>
              <a:t>hüceyrəli</a:t>
            </a:r>
            <a:r>
              <a:rPr lang="en-US" i="1" dirty="0"/>
              <a:t> </a:t>
            </a:r>
            <a:r>
              <a:rPr lang="en-US" i="1" dirty="0" err="1" smtClean="0"/>
              <a:t>xərçəng</a:t>
            </a: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err="1"/>
              <a:t>Erkən</a:t>
            </a:r>
            <a:r>
              <a:rPr lang="en-US" sz="2000" dirty="0"/>
              <a:t> </a:t>
            </a:r>
            <a:r>
              <a:rPr lang="en-US" sz="2000" dirty="0" err="1"/>
              <a:t>mərhələdə</a:t>
            </a:r>
            <a:r>
              <a:rPr lang="en-US" sz="2000" dirty="0"/>
              <a:t> </a:t>
            </a:r>
            <a:r>
              <a:rPr lang="en-US" sz="2000" dirty="0" err="1"/>
              <a:t>endoskopik</a:t>
            </a:r>
            <a:r>
              <a:rPr lang="en-US" sz="2000" dirty="0"/>
              <a:t> </a:t>
            </a:r>
            <a:r>
              <a:rPr lang="en-US" sz="2000" dirty="0" err="1"/>
              <a:t>mukozal</a:t>
            </a:r>
            <a:r>
              <a:rPr lang="en-US" sz="2000" dirty="0"/>
              <a:t> </a:t>
            </a:r>
            <a:r>
              <a:rPr lang="en-US" sz="2000" dirty="0" err="1"/>
              <a:t>eksiziya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</a:t>
            </a:r>
            <a:r>
              <a:rPr lang="en-US" sz="2000" dirty="0" err="1"/>
              <a:t>cərrahi</a:t>
            </a:r>
            <a:r>
              <a:rPr lang="en-US" sz="2000" dirty="0"/>
              <a:t> </a:t>
            </a:r>
            <a:r>
              <a:rPr lang="en-US" sz="2000" dirty="0" err="1"/>
              <a:t>rezeksiya</a:t>
            </a:r>
            <a:r>
              <a:rPr lang="en-US" sz="2000" dirty="0"/>
              <a:t> (total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subtotal </a:t>
            </a:r>
            <a:r>
              <a:rPr lang="en-US" sz="2000" dirty="0" err="1"/>
              <a:t>ezofaqoektomiya</a:t>
            </a:r>
            <a:r>
              <a:rPr lang="en-US" sz="2000" dirty="0"/>
              <a:t>)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-+</a:t>
            </a:r>
            <a:r>
              <a:rPr lang="en-US" sz="2000" dirty="0" err="1"/>
              <a:t>radioterapiya</a:t>
            </a:r>
            <a:r>
              <a:rPr lang="en-US" sz="2000" dirty="0"/>
              <a:t> </a:t>
            </a:r>
            <a:r>
              <a:rPr lang="en-US" sz="2000" dirty="0" err="1"/>
              <a:t>tətbiq</a:t>
            </a:r>
            <a:r>
              <a:rPr lang="en-US" sz="2000" dirty="0"/>
              <a:t> </a:t>
            </a:r>
            <a:r>
              <a:rPr lang="en-US" sz="2000" dirty="0" err="1"/>
              <a:t>edilə</a:t>
            </a:r>
            <a:r>
              <a:rPr lang="en-US" sz="2000" dirty="0"/>
              <a:t> </a:t>
            </a:r>
            <a:r>
              <a:rPr lang="en-US" sz="2000" dirty="0" err="1"/>
              <a:t>bilər</a:t>
            </a:r>
            <a:r>
              <a:rPr lang="en-US" sz="2000" dirty="0" smtClean="0"/>
              <a:t>.</a:t>
            </a:r>
            <a:endParaRPr lang="az-Latn-AZ" sz="20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err="1"/>
              <a:t>Rezektabel</a:t>
            </a:r>
            <a:r>
              <a:rPr lang="en-US" sz="2000" dirty="0"/>
              <a:t> </a:t>
            </a:r>
            <a:r>
              <a:rPr lang="en-US" sz="2000" dirty="0" err="1"/>
              <a:t>törəmələrdə</a:t>
            </a:r>
            <a:r>
              <a:rPr lang="en-US" sz="2000" dirty="0"/>
              <a:t> </a:t>
            </a:r>
            <a:r>
              <a:rPr lang="en-US" sz="2000" dirty="0" err="1"/>
              <a:t>yalnız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-+</a:t>
            </a:r>
            <a:r>
              <a:rPr lang="en-US" sz="2000" dirty="0" err="1"/>
              <a:t>radioterapiya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-+</a:t>
            </a:r>
            <a:r>
              <a:rPr lang="en-US" sz="2000" dirty="0" err="1"/>
              <a:t>radioterapiya</a:t>
            </a:r>
            <a:r>
              <a:rPr lang="en-US" sz="2000" dirty="0"/>
              <a:t>, </a:t>
            </a:r>
            <a:r>
              <a:rPr lang="en-US" sz="2000" dirty="0" err="1"/>
              <a:t>sonra</a:t>
            </a:r>
            <a:r>
              <a:rPr lang="en-US" sz="2000" dirty="0"/>
              <a:t> </a:t>
            </a:r>
            <a:r>
              <a:rPr lang="en-US" sz="2000" dirty="0" err="1"/>
              <a:t>cərrahi</a:t>
            </a:r>
            <a:r>
              <a:rPr lang="en-US" sz="2000" dirty="0"/>
              <a:t> </a:t>
            </a:r>
            <a:r>
              <a:rPr lang="en-US" sz="2000" dirty="0" err="1"/>
              <a:t>müalicə</a:t>
            </a:r>
            <a:r>
              <a:rPr lang="en-US" sz="2000" dirty="0"/>
              <a:t> </a:t>
            </a:r>
            <a:r>
              <a:rPr lang="en-US" sz="2000" dirty="0" err="1"/>
              <a:t>tətbiq</a:t>
            </a:r>
            <a:r>
              <a:rPr lang="en-US" sz="2000" dirty="0"/>
              <a:t> </a:t>
            </a:r>
            <a:r>
              <a:rPr lang="en-US" sz="2000" dirty="0" err="1"/>
              <a:t>oluna</a:t>
            </a:r>
            <a:r>
              <a:rPr lang="en-US" sz="2000" dirty="0"/>
              <a:t> </a:t>
            </a:r>
            <a:r>
              <a:rPr lang="en-US" sz="2000" dirty="0" err="1"/>
              <a:t>bilər</a:t>
            </a:r>
            <a:r>
              <a:rPr lang="en-US" sz="2000" dirty="0" smtClean="0"/>
              <a:t>.</a:t>
            </a:r>
            <a:endParaRPr lang="az-Latn-AZ" sz="20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err="1"/>
              <a:t>Yastı</a:t>
            </a:r>
            <a:r>
              <a:rPr lang="en-US" sz="2000" dirty="0"/>
              <a:t> </a:t>
            </a:r>
            <a:r>
              <a:rPr lang="en-US" sz="2000" dirty="0" err="1"/>
              <a:t>hüceyrəli</a:t>
            </a:r>
            <a:r>
              <a:rPr lang="en-US" sz="2000" dirty="0"/>
              <a:t> </a:t>
            </a:r>
            <a:r>
              <a:rPr lang="en-US" sz="2000" dirty="0" err="1"/>
              <a:t>xərçəngdə</a:t>
            </a:r>
            <a:r>
              <a:rPr lang="en-US" sz="2000" dirty="0"/>
              <a:t> </a:t>
            </a:r>
            <a:r>
              <a:rPr lang="en-US" sz="2000" dirty="0" err="1"/>
              <a:t>təkbaşına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 </a:t>
            </a:r>
            <a:r>
              <a:rPr lang="en-US" sz="2000" dirty="0" err="1"/>
              <a:t>terapiyası</a:t>
            </a:r>
            <a:r>
              <a:rPr lang="en-US" sz="2000" dirty="0"/>
              <a:t>, </a:t>
            </a:r>
            <a:r>
              <a:rPr lang="en-US" sz="2000" dirty="0" err="1"/>
              <a:t>radioterapiya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adyuvant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 </a:t>
            </a:r>
            <a:r>
              <a:rPr lang="en-US" sz="2000" dirty="0" err="1"/>
              <a:t>terapiyası</a:t>
            </a:r>
            <a:r>
              <a:rPr lang="en-US" sz="2000" dirty="0"/>
              <a:t> </a:t>
            </a:r>
            <a:r>
              <a:rPr lang="en-US" sz="2000" dirty="0" err="1"/>
              <a:t>səmərəsizdir</a:t>
            </a:r>
            <a:r>
              <a:rPr lang="en-US" sz="2000" dirty="0" smtClean="0"/>
              <a:t>.</a:t>
            </a:r>
            <a:endParaRPr lang="az-Latn-AZ" sz="20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err="1"/>
              <a:t>Qeyri-rezektabel</a:t>
            </a:r>
            <a:r>
              <a:rPr lang="en-US" sz="2000" dirty="0"/>
              <a:t> </a:t>
            </a:r>
            <a:r>
              <a:rPr lang="en-US" sz="2000" dirty="0" err="1"/>
              <a:t>törəmələrdə</a:t>
            </a:r>
            <a:r>
              <a:rPr lang="en-US" sz="2000" dirty="0"/>
              <a:t> </a:t>
            </a:r>
            <a:r>
              <a:rPr lang="en-US" sz="2000" dirty="0" err="1"/>
              <a:t>kimya</a:t>
            </a:r>
            <a:r>
              <a:rPr lang="en-US" sz="2000" dirty="0"/>
              <a:t>-+</a:t>
            </a:r>
            <a:r>
              <a:rPr lang="en-US" sz="2000" dirty="0" err="1"/>
              <a:t>radioterapiya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</a:t>
            </a:r>
            <a:r>
              <a:rPr lang="en-US" sz="2000" dirty="0" err="1"/>
              <a:t>palliativ</a:t>
            </a:r>
            <a:r>
              <a:rPr lang="en-US" sz="2000" dirty="0"/>
              <a:t> </a:t>
            </a:r>
            <a:r>
              <a:rPr lang="en-US" sz="2000" dirty="0" err="1"/>
              <a:t>müalicə</a:t>
            </a:r>
            <a:r>
              <a:rPr lang="en-US" sz="2000" dirty="0"/>
              <a:t> </a:t>
            </a:r>
            <a:r>
              <a:rPr lang="en-US" sz="2000" dirty="0" err="1"/>
              <a:t>üsulları</a:t>
            </a:r>
            <a:r>
              <a:rPr lang="en-US" sz="2000" dirty="0"/>
              <a:t> </a:t>
            </a:r>
            <a:r>
              <a:rPr lang="en-US" sz="2000" dirty="0" err="1"/>
              <a:t>tətbiq</a:t>
            </a:r>
            <a:r>
              <a:rPr lang="en-US" sz="2000" dirty="0"/>
              <a:t> </a:t>
            </a:r>
            <a:r>
              <a:rPr lang="en-US" sz="2000" dirty="0" err="1"/>
              <a:t>edilə</a:t>
            </a:r>
            <a:r>
              <a:rPr lang="en-US" sz="2000" dirty="0"/>
              <a:t> </a:t>
            </a:r>
            <a:r>
              <a:rPr lang="en-US" sz="2000" dirty="0" err="1"/>
              <a:t>bilər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868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 smtClean="0"/>
              <a:t>Adenokarsinom</a:t>
            </a:r>
            <a:endParaRPr lang="az-Latn-AZ" b="1" i="1" dirty="0" smtClean="0"/>
          </a:p>
          <a:p>
            <a:endParaRPr lang="en-US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/>
              <a:t>Erkən</a:t>
            </a:r>
            <a:r>
              <a:rPr lang="en-US" sz="2400" dirty="0"/>
              <a:t> </a:t>
            </a:r>
            <a:r>
              <a:rPr lang="en-US" sz="2400" dirty="0" err="1"/>
              <a:t>mərhələdə</a:t>
            </a:r>
            <a:r>
              <a:rPr lang="en-US" sz="2400" dirty="0"/>
              <a:t> </a:t>
            </a:r>
            <a:r>
              <a:rPr lang="en-US" sz="2400" dirty="0" err="1"/>
              <a:t>endoskopik</a:t>
            </a:r>
            <a:r>
              <a:rPr lang="en-US" sz="2400" dirty="0"/>
              <a:t> </a:t>
            </a:r>
            <a:r>
              <a:rPr lang="en-US" sz="2400" dirty="0" err="1"/>
              <a:t>mukozal</a:t>
            </a:r>
            <a:r>
              <a:rPr lang="en-US" sz="2400" dirty="0"/>
              <a:t> </a:t>
            </a:r>
            <a:r>
              <a:rPr lang="en-US" sz="2400" dirty="0" err="1"/>
              <a:t>eksiziya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cərrahi</a:t>
            </a:r>
            <a:r>
              <a:rPr lang="en-US" sz="2400" dirty="0"/>
              <a:t> </a:t>
            </a:r>
            <a:r>
              <a:rPr lang="en-US" sz="2400" dirty="0" err="1"/>
              <a:t>rezeksiya</a:t>
            </a:r>
            <a:r>
              <a:rPr lang="en-US" sz="2400" dirty="0"/>
              <a:t> </a:t>
            </a:r>
            <a:r>
              <a:rPr lang="en-US" sz="2400" dirty="0" err="1"/>
              <a:t>tətbiq</a:t>
            </a:r>
            <a:r>
              <a:rPr lang="en-US" sz="2400" dirty="0"/>
              <a:t> </a:t>
            </a:r>
            <a:r>
              <a:rPr lang="en-US" sz="2400" dirty="0" err="1"/>
              <a:t>edilə</a:t>
            </a:r>
            <a:r>
              <a:rPr lang="en-US" sz="2400" dirty="0"/>
              <a:t> </a:t>
            </a:r>
            <a:r>
              <a:rPr lang="en-US" sz="2400" dirty="0" err="1"/>
              <a:t>bilər</a:t>
            </a:r>
            <a:r>
              <a:rPr lang="en-US" sz="2400" dirty="0" smtClean="0"/>
              <a:t>.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/>
              <a:t>Rezektabel</a:t>
            </a:r>
            <a:r>
              <a:rPr lang="en-US" sz="2400" dirty="0"/>
              <a:t> </a:t>
            </a:r>
            <a:r>
              <a:rPr lang="en-US" sz="2400" dirty="0" err="1"/>
              <a:t>törəmələrdə</a:t>
            </a:r>
            <a:r>
              <a:rPr lang="en-US" sz="2400" dirty="0"/>
              <a:t> </a:t>
            </a:r>
            <a:r>
              <a:rPr lang="en-US" sz="2400" dirty="0" err="1"/>
              <a:t>əməliyyatdan</a:t>
            </a:r>
            <a:r>
              <a:rPr lang="en-US" sz="2400" dirty="0"/>
              <a:t> </a:t>
            </a:r>
            <a:r>
              <a:rPr lang="en-US" sz="2400" dirty="0" err="1"/>
              <a:t>əvvəl</a:t>
            </a:r>
            <a:r>
              <a:rPr lang="en-US" sz="2400" dirty="0"/>
              <a:t> </a:t>
            </a:r>
            <a:r>
              <a:rPr lang="en-US" sz="2400" dirty="0" err="1"/>
              <a:t>kimya</a:t>
            </a:r>
            <a:r>
              <a:rPr lang="en-US" sz="2400" dirty="0"/>
              <a:t>-+</a:t>
            </a:r>
            <a:r>
              <a:rPr lang="en-US" sz="2400" dirty="0" err="1"/>
              <a:t>radioterapiya</a:t>
            </a:r>
            <a:r>
              <a:rPr lang="en-US" sz="2400" dirty="0"/>
              <a:t> </a:t>
            </a:r>
            <a:r>
              <a:rPr lang="en-US" sz="2400" dirty="0" err="1"/>
              <a:t>tətbiq</a:t>
            </a:r>
            <a:r>
              <a:rPr lang="en-US" sz="2400" dirty="0"/>
              <a:t> </a:t>
            </a:r>
            <a:r>
              <a:rPr lang="en-US" sz="2400" dirty="0" err="1"/>
              <a:t>edilə</a:t>
            </a:r>
            <a:r>
              <a:rPr lang="en-US" sz="2400" dirty="0"/>
              <a:t> </a:t>
            </a:r>
            <a:r>
              <a:rPr lang="en-US" sz="2400" dirty="0" err="1"/>
              <a:t>bilər</a:t>
            </a:r>
            <a:r>
              <a:rPr lang="en-US" sz="2400" dirty="0" smtClean="0"/>
              <a:t>.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/>
              <a:t>Adenokarsinomlarda</a:t>
            </a:r>
            <a:r>
              <a:rPr lang="en-US" sz="2400" dirty="0"/>
              <a:t> </a:t>
            </a:r>
            <a:r>
              <a:rPr lang="en-US" sz="2400" dirty="0" err="1"/>
              <a:t>təkbaşına</a:t>
            </a:r>
            <a:r>
              <a:rPr lang="en-US" sz="2400" dirty="0"/>
              <a:t> </a:t>
            </a:r>
            <a:r>
              <a:rPr lang="en-US" sz="2400" dirty="0" err="1"/>
              <a:t>radioterapiya</a:t>
            </a:r>
            <a:r>
              <a:rPr lang="en-US" sz="2400" dirty="0"/>
              <a:t> </a:t>
            </a:r>
            <a:r>
              <a:rPr lang="en-US" sz="2400" dirty="0" err="1"/>
              <a:t>effektli</a:t>
            </a:r>
            <a:r>
              <a:rPr lang="en-US" sz="2400" dirty="0"/>
              <a:t> </a:t>
            </a:r>
            <a:r>
              <a:rPr lang="en-US" sz="2400" dirty="0" err="1"/>
              <a:t>deyil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095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Müalicəsi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3856"/>
            <a:ext cx="10515600" cy="504310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 err="1" smtClean="0"/>
              <a:t>Qeyri-rezektabel</a:t>
            </a:r>
            <a:r>
              <a:rPr lang="en-US" sz="2400" dirty="0" smtClean="0"/>
              <a:t> </a:t>
            </a:r>
            <a:r>
              <a:rPr lang="en-US" sz="2400" dirty="0" err="1"/>
              <a:t>şişlər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 smtClean="0"/>
              <a:t>ağırlaşmalar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/>
              <a:t>Qeyri-rezektabel</a:t>
            </a:r>
            <a:r>
              <a:rPr lang="en-US" sz="2400" dirty="0"/>
              <a:t> </a:t>
            </a:r>
            <a:r>
              <a:rPr lang="en-US" sz="2400" dirty="0" err="1"/>
              <a:t>törəmələrdə</a:t>
            </a:r>
            <a:r>
              <a:rPr lang="en-US" sz="2400" dirty="0"/>
              <a:t> </a:t>
            </a:r>
            <a:r>
              <a:rPr lang="en-US" sz="2400" dirty="0" err="1"/>
              <a:t>kimya</a:t>
            </a:r>
            <a:r>
              <a:rPr lang="en-US" sz="2400" dirty="0"/>
              <a:t>-+</a:t>
            </a:r>
            <a:r>
              <a:rPr lang="en-US" sz="2400" dirty="0" err="1"/>
              <a:t>radioterapiya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palliativ</a:t>
            </a:r>
            <a:r>
              <a:rPr lang="en-US" sz="2400" dirty="0"/>
              <a:t> </a:t>
            </a:r>
            <a:r>
              <a:rPr lang="en-US" sz="2400" dirty="0" err="1"/>
              <a:t>müalicələr</a:t>
            </a:r>
            <a:r>
              <a:rPr lang="en-US" sz="2400" dirty="0"/>
              <a:t> </a:t>
            </a:r>
            <a:r>
              <a:rPr lang="en-US" sz="2400" dirty="0" err="1"/>
              <a:t>tətbiq</a:t>
            </a:r>
            <a:r>
              <a:rPr lang="en-US" sz="2400" dirty="0"/>
              <a:t> </a:t>
            </a:r>
            <a:r>
              <a:rPr lang="en-US" sz="2400" dirty="0" err="1"/>
              <a:t>edilə</a:t>
            </a:r>
            <a:r>
              <a:rPr lang="en-US" sz="2400" dirty="0"/>
              <a:t> </a:t>
            </a:r>
            <a:r>
              <a:rPr lang="en-US" sz="2400" dirty="0" err="1"/>
              <a:t>bilər</a:t>
            </a:r>
            <a:r>
              <a:rPr lang="en-US" sz="2400" dirty="0" smtClean="0"/>
              <a:t>.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i="1" dirty="0" err="1"/>
              <a:t>Ezofaqo-traxeal</a:t>
            </a:r>
            <a:r>
              <a:rPr lang="en-US" sz="2400" i="1" dirty="0"/>
              <a:t> </a:t>
            </a:r>
            <a:r>
              <a:rPr lang="en-US" sz="2400" i="1" dirty="0" err="1"/>
              <a:t>fistul</a:t>
            </a:r>
            <a:r>
              <a:rPr lang="en-US" sz="2400" i="1" dirty="0"/>
              <a:t> - </a:t>
            </a:r>
            <a:r>
              <a:rPr lang="en-US" sz="2400" dirty="0" err="1"/>
              <a:t>üzəri</a:t>
            </a:r>
            <a:r>
              <a:rPr lang="en-US" sz="2400" dirty="0"/>
              <a:t> </a:t>
            </a:r>
            <a:r>
              <a:rPr lang="en-US" sz="2400" dirty="0" err="1"/>
              <a:t>örtülü</a:t>
            </a:r>
            <a:r>
              <a:rPr lang="en-US" sz="2400" dirty="0"/>
              <a:t> stent </a:t>
            </a:r>
            <a:r>
              <a:rPr lang="en-US" sz="2400" dirty="0" err="1"/>
              <a:t>taxılması</a:t>
            </a:r>
            <a:r>
              <a:rPr lang="en-US" sz="2400" dirty="0"/>
              <a:t> ilk </a:t>
            </a:r>
            <a:r>
              <a:rPr lang="en-US" sz="2400" dirty="0" err="1"/>
              <a:t>seçimdir</a:t>
            </a:r>
            <a:r>
              <a:rPr lang="en-US" sz="2400" dirty="0" smtClean="0"/>
              <a:t>.</a:t>
            </a:r>
            <a:endParaRPr lang="az-Latn-AZ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2400" i="1" dirty="0"/>
              <a:t>QB-nun </a:t>
            </a:r>
            <a:r>
              <a:rPr lang="en-US" sz="2400" i="1" dirty="0" err="1"/>
              <a:t>tıxanması</a:t>
            </a:r>
            <a:r>
              <a:rPr lang="en-US" sz="2400" i="1" dirty="0"/>
              <a:t> - </a:t>
            </a:r>
            <a:r>
              <a:rPr lang="en-US" sz="2400" dirty="0" err="1"/>
              <a:t>udlaqdan</a:t>
            </a:r>
            <a:r>
              <a:rPr lang="en-US" sz="2400" dirty="0"/>
              <a:t> 2 </a:t>
            </a:r>
            <a:r>
              <a:rPr lang="en-US" sz="2400" dirty="0" err="1"/>
              <a:t>sm</a:t>
            </a:r>
            <a:r>
              <a:rPr lang="en-US" sz="2400" dirty="0"/>
              <a:t> distal </a:t>
            </a:r>
            <a:r>
              <a:rPr lang="en-US" sz="2400" dirty="0" err="1"/>
              <a:t>törəmələrdə</a:t>
            </a:r>
            <a:r>
              <a:rPr lang="en-US" sz="2400" dirty="0"/>
              <a:t> stent </a:t>
            </a:r>
            <a:r>
              <a:rPr lang="en-US" sz="2400" dirty="0" err="1"/>
              <a:t>taxılması</a:t>
            </a:r>
            <a:r>
              <a:rPr lang="en-US" sz="2400" dirty="0"/>
              <a:t> ilk </a:t>
            </a:r>
            <a:r>
              <a:rPr lang="en-US" sz="2400" dirty="0" err="1"/>
              <a:t>seçimdir</a:t>
            </a:r>
            <a:r>
              <a:rPr lang="en-US" sz="2400" dirty="0"/>
              <a:t>. </a:t>
            </a:r>
            <a:r>
              <a:rPr lang="en-US" sz="2400" dirty="0" err="1"/>
              <a:t>Lazer</a:t>
            </a:r>
            <a:r>
              <a:rPr lang="en-US" sz="2400" dirty="0"/>
              <a:t> </a:t>
            </a:r>
            <a:r>
              <a:rPr lang="en-US" sz="2400" dirty="0" err="1"/>
              <a:t>şüası</a:t>
            </a:r>
            <a:r>
              <a:rPr lang="en-US" sz="2400" dirty="0"/>
              <a:t> </a:t>
            </a:r>
            <a:r>
              <a:rPr lang="en-US" sz="2400" dirty="0" err="1"/>
              <a:t>ilə</a:t>
            </a:r>
            <a:r>
              <a:rPr lang="en-US" sz="2400" dirty="0"/>
              <a:t> </a:t>
            </a:r>
            <a:r>
              <a:rPr lang="en-US" sz="2400" dirty="0" err="1"/>
              <a:t>rekanalizasiya</a:t>
            </a:r>
            <a:r>
              <a:rPr lang="en-US" sz="2400" dirty="0"/>
              <a:t>, </a:t>
            </a:r>
            <a:r>
              <a:rPr lang="en-US" sz="2400" dirty="0" err="1"/>
              <a:t>ardınca</a:t>
            </a:r>
            <a:r>
              <a:rPr lang="en-US" sz="2400" dirty="0"/>
              <a:t> </a:t>
            </a:r>
            <a:r>
              <a:rPr lang="en-US" sz="2400" dirty="0" err="1"/>
              <a:t>radioterapiya</a:t>
            </a:r>
            <a:r>
              <a:rPr lang="en-US" sz="2400" dirty="0"/>
              <a:t> </a:t>
            </a:r>
            <a:r>
              <a:rPr lang="en-US" sz="2400" dirty="0" err="1"/>
              <a:t>tətbiq</a:t>
            </a:r>
            <a:r>
              <a:rPr lang="en-US" sz="2400" dirty="0"/>
              <a:t> </a:t>
            </a:r>
            <a:r>
              <a:rPr lang="en-US" sz="2400" dirty="0" err="1"/>
              <a:t>edilə</a:t>
            </a:r>
            <a:r>
              <a:rPr lang="en-US" sz="2400" dirty="0"/>
              <a:t> </a:t>
            </a:r>
            <a:r>
              <a:rPr lang="en-US" sz="2400" dirty="0" err="1"/>
              <a:t>bilər</a:t>
            </a:r>
            <a:r>
              <a:rPr lang="en-US" sz="2400" dirty="0"/>
              <a:t>. </a:t>
            </a:r>
            <a:r>
              <a:rPr lang="en-US" sz="2400" dirty="0" err="1"/>
              <a:t>Qidalandırıcı</a:t>
            </a:r>
            <a:r>
              <a:rPr lang="en-US" sz="2400" dirty="0"/>
              <a:t> </a:t>
            </a:r>
            <a:r>
              <a:rPr lang="en-US" sz="2400" dirty="0" err="1" smtClean="0"/>
              <a:t>stom</a:t>
            </a:r>
            <a:r>
              <a:rPr lang="az-Latn-AZ" sz="2400" dirty="0" smtClean="0"/>
              <a:t>a</a:t>
            </a:r>
            <a:r>
              <a:rPr lang="en-US" sz="2400" dirty="0" smtClean="0"/>
              <a:t> </a:t>
            </a:r>
            <a:r>
              <a:rPr lang="en-US" sz="2400" dirty="0" err="1"/>
              <a:t>qoyulmasına</a:t>
            </a:r>
            <a:r>
              <a:rPr lang="en-US" sz="2400" dirty="0"/>
              <a:t>  nadir </a:t>
            </a:r>
            <a:r>
              <a:rPr lang="en-US" sz="2400" dirty="0" err="1"/>
              <a:t>hallarda</a:t>
            </a:r>
            <a:r>
              <a:rPr lang="en-US" sz="2400" dirty="0"/>
              <a:t> </a:t>
            </a:r>
            <a:r>
              <a:rPr lang="en-US" sz="2400" dirty="0" err="1"/>
              <a:t>ehtiyac</a:t>
            </a:r>
            <a:r>
              <a:rPr lang="en-US" sz="2400" dirty="0"/>
              <a:t> </a:t>
            </a:r>
            <a:r>
              <a:rPr lang="en-US" sz="2400" dirty="0" err="1"/>
              <a:t>yaranır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0598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Proqnoz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Erkən</a:t>
            </a:r>
            <a:r>
              <a:rPr lang="en-US" i="1" dirty="0"/>
              <a:t> </a:t>
            </a:r>
            <a:r>
              <a:rPr lang="en-US" i="1" dirty="0" err="1"/>
              <a:t>mərhələlərdə</a:t>
            </a:r>
            <a:r>
              <a:rPr lang="en-US" i="1" dirty="0"/>
              <a:t> </a:t>
            </a:r>
            <a:r>
              <a:rPr lang="en-US" b="1" dirty="0"/>
              <a:t>5-illik</a:t>
            </a:r>
            <a:r>
              <a:rPr lang="en-US" dirty="0"/>
              <a:t> </a:t>
            </a:r>
            <a:r>
              <a:rPr lang="en-US" dirty="0" err="1"/>
              <a:t>yaşam</a:t>
            </a:r>
            <a:r>
              <a:rPr lang="en-US" dirty="0"/>
              <a:t> </a:t>
            </a:r>
            <a:r>
              <a:rPr lang="en-US" dirty="0" err="1"/>
              <a:t>göstəricisi</a:t>
            </a:r>
            <a:r>
              <a:rPr lang="en-US" dirty="0"/>
              <a:t> </a:t>
            </a:r>
            <a:r>
              <a:rPr lang="en-US" b="1" dirty="0"/>
              <a:t>20-30</a:t>
            </a:r>
            <a:r>
              <a:rPr lang="en-US" b="1" dirty="0" smtClean="0"/>
              <a:t>%,</a:t>
            </a:r>
            <a:endParaRPr lang="az-Latn-AZ" b="1" dirty="0" smtClean="0"/>
          </a:p>
          <a:p>
            <a:endParaRPr lang="az-Latn-AZ" b="1" dirty="0" smtClean="0"/>
          </a:p>
          <a:p>
            <a:r>
              <a:rPr lang="az-Latn-AZ" i="1" dirty="0"/>
              <a:t>G</a:t>
            </a:r>
            <a:r>
              <a:rPr lang="en-US" i="1" dirty="0" err="1" smtClean="0"/>
              <a:t>ec</a:t>
            </a:r>
            <a:r>
              <a:rPr lang="en-US" i="1" dirty="0" smtClean="0"/>
              <a:t> </a:t>
            </a:r>
            <a:r>
              <a:rPr lang="en-US" i="1" dirty="0" err="1"/>
              <a:t>mərhələlərdə</a:t>
            </a:r>
            <a:r>
              <a:rPr lang="en-US" i="1" dirty="0"/>
              <a:t> </a:t>
            </a:r>
            <a:r>
              <a:rPr lang="en-US" dirty="0" err="1"/>
              <a:t>ortalama</a:t>
            </a:r>
            <a:r>
              <a:rPr lang="en-US" dirty="0"/>
              <a:t> </a:t>
            </a:r>
            <a:r>
              <a:rPr lang="en-US" dirty="0" err="1"/>
              <a:t>yaşam</a:t>
            </a:r>
            <a:r>
              <a:rPr lang="en-US" dirty="0"/>
              <a:t> </a:t>
            </a:r>
            <a:r>
              <a:rPr lang="en-US" b="1" dirty="0"/>
              <a:t>6 ay-1 </a:t>
            </a:r>
            <a:r>
              <a:rPr lang="en-US" b="1" dirty="0" err="1"/>
              <a:t>il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434755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az-Latn-AZ" sz="40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az-Latn-AZ" sz="4000" b="1" dirty="0" smtClean="0">
                <a:solidFill>
                  <a:srgbClr val="7030A0"/>
                </a:solidFill>
              </a:rPr>
              <a:t>Diqqətinizə görə təşəkkür.</a:t>
            </a:r>
            <a:endParaRPr 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4232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295</TotalTime>
  <Words>1049</Words>
  <Application>Microsoft Office PowerPoint</Application>
  <PresentationFormat>Widescreen</PresentationFormat>
  <Paragraphs>232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Times New Roman</vt:lpstr>
      <vt:lpstr>Wingdings</vt:lpstr>
      <vt:lpstr>Praktiki dərs şablonu 7</vt:lpstr>
      <vt:lpstr>      www.bck.az</vt:lpstr>
      <vt:lpstr>Qida borusunun xoş və bədxassəli törəmələri</vt:lpstr>
      <vt:lpstr>QİDA BORUSUNUN XOŞXASSƏLİ TÖRƏMƏLƏRİ</vt:lpstr>
      <vt:lpstr>Leyomiom və digər xoşxassəli törəmələr</vt:lpstr>
      <vt:lpstr>Gedişi və ağırlaşmaları</vt:lpstr>
      <vt:lpstr>Klinikası</vt:lpstr>
      <vt:lpstr>Diaqnostikası</vt:lpstr>
      <vt:lpstr>Differensial diaqnostika</vt:lpstr>
      <vt:lpstr>Müalicəsi</vt:lpstr>
      <vt:lpstr>QB-nun sistləri</vt:lpstr>
      <vt:lpstr>QİDA BORUSUNUN BƏDXASSƏLİ TÖRƏMƏLƏRİ</vt:lpstr>
      <vt:lpstr>Rastgəlmə tezliyi</vt:lpstr>
      <vt:lpstr>Təsnifatı</vt:lpstr>
      <vt:lpstr>Təsnifatı</vt:lpstr>
      <vt:lpstr>Etiologiyası </vt:lpstr>
      <vt:lpstr>Patogenezi</vt:lpstr>
      <vt:lpstr>Klinik gedişi və ağırlaşmaları</vt:lpstr>
      <vt:lpstr>Ağırlaşmalar</vt:lpstr>
      <vt:lpstr>Klinikası</vt:lpstr>
      <vt:lpstr>Diaqnostikası</vt:lpstr>
      <vt:lpstr>Diaqnostik əlamətlər</vt:lpstr>
      <vt:lpstr>Mərhələnin təyini</vt:lpstr>
      <vt:lpstr>Müalicəsi</vt:lpstr>
      <vt:lpstr>Müalicəsi</vt:lpstr>
      <vt:lpstr>Müalicəsi</vt:lpstr>
      <vt:lpstr>Müalicəsi</vt:lpstr>
      <vt:lpstr>Müalicəsi</vt:lpstr>
      <vt:lpstr>Müalicəsi</vt:lpstr>
      <vt:lpstr>Proqnoz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Windows User</cp:lastModifiedBy>
  <cp:revision>28</cp:revision>
  <dcterms:created xsi:type="dcterms:W3CDTF">2019-06-22T12:56:24Z</dcterms:created>
  <dcterms:modified xsi:type="dcterms:W3CDTF">2021-02-01T19:38:29Z</dcterms:modified>
</cp:coreProperties>
</file>