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tmp" ContentType="image/png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notesMasterIdLst>
    <p:notesMasterId r:id="rId28"/>
  </p:notesMasterIdLst>
  <p:handoutMasterIdLst>
    <p:handoutMasterId r:id="rId29"/>
  </p:handoutMasterIdLst>
  <p:sldIdLst>
    <p:sldId id="284" r:id="rId2"/>
    <p:sldId id="290" r:id="rId3"/>
    <p:sldId id="370" r:id="rId4"/>
    <p:sldId id="344" r:id="rId5"/>
    <p:sldId id="345" r:id="rId6"/>
    <p:sldId id="371" r:id="rId7"/>
    <p:sldId id="346" r:id="rId8"/>
    <p:sldId id="347" r:id="rId9"/>
    <p:sldId id="315" r:id="rId10"/>
    <p:sldId id="367" r:id="rId11"/>
    <p:sldId id="352" r:id="rId12"/>
    <p:sldId id="372" r:id="rId13"/>
    <p:sldId id="354" r:id="rId14"/>
    <p:sldId id="355" r:id="rId15"/>
    <p:sldId id="356" r:id="rId16"/>
    <p:sldId id="357" r:id="rId17"/>
    <p:sldId id="358" r:id="rId18"/>
    <p:sldId id="366" r:id="rId19"/>
    <p:sldId id="361" r:id="rId20"/>
    <p:sldId id="368" r:id="rId21"/>
    <p:sldId id="363" r:id="rId22"/>
    <p:sldId id="369" r:id="rId23"/>
    <p:sldId id="373" r:id="rId24"/>
    <p:sldId id="364" r:id="rId25"/>
    <p:sldId id="374" r:id="rId26"/>
    <p:sldId id="375" r:id="rId27"/>
  </p:sldIdLst>
  <p:sldSz cx="12192000" cy="6858000"/>
  <p:notesSz cx="6784975" cy="98567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990033"/>
    <a:srgbClr val="EC3308"/>
    <a:srgbClr val="CC0066"/>
    <a:srgbClr val="CC6600"/>
    <a:srgbClr val="E59E0F"/>
    <a:srgbClr val="F9B88B"/>
    <a:srgbClr val="FFFF00"/>
    <a:srgbClr val="CC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5956" autoAdjust="0"/>
    <p:restoredTop sz="94660"/>
  </p:normalViewPr>
  <p:slideViewPr>
    <p:cSldViewPr>
      <p:cViewPr varScale="1">
        <p:scale>
          <a:sx n="64" d="100"/>
          <a:sy n="64" d="100"/>
        </p:scale>
        <p:origin x="518" y="93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22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F96A3F57-8E8E-480B-B3DA-A37EB2B17B16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687827E3-154D-4306-9BA0-DBB29ED3DCB8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4" name="Rectangle 4">
            <a:extLst>
              <a:ext uri="{FF2B5EF4-FFF2-40B4-BE49-F238E27FC236}">
                <a16:creationId xmlns:a16="http://schemas.microsoft.com/office/drawing/2014/main" id="{FD5B2386-6FA0-41B3-A78D-071D1674B584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5" name="Rectangle 5">
            <a:extLst>
              <a:ext uri="{FF2B5EF4-FFF2-40B4-BE49-F238E27FC236}">
                <a16:creationId xmlns:a16="http://schemas.microsoft.com/office/drawing/2014/main" id="{6C9CB5A7-3FE5-4153-8D1D-6741779BD1A2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CAAABA63-6357-4A96-B6D6-4C2420F228E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2233723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:a16="http://schemas.microsoft.com/office/drawing/2014/main" id="{DE61E665-D0CD-4E04-A794-227350990310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3" name="Rectangle 3">
            <a:extLst>
              <a:ext uri="{FF2B5EF4-FFF2-40B4-BE49-F238E27FC236}">
                <a16:creationId xmlns:a16="http://schemas.microsoft.com/office/drawing/2014/main" id="{6F1A3818-D082-4AAC-821A-2B5DE226F4AB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4" name="Rectangle 4">
            <a:extLst>
              <a:ext uri="{FF2B5EF4-FFF2-40B4-BE49-F238E27FC236}">
                <a16:creationId xmlns:a16="http://schemas.microsoft.com/office/drawing/2014/main" id="{D50627CB-F651-4DC1-8553-565EE828582B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7950" y="739775"/>
            <a:ext cx="6569075" cy="36957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0725" name="Rectangle 5">
            <a:extLst>
              <a:ext uri="{FF2B5EF4-FFF2-40B4-BE49-F238E27FC236}">
                <a16:creationId xmlns:a16="http://schemas.microsoft.com/office/drawing/2014/main" id="{3F1321E6-2DD7-48DE-8270-1104AA04B6EC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4875" y="4681538"/>
            <a:ext cx="4975225" cy="443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30726" name="Rectangle 6">
            <a:extLst>
              <a:ext uri="{FF2B5EF4-FFF2-40B4-BE49-F238E27FC236}">
                <a16:creationId xmlns:a16="http://schemas.microsoft.com/office/drawing/2014/main" id="{F4144BC2-972F-4229-8823-677C65C17781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7" name="Rectangle 7">
            <a:extLst>
              <a:ext uri="{FF2B5EF4-FFF2-40B4-BE49-F238E27FC236}">
                <a16:creationId xmlns:a16="http://schemas.microsoft.com/office/drawing/2014/main" id="{39040406-AFF7-4750-98CC-4A630F7D688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4E22D279-6E92-471C-9A9D-07E1FA6DEE9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0017183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106BB1-656F-4E66-A0CB-522F204C57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3B4F23-CB75-4709-9ED2-A40C1BC74D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BC20240E-781F-47CB-B424-3657CCE612C2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735A0C76-18BA-4FA5-9A10-AC3161BA260F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850FF8DB-6AC1-4ED8-BB77-2A2907316800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612154-3091-4428-9E11-7C68CF70D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904445" y="6533836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9081233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5030E8-8EEE-4692-BB4E-1D79115AD7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0F335E-27D6-43C3-BEEA-F6F88B69DD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8EC2EB-92BF-4110-83D2-F7070807F4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506478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2415632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4D3FE7-6093-45FC-BDAD-053E00755B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865DD8-7339-4127-BCB8-957D396DC3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690858-7F53-4513-A757-8235282E5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51886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2512178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6C3718-0579-4350-9D51-F8F23CE5EF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92470C-4639-4E9E-9D7C-DE3040D2AF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388E69-3C4B-425A-9FF3-CE41F06AD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DB09D4-83F9-4C4D-B666-8CCAC86234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79182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9159632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75F69-658F-44ED-A4B6-92BA7B5E22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7787D5-5B4D-4F28-A5E0-6253E3ED2B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BD09DEE-B53C-4BF4-ACA7-F8338B1F3A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4D07C3E-B5D4-4D54-A58D-61EAA17A1A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B5D4903-8E6D-4ED8-A6AA-C23AF4401C6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5CF9A0E-E6D6-4282-BA9A-8BBEC5D00A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0978257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075744-9BF8-411A-8823-47122040FB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A1E465F-81C5-4655-A07C-6BB4E99F59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6254340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B41DF10-B88B-4A72-AA02-F4240E0391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0575804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F1E8A5-A49F-4F63-BB7F-D9626E266F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0A78EE-AA02-4B8F-97A1-234E8061F8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9EF486-FBFD-461B-9102-E161DF7A28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108975-190B-44D4-A51C-F431D79D9F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65534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3903600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6C2573-B0CF-48B1-9E7F-2427EFAA65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023C489-4B5F-49B3-9503-171DA0B7494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0DFF43-F0A3-4F60-B3F2-05CB0C799C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348229-9151-4720-B081-EBA35B1AA3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8082897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082401-1B74-4740-89EC-FB2A4F3296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28B3CF-5439-42BE-955E-9FBA646227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8EFDEB-AA1C-42DD-9F08-809A7CA1B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68979099"/>
      </p:ext>
    </p:extLst>
  </p:cSld>
  <p:clrMapOvr>
    <a:masterClrMapping/>
  </p:clrMapOvr>
  <p:hf sldNum="0"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64D4F63-C9F4-49B5-BD9F-4E941F99409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4A64AB-55BC-43CB-8D5E-14D929360C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6669A3-57E8-4ED1-AD67-69586AA3C4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132215861"/>
      </p:ext>
    </p:extLst>
  </p:cSld>
  <p:clrMapOvr>
    <a:masterClrMapping/>
  </p:clrMapOvr>
  <p:hf sldNum="0" hd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C3516C28-3E65-4AAB-A130-1AED07BD90AB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1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Prof.Dr.</a:t>
            </a:r>
            <a:r>
              <a:rPr lang="az-Latn-AZ" sz="1400" b="1" baseline="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Adil Qeybulla, Dr. S.Məmmədova</a:t>
            </a:r>
            <a:endParaRPr lang="en-US" sz="1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6CB555-D002-40FF-AE51-AD57A9C7C7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9ADBCA96-9AA2-4CB2-854D-FBB7057F6260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az-Latn-AZ" sz="1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QERX</a:t>
            </a:r>
            <a:endParaRPr lang="en-US" sz="1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F4306628-D2D9-440A-B9D6-95AD2CCD5EA7}"/>
              </a:ext>
            </a:extLst>
          </p:cNvPr>
          <p:cNvPicPr>
            <a:picLocks noChangeAspect="1"/>
          </p:cNvPicPr>
          <p:nvPr/>
        </p:nvPicPr>
        <p:blipFill>
          <a:blip r:embed="rId1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30270A2-F7E4-4BA7-8635-81FBDDE51A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6625494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</p:sldLayoutIdLst>
  <p:hf sldNum="0" hd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rgbClr val="7030A0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tm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lvl="0"/>
            <a:r>
              <a:rPr lang="en-US" altLang="en-US" dirty="0" err="1">
                <a:cs typeface="Times New Roman" pitchFamily="18" charset="0"/>
              </a:rPr>
              <a:t>Qas</a:t>
            </a:r>
            <a:r>
              <a:rPr lang="az-Latn-AZ" altLang="en-US" dirty="0">
                <a:cs typeface="Times New Roman" pitchFamily="18" charset="0"/>
              </a:rPr>
              <a:t>troezofageal reflüks xəstəliyi</a:t>
            </a:r>
            <a:endParaRPr lang="en-US" dirty="0"/>
          </a:p>
        </p:txBody>
      </p:sp>
      <p:sp>
        <p:nvSpPr>
          <p:cNvPr id="56323" name="Rectangle 3">
            <a:extLst>
              <a:ext uri="{FF2B5EF4-FFF2-40B4-BE49-F238E27FC236}">
                <a16:creationId xmlns:a16="http://schemas.microsoft.com/office/drawing/2014/main" id="{D535B5EA-685D-4B73-9F9E-A44FDB0ECB1D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az-Latn-AZ" altLang="en-US" sz="2400" dirty="0"/>
              <a:t>M.D., Professor </a:t>
            </a:r>
            <a:r>
              <a:rPr lang="az-Latn-AZ" altLang="en-US" sz="2400" b="1" dirty="0"/>
              <a:t>Adil Əbülfət oğlu QEYBULLA</a:t>
            </a:r>
            <a:r>
              <a:rPr lang="en-US" altLang="en-US" sz="2400" b="1" dirty="0"/>
              <a:t> </a:t>
            </a:r>
            <a:endParaRPr lang="az-Latn-AZ" altLang="en-US" sz="2400" b="1" dirty="0"/>
          </a:p>
          <a:p>
            <a:pPr>
              <a:lnSpc>
                <a:spcPct val="80000"/>
              </a:lnSpc>
            </a:pPr>
            <a:r>
              <a:rPr lang="en-US" altLang="en-US" sz="2400" dirty="0" err="1"/>
              <a:t>doktorant</a:t>
            </a:r>
            <a:r>
              <a:rPr lang="en-US" altLang="en-US" sz="2400" b="1" dirty="0"/>
              <a:t> </a:t>
            </a:r>
            <a:r>
              <a:rPr lang="az-Latn-AZ" altLang="en-US" sz="2400" b="1" dirty="0"/>
              <a:t>Sənəm Məmmədova Yolçu qızı</a:t>
            </a:r>
          </a:p>
          <a:p>
            <a:pPr>
              <a:lnSpc>
                <a:spcPct val="80000"/>
              </a:lnSpc>
            </a:pPr>
            <a:r>
              <a:rPr lang="az-Latn-AZ" altLang="en-US" sz="2400" dirty="0"/>
              <a:t>Azərbaycan Tibb Universitetinin </a:t>
            </a:r>
          </a:p>
          <a:p>
            <a:pPr>
              <a:lnSpc>
                <a:spcPct val="80000"/>
              </a:lnSpc>
            </a:pPr>
            <a:r>
              <a:rPr lang="az-Latn-AZ" altLang="en-US" sz="2400" dirty="0"/>
              <a:t>I cərrahi xəstəliklər kafedrası</a:t>
            </a: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1847528" y="1628800"/>
            <a:ext cx="8928992" cy="194421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az-Latn-AZ" altLang="en-US" sz="5400" b="1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</a:br>
            <a:endParaRPr kumimoji="0" lang="az-Latn-AZ" altLang="en-US" sz="5400" b="1" i="0" u="none" strike="noStrike" kern="1200" cap="none" spc="0" normalizeH="0" baseline="0" noProof="0" dirty="0">
              <a:ln>
                <a:noFill/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z-Latn-AZ" altLang="en-US" sz="54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/>
            <a:r>
              <a:rPr lang="en-US" sz="3600" dirty="0" err="1">
                <a:cs typeface="Times New Roman" panose="02020603050405020304" pitchFamily="18" charset="0"/>
              </a:rPr>
              <a:t>Tərifi</a:t>
            </a:r>
            <a:endParaRPr lang="en-US" sz="3600" dirty="0"/>
          </a:p>
        </p:txBody>
      </p:sp>
      <p:sp>
        <p:nvSpPr>
          <p:cNvPr id="65539" name="Rectangle 3">
            <a:extLst>
              <a:ext uri="{FF2B5EF4-FFF2-40B4-BE49-F238E27FC236}">
                <a16:creationId xmlns:a16="http://schemas.microsoft.com/office/drawing/2014/main" id="{30D5E9C7-5805-423A-A3D7-1B6E8D6062BB}"/>
              </a:ext>
            </a:extLst>
          </p:cNvPr>
          <p:cNvSpPr>
            <a:spLocks noGrp="1" noChangeArrowheads="1"/>
          </p:cNvSpPr>
          <p:nvPr>
            <p:ph sz="half" idx="1"/>
          </p:nvPr>
        </p:nvSpPr>
        <p:spPr>
          <a:xfrm>
            <a:off x="623392" y="1268760"/>
            <a:ext cx="5181600" cy="4351338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en-US" sz="2400" b="1" dirty="0">
              <a:solidFill>
                <a:schemeClr val="accent1"/>
              </a:solidFill>
            </a:endParaRPr>
          </a:p>
          <a:p>
            <a:r>
              <a:rPr lang="en-US" sz="2400" b="1" dirty="0" err="1"/>
              <a:t>Reflüks</a:t>
            </a:r>
            <a:r>
              <a:rPr lang="en-US" sz="2400" dirty="0"/>
              <a:t> - </a:t>
            </a:r>
            <a:r>
              <a:rPr lang="en-US" sz="2400" dirty="0" err="1"/>
              <a:t>möhtəviyyatın</a:t>
            </a:r>
            <a:r>
              <a:rPr lang="en-US" sz="2400" dirty="0"/>
              <a:t> </a:t>
            </a:r>
            <a:r>
              <a:rPr lang="en-US" sz="2400" dirty="0" err="1"/>
              <a:t>bir</a:t>
            </a:r>
            <a:r>
              <a:rPr lang="en-US" sz="2400" dirty="0"/>
              <a:t> </a:t>
            </a:r>
            <a:r>
              <a:rPr lang="en-US" sz="2400" dirty="0" err="1"/>
              <a:t>bölgədən</a:t>
            </a:r>
            <a:r>
              <a:rPr lang="en-US" sz="2400" dirty="0"/>
              <a:t> </a:t>
            </a:r>
            <a:r>
              <a:rPr lang="en-US" sz="2400" dirty="0" err="1"/>
              <a:t>əvvəlki</a:t>
            </a:r>
            <a:r>
              <a:rPr lang="en-US" sz="2400" dirty="0"/>
              <a:t> </a:t>
            </a:r>
            <a:r>
              <a:rPr lang="en-US" sz="2400" dirty="0" err="1"/>
              <a:t>anatomik</a:t>
            </a:r>
            <a:r>
              <a:rPr lang="en-US" sz="2400" dirty="0"/>
              <a:t> </a:t>
            </a:r>
            <a:r>
              <a:rPr lang="en-US" sz="2400" dirty="0" err="1"/>
              <a:t>bölgəyə</a:t>
            </a:r>
            <a:r>
              <a:rPr lang="en-US" sz="2400" dirty="0"/>
              <a:t> </a:t>
            </a:r>
            <a:r>
              <a:rPr lang="en-US" sz="2400" dirty="0" err="1"/>
              <a:t>geriyə</a:t>
            </a:r>
            <a:r>
              <a:rPr lang="en-US" sz="2400" dirty="0"/>
              <a:t> </a:t>
            </a:r>
            <a:r>
              <a:rPr lang="en-US" sz="2400" dirty="0" err="1"/>
              <a:t>qayıtması</a:t>
            </a:r>
            <a:r>
              <a:rPr lang="en-US" sz="2400" dirty="0"/>
              <a:t> </a:t>
            </a:r>
            <a:r>
              <a:rPr lang="en-US" sz="2400" dirty="0" err="1"/>
              <a:t>hadisəsidir</a:t>
            </a:r>
            <a:r>
              <a:rPr lang="az-Latn-AZ" sz="2400" dirty="0"/>
              <a:t>.</a:t>
            </a:r>
          </a:p>
          <a:p>
            <a:pPr marL="0" indent="0">
              <a:buNone/>
            </a:pPr>
            <a:endParaRPr lang="en-US" sz="2400" dirty="0"/>
          </a:p>
          <a:p>
            <a:r>
              <a:rPr lang="en-US" sz="2400" dirty="0"/>
              <a:t> </a:t>
            </a:r>
            <a:r>
              <a:rPr lang="en-US" sz="2400" dirty="0" err="1"/>
              <a:t>Geriyə</a:t>
            </a:r>
            <a:r>
              <a:rPr lang="en-US" sz="2400" dirty="0"/>
              <a:t> </a:t>
            </a:r>
            <a:r>
              <a:rPr lang="en-US" sz="2400" dirty="0" err="1"/>
              <a:t>qayıdan</a:t>
            </a:r>
            <a:r>
              <a:rPr lang="en-US" sz="2400" dirty="0"/>
              <a:t> </a:t>
            </a:r>
            <a:r>
              <a:rPr lang="en-US" sz="2400" dirty="0" err="1"/>
              <a:t>möhtəviyyat</a:t>
            </a:r>
            <a:r>
              <a:rPr lang="en-US" sz="2400" dirty="0"/>
              <a:t> </a:t>
            </a:r>
            <a:r>
              <a:rPr lang="en-US" sz="2400" b="1" dirty="0" err="1"/>
              <a:t>reflüktat</a:t>
            </a:r>
            <a:r>
              <a:rPr lang="en-US" sz="2400" dirty="0"/>
              <a:t> </a:t>
            </a:r>
            <a:r>
              <a:rPr lang="en-US" sz="2400" dirty="0" err="1"/>
              <a:t>adlandırılır</a:t>
            </a:r>
            <a:r>
              <a:rPr lang="en-US" sz="2400" dirty="0"/>
              <a:t>.</a:t>
            </a:r>
          </a:p>
          <a:p>
            <a:pPr marL="0" indent="0">
              <a:buNone/>
            </a:pPr>
            <a:endParaRPr lang="en-US" sz="2400" dirty="0"/>
          </a:p>
          <a:p>
            <a:r>
              <a:rPr lang="en-US" sz="2400" dirty="0"/>
              <a:t> </a:t>
            </a:r>
            <a:r>
              <a:rPr lang="en-US" sz="2400" b="1" dirty="0" err="1"/>
              <a:t>Requrgitasiya</a:t>
            </a:r>
            <a:r>
              <a:rPr lang="en-US" sz="2400" dirty="0"/>
              <a:t> - </a:t>
            </a:r>
            <a:r>
              <a:rPr lang="en-US" sz="2400" dirty="0" err="1"/>
              <a:t>mədə</a:t>
            </a:r>
            <a:r>
              <a:rPr lang="en-US" sz="2400" dirty="0"/>
              <a:t> </a:t>
            </a:r>
            <a:r>
              <a:rPr lang="en-US" sz="2400" dirty="0" err="1"/>
              <a:t>möhtəviyyatının</a:t>
            </a:r>
            <a:r>
              <a:rPr lang="en-US" sz="2400" dirty="0"/>
              <a:t> </a:t>
            </a:r>
            <a:r>
              <a:rPr lang="en-US" sz="2400" dirty="0" err="1"/>
              <a:t>udlaq</a:t>
            </a:r>
            <a:r>
              <a:rPr lang="en-US" sz="2400" dirty="0"/>
              <a:t> </a:t>
            </a:r>
            <a:r>
              <a:rPr lang="en-US" sz="2400" dirty="0" err="1"/>
              <a:t>və</a:t>
            </a:r>
            <a:r>
              <a:rPr lang="en-US" sz="2400" dirty="0"/>
              <a:t> </a:t>
            </a:r>
            <a:r>
              <a:rPr lang="en-US" sz="2400" dirty="0" err="1"/>
              <a:t>ağıza</a:t>
            </a:r>
            <a:r>
              <a:rPr lang="en-US" sz="2400" dirty="0"/>
              <a:t> </a:t>
            </a:r>
            <a:r>
              <a:rPr lang="en-US" sz="2400" dirty="0" err="1"/>
              <a:t>qədər</a:t>
            </a:r>
            <a:r>
              <a:rPr lang="en-US" sz="2400" dirty="0"/>
              <a:t> </a:t>
            </a:r>
            <a:r>
              <a:rPr lang="en-US" sz="2400" dirty="0" err="1"/>
              <a:t>geriyə</a:t>
            </a:r>
            <a:r>
              <a:rPr lang="en-US" sz="2400" dirty="0"/>
              <a:t> </a:t>
            </a:r>
            <a:r>
              <a:rPr lang="en-US" sz="2400" dirty="0" err="1"/>
              <a:t>qayıtmasıdır</a:t>
            </a:r>
            <a:r>
              <a:rPr lang="az-Latn-AZ" sz="2400" dirty="0"/>
              <a:t>.</a:t>
            </a:r>
            <a:endParaRPr lang="az-Latn-AZ" sz="3600" b="1" dirty="0"/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2595538" y="0"/>
            <a:ext cx="6715172" cy="82583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az-Latn-AZ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</a:br>
            <a:endParaRPr kumimoji="0" lang="az-Latn-AZ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z-Latn-AZ" altLang="en-US" sz="2800" b="1" dirty="0">
              <a:solidFill>
                <a:srgbClr val="C00000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0" marR="0" lvl="0" indent="0" algn="ctr" defTabSz="6858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+mj-ea"/>
              <a:cs typeface="+mj-cs"/>
            </a:endParaRPr>
          </a:p>
        </p:txBody>
      </p:sp>
      <p:pic>
        <p:nvPicPr>
          <p:cNvPr id="12" name="Рисунок 2"/>
          <p:cNvPicPr>
            <a:picLocks noGrp="1" noChangeAspect="1"/>
          </p:cNvPicPr>
          <p:nvPr>
            <p:ph sz="half" idx="2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762"/>
          <a:stretch/>
        </p:blipFill>
        <p:spPr>
          <a:xfrm>
            <a:off x="6528048" y="1616544"/>
            <a:ext cx="4902922" cy="400355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55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55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55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55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55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55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55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55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55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2747749" y="-51761"/>
            <a:ext cx="586285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685800">
              <a:lnSpc>
                <a:spcPct val="90000"/>
              </a:lnSpc>
              <a:spcBef>
                <a:spcPts val="750"/>
              </a:spcBef>
            </a:pPr>
            <a:r>
              <a:rPr lang="en-US" sz="4000" b="1" dirty="0" err="1"/>
              <a:t>Tərifi</a:t>
            </a:r>
            <a:r>
              <a:rPr lang="az-Latn-AZ" sz="4000" b="1" dirty="0"/>
              <a:t>- davamı</a:t>
            </a:r>
            <a:endParaRPr lang="en-US" sz="4000" b="1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3392" y="1381176"/>
            <a:ext cx="5181600" cy="4640112"/>
          </a:xfrm>
        </p:spPr>
        <p:txBody>
          <a:bodyPr>
            <a:noAutofit/>
          </a:bodyPr>
          <a:lstStyle/>
          <a:p>
            <a:pPr algn="just"/>
            <a:r>
              <a:rPr lang="en-US" sz="2400" dirty="0" err="1">
                <a:cs typeface="Times New Roman" panose="02020603050405020304" pitchFamily="18" charset="0"/>
              </a:rPr>
              <a:t>Reflüks-ezofagit</a:t>
            </a:r>
            <a:r>
              <a:rPr lang="en-US" sz="2400" dirty="0">
                <a:cs typeface="Times New Roman" panose="02020603050405020304" pitchFamily="18" charset="0"/>
              </a:rPr>
              <a:t> ‒ </a:t>
            </a:r>
            <a:r>
              <a:rPr lang="en-US" sz="2400" dirty="0" err="1">
                <a:cs typeface="Times New Roman" panose="02020603050405020304" pitchFamily="18" charset="0"/>
              </a:rPr>
              <a:t>mədə</a:t>
            </a:r>
            <a:r>
              <a:rPr lang="en-US" sz="2400" dirty="0"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cs typeface="Times New Roman" panose="02020603050405020304" pitchFamily="18" charset="0"/>
              </a:rPr>
              <a:t>və</a:t>
            </a:r>
            <a:r>
              <a:rPr lang="en-US" sz="2400" dirty="0"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cs typeface="Times New Roman" panose="02020603050405020304" pitchFamily="18" charset="0"/>
              </a:rPr>
              <a:t>ya</a:t>
            </a:r>
            <a:r>
              <a:rPr lang="en-US" sz="2400" dirty="0"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cs typeface="Times New Roman" panose="02020603050405020304" pitchFamily="18" charset="0"/>
              </a:rPr>
              <a:t>mədə</a:t>
            </a:r>
            <a:r>
              <a:rPr lang="en-US" sz="2400" dirty="0">
                <a:cs typeface="Times New Roman" panose="02020603050405020304" pitchFamily="18" charset="0"/>
              </a:rPr>
              <a:t>-OBB </a:t>
            </a:r>
            <a:r>
              <a:rPr lang="en-US" sz="2400" dirty="0" err="1">
                <a:cs typeface="Times New Roman" panose="02020603050405020304" pitchFamily="18" charset="0"/>
              </a:rPr>
              <a:t>möhtəviyyatının</a:t>
            </a:r>
            <a:r>
              <a:rPr lang="en-US" sz="2400" dirty="0"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cs typeface="Times New Roman" panose="02020603050405020304" pitchFamily="18" charset="0"/>
              </a:rPr>
              <a:t>reflüksü</a:t>
            </a:r>
            <a:r>
              <a:rPr lang="en-US" sz="2400" dirty="0"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cs typeface="Times New Roman" panose="02020603050405020304" pitchFamily="18" charset="0"/>
              </a:rPr>
              <a:t>nəticəsində</a:t>
            </a:r>
            <a:r>
              <a:rPr lang="en-US" sz="2400" dirty="0">
                <a:cs typeface="Times New Roman" panose="02020603050405020304" pitchFamily="18" charset="0"/>
              </a:rPr>
              <a:t> QB-nun distal </a:t>
            </a:r>
            <a:r>
              <a:rPr lang="en-US" sz="2400" dirty="0" err="1">
                <a:cs typeface="Times New Roman" panose="02020603050405020304" pitchFamily="18" charset="0"/>
              </a:rPr>
              <a:t>hissəsini</a:t>
            </a:r>
            <a:r>
              <a:rPr lang="en-US" sz="2400" dirty="0"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cs typeface="Times New Roman" panose="02020603050405020304" pitchFamily="18" charset="0"/>
              </a:rPr>
              <a:t>əhatə</a:t>
            </a:r>
            <a:r>
              <a:rPr lang="en-US" sz="2400" dirty="0"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cs typeface="Times New Roman" panose="02020603050405020304" pitchFamily="18" charset="0"/>
              </a:rPr>
              <a:t>edən</a:t>
            </a:r>
            <a:r>
              <a:rPr lang="en-US" sz="2400" dirty="0"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cs typeface="Times New Roman" panose="02020603050405020304" pitchFamily="18" charset="0"/>
              </a:rPr>
              <a:t>kimyəvi</a:t>
            </a:r>
            <a:r>
              <a:rPr lang="en-US" sz="2400" dirty="0"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cs typeface="Times New Roman" panose="02020603050405020304" pitchFamily="18" charset="0"/>
              </a:rPr>
              <a:t>iltihab</a:t>
            </a:r>
            <a:r>
              <a:rPr lang="en-US" sz="2400" dirty="0"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cs typeface="Times New Roman" panose="02020603050405020304" pitchFamily="18" charset="0"/>
              </a:rPr>
              <a:t>prosesidir</a:t>
            </a:r>
            <a:r>
              <a:rPr lang="az-Latn-AZ" sz="2400" dirty="0">
                <a:cs typeface="Times New Roman" panose="02020603050405020304" pitchFamily="18" charset="0"/>
              </a:rPr>
              <a:t>.</a:t>
            </a:r>
            <a:endParaRPr lang="en-US" sz="2400" dirty="0"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2400" dirty="0">
              <a:cs typeface="Times New Roman" panose="02020603050405020304" pitchFamily="18" charset="0"/>
            </a:endParaRPr>
          </a:p>
          <a:p>
            <a:pPr algn="just"/>
            <a:r>
              <a:rPr lang="en-US" sz="2400" dirty="0" err="1">
                <a:cs typeface="Times New Roman" panose="02020603050405020304" pitchFamily="18" charset="0"/>
              </a:rPr>
              <a:t>Qastroezofageal</a:t>
            </a:r>
            <a:r>
              <a:rPr lang="en-US" sz="2400" dirty="0"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cs typeface="Times New Roman" panose="02020603050405020304" pitchFamily="18" charset="0"/>
              </a:rPr>
              <a:t>reflüks</a:t>
            </a:r>
            <a:r>
              <a:rPr lang="en-US" sz="2400" dirty="0"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cs typeface="Times New Roman" panose="02020603050405020304" pitchFamily="18" charset="0"/>
              </a:rPr>
              <a:t>xəstəliyi</a:t>
            </a:r>
            <a:r>
              <a:rPr lang="en-US" sz="2400" dirty="0">
                <a:cs typeface="Times New Roman" panose="02020603050405020304" pitchFamily="18" charset="0"/>
              </a:rPr>
              <a:t> ‒ QB-</a:t>
            </a:r>
            <a:r>
              <a:rPr lang="en-US" sz="2400" dirty="0" err="1">
                <a:cs typeface="Times New Roman" panose="02020603050405020304" pitchFamily="18" charset="0"/>
              </a:rPr>
              <a:t>na</a:t>
            </a:r>
            <a:r>
              <a:rPr lang="en-US" sz="2400" dirty="0"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cs typeface="Times New Roman" panose="02020603050405020304" pitchFamily="18" charset="0"/>
              </a:rPr>
              <a:t>mədə</a:t>
            </a:r>
            <a:r>
              <a:rPr lang="en-US" sz="2400" dirty="0"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cs typeface="Times New Roman" panose="02020603050405020304" pitchFamily="18" charset="0"/>
              </a:rPr>
              <a:t>və</a:t>
            </a:r>
            <a:r>
              <a:rPr lang="en-US" sz="2400" dirty="0"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cs typeface="Times New Roman" panose="02020603050405020304" pitchFamily="18" charset="0"/>
              </a:rPr>
              <a:t>ya</a:t>
            </a:r>
            <a:r>
              <a:rPr lang="en-US" sz="2400" dirty="0"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cs typeface="Times New Roman" panose="02020603050405020304" pitchFamily="18" charset="0"/>
              </a:rPr>
              <a:t>qastroduodenal</a:t>
            </a:r>
            <a:r>
              <a:rPr lang="en-US" sz="2400" dirty="0"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cs typeface="Times New Roman" panose="02020603050405020304" pitchFamily="18" charset="0"/>
              </a:rPr>
              <a:t>möhtəviyyatının</a:t>
            </a:r>
            <a:r>
              <a:rPr lang="en-US" sz="2400" dirty="0"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cs typeface="Times New Roman" panose="02020603050405020304" pitchFamily="18" charset="0"/>
              </a:rPr>
              <a:t>keçməsi</a:t>
            </a:r>
            <a:r>
              <a:rPr lang="en-US" sz="2400" dirty="0"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cs typeface="Times New Roman" panose="02020603050405020304" pitchFamily="18" charset="0"/>
              </a:rPr>
              <a:t>nəticəsində</a:t>
            </a:r>
            <a:r>
              <a:rPr lang="en-US" sz="2400" dirty="0"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cs typeface="Times New Roman" panose="02020603050405020304" pitchFamily="18" charset="0"/>
              </a:rPr>
              <a:t>meydana</a:t>
            </a:r>
            <a:r>
              <a:rPr lang="en-US" sz="2400" dirty="0"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cs typeface="Times New Roman" panose="02020603050405020304" pitchFamily="18" charset="0"/>
              </a:rPr>
              <a:t>çıxan</a:t>
            </a:r>
            <a:r>
              <a:rPr lang="en-US" sz="2400" dirty="0"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cs typeface="Times New Roman" panose="02020603050405020304" pitchFamily="18" charset="0"/>
              </a:rPr>
              <a:t>kimyəvi</a:t>
            </a:r>
            <a:r>
              <a:rPr lang="en-US" sz="2400" dirty="0"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cs typeface="Times New Roman" panose="02020603050405020304" pitchFamily="18" charset="0"/>
              </a:rPr>
              <a:t>iltihabdır</a:t>
            </a:r>
            <a:r>
              <a:rPr lang="en-US" sz="2400" dirty="0"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cs typeface="Times New Roman" panose="02020603050405020304" pitchFamily="18" charset="0"/>
              </a:rPr>
              <a:t>klinik</a:t>
            </a:r>
            <a:r>
              <a:rPr lang="en-US" sz="2400" dirty="0"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cs typeface="Times New Roman" panose="02020603050405020304" pitchFamily="18" charset="0"/>
              </a:rPr>
              <a:t>əlamətlərlə</a:t>
            </a:r>
            <a:r>
              <a:rPr lang="en-US" sz="2400" dirty="0"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cs typeface="Times New Roman" panose="02020603050405020304" pitchFamily="18" charset="0"/>
              </a:rPr>
              <a:t>biruzə</a:t>
            </a:r>
            <a:r>
              <a:rPr lang="en-US" sz="2400" dirty="0"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cs typeface="Times New Roman" panose="02020603050405020304" pitchFamily="18" charset="0"/>
              </a:rPr>
              <a:t>verir</a:t>
            </a:r>
            <a:r>
              <a:rPr lang="en-US" sz="2400" dirty="0"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cs typeface="Times New Roman" panose="02020603050405020304" pitchFamily="18" charset="0"/>
              </a:rPr>
              <a:t>endoskopik</a:t>
            </a:r>
            <a:r>
              <a:rPr lang="en-US" sz="2400" dirty="0"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cs typeface="Times New Roman" panose="02020603050405020304" pitchFamily="18" charset="0"/>
              </a:rPr>
              <a:t>olaraq</a:t>
            </a:r>
            <a:r>
              <a:rPr lang="en-US" sz="2400" dirty="0"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cs typeface="Times New Roman" panose="02020603050405020304" pitchFamily="18" charset="0"/>
              </a:rPr>
              <a:t>görünməyə</a:t>
            </a:r>
            <a:r>
              <a:rPr lang="en-US" sz="2400" dirty="0"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cs typeface="Times New Roman" panose="02020603050405020304" pitchFamily="18" charset="0"/>
              </a:rPr>
              <a:t>bilir</a:t>
            </a:r>
            <a:r>
              <a:rPr lang="en-US" sz="2400" dirty="0"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9" name="Рисунок 5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8048" y="1384192"/>
            <a:ext cx="4974313" cy="4680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13323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2747749" y="-146534"/>
            <a:ext cx="6876643" cy="835878"/>
          </a:xfrm>
        </p:spPr>
        <p:txBody>
          <a:bodyPr>
            <a:normAutofit/>
          </a:bodyPr>
          <a:lstStyle/>
          <a:p>
            <a:r>
              <a:rPr lang="az-Latn-AZ" sz="3600" dirty="0"/>
              <a:t>Rastgəlmə tezliyi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az-Latn-AZ" dirty="0">
                <a:cs typeface="Times New Roman" panose="02020603050405020304" pitchFamily="18" charset="0"/>
              </a:rPr>
              <a:t>QB xəstəliklərinin 75%-ni təşkil edir. </a:t>
            </a:r>
            <a:endParaRPr lang="en-US" dirty="0"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cs typeface="Times New Roman" panose="02020603050405020304" pitchFamily="18" charset="0"/>
              </a:rPr>
              <a:t> </a:t>
            </a:r>
            <a:r>
              <a:rPr lang="az-Latn-AZ" dirty="0">
                <a:cs typeface="Times New Roman" panose="02020603050405020304" pitchFamily="18" charset="0"/>
              </a:rPr>
              <a:t>Əhalinin 20-30%-də davamlı və ya təkrarlanan reflüks xəstəliyi olur.</a:t>
            </a:r>
            <a:endParaRPr lang="en-US" dirty="0"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75775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4000" dirty="0">
                <a:cs typeface="Times New Roman" pitchFamily="18" charset="0"/>
              </a:rPr>
              <a:t>Təsnifatı</a:t>
            </a:r>
            <a:endParaRPr lang="ru-RU" sz="4000" dirty="0"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412776"/>
            <a:ext cx="10515600" cy="4764187"/>
          </a:xfrm>
        </p:spPr>
        <p:txBody>
          <a:bodyPr numCol="2">
            <a:normAutofit/>
          </a:bodyPr>
          <a:lstStyle/>
          <a:p>
            <a:pPr marL="0" indent="0" fontAlgn="t">
              <a:buNone/>
            </a:pPr>
            <a:endParaRPr lang="az-Latn-AZ" b="1" dirty="0"/>
          </a:p>
          <a:p>
            <a:pPr fontAlgn="t"/>
            <a:r>
              <a:rPr lang="az-Latn-AZ" b="1" dirty="0"/>
              <a:t>Gedişinə görə</a:t>
            </a:r>
            <a:endParaRPr lang="en-US" dirty="0"/>
          </a:p>
          <a:p>
            <a:pPr fontAlgn="t"/>
            <a:r>
              <a:rPr lang="az-Latn-AZ" dirty="0"/>
              <a:t>Eroziv</a:t>
            </a:r>
            <a:endParaRPr lang="en-US" dirty="0"/>
          </a:p>
          <a:p>
            <a:pPr fontAlgn="t"/>
            <a:r>
              <a:rPr lang="az-Latn-AZ" dirty="0"/>
              <a:t>Qeyri-eroziv</a:t>
            </a:r>
          </a:p>
          <a:p>
            <a:pPr fontAlgn="t"/>
            <a:endParaRPr lang="az-Latn-AZ" dirty="0"/>
          </a:p>
          <a:p>
            <a:pPr fontAlgn="t"/>
            <a:endParaRPr lang="az-Latn-AZ" dirty="0"/>
          </a:p>
          <a:p>
            <a:pPr fontAlgn="t"/>
            <a:endParaRPr lang="az-Latn-AZ" dirty="0"/>
          </a:p>
          <a:p>
            <a:pPr fontAlgn="t"/>
            <a:endParaRPr lang="az-Latn-AZ" dirty="0"/>
          </a:p>
          <a:p>
            <a:pPr fontAlgn="t"/>
            <a:endParaRPr lang="az-Latn-AZ" dirty="0"/>
          </a:p>
          <a:p>
            <a:pPr fontAlgn="t"/>
            <a:endParaRPr lang="en-US" dirty="0"/>
          </a:p>
          <a:p>
            <a:pPr fontAlgn="t"/>
            <a:r>
              <a:rPr lang="az-Latn-AZ" b="1" dirty="0"/>
              <a:t> Klinikasına görə</a:t>
            </a:r>
            <a:endParaRPr lang="en-US" dirty="0"/>
          </a:p>
          <a:p>
            <a:pPr fontAlgn="t"/>
            <a:r>
              <a:rPr lang="az-Latn-AZ" dirty="0"/>
              <a:t>Tipik əlamətlərlə</a:t>
            </a:r>
            <a:endParaRPr lang="en-US" dirty="0"/>
          </a:p>
          <a:p>
            <a:pPr fontAlgn="t"/>
            <a:r>
              <a:rPr lang="az-Latn-AZ" dirty="0"/>
              <a:t>Atipik əlamətlərlə </a:t>
            </a:r>
            <a:endParaRPr lang="en-US" dirty="0"/>
          </a:p>
          <a:p>
            <a:pPr fontAlgn="t"/>
            <a:endParaRPr lang="en-US" dirty="0"/>
          </a:p>
          <a:p>
            <a:pPr marL="0" indent="0" fontAlgn="t">
              <a:buNone/>
            </a:pPr>
            <a:endParaRPr lang="en-US" dirty="0"/>
          </a:p>
          <a:p>
            <a:endParaRPr lang="en-US" dirty="0"/>
          </a:p>
        </p:txBody>
      </p:sp>
      <p:sp>
        <p:nvSpPr>
          <p:cNvPr id="7" name="Rectangle 1">
            <a:extLst>
              <a:ext uri="{FF2B5EF4-FFF2-40B4-BE49-F238E27FC236}">
                <a16:creationId xmlns:a16="http://schemas.microsoft.com/office/drawing/2014/main" id="{218E0913-D195-BB41-8665-ACB43AF635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-23398" y="-880179"/>
            <a:ext cx="12697949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 algn="l"/>
              </a:tabLst>
            </a:pPr>
            <a:r>
              <a:rPr kumimoji="0" lang="az-Latn-AZ" altLang="en-US" sz="1400" b="1" i="0" u="none" strike="noStrike" cap="none" normalizeH="0" baseline="0">
                <a:ln>
                  <a:noFill/>
                </a:ln>
                <a:solidFill>
                  <a:srgbClr val="0070C0"/>
                </a:solidFill>
                <a:effectLst/>
                <a:latin typeface="Calibri" panose="020F0502020204030204" pitchFamily="34" charset="0"/>
                <a:ea typeface="MS Mincho" panose="02020609040205080304" pitchFamily="49" charset="-128"/>
              </a:rPr>
              <a:t>Təsnifatı</a:t>
            </a:r>
            <a:endParaRPr kumimoji="0" lang="az-Latn-AZ" altLang="en-US" sz="6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8600" algn="l"/>
              </a:tabLst>
            </a:pPr>
            <a:endParaRPr kumimoji="0" lang="az-Latn-AZ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49031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47749" y="-146534"/>
            <a:ext cx="7164675" cy="1199270"/>
          </a:xfrm>
        </p:spPr>
        <p:txBody>
          <a:bodyPr>
            <a:normAutofit/>
          </a:bodyPr>
          <a:lstStyle/>
          <a:p>
            <a:r>
              <a:rPr lang="az-Latn-AZ" dirty="0">
                <a:cs typeface="Times New Roman" pitchFamily="18" charset="0"/>
              </a:rPr>
              <a:t>Təsnifatı-davamı</a:t>
            </a:r>
            <a:br>
              <a:rPr lang="az-Latn-AZ" dirty="0">
                <a:cs typeface="Times New Roman" pitchFamily="18" charset="0"/>
              </a:rPr>
            </a:br>
            <a:r>
              <a:rPr lang="az-Latn-AZ" dirty="0">
                <a:cs typeface="Times New Roman" pitchFamily="18" charset="0"/>
              </a:rPr>
              <a:t>ağırlıq dərəcəsinə görə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95400" y="1460016"/>
            <a:ext cx="5181600" cy="4692179"/>
          </a:xfrm>
        </p:spPr>
        <p:txBody>
          <a:bodyPr>
            <a:normAutofit fontScale="70000" lnSpcReduction="20000"/>
          </a:bodyPr>
          <a:lstStyle/>
          <a:p>
            <a:pPr>
              <a:spcAft>
                <a:spcPts val="0"/>
              </a:spcAft>
            </a:pPr>
            <a:r>
              <a:rPr lang="az-Latn-AZ" dirty="0">
                <a:cs typeface="Times New Roman" panose="02020603050405020304" pitchFamily="18" charset="0"/>
              </a:rPr>
              <a:t>Los-Angeles təsnifatına görə eroziv QERX-in 4 ağırlıq dərəcəsi ayırd edilir:</a:t>
            </a:r>
            <a:endParaRPr lang="en-US" sz="2400" dirty="0"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Symbol" pitchFamily="2" charset="2"/>
              <a:buChar char=""/>
              <a:tabLst>
                <a:tab pos="228600" algn="l"/>
              </a:tabLst>
            </a:pPr>
            <a:r>
              <a:rPr lang="az-Latn-AZ" dirty="0">
                <a:cs typeface="Times New Roman" panose="02020603050405020304" pitchFamily="18" charset="0"/>
              </a:rPr>
              <a:t>A (I dərəcə) eritema və ödem fonunda bir və ya bir neçə xətti,  &lt;5mm  ölcülü, bir-biri ilə birləşməyən eroziyalar;</a:t>
            </a:r>
          </a:p>
          <a:p>
            <a:pPr lvl="0">
              <a:spcAft>
                <a:spcPts val="0"/>
              </a:spcAft>
              <a:tabLst>
                <a:tab pos="228600" algn="l"/>
              </a:tabLst>
            </a:pPr>
            <a:endParaRPr lang="en-US" sz="2400" dirty="0"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Symbol" pitchFamily="2" charset="2"/>
              <a:buChar char=""/>
              <a:tabLst>
                <a:tab pos="228600" algn="l"/>
              </a:tabLst>
            </a:pPr>
            <a:r>
              <a:rPr lang="az-Latn-AZ" dirty="0">
                <a:cs typeface="Times New Roman" panose="02020603050405020304" pitchFamily="18" charset="0"/>
              </a:rPr>
              <a:t>B (II dərəcə) QB-nun divarının &lt;75% sirkulyar əhatə edən, xətti,  &gt;5mm ölcülü birləşən eroziyalar</a:t>
            </a:r>
          </a:p>
          <a:p>
            <a:pPr lvl="0">
              <a:spcAft>
                <a:spcPts val="0"/>
              </a:spcAft>
              <a:tabLst>
                <a:tab pos="228600" algn="l"/>
              </a:tabLst>
            </a:pPr>
            <a:endParaRPr lang="en-US" sz="2400" dirty="0"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Symbol" pitchFamily="2" charset="2"/>
              <a:buChar char=""/>
              <a:tabLst>
                <a:tab pos="228600" algn="l"/>
              </a:tabLst>
            </a:pPr>
            <a:r>
              <a:rPr lang="az-Latn-AZ" dirty="0">
                <a:cs typeface="Times New Roman" panose="02020603050405020304" pitchFamily="18" charset="0"/>
              </a:rPr>
              <a:t>C (III dərəcə) QB-nun divarının &gt;75% sirkulyar əhatə edən, diffuz və xətti eroziyalar</a:t>
            </a:r>
          </a:p>
          <a:p>
            <a:pPr lvl="0">
              <a:spcAft>
                <a:spcPts val="0"/>
              </a:spcAft>
              <a:tabLst>
                <a:tab pos="228600" algn="l"/>
              </a:tabLst>
            </a:pPr>
            <a:endParaRPr lang="en-US" sz="2400" dirty="0"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Symbol" pitchFamily="2" charset="2"/>
              <a:buChar char=""/>
              <a:tabLst>
                <a:tab pos="228600" algn="l"/>
              </a:tabLst>
            </a:pPr>
            <a:r>
              <a:rPr lang="az-Latn-AZ" dirty="0">
                <a:cs typeface="Times New Roman" panose="02020603050405020304" pitchFamily="18" charset="0"/>
              </a:rPr>
              <a:t>D (IV dərəcə) xronik mukozal zədələnmələr, xoralar, striktur(lar), Barret ezofaqusu</a:t>
            </a:r>
            <a:endParaRPr lang="en-US" sz="2400" dirty="0">
              <a:cs typeface="Times New Roman" panose="02020603050405020304" pitchFamily="18" charset="0"/>
            </a:endParaRPr>
          </a:p>
          <a:p>
            <a:endParaRPr lang="en-US" dirty="0"/>
          </a:p>
        </p:txBody>
      </p:sp>
      <p:pic>
        <p:nvPicPr>
          <p:cNvPr id="9" name="Рисунок 5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6040" y="1460016"/>
            <a:ext cx="5181600" cy="4417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97987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09852" y="0"/>
            <a:ext cx="6814540" cy="825836"/>
          </a:xfrm>
        </p:spPr>
        <p:txBody>
          <a:bodyPr>
            <a:normAutofit/>
          </a:bodyPr>
          <a:lstStyle/>
          <a:p>
            <a:r>
              <a:rPr lang="az-Latn-AZ" dirty="0"/>
              <a:t>Etiologiyası-risk amilləri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11424" y="1340768"/>
            <a:ext cx="10920536" cy="4968552"/>
          </a:xfrm>
        </p:spPr>
        <p:txBody>
          <a:bodyPr>
            <a:normAutofit/>
          </a:bodyPr>
          <a:lstStyle/>
          <a:p>
            <a:pPr algn="just">
              <a:buFont typeface="Wingdings" panose="05000000000000000000" pitchFamily="2" charset="2"/>
              <a:buChar char="§"/>
            </a:pPr>
            <a:endParaRPr lang="en-US" sz="3600" dirty="0">
              <a:solidFill>
                <a:schemeClr val="accent1"/>
              </a:solidFill>
            </a:endParaRPr>
          </a:p>
          <a:p>
            <a:pPr algn="just">
              <a:buFont typeface="Wingdings" panose="05000000000000000000" pitchFamily="2" charset="2"/>
              <a:buChar char="§"/>
            </a:pPr>
            <a:r>
              <a:rPr lang="az-Latn-AZ" sz="3600" dirty="0">
                <a:solidFill>
                  <a:schemeClr val="accent1"/>
                </a:solidFill>
              </a:rPr>
              <a:t> </a:t>
            </a:r>
            <a:r>
              <a:rPr lang="az-Latn-AZ" sz="2800" dirty="0"/>
              <a:t>Hiatal yırtıq</a:t>
            </a:r>
            <a:endParaRPr lang="en-US" sz="2800" dirty="0"/>
          </a:p>
          <a:p>
            <a:pPr lvl="0" algn="just">
              <a:buFont typeface="Wingdings" panose="05000000000000000000" pitchFamily="2" charset="2"/>
              <a:buChar char="§"/>
            </a:pPr>
            <a:r>
              <a:rPr lang="az-Latn-AZ" sz="2800" dirty="0"/>
              <a:t> Piylənmə</a:t>
            </a:r>
            <a:endParaRPr lang="en-US" sz="2800" dirty="0"/>
          </a:p>
          <a:p>
            <a:pPr lvl="0" algn="just">
              <a:buFont typeface="Wingdings" panose="05000000000000000000" pitchFamily="2" charset="2"/>
              <a:buChar char="§"/>
            </a:pPr>
            <a:r>
              <a:rPr lang="az-Latn-AZ" sz="2800" dirty="0"/>
              <a:t> Antixolinergik preparatlar, kofein, nikotin qəbulu</a:t>
            </a:r>
            <a:endParaRPr lang="en-US" sz="2800" dirty="0"/>
          </a:p>
          <a:p>
            <a:pPr lvl="0" algn="just">
              <a:buFont typeface="Wingdings" panose="05000000000000000000" pitchFamily="2" charset="2"/>
              <a:buChar char="§"/>
            </a:pPr>
            <a:r>
              <a:rPr lang="az-Latn-AZ" sz="2800" dirty="0"/>
              <a:t> Sklerodermiya, kollagen, vaskulyar xəstəliklər və s.</a:t>
            </a:r>
            <a:endParaRPr lang="en-US" sz="2800" dirty="0"/>
          </a:p>
          <a:p>
            <a:pPr lvl="0" algn="just">
              <a:buFont typeface="Wingdings" panose="05000000000000000000" pitchFamily="2" charset="2"/>
              <a:buChar char="§"/>
            </a:pPr>
            <a:r>
              <a:rPr lang="az-Latn-AZ" sz="2800" dirty="0"/>
              <a:t> QB-nun travması</a:t>
            </a:r>
            <a:endParaRPr lang="en-US" sz="2800" dirty="0"/>
          </a:p>
          <a:p>
            <a:pPr lvl="0" algn="just">
              <a:buFont typeface="Wingdings" panose="05000000000000000000" pitchFamily="2" charset="2"/>
              <a:buChar char="§"/>
            </a:pPr>
            <a:r>
              <a:rPr lang="az-Latn-AZ" sz="2800" dirty="0"/>
              <a:t> Hamiləlik.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0544262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84032" y="1412776"/>
            <a:ext cx="5181600" cy="4764187"/>
          </a:xfrm>
        </p:spPr>
        <p:txBody>
          <a:bodyPr>
            <a:normAutofit/>
          </a:bodyPr>
          <a:lstStyle/>
          <a:p>
            <a:pPr marL="457200" lvl="0" indent="-457200"/>
            <a:r>
              <a:rPr lang="az-Latn-AZ" b="1" dirty="0">
                <a:cs typeface="Times New Roman" panose="02020603050405020304" pitchFamily="18" charset="0"/>
              </a:rPr>
              <a:t>QB-nun fizioloji təmizlənməsinin zəifləməsi:</a:t>
            </a:r>
            <a:endParaRPr lang="en-US" dirty="0">
              <a:cs typeface="Times New Roman" panose="02020603050405020304" pitchFamily="18" charset="0"/>
            </a:endParaRPr>
          </a:p>
          <a:p>
            <a:pPr marL="457200" lvl="0" indent="-457200"/>
            <a:r>
              <a:rPr lang="en-US" dirty="0">
                <a:cs typeface="Times New Roman" panose="02020603050405020304" pitchFamily="18" charset="0"/>
              </a:rPr>
              <a:t> </a:t>
            </a:r>
            <a:r>
              <a:rPr lang="az-Latn-AZ" dirty="0">
                <a:cs typeface="Times New Roman" panose="02020603050405020304" pitchFamily="18" charset="0"/>
              </a:rPr>
              <a:t>QB-nun peristaltikasının zəifləməsi</a:t>
            </a:r>
            <a:endParaRPr lang="en-US" dirty="0">
              <a:cs typeface="Times New Roman" panose="02020603050405020304" pitchFamily="18" charset="0"/>
            </a:endParaRPr>
          </a:p>
          <a:p>
            <a:pPr marL="457200" lvl="0" indent="-457200"/>
            <a:r>
              <a:rPr lang="en-US" dirty="0">
                <a:cs typeface="Times New Roman" panose="02020603050405020304" pitchFamily="18" charset="0"/>
              </a:rPr>
              <a:t>  M</a:t>
            </a:r>
            <a:r>
              <a:rPr lang="az-Latn-AZ" dirty="0">
                <a:cs typeface="Times New Roman" panose="02020603050405020304" pitchFamily="18" charset="0"/>
              </a:rPr>
              <a:t>ədədaxili təzyiq (atoniya, qarındaxili təzyiqin artması və s.)</a:t>
            </a:r>
            <a:endParaRPr lang="en-US" dirty="0">
              <a:cs typeface="Times New Roman" panose="02020603050405020304" pitchFamily="18" charset="0"/>
            </a:endParaRPr>
          </a:p>
          <a:p>
            <a:endParaRPr lang="en-US" dirty="0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/>
              <a:t>Patogenezi</a:t>
            </a:r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sz="half" idx="1"/>
          </p:nvPr>
        </p:nvSpPr>
        <p:spPr>
          <a:xfrm>
            <a:off x="695400" y="1340768"/>
            <a:ext cx="5181600" cy="4692179"/>
          </a:xfrm>
        </p:spPr>
        <p:txBody>
          <a:bodyPr>
            <a:normAutofit/>
          </a:bodyPr>
          <a:lstStyle/>
          <a:p>
            <a:pPr lvl="0"/>
            <a:r>
              <a:rPr lang="az-Latn-AZ" b="1" dirty="0">
                <a:cs typeface="Times New Roman" panose="02020603050405020304" pitchFamily="18" charset="0"/>
              </a:rPr>
              <a:t>Qastroezofageal qoruyucu (baryer) mexanizmlərin  zəifləməsi:</a:t>
            </a:r>
            <a:endParaRPr lang="en-US" dirty="0">
              <a:cs typeface="Times New Roman" panose="02020603050405020304" pitchFamily="18" charset="0"/>
            </a:endParaRPr>
          </a:p>
          <a:p>
            <a:pPr lvl="1"/>
            <a:r>
              <a:rPr lang="en-US" sz="2800" dirty="0">
                <a:cs typeface="Times New Roman" panose="02020603050405020304" pitchFamily="18" charset="0"/>
              </a:rPr>
              <a:t>A</a:t>
            </a:r>
            <a:r>
              <a:rPr lang="az-Latn-AZ" sz="2800" dirty="0">
                <a:cs typeface="Times New Roman" panose="02020603050405020304" pitchFamily="18" charset="0"/>
              </a:rPr>
              <a:t>şağı ezofageal sfinkterin zəifləməsi (əsas patoloji mexanizmdir)</a:t>
            </a:r>
            <a:endParaRPr lang="en-US" sz="2800" dirty="0">
              <a:cs typeface="Times New Roman" panose="02020603050405020304" pitchFamily="18" charset="0"/>
            </a:endParaRPr>
          </a:p>
          <a:p>
            <a:pPr lvl="1"/>
            <a:r>
              <a:rPr lang="en-US" sz="2800" dirty="0">
                <a:cs typeface="Times New Roman" panose="02020603050405020304" pitchFamily="18" charset="0"/>
              </a:rPr>
              <a:t>D</a:t>
            </a:r>
            <a:r>
              <a:rPr lang="az-Latn-AZ" sz="2800" dirty="0">
                <a:cs typeface="Times New Roman" panose="02020603050405020304" pitchFamily="18" charset="0"/>
              </a:rPr>
              <a:t>iafraqmanın ayaqcıqlarının boşalması (hiatal dəliyin genişlənməsi)</a:t>
            </a:r>
            <a:endParaRPr lang="en-US" sz="2800" dirty="0">
              <a:cs typeface="Times New Roman" panose="02020603050405020304" pitchFamily="18" charset="0"/>
            </a:endParaRPr>
          </a:p>
          <a:p>
            <a:pPr lvl="1"/>
            <a:r>
              <a:rPr lang="az-Latn-AZ" sz="2800" dirty="0">
                <a:cs typeface="Times New Roman" panose="02020603050405020304" pitchFamily="18" charset="0"/>
              </a:rPr>
              <a:t>Hiss bucağının açılması</a:t>
            </a:r>
            <a:endParaRPr lang="en-US" sz="2800" dirty="0">
              <a:cs typeface="Times New Roman" panose="02020603050405020304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55574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47749" y="-146534"/>
            <a:ext cx="6660619" cy="835878"/>
          </a:xfrm>
        </p:spPr>
        <p:txBody>
          <a:bodyPr>
            <a:normAutofit/>
          </a:bodyPr>
          <a:lstStyle/>
          <a:p>
            <a:r>
              <a:rPr lang="az-Latn-AZ" sz="3600" dirty="0">
                <a:cs typeface="Times New Roman" pitchFamily="18" charset="0"/>
              </a:rPr>
              <a:t>Endoskopik görünüş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559496" y="1340768"/>
            <a:ext cx="885698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az-Latn-AZ" sz="4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3799923"/>
              </p:ext>
            </p:extLst>
          </p:nvPr>
        </p:nvGraphicFramePr>
        <p:xfrm>
          <a:off x="2366962" y="3749834"/>
          <a:ext cx="7458075" cy="640080"/>
        </p:xfrm>
        <a:graphic>
          <a:graphicData uri="http://schemas.openxmlformats.org/drawingml/2006/table">
            <a:tbl>
              <a:tblPr/>
              <a:tblGrid>
                <a:gridCol w="74580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br>
                        <a:rPr lang="ru-RU" dirty="0">
                          <a:effectLst/>
                        </a:rPr>
                      </a:br>
                      <a:r>
                        <a:rPr lang="ru-RU" dirty="0">
                          <a:effectLst/>
                        </a:rPr>
                        <a:t> 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9" name="Rectangle 8">
            <a:extLst>
              <a:ext uri="{FF2B5EF4-FFF2-40B4-BE49-F238E27FC236}">
                <a16:creationId xmlns:a16="http://schemas.microsoft.com/office/drawing/2014/main" id="{C0787017-8E30-FC42-99D4-7F6A43AEEE40}"/>
              </a:ext>
            </a:extLst>
          </p:cNvPr>
          <p:cNvSpPr/>
          <p:nvPr/>
        </p:nvSpPr>
        <p:spPr>
          <a:xfrm>
            <a:off x="2727738" y="5714495"/>
            <a:ext cx="617585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</a:pPr>
            <a:r>
              <a:rPr lang="az-Latn-AZ" b="1" i="1" dirty="0">
                <a:latin typeface="Calibri" panose="020F0502020204030204" pitchFamily="34" charset="0"/>
                <a:ea typeface="MS Mincho" panose="02020609040205080304" pitchFamily="49" charset="-128"/>
              </a:rPr>
              <a:t>                A                                                                                       B</a:t>
            </a:r>
          </a:p>
          <a:p>
            <a:pPr algn="ctr">
              <a:spcAft>
                <a:spcPts val="0"/>
              </a:spcAft>
            </a:pPr>
            <a:r>
              <a:rPr lang="az-Latn-AZ" b="1" i="1" dirty="0">
                <a:latin typeface="Calibri" panose="020F0502020204030204" pitchFamily="34" charset="0"/>
                <a:ea typeface="MS Mincho" panose="02020609040205080304" pitchFamily="49" charset="-128"/>
              </a:rPr>
              <a:t>            Qastroezofageal kecid: A – normal; B – reflüks-ezofagit</a:t>
            </a:r>
            <a:endParaRPr lang="en-US" sz="1600" dirty="0">
              <a:effectLst/>
              <a:latin typeface="Times New Roman" panose="02020603050405020304" pitchFamily="18" charset="0"/>
              <a:ea typeface="MS Mincho" panose="02020609040205080304" pitchFamily="49" charset="-128"/>
            </a:endParaRPr>
          </a:p>
        </p:txBody>
      </p:sp>
      <p:pic>
        <p:nvPicPr>
          <p:cNvPr id="15" name="Content Placeholder 14" descr="GIC0502-06-052A">
            <a:extLst>
              <a:ext uri="{FF2B5EF4-FFF2-40B4-BE49-F238E27FC236}">
                <a16:creationId xmlns:a16="http://schemas.microsoft.com/office/drawing/2014/main" id="{F705F2FA-E931-F14A-8965-6ACADA65CE29}"/>
              </a:ext>
            </a:extLst>
          </p:cNvPr>
          <p:cNvPicPr>
            <a:picLocks noGrp="1"/>
          </p:cNvPicPr>
          <p:nvPr>
            <p:ph sz="half"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102" b="9356"/>
          <a:stretch/>
        </p:blipFill>
        <p:spPr bwMode="auto">
          <a:xfrm>
            <a:off x="1291438" y="1484783"/>
            <a:ext cx="4444522" cy="419189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6" name="Content Placeholder 15" descr="GIC0502-06-052B">
            <a:extLst>
              <a:ext uri="{FF2B5EF4-FFF2-40B4-BE49-F238E27FC236}">
                <a16:creationId xmlns:a16="http://schemas.microsoft.com/office/drawing/2014/main" id="{0EA259BA-57E1-7A47-9B5B-4E1FD150C8EE}"/>
              </a:ext>
            </a:extLst>
          </p:cNvPr>
          <p:cNvPicPr>
            <a:picLocks noGrp="1"/>
          </p:cNvPicPr>
          <p:nvPr>
            <p:ph sz="half" idx="2"/>
          </p:nvPr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6680850" y="1484784"/>
            <a:ext cx="4680520" cy="419189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750477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47749" y="-146534"/>
            <a:ext cx="7077288" cy="835878"/>
          </a:xfrm>
        </p:spPr>
        <p:txBody>
          <a:bodyPr>
            <a:normAutofit/>
          </a:bodyPr>
          <a:lstStyle/>
          <a:p>
            <a:r>
              <a:rPr lang="az-Latn-AZ" sz="3600" dirty="0">
                <a:cs typeface="Times New Roman" pitchFamily="18" charset="0"/>
              </a:rPr>
              <a:t>Endoskopik görünüş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381092" y="0"/>
            <a:ext cx="885698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az-Latn-AZ" sz="4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2208902"/>
              </p:ext>
            </p:extLst>
          </p:nvPr>
        </p:nvGraphicFramePr>
        <p:xfrm>
          <a:off x="2366962" y="3749834"/>
          <a:ext cx="7458075" cy="640080"/>
        </p:xfrm>
        <a:graphic>
          <a:graphicData uri="http://schemas.openxmlformats.org/drawingml/2006/table">
            <a:tbl>
              <a:tblPr/>
              <a:tblGrid>
                <a:gridCol w="74580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br>
                        <a:rPr lang="ru-RU" dirty="0">
                          <a:effectLst/>
                        </a:rPr>
                      </a:br>
                      <a:r>
                        <a:rPr lang="ru-RU" dirty="0">
                          <a:effectLst/>
                        </a:rPr>
                        <a:t> 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8" name="Таблица 7"/>
          <p:cNvGraphicFramePr>
            <a:graphicFrameLocks noGrp="1"/>
          </p:cNvGraphicFramePr>
          <p:nvPr/>
        </p:nvGraphicFramePr>
        <p:xfrm>
          <a:off x="2366962" y="3749834"/>
          <a:ext cx="7458075" cy="640080"/>
        </p:xfrm>
        <a:graphic>
          <a:graphicData uri="http://schemas.openxmlformats.org/drawingml/2006/table">
            <a:tbl>
              <a:tblPr/>
              <a:tblGrid>
                <a:gridCol w="74580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br>
                        <a:rPr lang="ru-RU" dirty="0">
                          <a:effectLst/>
                        </a:rPr>
                      </a:br>
                      <a:r>
                        <a:rPr lang="ru-RU" dirty="0">
                          <a:effectLst/>
                        </a:rPr>
                        <a:t> 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9" name="Rectangle 8">
            <a:extLst>
              <a:ext uri="{FF2B5EF4-FFF2-40B4-BE49-F238E27FC236}">
                <a16:creationId xmlns:a16="http://schemas.microsoft.com/office/drawing/2014/main" id="{C0787017-8E30-FC42-99D4-7F6A43AEEE40}"/>
              </a:ext>
            </a:extLst>
          </p:cNvPr>
          <p:cNvSpPr/>
          <p:nvPr/>
        </p:nvSpPr>
        <p:spPr>
          <a:xfrm>
            <a:off x="997520" y="5301208"/>
            <a:ext cx="102830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i="1" dirty="0"/>
              <a:t>                                                                                                                                                                  </a:t>
            </a:r>
          </a:p>
          <a:p>
            <a:pPr algn="ctr"/>
            <a:r>
              <a:rPr lang="az-Latn-AZ" b="1" i="1" dirty="0"/>
              <a:t>QERX ağrlıq dərəcələri  (LA təsnifatına görə)</a:t>
            </a:r>
            <a:r>
              <a:rPr lang="az-Latn-AZ" b="1" i="1" dirty="0">
                <a:latin typeface="Calibri" panose="020F0502020204030204" pitchFamily="34" charset="0"/>
                <a:ea typeface="MS Mincho" panose="02020609040205080304" pitchFamily="49" charset="-128"/>
              </a:rPr>
              <a:t>           </a:t>
            </a:r>
            <a:r>
              <a:rPr lang="en-US" b="1" i="1" dirty="0">
                <a:latin typeface="Calibri" panose="020F0502020204030204" pitchFamily="34" charset="0"/>
                <a:ea typeface="MS Mincho" panose="02020609040205080304" pitchFamily="49" charset="-128"/>
              </a:rPr>
              <a:t> </a:t>
            </a:r>
            <a:endParaRPr lang="en-US" sz="1600" dirty="0">
              <a:effectLst/>
              <a:latin typeface="Times New Roman" panose="02020603050405020304" pitchFamily="18" charset="0"/>
              <a:ea typeface="MS Mincho" panose="02020609040205080304" pitchFamily="49" charset="-128"/>
            </a:endParaRPr>
          </a:p>
        </p:txBody>
      </p:sp>
      <p:pic>
        <p:nvPicPr>
          <p:cNvPr id="1028" name="Picture 30" descr="Описание: Slide10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7520" y="2204864"/>
            <a:ext cx="2350218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55" descr="Описание: Slide10B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5720" y="2210713"/>
            <a:ext cx="2175338" cy="2802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77" descr="Описание: Slide10C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0671" y="2232949"/>
            <a:ext cx="2445022" cy="27802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5" name="Picture 101" descr="Описание: Slide10D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8288" y="2232949"/>
            <a:ext cx="2592288" cy="28334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489504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3600" dirty="0">
                <a:cs typeface="Times New Roman" pitchFamily="18" charset="0"/>
              </a:rPr>
              <a:t>Klinik gedişi </a:t>
            </a:r>
            <a:endParaRPr lang="ru-RU" sz="3600" dirty="0">
              <a:cs typeface="Times New Roman" pitchFamily="18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839416" y="1556792"/>
            <a:ext cx="5181600" cy="4351338"/>
          </a:xfrm>
        </p:spPr>
        <p:txBody>
          <a:bodyPr/>
          <a:lstStyle/>
          <a:p>
            <a:pPr lvl="0"/>
            <a:r>
              <a:rPr lang="en-US" sz="3200" b="1" dirty="0" err="1">
                <a:cs typeface="Times New Roman" panose="02020603050405020304" pitchFamily="18" charset="0"/>
              </a:rPr>
              <a:t>Eroziv</a:t>
            </a:r>
            <a:endParaRPr lang="ru-RU" sz="3200" b="1" dirty="0">
              <a:cs typeface="Times New Roman" panose="02020603050405020304" pitchFamily="18" charset="0"/>
            </a:endParaRPr>
          </a:p>
          <a:p>
            <a:pPr lvl="1"/>
            <a:r>
              <a:rPr lang="az-Latn-AZ" dirty="0">
                <a:cs typeface="Times New Roman" panose="02020603050405020304" pitchFamily="18" charset="0"/>
              </a:rPr>
              <a:t>Endoskopik olaraq QB-nun distal hissəsində eroziyalar görünür</a:t>
            </a:r>
            <a:endParaRPr lang="ru-RU" dirty="0">
              <a:cs typeface="Times New Roman" panose="02020603050405020304" pitchFamily="18" charset="0"/>
            </a:endParaRPr>
          </a:p>
          <a:p>
            <a:pPr lvl="1"/>
            <a:r>
              <a:rPr lang="az-Latn-AZ" dirty="0">
                <a:cs typeface="Times New Roman" panose="02020603050405020304" pitchFamily="18" charset="0"/>
              </a:rPr>
              <a:t>35% hallarda rast gəlir</a:t>
            </a:r>
            <a:endParaRPr lang="ru-RU" dirty="0">
              <a:cs typeface="Times New Roman" panose="02020603050405020304" pitchFamily="18" charset="0"/>
            </a:endParaRPr>
          </a:p>
          <a:p>
            <a:pPr lvl="1"/>
            <a:r>
              <a:rPr lang="az-Latn-AZ" dirty="0">
                <a:cs typeface="Times New Roman" panose="02020603050405020304" pitchFamily="18" charset="0"/>
              </a:rPr>
              <a:t>Konservativ müalicə ilə aradan qalxır</a:t>
            </a:r>
            <a:endParaRPr lang="ru-RU" dirty="0">
              <a:cs typeface="Times New Roman" panose="02020603050405020304" pitchFamily="18" charset="0"/>
            </a:endParaRPr>
          </a:p>
          <a:p>
            <a:pPr lvl="1"/>
            <a:r>
              <a:rPr lang="az-Latn-AZ" dirty="0">
                <a:cs typeface="Times New Roman" panose="02020603050405020304" pitchFamily="18" charset="0"/>
              </a:rPr>
              <a:t>70% hallarda residiv baş verir</a:t>
            </a:r>
            <a:endParaRPr lang="ru-RU" dirty="0">
              <a:cs typeface="Times New Roman" panose="02020603050405020304" pitchFamily="18" charset="0"/>
            </a:endParaRPr>
          </a:p>
          <a:p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>
          <a:xfrm>
            <a:off x="6168008" y="1556792"/>
            <a:ext cx="5181600" cy="4351338"/>
          </a:xfrm>
        </p:spPr>
        <p:txBody>
          <a:bodyPr/>
          <a:lstStyle/>
          <a:p>
            <a:pPr lvl="0"/>
            <a:r>
              <a:rPr lang="en-US" sz="3200" b="1" dirty="0" err="1">
                <a:cs typeface="Times New Roman" panose="02020603050405020304" pitchFamily="18" charset="0"/>
              </a:rPr>
              <a:t>Qeyri-eroziv</a:t>
            </a:r>
            <a:endParaRPr lang="ru-RU" sz="3200" b="1" dirty="0">
              <a:cs typeface="Times New Roman" panose="02020603050405020304" pitchFamily="18" charset="0"/>
            </a:endParaRPr>
          </a:p>
          <a:p>
            <a:pPr lvl="1"/>
            <a:r>
              <a:rPr lang="en-US" dirty="0" err="1">
                <a:cs typeface="Times New Roman" panose="02020603050405020304" pitchFamily="18" charset="0"/>
              </a:rPr>
              <a:t>Endoskopik</a:t>
            </a:r>
            <a:r>
              <a:rPr lang="en-US" dirty="0">
                <a:cs typeface="Times New Roman" panose="02020603050405020304" pitchFamily="18" charset="0"/>
              </a:rPr>
              <a:t> d</a:t>
            </a:r>
            <a:r>
              <a:rPr lang="az-Latn-AZ" dirty="0">
                <a:cs typeface="Times New Roman" panose="02020603050405020304" pitchFamily="18" charset="0"/>
              </a:rPr>
              <a:t>əyişikliklər olmur</a:t>
            </a:r>
            <a:endParaRPr lang="ru-RU" dirty="0">
              <a:cs typeface="Times New Roman" panose="02020603050405020304" pitchFamily="18" charset="0"/>
            </a:endParaRPr>
          </a:p>
          <a:p>
            <a:pPr lvl="1"/>
            <a:r>
              <a:rPr lang="az-Latn-AZ" dirty="0">
                <a:cs typeface="Times New Roman" panose="02020603050405020304" pitchFamily="18" charset="0"/>
              </a:rPr>
              <a:t>60% hallarda rast gəlinir</a:t>
            </a:r>
            <a:endParaRPr lang="ru-RU" dirty="0">
              <a:cs typeface="Times New Roman" panose="02020603050405020304" pitchFamily="18" charset="0"/>
            </a:endParaRPr>
          </a:p>
          <a:p>
            <a:pPr lvl="1"/>
            <a:r>
              <a:rPr lang="az-Latn-AZ" dirty="0">
                <a:cs typeface="Times New Roman" panose="02020603050405020304" pitchFamily="18" charset="0"/>
              </a:rPr>
              <a:t>Konservativ müalicə ilə aradan qalxır</a:t>
            </a:r>
            <a:endParaRPr lang="ru-RU" dirty="0">
              <a:cs typeface="Times New Roman" panose="02020603050405020304" pitchFamily="18" charset="0"/>
            </a:endParaRPr>
          </a:p>
          <a:p>
            <a:pPr lvl="1"/>
            <a:r>
              <a:rPr lang="az-Latn-AZ" dirty="0">
                <a:cs typeface="Times New Roman" panose="02020603050405020304" pitchFamily="18" charset="0"/>
              </a:rPr>
              <a:t>25% hallarda residivlər baş verir</a:t>
            </a:r>
            <a:endParaRPr lang="ru-RU" dirty="0">
              <a:cs typeface="Times New Roman" panose="02020603050405020304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894583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sz="4000" dirty="0">
                <a:cs typeface="Times New Roman" pitchFamily="18" charset="0"/>
              </a:rPr>
              <a:t>Ağırlaşmaları</a:t>
            </a:r>
            <a:endParaRPr lang="ru-RU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556792"/>
            <a:ext cx="10515600" cy="4620171"/>
          </a:xfrm>
        </p:spPr>
        <p:txBody>
          <a:bodyPr/>
          <a:lstStyle/>
          <a:p>
            <a:pPr lvl="0"/>
            <a:r>
              <a:rPr lang="az-Latn-AZ" dirty="0"/>
              <a:t>Barrett ezofaqusu</a:t>
            </a:r>
            <a:endParaRPr lang="ru-RU" dirty="0"/>
          </a:p>
          <a:p>
            <a:pPr lvl="0"/>
            <a:r>
              <a:rPr lang="az-Latn-AZ" dirty="0"/>
              <a:t>Astma</a:t>
            </a:r>
            <a:endParaRPr lang="ru-RU" dirty="0"/>
          </a:p>
          <a:p>
            <a:r>
              <a:rPr lang="az-Latn-AZ" dirty="0"/>
              <a:t>Fe defisitli anemiya</a:t>
            </a:r>
            <a:endParaRPr lang="ru-RU" dirty="0"/>
          </a:p>
          <a:p>
            <a:pPr lvl="0"/>
            <a:r>
              <a:rPr lang="az-Latn-AZ" dirty="0"/>
              <a:t>Xora</a:t>
            </a:r>
            <a:endParaRPr lang="ru-RU" dirty="0"/>
          </a:p>
          <a:p>
            <a:pPr lvl="0"/>
            <a:r>
              <a:rPr lang="az-Latn-AZ" dirty="0"/>
              <a:t>QB strikturası</a:t>
            </a:r>
            <a:endParaRPr lang="ru-RU" dirty="0"/>
          </a:p>
          <a:p>
            <a:pPr lvl="0"/>
            <a:r>
              <a:rPr lang="az-Latn-AZ" dirty="0"/>
              <a:t>Aspirasion pnevmoniya</a:t>
            </a:r>
            <a:endParaRPr lang="ru-RU" dirty="0"/>
          </a:p>
          <a:p>
            <a:pPr lvl="0"/>
            <a:r>
              <a:rPr lang="az-Latn-AZ" dirty="0"/>
              <a:t>Faringit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7174374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47749" y="-146534"/>
            <a:ext cx="6372587" cy="835878"/>
          </a:xfrm>
        </p:spPr>
        <p:txBody>
          <a:bodyPr>
            <a:normAutofit/>
          </a:bodyPr>
          <a:lstStyle/>
          <a:p>
            <a:r>
              <a:rPr lang="az-Latn-AZ" sz="3600" dirty="0">
                <a:cs typeface="Times New Roman" pitchFamily="18" charset="0"/>
              </a:rPr>
              <a:t>Klinikası </a:t>
            </a:r>
            <a:endParaRPr lang="en-US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838200" y="1124745"/>
            <a:ext cx="5181600" cy="5052218"/>
          </a:xfrm>
        </p:spPr>
        <p:txBody>
          <a:bodyPr>
            <a:normAutofit fontScale="62500" lnSpcReduction="20000"/>
          </a:bodyPr>
          <a:lstStyle/>
          <a:p>
            <a:pPr algn="ctr"/>
            <a:r>
              <a:rPr lang="az-Latn-AZ" dirty="0">
                <a:cs typeface="Times New Roman" panose="02020603050405020304" pitchFamily="18" charset="0"/>
              </a:rPr>
              <a:t>QERX  </a:t>
            </a:r>
            <a:r>
              <a:rPr lang="az-Latn-AZ" b="1" i="1" dirty="0">
                <a:cs typeface="Times New Roman" panose="02020603050405020304" pitchFamily="18" charset="0"/>
              </a:rPr>
              <a:t>tipik və atipik</a:t>
            </a:r>
            <a:r>
              <a:rPr lang="az-Latn-AZ" dirty="0">
                <a:cs typeface="Times New Roman" panose="02020603050405020304" pitchFamily="18" charset="0"/>
              </a:rPr>
              <a:t>  əlamətlərlə təzahür edir</a:t>
            </a:r>
          </a:p>
          <a:p>
            <a:endParaRPr lang="en-US" dirty="0">
              <a:cs typeface="Times New Roman" panose="02020603050405020304" pitchFamily="18" charset="0"/>
            </a:endParaRPr>
          </a:p>
          <a:p>
            <a:pPr marL="342900" lvl="0" indent="-342900">
              <a:buFont typeface="Wingdings" pitchFamily="2" charset="2"/>
              <a:buChar char="ü"/>
            </a:pPr>
            <a:r>
              <a:rPr lang="az-Latn-AZ" b="1" dirty="0">
                <a:cs typeface="Times New Roman" panose="02020603050405020304" pitchFamily="18" charset="0"/>
              </a:rPr>
              <a:t>Tipik</a:t>
            </a:r>
            <a:r>
              <a:rPr lang="az-Latn-AZ" dirty="0">
                <a:cs typeface="Times New Roman" panose="02020603050405020304" pitchFamily="18" charset="0"/>
              </a:rPr>
              <a:t> simptomlar - xəstələrin əksəriyyətində rast gəlir:</a:t>
            </a:r>
            <a:endParaRPr lang="en-US" dirty="0">
              <a:cs typeface="Times New Roman" panose="02020603050405020304" pitchFamily="18" charset="0"/>
            </a:endParaRPr>
          </a:p>
          <a:p>
            <a:pPr marL="342900" lvl="0" indent="-342900">
              <a:buFont typeface="Courier New" panose="02070309020205020404" pitchFamily="49" charset="0"/>
              <a:buChar char="o"/>
            </a:pPr>
            <a:r>
              <a:rPr lang="az-Latn-AZ" i="1" dirty="0">
                <a:cs typeface="Times New Roman" panose="02020603050405020304" pitchFamily="18" charset="0"/>
              </a:rPr>
              <a:t>Qıcqırma</a:t>
            </a:r>
            <a:r>
              <a:rPr lang="az-Latn-AZ" b="1" dirty="0">
                <a:cs typeface="Times New Roman" panose="02020603050405020304" pitchFamily="18" charset="0"/>
              </a:rPr>
              <a:t> </a:t>
            </a:r>
            <a:endParaRPr lang="az-Latn-AZ" i="1" dirty="0">
              <a:cs typeface="Times New Roman" panose="02020603050405020304" pitchFamily="18" charset="0"/>
            </a:endParaRPr>
          </a:p>
          <a:p>
            <a:pPr marL="342900" lvl="0" indent="-342900">
              <a:buFont typeface="Courier New" panose="02070309020205020404" pitchFamily="49" charset="0"/>
              <a:buChar char="o"/>
            </a:pPr>
            <a:r>
              <a:rPr lang="az-Latn-AZ" i="1" dirty="0">
                <a:cs typeface="Times New Roman" panose="02020603050405020304" pitchFamily="18" charset="0"/>
              </a:rPr>
              <a:t>Requrgitasiya </a:t>
            </a:r>
          </a:p>
          <a:p>
            <a:pPr lvl="0"/>
            <a:endParaRPr lang="en-US" dirty="0">
              <a:cs typeface="Times New Roman" panose="02020603050405020304" pitchFamily="18" charset="0"/>
            </a:endParaRPr>
          </a:p>
          <a:p>
            <a:pPr marL="342900" indent="-342900">
              <a:buFont typeface="Wingdings" pitchFamily="2" charset="2"/>
              <a:buChar char="ü"/>
            </a:pPr>
            <a:r>
              <a:rPr lang="az-Latn-AZ" b="1" dirty="0">
                <a:cs typeface="Times New Roman" panose="02020603050405020304" pitchFamily="18" charset="0"/>
              </a:rPr>
              <a:t>Atipik</a:t>
            </a:r>
            <a:r>
              <a:rPr lang="az-Latn-AZ" dirty="0">
                <a:cs typeface="Times New Roman" panose="02020603050405020304" pitchFamily="18" charset="0"/>
              </a:rPr>
              <a:t> simptomlar ağırlaşmalar olduqda meydana çıxır. </a:t>
            </a:r>
            <a:endParaRPr lang="en-US" dirty="0">
              <a:cs typeface="Times New Roman" panose="02020603050405020304" pitchFamily="18" charset="0"/>
            </a:endParaRPr>
          </a:p>
          <a:p>
            <a:pPr marL="342900" lvl="0" indent="-342900">
              <a:buFont typeface="Courier New" panose="02070309020205020404" pitchFamily="49" charset="0"/>
              <a:buChar char="o"/>
            </a:pPr>
            <a:r>
              <a:rPr lang="az-Latn-AZ" dirty="0">
                <a:cs typeface="Times New Roman" panose="02020603050405020304" pitchFamily="18" charset="0"/>
              </a:rPr>
              <a:t>döş qəfəsində qeyri-kardial retrosternal ağrılar;</a:t>
            </a:r>
          </a:p>
          <a:p>
            <a:pPr marL="342900" lvl="0" indent="-342900">
              <a:buFont typeface="Courier New" panose="02070309020205020404" pitchFamily="49" charset="0"/>
              <a:buChar char="o"/>
            </a:pPr>
            <a:r>
              <a:rPr lang="az-Latn-AZ" dirty="0">
                <a:cs typeface="Times New Roman" panose="02020603050405020304" pitchFamily="18" charset="0"/>
              </a:rPr>
              <a:t> təngnəfəslik, boğulma, astma, xronik öskürək;</a:t>
            </a:r>
            <a:endParaRPr lang="en-US" dirty="0">
              <a:cs typeface="Times New Roman" panose="02020603050405020304" pitchFamily="18" charset="0"/>
            </a:endParaRPr>
          </a:p>
          <a:p>
            <a:pPr marL="342900" lvl="0" indent="-342900">
              <a:buFont typeface="Courier New" panose="02070309020205020404" pitchFamily="49" charset="0"/>
              <a:buChar char="o"/>
            </a:pPr>
            <a:r>
              <a:rPr lang="az-Latn-AZ" dirty="0">
                <a:cs typeface="Times New Roman" panose="02020603050405020304" pitchFamily="18" charset="0"/>
              </a:rPr>
              <a:t>fonasiya dəyişiklikləri;</a:t>
            </a:r>
            <a:endParaRPr lang="en-US" dirty="0">
              <a:cs typeface="Times New Roman" panose="02020603050405020304" pitchFamily="18" charset="0"/>
            </a:endParaRPr>
          </a:p>
          <a:p>
            <a:pPr marL="342900" lvl="0" indent="-342900">
              <a:buFont typeface="Courier New" panose="02070309020205020404" pitchFamily="49" charset="0"/>
              <a:buChar char="o"/>
            </a:pPr>
            <a:r>
              <a:rPr lang="az-Latn-AZ" dirty="0">
                <a:cs typeface="Times New Roman" panose="02020603050405020304" pitchFamily="18" charset="0"/>
              </a:rPr>
              <a:t>qanqusma, anemiya;</a:t>
            </a:r>
            <a:endParaRPr lang="en-US" dirty="0">
              <a:cs typeface="Times New Roman" panose="02020603050405020304" pitchFamily="18" charset="0"/>
            </a:endParaRPr>
          </a:p>
          <a:p>
            <a:pPr marL="342900" lvl="0" indent="-342900">
              <a:buFont typeface="Courier New" panose="02070309020205020404" pitchFamily="49" charset="0"/>
              <a:buChar char="o"/>
            </a:pPr>
            <a:r>
              <a:rPr lang="az-Latn-AZ" dirty="0">
                <a:cs typeface="Times New Roman" panose="02020603050405020304" pitchFamily="18" charset="0"/>
              </a:rPr>
              <a:t>odinofagiya; </a:t>
            </a:r>
            <a:endParaRPr lang="en-US" dirty="0">
              <a:cs typeface="Times New Roman" panose="02020603050405020304" pitchFamily="18" charset="0"/>
            </a:endParaRPr>
          </a:p>
          <a:p>
            <a:pPr marL="342900" lvl="0" indent="-342900">
              <a:buFont typeface="Courier New" panose="02070309020205020404" pitchFamily="49" charset="0"/>
              <a:buChar char="o"/>
            </a:pPr>
            <a:r>
              <a:rPr lang="az-Latn-AZ" dirty="0">
                <a:cs typeface="Times New Roman" panose="02020603050405020304" pitchFamily="18" charset="0"/>
              </a:rPr>
              <a:t>disfagiya.</a:t>
            </a:r>
            <a:endParaRPr lang="en-US" sz="3600" dirty="0">
              <a:cs typeface="Times New Roman" pitchFamily="18" charset="0"/>
            </a:endParaRPr>
          </a:p>
          <a:p>
            <a:endParaRPr lang="en-US" dirty="0"/>
          </a:p>
        </p:txBody>
      </p:sp>
      <p:pic>
        <p:nvPicPr>
          <p:cNvPr id="11" name="Рисунок 2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8088" y="1387788"/>
            <a:ext cx="4753794" cy="4345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616821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4000" dirty="0">
                <a:cs typeface="Times New Roman" pitchFamily="18" charset="0"/>
              </a:rPr>
              <a:t>Diaqnostikası</a:t>
            </a:r>
            <a:endParaRPr lang="ru-RU" sz="4000" dirty="0">
              <a:cs typeface="Times New Roman" pitchFamily="18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z-Latn-AZ" i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Aşağıdakı əlamətlərdən hər hansı biri reflüksə şübhə yaradır:</a:t>
            </a:r>
          </a:p>
          <a:p>
            <a:pPr lvl="0"/>
            <a:endParaRPr lang="az-Latn-AZ" dirty="0"/>
          </a:p>
          <a:p>
            <a:pPr lvl="0"/>
            <a:r>
              <a:rPr lang="az-Latn-AZ" dirty="0"/>
              <a:t>Tipik əlamətlər</a:t>
            </a:r>
            <a:endParaRPr lang="ru-RU" dirty="0"/>
          </a:p>
          <a:p>
            <a:pPr lvl="0"/>
            <a:r>
              <a:rPr lang="az-Latn-AZ" dirty="0"/>
              <a:t>Atipik əlamətlər</a:t>
            </a:r>
            <a:endParaRPr lang="ru-RU" dirty="0"/>
          </a:p>
          <a:p>
            <a:pPr lvl="0"/>
            <a:r>
              <a:rPr lang="az-Latn-AZ" dirty="0"/>
              <a:t>Hiatal yırtıq</a:t>
            </a:r>
            <a:endParaRPr lang="ru-RU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925956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sz="4000" dirty="0"/>
              <a:t>Diaqnostikası</a:t>
            </a:r>
            <a:endParaRPr lang="ru-RU" sz="4000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az-Latn-AZ" dirty="0">
                <a:cs typeface="Times New Roman" panose="02020603050405020304" pitchFamily="18" charset="0"/>
              </a:rPr>
              <a:t>Reflüks əlamətləri hər gün və ya həftədə ən azı 2-3 dəfə təkrarlanırsa </a:t>
            </a:r>
          </a:p>
          <a:p>
            <a:pPr lvl="0"/>
            <a:endParaRPr lang="ru-RU" dirty="0"/>
          </a:p>
          <a:p>
            <a:pPr lvl="0"/>
            <a:r>
              <a:rPr lang="az-Latn-AZ" dirty="0">
                <a:cs typeface="Times New Roman" panose="02020603050405020304" pitchFamily="18" charset="0"/>
              </a:rPr>
              <a:t>Reflüks əlamətləri son 2-3 ayda davam edirsə </a:t>
            </a:r>
          </a:p>
          <a:p>
            <a:pPr lvl="0"/>
            <a:endParaRPr lang="ru-RU" sz="3600" dirty="0"/>
          </a:p>
          <a:p>
            <a:r>
              <a:rPr lang="az-Latn-AZ" sz="2400" dirty="0"/>
              <a:t>Endoskopik müayinə aparılmaldır</a:t>
            </a:r>
            <a:endParaRPr lang="ru-RU" sz="2400" dirty="0"/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45376666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4000" dirty="0">
                <a:cs typeface="Times New Roman" pitchFamily="18" charset="0"/>
              </a:rPr>
              <a:t>Diaqnostikası </a:t>
            </a:r>
            <a:endParaRPr lang="ru-RU" sz="4000" dirty="0">
              <a:cs typeface="Times New Roman" pitchFamily="18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838200" y="1556792"/>
            <a:ext cx="10515600" cy="4620171"/>
          </a:xfrm>
        </p:spPr>
        <p:txBody>
          <a:bodyPr/>
          <a:lstStyle/>
          <a:p>
            <a:pPr marL="457200" indent="-457200">
              <a:buFont typeface="Wingdings" panose="05000000000000000000" pitchFamily="2" charset="2"/>
              <a:buChar char="q"/>
            </a:pPr>
            <a:r>
              <a:rPr lang="az-Latn-AZ" dirty="0">
                <a:cs typeface="Times New Roman" panose="02020603050405020304" pitchFamily="18" charset="0"/>
              </a:rPr>
              <a:t>Ezofaqoqrafiya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az-Latn-AZ" dirty="0">
                <a:cs typeface="Times New Roman" panose="02020603050405020304" pitchFamily="18" charset="0"/>
              </a:rPr>
              <a:t>Ezofaqoqastroskopiya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az-Latn-AZ" dirty="0">
                <a:cs typeface="Times New Roman" panose="02020603050405020304" pitchFamily="18" charset="0"/>
              </a:rPr>
              <a:t>24 saatlıq pH-metriya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az-Latn-AZ" dirty="0">
                <a:cs typeface="Times New Roman" panose="02020603050405020304" pitchFamily="18" charset="0"/>
              </a:rPr>
              <a:t>Manometriya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az-Latn-AZ" dirty="0">
                <a:cs typeface="Times New Roman" panose="02020603050405020304" pitchFamily="18" charset="0"/>
              </a:rPr>
              <a:t>Hidrogen körüyü blokatorları testi</a:t>
            </a:r>
            <a:endParaRPr lang="ru-RU" dirty="0">
              <a:cs typeface="Times New Roman" panose="02020603050405020304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894276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07368" y="1412776"/>
            <a:ext cx="1137726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az-Latn-AZ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3200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2747749" y="-146534"/>
            <a:ext cx="6804635" cy="835878"/>
          </a:xfrm>
        </p:spPr>
        <p:txBody>
          <a:bodyPr>
            <a:noAutofit/>
          </a:bodyPr>
          <a:lstStyle/>
          <a:p>
            <a:r>
              <a:rPr lang="az-Latn-AZ" sz="2400" dirty="0"/>
              <a:t>Eroziv QERX-in diaqnostik meyarları</a:t>
            </a:r>
            <a:endParaRPr lang="ru-RU" sz="2400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911424" y="1412776"/>
            <a:ext cx="10225136" cy="4711378"/>
          </a:xfrm>
        </p:spPr>
        <p:txBody>
          <a:bodyPr>
            <a:normAutofit/>
          </a:bodyPr>
          <a:lstStyle/>
          <a:p>
            <a:pPr marL="457200" lvl="0" indent="-457200">
              <a:buFont typeface="Wingdings" pitchFamily="2" charset="2"/>
              <a:buChar char="ü"/>
            </a:pPr>
            <a:r>
              <a:rPr lang="az-Latn-AZ" sz="2400" dirty="0">
                <a:cs typeface="Times New Roman" panose="02020603050405020304" pitchFamily="18" charset="0"/>
              </a:rPr>
              <a:t>Reflüks əlamətləri hər gün və ya həftədə ən azı 2-3 dəfə təkrarlanması və son 2-3 ayda davam etməsi;</a:t>
            </a:r>
            <a:endParaRPr lang="en-US" sz="2400" dirty="0">
              <a:cs typeface="Times New Roman" panose="02020603050405020304" pitchFamily="18" charset="0"/>
            </a:endParaRPr>
          </a:p>
          <a:p>
            <a:pPr marL="457200" lvl="0" indent="-457200">
              <a:buFont typeface="Wingdings" pitchFamily="2" charset="2"/>
              <a:buChar char="ü"/>
            </a:pPr>
            <a:r>
              <a:rPr lang="az-Latn-AZ" sz="2400" dirty="0">
                <a:cs typeface="Times New Roman" panose="02020603050405020304" pitchFamily="18" charset="0"/>
              </a:rPr>
              <a:t>Endoskopik müayinədə ezofagit müəyyən olunması;</a:t>
            </a:r>
            <a:endParaRPr lang="en-US" sz="2400" dirty="0">
              <a:cs typeface="Times New Roman" panose="02020603050405020304" pitchFamily="18" charset="0"/>
            </a:endParaRPr>
          </a:p>
          <a:p>
            <a:pPr marL="457200" lvl="0" indent="-457200">
              <a:buFont typeface="Wingdings" pitchFamily="2" charset="2"/>
              <a:buChar char="ü"/>
            </a:pPr>
            <a:r>
              <a:rPr lang="az-Latn-AZ" sz="2400" dirty="0">
                <a:cs typeface="Times New Roman" panose="02020603050405020304" pitchFamily="18" charset="0"/>
              </a:rPr>
              <a:t>QB-da eroziyalar törədən digər xəstəliklərin inkar  edilməsi (sonrakı slayd)</a:t>
            </a:r>
            <a:endParaRPr lang="en-US" sz="2400" dirty="0">
              <a:cs typeface="Times New Roman" panose="02020603050405020304" pitchFamily="18" charset="0"/>
            </a:endParaRPr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88985563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7"/>
          <p:cNvSpPr>
            <a:spLocks noGrp="1"/>
          </p:cNvSpPr>
          <p:nvPr>
            <p:ph type="title"/>
          </p:nvPr>
        </p:nvSpPr>
        <p:spPr>
          <a:xfrm>
            <a:off x="2747749" y="-146534"/>
            <a:ext cx="6804635" cy="835878"/>
          </a:xfrm>
        </p:spPr>
        <p:txBody>
          <a:bodyPr>
            <a:normAutofit/>
          </a:bodyPr>
          <a:lstStyle/>
          <a:p>
            <a:r>
              <a:rPr lang="az-Latn-AZ" sz="2800" dirty="0"/>
              <a:t>Eroziv ezofagit törədən xəstəliklər</a:t>
            </a:r>
            <a:endParaRPr lang="ru-RU" sz="2800" dirty="0"/>
          </a:p>
        </p:txBody>
      </p:sp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>
          <a:xfrm>
            <a:off x="838200" y="1556792"/>
            <a:ext cx="5181600" cy="4620171"/>
          </a:xfrm>
        </p:spPr>
        <p:txBody>
          <a:bodyPr>
            <a:normAutofit fontScale="70000" lnSpcReduction="20000"/>
          </a:bodyPr>
          <a:lstStyle/>
          <a:p>
            <a:pPr marL="285750" indent="-285750">
              <a:buFont typeface="Wingdings" pitchFamily="2" charset="2"/>
              <a:buChar char="ü"/>
            </a:pPr>
            <a:r>
              <a:rPr lang="ru-RU" dirty="0">
                <a:solidFill>
                  <a:schemeClr val="dk1"/>
                </a:solidFill>
                <a:cs typeface="Times New Roman" panose="02020603050405020304" pitchFamily="18" charset="0"/>
              </a:rPr>
              <a:t>QERX</a:t>
            </a:r>
            <a:endParaRPr lang="en-US" dirty="0">
              <a:solidFill>
                <a:schemeClr val="dk1"/>
              </a:solidFill>
              <a:cs typeface="Times New Roman" panose="02020603050405020304" pitchFamily="18" charset="0"/>
            </a:endParaRPr>
          </a:p>
          <a:p>
            <a:pPr marL="285750" indent="-285750">
              <a:buFont typeface="Wingdings" pitchFamily="2" charset="2"/>
              <a:buChar char="ü"/>
            </a:pPr>
            <a:r>
              <a:rPr lang="ru-RU" dirty="0">
                <a:solidFill>
                  <a:schemeClr val="dk1"/>
                </a:solidFill>
                <a:cs typeface="Times New Roman" panose="02020603050405020304" pitchFamily="18" charset="0"/>
              </a:rPr>
              <a:t>İnfeksiyalar</a:t>
            </a:r>
            <a:endParaRPr lang="en-US" dirty="0">
              <a:solidFill>
                <a:schemeClr val="dk1"/>
              </a:solidFill>
              <a:cs typeface="Times New Roman" panose="02020603050405020304" pitchFamily="18" charset="0"/>
            </a:endParaRPr>
          </a:p>
          <a:p>
            <a:pPr marL="285750" lvl="0" indent="-285750">
              <a:buFont typeface="Courier New" panose="02070309020205020404" pitchFamily="49" charset="0"/>
              <a:buChar char="o"/>
            </a:pPr>
            <a:r>
              <a:rPr lang="az-Latn-AZ" dirty="0">
                <a:solidFill>
                  <a:schemeClr val="dk1"/>
                </a:solidFill>
                <a:cs typeface="Times New Roman" panose="02020603050405020304" pitchFamily="18" charset="0"/>
              </a:rPr>
              <a:t>K</a:t>
            </a:r>
            <a:r>
              <a:rPr lang="ru-RU" dirty="0">
                <a:solidFill>
                  <a:schemeClr val="dk1"/>
                </a:solidFill>
                <a:cs typeface="Times New Roman" panose="02020603050405020304" pitchFamily="18" charset="0"/>
              </a:rPr>
              <a:t>andidalar</a:t>
            </a:r>
            <a:endParaRPr lang="en-US" dirty="0">
              <a:solidFill>
                <a:schemeClr val="dk1"/>
              </a:solidFill>
              <a:cs typeface="Times New Roman" panose="02020603050405020304" pitchFamily="18" charset="0"/>
            </a:endParaRPr>
          </a:p>
          <a:p>
            <a:pPr marL="285750" lvl="0" indent="-285750">
              <a:buFont typeface="Courier New" panose="02070309020205020404" pitchFamily="49" charset="0"/>
              <a:buChar char="o"/>
            </a:pPr>
            <a:r>
              <a:rPr lang="az-Latn-AZ" dirty="0">
                <a:solidFill>
                  <a:schemeClr val="dk1"/>
                </a:solidFill>
                <a:cs typeface="Times New Roman" panose="02020603050405020304" pitchFamily="18" charset="0"/>
              </a:rPr>
              <a:t>V</a:t>
            </a:r>
            <a:r>
              <a:rPr lang="ru-RU" dirty="0">
                <a:solidFill>
                  <a:schemeClr val="dk1"/>
                </a:solidFill>
                <a:cs typeface="Times New Roman" panose="02020603050405020304" pitchFamily="18" charset="0"/>
              </a:rPr>
              <a:t>iruslar (CMV, herpes, AIDS)</a:t>
            </a:r>
            <a:endParaRPr lang="en-US" dirty="0">
              <a:solidFill>
                <a:schemeClr val="dk1"/>
              </a:solidFill>
              <a:cs typeface="Times New Roman" panose="02020603050405020304" pitchFamily="18" charset="0"/>
            </a:endParaRPr>
          </a:p>
          <a:p>
            <a:pPr marL="285750" lvl="0" indent="-285750">
              <a:buFont typeface="Courier New" panose="02070309020205020404" pitchFamily="49" charset="0"/>
              <a:buChar char="o"/>
            </a:pPr>
            <a:r>
              <a:rPr lang="az-Latn-AZ" dirty="0">
                <a:solidFill>
                  <a:schemeClr val="dk1"/>
                </a:solidFill>
                <a:cs typeface="Times New Roman" panose="02020603050405020304" pitchFamily="18" charset="0"/>
              </a:rPr>
              <a:t>B</a:t>
            </a:r>
            <a:r>
              <a:rPr lang="ru-RU" dirty="0">
                <a:solidFill>
                  <a:schemeClr val="dk1"/>
                </a:solidFill>
                <a:cs typeface="Times New Roman" panose="02020603050405020304" pitchFamily="18" charset="0"/>
              </a:rPr>
              <a:t>akteriyalar (Nocardia </a:t>
            </a:r>
            <a:r>
              <a:rPr lang="az-Latn-AZ" dirty="0">
                <a:solidFill>
                  <a:schemeClr val="dk1"/>
                </a:solidFill>
                <a:cs typeface="Times New Roman" panose="02020603050405020304" pitchFamily="18" charset="0"/>
              </a:rPr>
              <a:t>S</a:t>
            </a:r>
            <a:r>
              <a:rPr lang="ru-RU" dirty="0">
                <a:solidFill>
                  <a:schemeClr val="dk1"/>
                </a:solidFill>
                <a:cs typeface="Times New Roman" panose="02020603050405020304" pitchFamily="18" charset="0"/>
              </a:rPr>
              <a:t>ifilis,</a:t>
            </a:r>
            <a:endParaRPr lang="az-Latn-AZ" dirty="0">
              <a:solidFill>
                <a:schemeClr val="dk1"/>
              </a:solidFill>
              <a:cs typeface="Times New Roman" panose="02020603050405020304" pitchFamily="18" charset="0"/>
            </a:endParaRPr>
          </a:p>
          <a:p>
            <a:pPr marL="285750" lvl="0" indent="-285750">
              <a:buFont typeface="Courier New" panose="02070309020205020404" pitchFamily="49" charset="0"/>
              <a:buChar char="o"/>
            </a:pPr>
            <a:r>
              <a:rPr lang="az-Latn-AZ" dirty="0">
                <a:solidFill>
                  <a:schemeClr val="dk1"/>
                </a:solidFill>
                <a:cs typeface="Times New Roman" panose="02020603050405020304" pitchFamily="18" charset="0"/>
              </a:rPr>
              <a:t> M</a:t>
            </a:r>
            <a:r>
              <a:rPr lang="ru-RU" dirty="0">
                <a:solidFill>
                  <a:schemeClr val="dk1"/>
                </a:solidFill>
                <a:cs typeface="Times New Roman" panose="02020603050405020304" pitchFamily="18" charset="0"/>
              </a:rPr>
              <a:t>ikobakterium (TBS, A tip)</a:t>
            </a:r>
            <a:endParaRPr lang="en-US" dirty="0">
              <a:solidFill>
                <a:schemeClr val="dk1"/>
              </a:solidFill>
              <a:cs typeface="Times New Roman" panose="02020603050405020304" pitchFamily="18" charset="0"/>
            </a:endParaRPr>
          </a:p>
          <a:p>
            <a:pPr marL="285750" lvl="0" indent="-285750">
              <a:buFont typeface="Courier New" panose="02070309020205020404" pitchFamily="49" charset="0"/>
              <a:buChar char="o"/>
            </a:pPr>
            <a:r>
              <a:rPr lang="az-Latn-AZ" dirty="0">
                <a:solidFill>
                  <a:schemeClr val="dk1"/>
                </a:solidFill>
                <a:cs typeface="Times New Roman" panose="02020603050405020304" pitchFamily="18" charset="0"/>
              </a:rPr>
              <a:t>P</a:t>
            </a:r>
            <a:r>
              <a:rPr lang="ru-RU" dirty="0">
                <a:solidFill>
                  <a:schemeClr val="dk1"/>
                </a:solidFill>
                <a:cs typeface="Times New Roman" panose="02020603050405020304" pitchFamily="18" charset="0"/>
              </a:rPr>
              <a:t>arazit (chaqus)</a:t>
            </a:r>
            <a:endParaRPr lang="en-US" dirty="0">
              <a:solidFill>
                <a:schemeClr val="dk1"/>
              </a:solidFill>
              <a:cs typeface="Times New Roman" panose="02020603050405020304" pitchFamily="18" charset="0"/>
            </a:endParaRPr>
          </a:p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>
          <a:xfrm>
            <a:off x="6172200" y="1412776"/>
            <a:ext cx="5181600" cy="4764187"/>
          </a:xfrm>
        </p:spPr>
        <p:txBody>
          <a:bodyPr>
            <a:normAutofit fontScale="70000" lnSpcReduction="20000"/>
          </a:bodyPr>
          <a:lstStyle/>
          <a:p>
            <a:pPr marL="285750" indent="-285750">
              <a:buFont typeface="Wingdings" pitchFamily="2" charset="2"/>
              <a:buChar char="ü"/>
            </a:pPr>
            <a:r>
              <a:rPr lang="ru-RU" dirty="0">
                <a:solidFill>
                  <a:schemeClr val="dk1"/>
                </a:solidFill>
                <a:cs typeface="Times New Roman" panose="02020603050405020304" pitchFamily="18" charset="0"/>
              </a:rPr>
              <a:t>Sistem xəstəlikləri</a:t>
            </a:r>
            <a:endParaRPr lang="en-US" dirty="0">
              <a:solidFill>
                <a:schemeClr val="dk1"/>
              </a:solidFill>
              <a:cs typeface="Times New Roman" panose="02020603050405020304" pitchFamily="18" charset="0"/>
            </a:endParaRPr>
          </a:p>
          <a:p>
            <a:pPr marL="285750" lvl="0" indent="-285750">
              <a:buFont typeface="Courier New" panose="02070309020205020404" pitchFamily="49" charset="0"/>
              <a:buChar char="o"/>
            </a:pPr>
            <a:r>
              <a:rPr lang="ru-RU" dirty="0">
                <a:solidFill>
                  <a:schemeClr val="dk1"/>
                </a:solidFill>
                <a:cs typeface="Times New Roman" panose="02020603050405020304" pitchFamily="18" charset="0"/>
              </a:rPr>
              <a:t>Dəri (epidermolisis, pemfiqus)</a:t>
            </a:r>
            <a:endParaRPr lang="en-US" dirty="0">
              <a:solidFill>
                <a:schemeClr val="dk1"/>
              </a:solidFill>
              <a:cs typeface="Times New Roman" panose="02020603050405020304" pitchFamily="18" charset="0"/>
            </a:endParaRPr>
          </a:p>
          <a:p>
            <a:pPr marL="285750" lvl="0" indent="-285750">
              <a:buFont typeface="Courier New" panose="02070309020205020404" pitchFamily="49" charset="0"/>
              <a:buChar char="o"/>
            </a:pPr>
            <a:r>
              <a:rPr lang="ru-RU" dirty="0">
                <a:solidFill>
                  <a:schemeClr val="dk1"/>
                </a:solidFill>
                <a:cs typeface="Times New Roman" panose="02020603050405020304" pitchFamily="18" charset="0"/>
              </a:rPr>
              <a:t>Behçet xəstəliyi</a:t>
            </a:r>
            <a:endParaRPr lang="en-US" dirty="0">
              <a:solidFill>
                <a:schemeClr val="dk1"/>
              </a:solidFill>
              <a:cs typeface="Times New Roman" panose="02020603050405020304" pitchFamily="18" charset="0"/>
            </a:endParaRPr>
          </a:p>
          <a:p>
            <a:pPr marL="285750" lvl="0" indent="-285750">
              <a:buFont typeface="Courier New" panose="02070309020205020404" pitchFamily="49" charset="0"/>
              <a:buChar char="o"/>
            </a:pPr>
            <a:r>
              <a:rPr lang="ru-RU" dirty="0">
                <a:solidFill>
                  <a:schemeClr val="dk1"/>
                </a:solidFill>
                <a:cs typeface="Times New Roman" panose="02020603050405020304" pitchFamily="18" charset="0"/>
              </a:rPr>
              <a:t>Transplantatın rəddi </a:t>
            </a:r>
            <a:endParaRPr lang="en-US" dirty="0">
              <a:solidFill>
                <a:schemeClr val="dk1"/>
              </a:solidFill>
              <a:cs typeface="Times New Roman" panose="02020603050405020304" pitchFamily="18" charset="0"/>
            </a:endParaRPr>
          </a:p>
          <a:p>
            <a:pPr marL="285750" lvl="0" indent="-285750">
              <a:buFont typeface="Courier New" panose="02070309020205020404" pitchFamily="49" charset="0"/>
              <a:buChar char="o"/>
            </a:pPr>
            <a:r>
              <a:rPr lang="ru-RU" dirty="0">
                <a:solidFill>
                  <a:schemeClr val="dk1"/>
                </a:solidFill>
                <a:cs typeface="Times New Roman" panose="02020603050405020304" pitchFamily="18" charset="0"/>
              </a:rPr>
              <a:t>Bağırsağın iltihab xəstəlikləri</a:t>
            </a:r>
            <a:endParaRPr lang="en-US" dirty="0">
              <a:solidFill>
                <a:schemeClr val="dk1"/>
              </a:solidFill>
              <a:cs typeface="Times New Roman" panose="02020603050405020304" pitchFamily="18" charset="0"/>
            </a:endParaRPr>
          </a:p>
          <a:p>
            <a:pPr marL="285750" lvl="0" indent="-285750">
              <a:buFont typeface="Courier New" panose="02070309020205020404" pitchFamily="49" charset="0"/>
              <a:buChar char="o"/>
            </a:pPr>
            <a:r>
              <a:rPr lang="ru-RU" dirty="0">
                <a:solidFill>
                  <a:schemeClr val="dk1"/>
                </a:solidFill>
                <a:cs typeface="Times New Roman" panose="02020603050405020304" pitchFamily="18" charset="0"/>
              </a:rPr>
              <a:t>Sarkoidoz</a:t>
            </a:r>
            <a:endParaRPr lang="en-US" dirty="0">
              <a:solidFill>
                <a:schemeClr val="dk1"/>
              </a:solidFill>
              <a:cs typeface="Times New Roman" panose="02020603050405020304" pitchFamily="18" charset="0"/>
            </a:endParaRPr>
          </a:p>
          <a:p>
            <a:pPr marL="285750" lvl="0" indent="-285750">
              <a:buFont typeface="Courier New" panose="02070309020205020404" pitchFamily="49" charset="0"/>
              <a:buChar char="o"/>
            </a:pPr>
            <a:r>
              <a:rPr lang="ru-RU" dirty="0">
                <a:solidFill>
                  <a:schemeClr val="dk1"/>
                </a:solidFill>
                <a:cs typeface="Times New Roman" panose="02020603050405020304" pitchFamily="18" charset="0"/>
              </a:rPr>
              <a:t>Metastatik xərçəng</a:t>
            </a:r>
            <a:endParaRPr lang="en-US" dirty="0">
              <a:solidFill>
                <a:schemeClr val="dk1"/>
              </a:solidFill>
              <a:cs typeface="Times New Roman" panose="02020603050405020304" pitchFamily="18" charset="0"/>
            </a:endParaRPr>
          </a:p>
          <a:p>
            <a:pPr marL="285750" lvl="0" indent="-285750">
              <a:buFont typeface="Courier New" panose="02070309020205020404" pitchFamily="49" charset="0"/>
              <a:buChar char="o"/>
            </a:pPr>
            <a:r>
              <a:rPr lang="ru-RU" dirty="0">
                <a:solidFill>
                  <a:schemeClr val="dk1"/>
                </a:solidFill>
                <a:cs typeface="Times New Roman" panose="02020603050405020304" pitchFamily="18" charset="0"/>
              </a:rPr>
              <a:t>Kollagen xəstəlikləri</a:t>
            </a:r>
            <a:endParaRPr lang="en-US" dirty="0">
              <a:solidFill>
                <a:schemeClr val="dk1"/>
              </a:solidFill>
              <a:cs typeface="Times New Roman" panose="02020603050405020304" pitchFamily="18" charset="0"/>
            </a:endParaRPr>
          </a:p>
          <a:p>
            <a:pPr marL="285750" indent="-285750">
              <a:buFont typeface="Wingdings" pitchFamily="2" charset="2"/>
              <a:buChar char="ü"/>
            </a:pPr>
            <a:r>
              <a:rPr lang="ru-RU" dirty="0">
                <a:solidFill>
                  <a:schemeClr val="dk1"/>
                </a:solidFill>
                <a:cs typeface="Times New Roman" panose="02020603050405020304" pitchFamily="18" charset="0"/>
              </a:rPr>
              <a:t>Yatrogen</a:t>
            </a:r>
            <a:endParaRPr lang="en-US" dirty="0">
              <a:solidFill>
                <a:schemeClr val="dk1"/>
              </a:solidFill>
              <a:cs typeface="Times New Roman" panose="02020603050405020304" pitchFamily="18" charset="0"/>
            </a:endParaRPr>
          </a:p>
          <a:p>
            <a:pPr marL="285750" lvl="0" indent="-285750">
              <a:buFont typeface="Courier New" panose="02070309020205020404" pitchFamily="49" charset="0"/>
              <a:buChar char="o"/>
            </a:pPr>
            <a:r>
              <a:rPr lang="ru-RU" dirty="0">
                <a:solidFill>
                  <a:schemeClr val="dk1"/>
                </a:solidFill>
                <a:cs typeface="Times New Roman" panose="02020603050405020304" pitchFamily="18" charset="0"/>
              </a:rPr>
              <a:t>Həblər (tetrasiklin, KCl, NSAD)</a:t>
            </a:r>
            <a:endParaRPr lang="en-US" dirty="0">
              <a:solidFill>
                <a:schemeClr val="dk1"/>
              </a:solidFill>
              <a:cs typeface="Times New Roman" panose="02020603050405020304" pitchFamily="18" charset="0"/>
            </a:endParaRPr>
          </a:p>
          <a:p>
            <a:pPr marL="285750" lvl="0" indent="-285750">
              <a:buFont typeface="Courier New" panose="02070309020205020404" pitchFamily="49" charset="0"/>
              <a:buChar char="o"/>
            </a:pPr>
            <a:r>
              <a:rPr lang="ru-RU" dirty="0">
                <a:solidFill>
                  <a:schemeClr val="dk1"/>
                </a:solidFill>
                <a:cs typeface="Times New Roman" panose="02020603050405020304" pitchFamily="18" charset="0"/>
              </a:rPr>
              <a:t>Kimya terapiyası</a:t>
            </a:r>
            <a:endParaRPr lang="en-US" dirty="0">
              <a:solidFill>
                <a:schemeClr val="dk1"/>
              </a:solidFill>
              <a:cs typeface="Times New Roman" panose="02020603050405020304" pitchFamily="18" charset="0"/>
            </a:endParaRPr>
          </a:p>
          <a:p>
            <a:pPr marL="285750" lvl="0" indent="-285750">
              <a:buFont typeface="Courier New" panose="02070309020205020404" pitchFamily="49" charset="0"/>
              <a:buChar char="o"/>
            </a:pPr>
            <a:r>
              <a:rPr lang="ru-RU" dirty="0">
                <a:solidFill>
                  <a:schemeClr val="dk1"/>
                </a:solidFill>
                <a:cs typeface="Times New Roman" panose="02020603050405020304" pitchFamily="18" charset="0"/>
              </a:rPr>
              <a:t>Skleroterapiya</a:t>
            </a:r>
            <a:endParaRPr lang="en-US" dirty="0">
              <a:solidFill>
                <a:schemeClr val="dk1"/>
              </a:solidFill>
              <a:cs typeface="Times New Roman" panose="02020603050405020304" pitchFamily="18" charset="0"/>
            </a:endParaRPr>
          </a:p>
          <a:p>
            <a:pPr marL="285750" lvl="0" indent="-285750">
              <a:buFont typeface="Courier New" panose="02070309020205020404" pitchFamily="49" charset="0"/>
              <a:buChar char="o"/>
            </a:pPr>
            <a:r>
              <a:rPr lang="ru-RU" dirty="0">
                <a:solidFill>
                  <a:schemeClr val="dk1"/>
                </a:solidFill>
                <a:cs typeface="Times New Roman" panose="02020603050405020304" pitchFamily="18" charset="0"/>
              </a:rPr>
              <a:t>Uzunmüddətli nazoqastral zond</a:t>
            </a:r>
            <a:endParaRPr lang="en-US" dirty="0">
              <a:solidFill>
                <a:schemeClr val="dk1"/>
              </a:solidFill>
              <a:cs typeface="Times New Roman" panose="02020603050405020304" pitchFamily="18" charset="0"/>
            </a:endParaRPr>
          </a:p>
          <a:p>
            <a:pPr marL="285750" indent="-285750">
              <a:buFont typeface="Wingdings" pitchFamily="2" charset="2"/>
              <a:buChar char="ü"/>
            </a:pPr>
            <a:r>
              <a:rPr lang="ru-RU" dirty="0">
                <a:solidFill>
                  <a:schemeClr val="dk1"/>
                </a:solidFill>
                <a:cs typeface="Times New Roman" panose="02020603050405020304" pitchFamily="18" charset="0"/>
              </a:rPr>
              <a:t>Zollinger-Ellison sindromu</a:t>
            </a:r>
            <a:endParaRPr lang="en-US" dirty="0">
              <a:solidFill>
                <a:schemeClr val="dk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838020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2747749" y="-146534"/>
            <a:ext cx="6948651" cy="835878"/>
          </a:xfrm>
        </p:spPr>
        <p:txBody>
          <a:bodyPr/>
          <a:lstStyle/>
          <a:p>
            <a:r>
              <a:rPr lang="az-Latn-AZ" sz="4000" dirty="0"/>
              <a:t>Müalicə prinsipləri</a:t>
            </a:r>
            <a:endParaRPr lang="ru-RU" sz="4000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lvl="0" indent="-457200">
              <a:lnSpc>
                <a:spcPct val="150000"/>
              </a:lnSpc>
              <a:buFont typeface="Wingdings" pitchFamily="2" charset="2"/>
              <a:buChar char="ü"/>
            </a:pPr>
            <a:r>
              <a:rPr lang="az-Latn-AZ" dirty="0">
                <a:cs typeface="Times New Roman" panose="02020603050405020304" pitchFamily="18" charset="0"/>
              </a:rPr>
              <a:t>Səbəbin aradan qaldırılması</a:t>
            </a:r>
            <a:endParaRPr lang="en-US" dirty="0">
              <a:cs typeface="Times New Roman" panose="02020603050405020304" pitchFamily="18" charset="0"/>
            </a:endParaRP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ü"/>
            </a:pPr>
            <a:r>
              <a:rPr lang="az-Latn-AZ" dirty="0">
                <a:cs typeface="Times New Roman" panose="02020603050405020304" pitchFamily="18" charset="0"/>
              </a:rPr>
              <a:t>Reflüksun və ya reflüktatın aqressivliyinin azaldılması.</a:t>
            </a:r>
            <a:endParaRPr lang="en-US" sz="5400" dirty="0">
              <a:cs typeface="Times New Roman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31221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2639616" y="764704"/>
            <a:ext cx="6076051" cy="61154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br>
              <a:rPr lang="en-US" sz="4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4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35360" y="1376250"/>
            <a:ext cx="11521280" cy="14664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z-Latn-AZ" b="1" dirty="0"/>
              <a:t> </a:t>
            </a: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ü"/>
            </a:pPr>
            <a:endParaRPr lang="en-US" sz="5400" dirty="0">
              <a:latin typeface="Times New Roman" panose="02020603050405020304" pitchFamily="18" charset="0"/>
              <a:cs typeface="Times New Roman" pitchFamily="18" charset="0"/>
            </a:endParaRPr>
          </a:p>
        </p:txBody>
      </p:sp>
      <p:sp>
        <p:nvSpPr>
          <p:cNvPr id="10" name="Заголовок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sz="4000" dirty="0"/>
              <a:t>Müalicə prinsipləri</a:t>
            </a:r>
            <a:endParaRPr lang="ru-RU" sz="4000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38200" y="1628800"/>
            <a:ext cx="10515600" cy="4548163"/>
          </a:xfrm>
        </p:spPr>
        <p:txBody>
          <a:bodyPr/>
          <a:lstStyle/>
          <a:p>
            <a:pPr fontAlgn="t"/>
            <a:r>
              <a:rPr lang="az-Latn-AZ" b="1" dirty="0"/>
              <a:t>Müaicəvi həyat tərzi</a:t>
            </a:r>
            <a:endParaRPr lang="en-US" dirty="0"/>
          </a:p>
          <a:p>
            <a:pPr fontAlgn="t"/>
            <a:r>
              <a:rPr lang="az-Latn-AZ" dirty="0"/>
              <a:t>Reflüks mexanizminə təsir edən faktorların önlənməsi, pəhriz, zərərli adətlərdən imtina.</a:t>
            </a:r>
            <a:endParaRPr lang="en-US" dirty="0"/>
          </a:p>
          <a:p>
            <a:pPr fontAlgn="t"/>
            <a:r>
              <a:rPr lang="en-US" b="1" dirty="0" err="1"/>
              <a:t>Medikamentoz</a:t>
            </a:r>
            <a:r>
              <a:rPr lang="en-US" b="1" dirty="0"/>
              <a:t> </a:t>
            </a:r>
            <a:endParaRPr lang="en-US" dirty="0"/>
          </a:p>
          <a:p>
            <a:pPr fontAlgn="t"/>
            <a:r>
              <a:rPr lang="az-Latn-AZ" dirty="0"/>
              <a:t>Mədənin turşuluğunu azaldan preparatlar.</a:t>
            </a:r>
            <a:endParaRPr lang="en-US" dirty="0"/>
          </a:p>
          <a:p>
            <a:pPr fontAlgn="t"/>
            <a:r>
              <a:rPr lang="az-Latn-AZ" dirty="0"/>
              <a:t>AES-in tonusunu artıran preparatlar.</a:t>
            </a:r>
            <a:endParaRPr lang="en-US" dirty="0"/>
          </a:p>
          <a:p>
            <a:pPr fontAlgn="t"/>
            <a:r>
              <a:rPr lang="en-US" b="1" dirty="0" err="1"/>
              <a:t>Endoskopik</a:t>
            </a:r>
            <a:endParaRPr lang="en-US" dirty="0"/>
          </a:p>
          <a:p>
            <a:pPr fontAlgn="t"/>
            <a:r>
              <a:rPr lang="en-US" dirty="0" err="1"/>
              <a:t>Endoskopik</a:t>
            </a:r>
            <a:r>
              <a:rPr lang="en-US" dirty="0"/>
              <a:t> </a:t>
            </a:r>
            <a:r>
              <a:rPr lang="en-US" dirty="0" err="1"/>
              <a:t>plikasiya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263422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sz="4000" dirty="0"/>
              <a:t>Müalicə taktikası</a:t>
            </a:r>
            <a:endParaRPr lang="ru-RU" sz="4000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38200" y="1484784"/>
            <a:ext cx="10515600" cy="4692179"/>
          </a:xfrm>
        </p:spPr>
        <p:txBody>
          <a:bodyPr>
            <a:normAutofit fontScale="92500"/>
          </a:bodyPr>
          <a:lstStyle/>
          <a:p>
            <a:pPr marL="457200" lvl="0" indent="-457200">
              <a:lnSpc>
                <a:spcPct val="150000"/>
              </a:lnSpc>
              <a:buFont typeface="Wingdings" pitchFamily="2" charset="2"/>
              <a:buChar char="ü"/>
            </a:pPr>
            <a:r>
              <a:rPr lang="en-US" dirty="0" err="1">
                <a:cs typeface="Times New Roman" panose="02020603050405020304" pitchFamily="18" charset="0"/>
              </a:rPr>
              <a:t>Konservativ</a:t>
            </a:r>
            <a:r>
              <a:rPr lang="en-US" dirty="0">
                <a:cs typeface="Times New Roman" panose="02020603050405020304" pitchFamily="18" charset="0"/>
              </a:rPr>
              <a:t> </a:t>
            </a:r>
            <a:r>
              <a:rPr lang="en-US" dirty="0" err="1">
                <a:cs typeface="Times New Roman" panose="02020603050405020304" pitchFamily="18" charset="0"/>
              </a:rPr>
              <a:t>müalicə</a:t>
            </a:r>
            <a:r>
              <a:rPr lang="en-US" dirty="0">
                <a:cs typeface="Times New Roman" panose="02020603050405020304" pitchFamily="18" charset="0"/>
              </a:rPr>
              <a:t> </a:t>
            </a:r>
            <a:r>
              <a:rPr lang="en-US" dirty="0" err="1">
                <a:cs typeface="Times New Roman" panose="02020603050405020304" pitchFamily="18" charset="0"/>
              </a:rPr>
              <a:t>təyin</a:t>
            </a:r>
            <a:r>
              <a:rPr lang="en-US" dirty="0">
                <a:cs typeface="Times New Roman" panose="02020603050405020304" pitchFamily="18" charset="0"/>
              </a:rPr>
              <a:t> </a:t>
            </a:r>
            <a:r>
              <a:rPr lang="en-US" dirty="0" err="1">
                <a:cs typeface="Times New Roman" panose="02020603050405020304" pitchFamily="18" charset="0"/>
              </a:rPr>
              <a:t>edilir</a:t>
            </a:r>
            <a:r>
              <a:rPr lang="en-US" dirty="0">
                <a:cs typeface="Times New Roman" panose="02020603050405020304" pitchFamily="18" charset="0"/>
              </a:rPr>
              <a:t> (2 ay);</a:t>
            </a:r>
            <a:endParaRPr lang="en-US" sz="1000" dirty="0">
              <a:cs typeface="Times New Roman" panose="02020603050405020304" pitchFamily="18" charset="0"/>
            </a:endParaRPr>
          </a:p>
          <a:p>
            <a:pPr marL="457200" lvl="0" indent="-457200">
              <a:buFont typeface="Wingdings" pitchFamily="2" charset="2"/>
              <a:buChar char="ü"/>
            </a:pPr>
            <a:r>
              <a:rPr lang="en-US" dirty="0" err="1">
                <a:cs typeface="Times New Roman" panose="02020603050405020304" pitchFamily="18" charset="0"/>
              </a:rPr>
              <a:t>Müsbət</a:t>
            </a:r>
            <a:r>
              <a:rPr lang="en-US" dirty="0">
                <a:cs typeface="Times New Roman" panose="02020603050405020304" pitchFamily="18" charset="0"/>
              </a:rPr>
              <a:t> </a:t>
            </a:r>
            <a:r>
              <a:rPr lang="en-US" dirty="0" err="1">
                <a:cs typeface="Times New Roman" panose="02020603050405020304" pitchFamily="18" charset="0"/>
              </a:rPr>
              <a:t>cavab</a:t>
            </a:r>
            <a:r>
              <a:rPr lang="en-US" dirty="0">
                <a:cs typeface="Times New Roman" panose="02020603050405020304" pitchFamily="18" charset="0"/>
              </a:rPr>
              <a:t> </a:t>
            </a:r>
            <a:r>
              <a:rPr lang="en-US" dirty="0" err="1">
                <a:cs typeface="Times New Roman" panose="02020603050405020304" pitchFamily="18" charset="0"/>
              </a:rPr>
              <a:t>alınan</a:t>
            </a:r>
            <a:r>
              <a:rPr lang="en-US" dirty="0">
                <a:cs typeface="Times New Roman" panose="02020603050405020304" pitchFamily="18" charset="0"/>
              </a:rPr>
              <a:t> </a:t>
            </a:r>
            <a:r>
              <a:rPr lang="en-US" dirty="0" err="1">
                <a:cs typeface="Times New Roman" panose="02020603050405020304" pitchFamily="18" charset="0"/>
              </a:rPr>
              <a:t>xəstələrdə</a:t>
            </a:r>
            <a:r>
              <a:rPr lang="en-US" dirty="0">
                <a:cs typeface="Times New Roman" panose="02020603050405020304" pitchFamily="18" charset="0"/>
              </a:rPr>
              <a:t> </a:t>
            </a:r>
            <a:r>
              <a:rPr lang="en-US" dirty="0" err="1">
                <a:cs typeface="Times New Roman" panose="02020603050405020304" pitchFamily="18" charset="0"/>
              </a:rPr>
              <a:t>müntəzəm</a:t>
            </a:r>
            <a:r>
              <a:rPr lang="en-US" dirty="0">
                <a:cs typeface="Times New Roman" panose="02020603050405020304" pitchFamily="18" charset="0"/>
              </a:rPr>
              <a:t> </a:t>
            </a:r>
            <a:r>
              <a:rPr lang="en-US" dirty="0" err="1">
                <a:cs typeface="Times New Roman" panose="02020603050405020304" pitchFamily="18" charset="0"/>
              </a:rPr>
              <a:t>müalicə</a:t>
            </a:r>
            <a:r>
              <a:rPr lang="en-US" dirty="0">
                <a:cs typeface="Times New Roman" panose="02020603050405020304" pitchFamily="18" charset="0"/>
              </a:rPr>
              <a:t> – </a:t>
            </a:r>
            <a:r>
              <a:rPr lang="en-US" dirty="0" err="1">
                <a:cs typeface="Times New Roman" panose="02020603050405020304" pitchFamily="18" charset="0"/>
              </a:rPr>
              <a:t>dərman</a:t>
            </a:r>
            <a:r>
              <a:rPr lang="en-US" dirty="0">
                <a:cs typeface="Times New Roman" panose="02020603050405020304" pitchFamily="18" charset="0"/>
              </a:rPr>
              <a:t> </a:t>
            </a:r>
            <a:r>
              <a:rPr lang="en-US" dirty="0" err="1">
                <a:cs typeface="Times New Roman" panose="02020603050405020304" pitchFamily="18" charset="0"/>
              </a:rPr>
              <a:t>və</a:t>
            </a:r>
            <a:r>
              <a:rPr lang="en-US" dirty="0">
                <a:cs typeface="Times New Roman" panose="02020603050405020304" pitchFamily="18" charset="0"/>
              </a:rPr>
              <a:t> </a:t>
            </a:r>
            <a:r>
              <a:rPr lang="en-US" dirty="0" err="1">
                <a:cs typeface="Times New Roman" panose="02020603050405020304" pitchFamily="18" charset="0"/>
              </a:rPr>
              <a:t>ya</a:t>
            </a:r>
            <a:r>
              <a:rPr lang="en-US" dirty="0">
                <a:cs typeface="Times New Roman" panose="02020603050405020304" pitchFamily="18" charset="0"/>
              </a:rPr>
              <a:t> </a:t>
            </a:r>
            <a:r>
              <a:rPr lang="en-US" dirty="0" err="1">
                <a:cs typeface="Times New Roman" panose="02020603050405020304" pitchFamily="18" charset="0"/>
              </a:rPr>
              <a:t>cərrahi</a:t>
            </a:r>
            <a:r>
              <a:rPr lang="en-US" dirty="0">
                <a:cs typeface="Times New Roman" panose="02020603050405020304" pitchFamily="18" charset="0"/>
              </a:rPr>
              <a:t> </a:t>
            </a:r>
            <a:r>
              <a:rPr lang="en-US" dirty="0" err="1">
                <a:cs typeface="Times New Roman" panose="02020603050405020304" pitchFamily="18" charset="0"/>
              </a:rPr>
              <a:t>müalicə</a:t>
            </a:r>
            <a:r>
              <a:rPr lang="en-US" dirty="0">
                <a:cs typeface="Times New Roman" panose="02020603050405020304" pitchFamily="18" charset="0"/>
              </a:rPr>
              <a:t> </a:t>
            </a:r>
            <a:r>
              <a:rPr lang="en-US" dirty="0" err="1">
                <a:cs typeface="Times New Roman" panose="02020603050405020304" pitchFamily="18" charset="0"/>
              </a:rPr>
              <a:t>tövsiyə</a:t>
            </a:r>
            <a:r>
              <a:rPr lang="en-US" dirty="0">
                <a:cs typeface="Times New Roman" panose="02020603050405020304" pitchFamily="18" charset="0"/>
              </a:rPr>
              <a:t> </a:t>
            </a:r>
            <a:r>
              <a:rPr lang="en-US" dirty="0" err="1">
                <a:cs typeface="Times New Roman" panose="02020603050405020304" pitchFamily="18" charset="0"/>
              </a:rPr>
              <a:t>olunur</a:t>
            </a:r>
            <a:r>
              <a:rPr lang="en-US" dirty="0">
                <a:cs typeface="Times New Roman" panose="02020603050405020304" pitchFamily="18" charset="0"/>
              </a:rPr>
              <a:t>;</a:t>
            </a:r>
            <a:endParaRPr lang="en-US" sz="1600" dirty="0">
              <a:cs typeface="Times New Roman" panose="02020603050405020304" pitchFamily="18" charset="0"/>
            </a:endParaRPr>
          </a:p>
          <a:p>
            <a:pPr marL="457200" lvl="0" indent="-457200">
              <a:buFont typeface="Wingdings" pitchFamily="2" charset="2"/>
              <a:buChar char="ü"/>
            </a:pPr>
            <a:r>
              <a:rPr lang="en-US" dirty="0" err="1">
                <a:cs typeface="Times New Roman" panose="02020603050405020304" pitchFamily="18" charset="0"/>
              </a:rPr>
              <a:t>Konservativ</a:t>
            </a:r>
            <a:r>
              <a:rPr lang="en-US" dirty="0">
                <a:cs typeface="Times New Roman" panose="02020603050405020304" pitchFamily="18" charset="0"/>
              </a:rPr>
              <a:t> </a:t>
            </a:r>
            <a:r>
              <a:rPr lang="en-US" dirty="0" err="1">
                <a:cs typeface="Times New Roman" panose="02020603050405020304" pitchFamily="18" charset="0"/>
              </a:rPr>
              <a:t>müalicəyə</a:t>
            </a:r>
            <a:r>
              <a:rPr lang="en-US" dirty="0">
                <a:cs typeface="Times New Roman" panose="02020603050405020304" pitchFamily="18" charset="0"/>
              </a:rPr>
              <a:t> </a:t>
            </a:r>
            <a:r>
              <a:rPr lang="en-US" dirty="0" err="1">
                <a:cs typeface="Times New Roman" panose="02020603050405020304" pitchFamily="18" charset="0"/>
              </a:rPr>
              <a:t>müsbət</a:t>
            </a:r>
            <a:r>
              <a:rPr lang="en-US" dirty="0">
                <a:cs typeface="Times New Roman" panose="02020603050405020304" pitchFamily="18" charset="0"/>
              </a:rPr>
              <a:t> </a:t>
            </a:r>
            <a:r>
              <a:rPr lang="en-US" dirty="0" err="1">
                <a:cs typeface="Times New Roman" panose="02020603050405020304" pitchFamily="18" charset="0"/>
              </a:rPr>
              <a:t>reaksiya</a:t>
            </a:r>
            <a:r>
              <a:rPr lang="en-US" dirty="0">
                <a:cs typeface="Times New Roman" panose="02020603050405020304" pitchFamily="18" charset="0"/>
              </a:rPr>
              <a:t> </a:t>
            </a:r>
            <a:r>
              <a:rPr lang="en-US" dirty="0" err="1">
                <a:cs typeface="Times New Roman" panose="02020603050405020304" pitchFamily="18" charset="0"/>
              </a:rPr>
              <a:t>olmadıqda</a:t>
            </a:r>
            <a:r>
              <a:rPr lang="en-US" dirty="0">
                <a:cs typeface="Times New Roman" panose="02020603050405020304" pitchFamily="18" charset="0"/>
              </a:rPr>
              <a:t> </a:t>
            </a:r>
            <a:r>
              <a:rPr lang="en-US" dirty="0" err="1">
                <a:cs typeface="Times New Roman" panose="02020603050405020304" pitchFamily="18" charset="0"/>
              </a:rPr>
              <a:t>reflüks</a:t>
            </a:r>
            <a:r>
              <a:rPr lang="en-US" dirty="0">
                <a:cs typeface="Times New Roman" panose="02020603050405020304" pitchFamily="18" charset="0"/>
              </a:rPr>
              <a:t> </a:t>
            </a:r>
            <a:r>
              <a:rPr lang="en-US" dirty="0" err="1">
                <a:cs typeface="Times New Roman" panose="02020603050405020304" pitchFamily="18" charset="0"/>
              </a:rPr>
              <a:t>geniş</a:t>
            </a:r>
            <a:r>
              <a:rPr lang="en-US" dirty="0">
                <a:cs typeface="Times New Roman" panose="02020603050405020304" pitchFamily="18" charset="0"/>
              </a:rPr>
              <a:t> </a:t>
            </a:r>
            <a:r>
              <a:rPr lang="en-US" dirty="0" err="1">
                <a:cs typeface="Times New Roman" panose="02020603050405020304" pitchFamily="18" charset="0"/>
              </a:rPr>
              <a:t>şəkildə</a:t>
            </a:r>
            <a:r>
              <a:rPr lang="en-US" dirty="0">
                <a:cs typeface="Times New Roman" panose="02020603050405020304" pitchFamily="18" charset="0"/>
              </a:rPr>
              <a:t> </a:t>
            </a:r>
            <a:r>
              <a:rPr lang="en-US" dirty="0" err="1">
                <a:cs typeface="Times New Roman" panose="02020603050405020304" pitchFamily="18" charset="0"/>
              </a:rPr>
              <a:t>yenidən</a:t>
            </a:r>
            <a:r>
              <a:rPr lang="en-US" dirty="0">
                <a:cs typeface="Times New Roman" panose="02020603050405020304" pitchFamily="18" charset="0"/>
              </a:rPr>
              <a:t> </a:t>
            </a:r>
            <a:r>
              <a:rPr lang="en-US" dirty="0" err="1">
                <a:cs typeface="Times New Roman" panose="02020603050405020304" pitchFamily="18" charset="0"/>
              </a:rPr>
              <a:t>qiymətləndirilir</a:t>
            </a:r>
            <a:r>
              <a:rPr lang="en-US" dirty="0">
                <a:cs typeface="Times New Roman" panose="02020603050405020304" pitchFamily="18" charset="0"/>
              </a:rPr>
              <a:t> </a:t>
            </a:r>
            <a:r>
              <a:rPr lang="en-US" dirty="0" err="1">
                <a:cs typeface="Times New Roman" panose="02020603050405020304" pitchFamily="18" charset="0"/>
              </a:rPr>
              <a:t>və</a:t>
            </a:r>
            <a:r>
              <a:rPr lang="en-US" dirty="0">
                <a:cs typeface="Times New Roman" panose="02020603050405020304" pitchFamily="18" charset="0"/>
              </a:rPr>
              <a:t> </a:t>
            </a:r>
            <a:r>
              <a:rPr lang="en-US" dirty="0" err="1">
                <a:cs typeface="Times New Roman" panose="02020603050405020304" pitchFamily="18" charset="0"/>
              </a:rPr>
              <a:t>yüksək</a:t>
            </a:r>
            <a:r>
              <a:rPr lang="en-US" dirty="0">
                <a:cs typeface="Times New Roman" panose="02020603050405020304" pitchFamily="18" charset="0"/>
              </a:rPr>
              <a:t> </a:t>
            </a:r>
            <a:r>
              <a:rPr lang="en-US" dirty="0" err="1">
                <a:cs typeface="Times New Roman" panose="02020603050405020304" pitchFamily="18" charset="0"/>
              </a:rPr>
              <a:t>doza</a:t>
            </a:r>
            <a:r>
              <a:rPr lang="en-US" dirty="0">
                <a:cs typeface="Times New Roman" panose="02020603050405020304" pitchFamily="18" charset="0"/>
              </a:rPr>
              <a:t> HKB </a:t>
            </a:r>
            <a:r>
              <a:rPr lang="en-US" dirty="0" err="1">
                <a:cs typeface="Times New Roman" panose="02020603050405020304" pitchFamily="18" charset="0"/>
              </a:rPr>
              <a:t>təyin</a:t>
            </a:r>
            <a:r>
              <a:rPr lang="en-US" dirty="0">
                <a:cs typeface="Times New Roman" panose="02020603050405020304" pitchFamily="18" charset="0"/>
              </a:rPr>
              <a:t> </a:t>
            </a:r>
            <a:r>
              <a:rPr lang="en-US" dirty="0" err="1">
                <a:cs typeface="Times New Roman" panose="02020603050405020304" pitchFamily="18" charset="0"/>
              </a:rPr>
              <a:t>edilir</a:t>
            </a:r>
            <a:r>
              <a:rPr lang="en-US" dirty="0">
                <a:cs typeface="Times New Roman" panose="02020603050405020304" pitchFamily="18" charset="0"/>
              </a:rPr>
              <a:t>;</a:t>
            </a:r>
          </a:p>
          <a:p>
            <a:pPr marL="457200" lvl="0" indent="-457200">
              <a:lnSpc>
                <a:spcPct val="150000"/>
              </a:lnSpc>
              <a:buFont typeface="Wingdings" pitchFamily="2" charset="2"/>
              <a:buChar char="ü"/>
            </a:pPr>
            <a:r>
              <a:rPr lang="en-US" dirty="0" err="1">
                <a:cs typeface="Times New Roman" panose="02020603050405020304" pitchFamily="18" charset="0"/>
              </a:rPr>
              <a:t>Müsbət</a:t>
            </a:r>
            <a:r>
              <a:rPr lang="en-US" dirty="0">
                <a:cs typeface="Times New Roman" panose="02020603050405020304" pitchFamily="18" charset="0"/>
              </a:rPr>
              <a:t> </a:t>
            </a:r>
            <a:r>
              <a:rPr lang="en-US" dirty="0" err="1">
                <a:cs typeface="Times New Roman" panose="02020603050405020304" pitchFamily="18" charset="0"/>
              </a:rPr>
              <a:t>cavab</a:t>
            </a:r>
            <a:r>
              <a:rPr lang="en-US" dirty="0">
                <a:cs typeface="Times New Roman" panose="02020603050405020304" pitchFamily="18" charset="0"/>
              </a:rPr>
              <a:t> </a:t>
            </a:r>
            <a:r>
              <a:rPr lang="en-US" dirty="0" err="1">
                <a:cs typeface="Times New Roman" panose="02020603050405020304" pitchFamily="18" charset="0"/>
              </a:rPr>
              <a:t>əldə</a:t>
            </a:r>
            <a:r>
              <a:rPr lang="en-US" dirty="0">
                <a:cs typeface="Times New Roman" panose="02020603050405020304" pitchFamily="18" charset="0"/>
              </a:rPr>
              <a:t> </a:t>
            </a:r>
            <a:r>
              <a:rPr lang="en-US" dirty="0" err="1">
                <a:cs typeface="Times New Roman" panose="02020603050405020304" pitchFamily="18" charset="0"/>
              </a:rPr>
              <a:t>edilmədikdə</a:t>
            </a:r>
            <a:r>
              <a:rPr lang="en-US" dirty="0">
                <a:cs typeface="Times New Roman" panose="02020603050405020304" pitchFamily="18" charset="0"/>
              </a:rPr>
              <a:t> </a:t>
            </a:r>
            <a:r>
              <a:rPr lang="en-US" dirty="0" err="1">
                <a:cs typeface="Times New Roman" panose="02020603050405020304" pitchFamily="18" charset="0"/>
              </a:rPr>
              <a:t>alternativ</a:t>
            </a:r>
            <a:r>
              <a:rPr lang="en-US" dirty="0">
                <a:cs typeface="Times New Roman" panose="02020603050405020304" pitchFamily="18" charset="0"/>
              </a:rPr>
              <a:t> </a:t>
            </a:r>
            <a:r>
              <a:rPr lang="en-US" dirty="0" err="1">
                <a:cs typeface="Times New Roman" panose="02020603050405020304" pitchFamily="18" charset="0"/>
              </a:rPr>
              <a:t>müalicə</a:t>
            </a:r>
            <a:r>
              <a:rPr lang="en-US" dirty="0">
                <a:cs typeface="Times New Roman" panose="02020603050405020304" pitchFamily="18" charset="0"/>
              </a:rPr>
              <a:t> </a:t>
            </a:r>
            <a:r>
              <a:rPr lang="en-US" dirty="0" err="1">
                <a:cs typeface="Times New Roman" panose="02020603050405020304" pitchFamily="18" charset="0"/>
              </a:rPr>
              <a:t>üsulu</a:t>
            </a:r>
            <a:r>
              <a:rPr lang="en-US" dirty="0">
                <a:cs typeface="Times New Roman" panose="02020603050405020304" pitchFamily="18" charset="0"/>
              </a:rPr>
              <a:t> </a:t>
            </a:r>
            <a:r>
              <a:rPr lang="en-US" dirty="0" err="1">
                <a:cs typeface="Times New Roman" panose="02020603050405020304" pitchFamily="18" charset="0"/>
              </a:rPr>
              <a:t>seçilir</a:t>
            </a:r>
            <a:r>
              <a:rPr lang="en-US" dirty="0">
                <a:cs typeface="Times New Roman" panose="02020603050405020304" pitchFamily="18" charset="0"/>
              </a:rPr>
              <a:t>;</a:t>
            </a:r>
            <a:endParaRPr lang="en-US" sz="1000" dirty="0">
              <a:cs typeface="Times New Roman" panose="02020603050405020304" pitchFamily="18" charset="0"/>
            </a:endParaRPr>
          </a:p>
          <a:p>
            <a:pPr marL="457200" lvl="0" indent="-457200">
              <a:buFont typeface="Wingdings" pitchFamily="2" charset="2"/>
              <a:buChar char="ü"/>
            </a:pPr>
            <a:r>
              <a:rPr lang="en-US" dirty="0" err="1">
                <a:cs typeface="Times New Roman" panose="02020603050405020304" pitchFamily="18" charset="0"/>
              </a:rPr>
              <a:t>Ağırlaşmalar</a:t>
            </a:r>
            <a:r>
              <a:rPr lang="en-US" dirty="0">
                <a:cs typeface="Times New Roman" panose="02020603050405020304" pitchFamily="18" charset="0"/>
              </a:rPr>
              <a:t> </a:t>
            </a:r>
            <a:r>
              <a:rPr lang="en-US" dirty="0" err="1">
                <a:cs typeface="Times New Roman" panose="02020603050405020304" pitchFamily="18" charset="0"/>
              </a:rPr>
              <a:t>zamanı</a:t>
            </a:r>
            <a:r>
              <a:rPr lang="en-US" dirty="0">
                <a:cs typeface="Times New Roman" panose="02020603050405020304" pitchFamily="18" charset="0"/>
              </a:rPr>
              <a:t> HKB </a:t>
            </a:r>
            <a:r>
              <a:rPr lang="en-US" dirty="0" err="1">
                <a:cs typeface="Times New Roman" panose="02020603050405020304" pitchFamily="18" charset="0"/>
              </a:rPr>
              <a:t>və</a:t>
            </a:r>
            <a:r>
              <a:rPr lang="en-US" dirty="0">
                <a:cs typeface="Times New Roman" panose="02020603050405020304" pitchFamily="18" charset="0"/>
              </a:rPr>
              <a:t> </a:t>
            </a:r>
            <a:r>
              <a:rPr lang="en-US" dirty="0" err="1">
                <a:cs typeface="Times New Roman" panose="02020603050405020304" pitchFamily="18" charset="0"/>
              </a:rPr>
              <a:t>uyğun</a:t>
            </a:r>
            <a:r>
              <a:rPr lang="en-US" dirty="0">
                <a:cs typeface="Times New Roman" panose="02020603050405020304" pitchFamily="18" charset="0"/>
              </a:rPr>
              <a:t> </a:t>
            </a:r>
            <a:r>
              <a:rPr lang="en-US" dirty="0" err="1">
                <a:cs typeface="Times New Roman" panose="02020603050405020304" pitchFamily="18" charset="0"/>
              </a:rPr>
              <a:t>müalicə</a:t>
            </a:r>
            <a:r>
              <a:rPr lang="en-US" dirty="0">
                <a:cs typeface="Times New Roman" panose="02020603050405020304" pitchFamily="18" charset="0"/>
              </a:rPr>
              <a:t> - </a:t>
            </a:r>
            <a:r>
              <a:rPr lang="en-US" dirty="0" err="1">
                <a:cs typeface="Times New Roman" panose="02020603050405020304" pitchFamily="18" charset="0"/>
              </a:rPr>
              <a:t>nəzarət</a:t>
            </a:r>
            <a:r>
              <a:rPr lang="en-US" dirty="0">
                <a:cs typeface="Times New Roman" panose="02020603050405020304" pitchFamily="18" charset="0"/>
              </a:rPr>
              <a:t>, </a:t>
            </a:r>
            <a:r>
              <a:rPr lang="en-US" dirty="0" err="1">
                <a:cs typeface="Times New Roman" panose="02020603050405020304" pitchFamily="18" charset="0"/>
              </a:rPr>
              <a:t>daha</a:t>
            </a:r>
            <a:r>
              <a:rPr lang="en-US" dirty="0">
                <a:cs typeface="Times New Roman" panose="02020603050405020304" pitchFamily="18" charset="0"/>
              </a:rPr>
              <a:t> </a:t>
            </a:r>
            <a:r>
              <a:rPr lang="en-US" dirty="0" err="1">
                <a:cs typeface="Times New Roman" panose="02020603050405020304" pitchFamily="18" charset="0"/>
              </a:rPr>
              <a:t>çox</a:t>
            </a:r>
            <a:r>
              <a:rPr lang="en-US" dirty="0">
                <a:cs typeface="Times New Roman" panose="02020603050405020304" pitchFamily="18" charset="0"/>
              </a:rPr>
              <a:t> </a:t>
            </a:r>
            <a:r>
              <a:rPr lang="en-US" dirty="0" err="1">
                <a:cs typeface="Times New Roman" panose="02020603050405020304" pitchFamily="18" charset="0"/>
              </a:rPr>
              <a:t>cərrahi</a:t>
            </a:r>
            <a:r>
              <a:rPr lang="en-US" dirty="0">
                <a:cs typeface="Times New Roman" panose="02020603050405020304" pitchFamily="18" charset="0"/>
              </a:rPr>
              <a:t> </a:t>
            </a:r>
            <a:r>
              <a:rPr lang="en-US" dirty="0" err="1">
                <a:cs typeface="Times New Roman" panose="02020603050405020304" pitchFamily="18" charset="0"/>
              </a:rPr>
              <a:t>müalicə</a:t>
            </a:r>
            <a:r>
              <a:rPr lang="en-US" dirty="0">
                <a:cs typeface="Times New Roman" panose="02020603050405020304" pitchFamily="18" charset="0"/>
              </a:rPr>
              <a:t> </a:t>
            </a:r>
            <a:r>
              <a:rPr lang="en-US" dirty="0" err="1">
                <a:cs typeface="Times New Roman" panose="02020603050405020304" pitchFamily="18" charset="0"/>
              </a:rPr>
              <a:t>seçilir</a:t>
            </a:r>
            <a:r>
              <a:rPr lang="en-US" dirty="0">
                <a:cs typeface="Times New Roman" panose="02020603050405020304" pitchFamily="18" charset="0"/>
              </a:rPr>
              <a:t>.</a:t>
            </a:r>
            <a:endParaRPr lang="en-US" sz="4000" dirty="0">
              <a:cs typeface="Times New Roman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3416158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551384" y="1376250"/>
            <a:ext cx="11017224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Заголовок 7"/>
          <p:cNvSpPr>
            <a:spLocks noGrp="1"/>
          </p:cNvSpPr>
          <p:nvPr>
            <p:ph type="title"/>
          </p:nvPr>
        </p:nvSpPr>
        <p:spPr>
          <a:xfrm>
            <a:off x="2747749" y="-146534"/>
            <a:ext cx="6804635" cy="835878"/>
          </a:xfrm>
        </p:spPr>
        <p:txBody>
          <a:bodyPr>
            <a:normAutofit/>
          </a:bodyPr>
          <a:lstStyle/>
          <a:p>
            <a:r>
              <a:rPr lang="az-Latn-AZ" sz="3600" dirty="0"/>
              <a:t>Cərrahi müalicəyə göstəriş</a:t>
            </a:r>
            <a:endParaRPr lang="ru-RU" sz="3600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lnSpc>
                <a:spcPct val="150000"/>
              </a:lnSpc>
              <a:buFont typeface="Wingdings" pitchFamily="2" charset="2"/>
              <a:buChar char="ü"/>
            </a:pPr>
            <a:r>
              <a:rPr lang="az-Latn-AZ" dirty="0">
                <a:cs typeface="Times New Roman" panose="02020603050405020304" pitchFamily="18" charset="0"/>
              </a:rPr>
              <a:t>Konservativ müalicənin effektsizliyi və gənc xəstələr;</a:t>
            </a:r>
            <a:endParaRPr lang="en-US" dirty="0">
              <a:cs typeface="Times New Roman" panose="02020603050405020304" pitchFamily="18" charset="0"/>
            </a:endParaRP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ü"/>
            </a:pPr>
            <a:r>
              <a:rPr lang="az-Latn-AZ" dirty="0">
                <a:cs typeface="Times New Roman" panose="02020603050405020304" pitchFamily="18" charset="0"/>
              </a:rPr>
              <a:t>Hiatal yırtıq;</a:t>
            </a:r>
            <a:endParaRPr lang="en-US" dirty="0">
              <a:cs typeface="Times New Roman" panose="02020603050405020304" pitchFamily="18" charset="0"/>
            </a:endParaRP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ü"/>
            </a:pPr>
            <a:r>
              <a:rPr lang="az-Latn-AZ" dirty="0">
                <a:cs typeface="Times New Roman" panose="02020603050405020304" pitchFamily="18" charset="0"/>
              </a:rPr>
              <a:t>Barret ezofaqusu;</a:t>
            </a:r>
            <a:endParaRPr lang="en-US" dirty="0">
              <a:cs typeface="Times New Roman" panose="02020603050405020304" pitchFamily="18" charset="0"/>
            </a:endParaRP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ü"/>
            </a:pPr>
            <a:r>
              <a:rPr lang="az-Latn-AZ" dirty="0">
                <a:cs typeface="Times New Roman" panose="02020603050405020304" pitchFamily="18" charset="0"/>
              </a:rPr>
              <a:t>Ağırlaşmalar: striktur, qanaxma, perforasiya</a:t>
            </a:r>
            <a:endParaRPr lang="en-US" dirty="0">
              <a:cs typeface="Times New Roman" panose="02020603050405020304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9506503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2747749" y="-146534"/>
            <a:ext cx="6732627" cy="835878"/>
          </a:xfrm>
        </p:spPr>
        <p:txBody>
          <a:bodyPr/>
          <a:lstStyle/>
          <a:p>
            <a:r>
              <a:rPr lang="az-Latn-AZ" sz="4000" dirty="0"/>
              <a:t>Əməliyyat növləri</a:t>
            </a:r>
            <a:endParaRPr lang="ru-RU" sz="4000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39416" y="1628800"/>
            <a:ext cx="10515600" cy="4351338"/>
          </a:xfrm>
        </p:spPr>
        <p:txBody>
          <a:bodyPr/>
          <a:lstStyle/>
          <a:p>
            <a:pPr marL="457200" indent="-457200">
              <a:lnSpc>
                <a:spcPct val="150000"/>
              </a:lnSpc>
              <a:buFont typeface="Wingdings" pitchFamily="2" charset="2"/>
              <a:buChar char="ü"/>
            </a:pPr>
            <a:r>
              <a:rPr lang="az-Latn-AZ" dirty="0">
                <a:cs typeface="Times New Roman" panose="02020603050405020304" pitchFamily="18" charset="0"/>
              </a:rPr>
              <a:t>Fundoplikasiya - Nissen üsulu (360°), Toupet üsulu (180-270°);</a:t>
            </a:r>
            <a:endParaRPr lang="en-US" dirty="0">
              <a:cs typeface="Times New Roman" panose="02020603050405020304" pitchFamily="18" charset="0"/>
            </a:endParaRP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ü"/>
            </a:pPr>
            <a:r>
              <a:rPr lang="az-Latn-AZ" dirty="0">
                <a:cs typeface="Times New Roman" panose="02020603050405020304" pitchFamily="18" charset="0"/>
              </a:rPr>
              <a:t>QB-nun rezeksiyası: şiddətli displaziyalar</a:t>
            </a:r>
            <a:endParaRPr lang="en-US" dirty="0">
              <a:cs typeface="Times New Roman" panose="02020603050405020304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360605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0" y="1376250"/>
            <a:ext cx="1207266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az-Latn-AZ" sz="4000" dirty="0">
              <a:latin typeface="Times New Roman" pitchFamily="18" charset="0"/>
              <a:cs typeface="Times New Roman" pitchFamily="18" charset="0"/>
            </a:endParaRPr>
          </a:p>
          <a:p>
            <a:endParaRPr lang="en-US" sz="4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Şəkil 1">
            <a:extLst>
              <a:ext uri="{FF2B5EF4-FFF2-40B4-BE49-F238E27FC236}">
                <a16:creationId xmlns:a16="http://schemas.microsoft.com/office/drawing/2014/main" id="{FB2589DD-E83A-154B-A42A-A3102562D496}"/>
              </a:ext>
            </a:extLst>
          </p:cNvPr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544" b="14054"/>
          <a:stretch/>
        </p:blipFill>
        <p:spPr bwMode="auto">
          <a:xfrm>
            <a:off x="695400" y="1484784"/>
            <a:ext cx="5760640" cy="259913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2" name="Şəkil 1">
            <a:extLst>
              <a:ext uri="{FF2B5EF4-FFF2-40B4-BE49-F238E27FC236}">
                <a16:creationId xmlns:a16="http://schemas.microsoft.com/office/drawing/2014/main" id="{C5C04F48-2FD9-C54A-9A7F-00D5F4628E11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6200" y="1484784"/>
            <a:ext cx="3240360" cy="257732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22D2FCE0-06F4-4148-BD1C-5490FC24B454}"/>
              </a:ext>
            </a:extLst>
          </p:cNvPr>
          <p:cNvSpPr/>
          <p:nvPr/>
        </p:nvSpPr>
        <p:spPr>
          <a:xfrm>
            <a:off x="695400" y="4268201"/>
            <a:ext cx="108012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z-Latn-AZ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     </a:t>
            </a:r>
            <a:r>
              <a:rPr lang="az-Latn-AZ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Nissen </a:t>
            </a:r>
            <a:r>
              <a:rPr lang="az-Latn-AZ" sz="2400" dirty="0">
                <a:latin typeface="Arial" panose="020B0604020202020204" pitchFamily="34" charset="0"/>
                <a:cs typeface="Arial" panose="020B0604020202020204" pitchFamily="34" charset="0"/>
              </a:rPr>
              <a:t>fundoplikasiyası                                           Toupet  fundoplikasiyası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3E664FF-73F2-F343-BB0A-2D914761295D}"/>
              </a:ext>
            </a:extLst>
          </p:cNvPr>
          <p:cNvSpPr/>
          <p:nvPr/>
        </p:nvSpPr>
        <p:spPr>
          <a:xfrm>
            <a:off x="4185607" y="5276217"/>
            <a:ext cx="371059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az-Latn-AZ" sz="24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Fundoplikasiya üsulları</a:t>
            </a:r>
            <a:endParaRPr lang="en-US" sz="2000" dirty="0">
              <a:effectLst/>
              <a:latin typeface="Arial" panose="020B0604020202020204" pitchFamily="34" charset="0"/>
              <a:ea typeface="MS Mincho" panose="02020609040205080304" pitchFamily="49" charset="-128"/>
              <a:cs typeface="Arial" panose="020B0604020202020204" pitchFamily="34" charset="0"/>
            </a:endParaRPr>
          </a:p>
        </p:txBody>
      </p:sp>
      <p:sp>
        <p:nvSpPr>
          <p:cNvPr id="15" name="Заголовок 6"/>
          <p:cNvSpPr>
            <a:spLocks noGrp="1"/>
          </p:cNvSpPr>
          <p:nvPr>
            <p:ph type="title"/>
          </p:nvPr>
        </p:nvSpPr>
        <p:spPr>
          <a:xfrm>
            <a:off x="2747749" y="-146534"/>
            <a:ext cx="6588611" cy="835878"/>
          </a:xfrm>
        </p:spPr>
        <p:txBody>
          <a:bodyPr>
            <a:normAutofit/>
          </a:bodyPr>
          <a:lstStyle/>
          <a:p>
            <a:r>
              <a:rPr lang="az-Latn-AZ" sz="3600" dirty="0"/>
              <a:t>Əməliyyat növləri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134845599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99656" y="2348880"/>
            <a:ext cx="6408712" cy="1512168"/>
          </a:xfrm>
        </p:spPr>
        <p:txBody>
          <a:bodyPr/>
          <a:lstStyle/>
          <a:p>
            <a:r>
              <a:rPr lang="az-Latn-AZ" dirty="0"/>
              <a:t>Diqqətinizə görə təşəkkür.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287402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505086" y="3072602"/>
            <a:ext cx="3686914" cy="1373070"/>
          </a:xfrm>
        </p:spPr>
        <p:txBody>
          <a:bodyPr>
            <a:normAutofit fontScale="90000"/>
          </a:bodyPr>
          <a:lstStyle/>
          <a:p>
            <a:r>
              <a:rPr lang="az-Latn-AZ" sz="4800" dirty="0">
                <a:solidFill>
                  <a:schemeClr val="accent6">
                    <a:lumMod val="50000"/>
                  </a:schemeClr>
                </a:solidFill>
              </a:rPr>
              <a:t>      </a:t>
            </a:r>
            <a:r>
              <a:rPr lang="en-US" sz="4800" dirty="0">
                <a:solidFill>
                  <a:schemeClr val="accent6">
                    <a:lumMod val="50000"/>
                  </a:schemeClr>
                </a:solidFill>
              </a:rPr>
              <a:t>www.bck.</a:t>
            </a:r>
            <a:r>
              <a:rPr lang="az-Latn-AZ" sz="4800" dirty="0">
                <a:solidFill>
                  <a:schemeClr val="accent6">
                    <a:lumMod val="50000"/>
                  </a:schemeClr>
                </a:solidFill>
              </a:rPr>
              <a:t>az</a:t>
            </a:r>
            <a:endParaRPr lang="ru-RU" sz="48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28057" y="5098469"/>
            <a:ext cx="9606678" cy="705748"/>
          </a:xfrm>
        </p:spPr>
        <p:txBody>
          <a:bodyPr>
            <a:normAutofit fontScale="92500" lnSpcReduction="20000"/>
          </a:bodyPr>
          <a:lstStyle/>
          <a:p>
            <a:r>
              <a:rPr lang="en-US" sz="2800" b="1" dirty="0" err="1">
                <a:solidFill>
                  <a:schemeClr val="accent2">
                    <a:lumMod val="50000"/>
                  </a:schemeClr>
                </a:solidFill>
              </a:rPr>
              <a:t>Az</a:t>
            </a:r>
            <a:r>
              <a:rPr lang="az-Latn-AZ" sz="2800" b="1" dirty="0">
                <a:solidFill>
                  <a:schemeClr val="accent2">
                    <a:lumMod val="50000"/>
                  </a:schemeClr>
                </a:solidFill>
              </a:rPr>
              <a:t>ərbaycan Tibb Universitetinin </a:t>
            </a:r>
            <a:r>
              <a:rPr lang="en-US" sz="2800" b="1" dirty="0">
                <a:solidFill>
                  <a:schemeClr val="accent2">
                    <a:lumMod val="50000"/>
                  </a:schemeClr>
                </a:solidFill>
              </a:rPr>
              <a:t>I</a:t>
            </a:r>
            <a:r>
              <a:rPr lang="az-Latn-AZ" sz="2800" b="1" dirty="0">
                <a:solidFill>
                  <a:schemeClr val="accent2">
                    <a:lumMod val="50000"/>
                  </a:schemeClr>
                </a:solidFill>
              </a:rPr>
              <a:t>-Cərrahi Xəstəliklər kafedrası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CFE757B-CEAC-467F-A917-B128234C06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71078" y="1256213"/>
            <a:ext cx="5032582" cy="3632779"/>
          </a:xfrm>
          <a:prstGeom prst="rect">
            <a:avLst/>
          </a:prstGeom>
        </p:spPr>
      </p:pic>
      <p:pic>
        <p:nvPicPr>
          <p:cNvPr id="7" name="Picture 6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456" y="1256213"/>
            <a:ext cx="3653044" cy="3632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0354229"/>
      </p:ext>
    </p:extLst>
  </p:cSld>
  <p:clrMapOvr>
    <a:masterClrMapping/>
  </p:clrMapOvr>
</p:sld>
</file>

<file path=ppt/theme/theme1.xml><?xml version="1.0" encoding="utf-8"?>
<a:theme xmlns:a="http://schemas.openxmlformats.org/drawingml/2006/main" name="Praktiki dərs şablonu 7">
  <a:themeElements>
    <a:clrScheme name="Blue Gree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aktiki dərs şablonu 7" id="{CFEC8B34-B3C9-4BB5-A10A-2314B18BBEB6}" vid="{D44C3823-ACDE-4290-BE6B-68B35F616683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Praktiki dərs şablonu 1</Template>
  <TotalTime>5855</TotalTime>
  <Words>817</Words>
  <Application>Microsoft Office PowerPoint</Application>
  <PresentationFormat>Widescreen</PresentationFormat>
  <Paragraphs>181</Paragraphs>
  <Slides>26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3" baseType="lpstr">
      <vt:lpstr>Arial</vt:lpstr>
      <vt:lpstr>Calibri</vt:lpstr>
      <vt:lpstr>Courier New</vt:lpstr>
      <vt:lpstr>Symbol</vt:lpstr>
      <vt:lpstr>Times New Roman</vt:lpstr>
      <vt:lpstr>Wingdings</vt:lpstr>
      <vt:lpstr>Praktiki dərs şablonu 7</vt:lpstr>
      <vt:lpstr>Qastroezofageal reflüks xəstəliyi</vt:lpstr>
      <vt:lpstr>Tərifi</vt:lpstr>
      <vt:lpstr>Tərifi- davamı</vt:lpstr>
      <vt:lpstr>Rastgəlmə tezliyi</vt:lpstr>
      <vt:lpstr>Təsnifatı</vt:lpstr>
      <vt:lpstr>Təsnifatı-davamı ağırlıq dərəcəsinə görə</vt:lpstr>
      <vt:lpstr>Etiologiyası-risk amilləri</vt:lpstr>
      <vt:lpstr>Patogenezi</vt:lpstr>
      <vt:lpstr>Endoskopik görünüş</vt:lpstr>
      <vt:lpstr>Endoskopik görünüş</vt:lpstr>
      <vt:lpstr>Klinik gedişi </vt:lpstr>
      <vt:lpstr>Ağırlaşmaları</vt:lpstr>
      <vt:lpstr>Klinikası </vt:lpstr>
      <vt:lpstr>Diaqnostikası</vt:lpstr>
      <vt:lpstr>Diaqnostikası</vt:lpstr>
      <vt:lpstr>Diaqnostikası </vt:lpstr>
      <vt:lpstr>Eroziv QERX-in diaqnostik meyarları</vt:lpstr>
      <vt:lpstr>Eroziv ezofagit törədən xəstəliklər</vt:lpstr>
      <vt:lpstr>Müalicə prinsipləri</vt:lpstr>
      <vt:lpstr>Müalicə prinsipləri</vt:lpstr>
      <vt:lpstr>Müalicə taktikası</vt:lpstr>
      <vt:lpstr>Cərrahi müalicəyə göstəriş</vt:lpstr>
      <vt:lpstr>Əməliyyat növləri</vt:lpstr>
      <vt:lpstr>Əməliyyat növləri</vt:lpstr>
      <vt:lpstr>Diqqətinizə görə təşəkkür.</vt:lpstr>
      <vt:lpstr>      www.bck.az</vt:lpstr>
    </vt:vector>
  </TitlesOfParts>
  <Company>ATU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Dalaq xəstəlikləri</dc:title>
  <dc:creator>Tarverdi Rzayev</dc:creator>
  <cp:lastModifiedBy>Nuru Bayramov</cp:lastModifiedBy>
  <cp:revision>274</cp:revision>
  <dcterms:created xsi:type="dcterms:W3CDTF">2001-04-16T20:54:45Z</dcterms:created>
  <dcterms:modified xsi:type="dcterms:W3CDTF">2021-09-20T17:49:51Z</dcterms:modified>
</cp:coreProperties>
</file>