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4"/>
  </p:notesMasterIdLst>
  <p:handoutMasterIdLst>
    <p:handoutMasterId r:id="rId45"/>
  </p:handoutMasterIdLst>
  <p:sldIdLst>
    <p:sldId id="284" r:id="rId2"/>
    <p:sldId id="290" r:id="rId3"/>
    <p:sldId id="345" r:id="rId4"/>
    <p:sldId id="346" r:id="rId5"/>
    <p:sldId id="368" r:id="rId6"/>
    <p:sldId id="348" r:id="rId7"/>
    <p:sldId id="353" r:id="rId8"/>
    <p:sldId id="357" r:id="rId9"/>
    <p:sldId id="358" r:id="rId10"/>
    <p:sldId id="361" r:id="rId11"/>
    <p:sldId id="387" r:id="rId12"/>
    <p:sldId id="364" r:id="rId13"/>
    <p:sldId id="388" r:id="rId14"/>
    <p:sldId id="365" r:id="rId15"/>
    <p:sldId id="369" r:id="rId16"/>
    <p:sldId id="371" r:id="rId17"/>
    <p:sldId id="370" r:id="rId18"/>
    <p:sldId id="391" r:id="rId19"/>
    <p:sldId id="372" r:id="rId20"/>
    <p:sldId id="389" r:id="rId21"/>
    <p:sldId id="373" r:id="rId22"/>
    <p:sldId id="374" r:id="rId23"/>
    <p:sldId id="376" r:id="rId24"/>
    <p:sldId id="375" r:id="rId25"/>
    <p:sldId id="377" r:id="rId26"/>
    <p:sldId id="379" r:id="rId27"/>
    <p:sldId id="378" r:id="rId28"/>
    <p:sldId id="380" r:id="rId29"/>
    <p:sldId id="381" r:id="rId30"/>
    <p:sldId id="382" r:id="rId31"/>
    <p:sldId id="383" r:id="rId32"/>
    <p:sldId id="384" r:id="rId33"/>
    <p:sldId id="385" r:id="rId34"/>
    <p:sldId id="386" r:id="rId35"/>
    <p:sldId id="392" r:id="rId36"/>
    <p:sldId id="393" r:id="rId37"/>
    <p:sldId id="394" r:id="rId38"/>
    <p:sldId id="395" r:id="rId39"/>
    <p:sldId id="396" r:id="rId40"/>
    <p:sldId id="397" r:id="rId41"/>
    <p:sldId id="398" r:id="rId42"/>
    <p:sldId id="390" r:id="rId4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9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MBT-nın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hər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yerində</a:t>
            </a: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QİST</a:t>
            </a: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-lər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rast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gəlir</a:t>
            </a: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lər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AE60-43F1-B4F2-3F5D027D575F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AE60-43F1-B4F2-3F5D027D575F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AE60-43F1-B4F2-3F5D027D575F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AE60-43F1-B4F2-3F5D027D575F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AE60-43F1-B4F2-3F5D027D575F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0" i="0" u="none" strike="noStrike" kern="120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fld id="{F12BB446-D948-463F-A981-F93B0A653464}" type="CATEGORYNAME">
                      <a:rPr lang="en-US" sz="120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pPr>
                        <a:defRPr sz="120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pPr>
                      <a:t>[CATEGORY NAME]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E60-43F1-B4F2-3F5D027D575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B1D5360-5954-4F4D-A996-F18A1C01E113}" type="CATEGORYNAME">
                      <a:rPr lang="en-US"/>
                      <a:pPr/>
                      <a:t>[CATEGORY NAME]</a:t>
                    </a:fld>
                    <a:endParaRPr lang="en-US"/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AE60-43F1-B4F2-3F5D027D575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33FF5BDC-3D59-4D38-89FA-8FE4C5A1565C}" type="CATEGORYNAME">
                      <a:rPr lang="en-US"/>
                      <a:pPr/>
                      <a:t>[CATEGORY NAME]</a:t>
                    </a:fld>
                    <a:endParaRPr lang="en-US"/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AE60-43F1-B4F2-3F5D027D575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E9F7C2BB-2572-448A-A762-414C999A3469}" type="CATEGORYNAME">
                      <a:rPr lang="en-US"/>
                      <a:pPr/>
                      <a:t>[CATEGORY NAME]</a:t>
                    </a:fld>
                    <a:endParaRPr lang="en-US"/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AE60-43F1-B4F2-3F5D027D575F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BC9E2610-443B-4B52-B1FE-7244B81B6DB7}" type="CATEGORYNAME">
                      <a:rPr lang="en-US"/>
                      <a:pPr/>
                      <a:t>[CATEGORY NAME]</a:t>
                    </a:fld>
                    <a:endParaRPr lang="en-US"/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AE60-43F1-B4F2-3F5D027D575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lt1">
                      <a:lumMod val="95000"/>
                      <a:alpha val="54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Mədə</c:v>
                </c:pt>
                <c:pt idx="1">
                  <c:v>Acı və qalça bağırsaq</c:v>
                </c:pt>
                <c:pt idx="2">
                  <c:v>OBB</c:v>
                </c:pt>
                <c:pt idx="3">
                  <c:v>Yoğun Bağırsaq</c:v>
                </c:pt>
                <c:pt idx="4">
                  <c:v>QB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</c:v>
                </c:pt>
                <c:pt idx="1">
                  <c:v>4</c:v>
                </c:pt>
                <c:pt idx="2" formatCode="0%">
                  <c:v>2</c:v>
                </c:pt>
                <c:pt idx="3">
                  <c:v>3</c:v>
                </c:pt>
                <c:pt idx="4" formatCode="0%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E60-43F1-B4F2-3F5D027D575F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7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0.36364</cdr:x>
      <cdr:y>0.4228</cdr:y>
    </cdr:from>
    <cdr:to>
      <cdr:x>0.47614</cdr:x>
      <cdr:y>0.59155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744416" y="2161589"/>
          <a:ext cx="1158429" cy="862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az-Latn-AZ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5-15%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2141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7077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1139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63216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41694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76072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5896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30730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39484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6719953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4213532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 userDrawn="1"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Dos.Dr.Ə.Rüstəm, Dr.S.Məmmədova,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N.Süleymanova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Nazik</a:t>
            </a:r>
            <a:r>
              <a:rPr lang="en-US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ağırsaq 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685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1556792"/>
            <a:ext cx="9144000" cy="1305099"/>
          </a:xfrm>
        </p:spPr>
        <p:txBody>
          <a:bodyPr/>
          <a:lstStyle/>
          <a:p>
            <a:r>
              <a:rPr lang="az-Latn-AZ" altLang="en-US" sz="4000" dirty="0"/>
              <a:t>Nazik bağırsağın cərrahi xəstəlikləri</a:t>
            </a:r>
            <a:br>
              <a:rPr lang="az-Latn-AZ" altLang="en-US" sz="4000" dirty="0"/>
            </a:br>
            <a:r>
              <a:rPr lang="az-Latn-AZ" altLang="en-US" sz="4000" i="1" dirty="0"/>
              <a:t>Nazik bağırsağın törəmələri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Tibb ü.f.d., Dosent</a:t>
            </a:r>
            <a:r>
              <a:rPr lang="az-Latn-AZ" altLang="en-US" dirty="0"/>
              <a:t> </a:t>
            </a:r>
            <a:r>
              <a:rPr lang="az-Latn-AZ" altLang="en-US" sz="2400" dirty="0"/>
              <a:t>Ədalət Məhəmmədəli oğlu RÜSTƏM</a:t>
            </a:r>
            <a:r>
              <a:rPr lang="en-US" altLang="en-US" sz="2400" dirty="0"/>
              <a:t> 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 err="1"/>
              <a:t>doktorant</a:t>
            </a:r>
            <a:r>
              <a:rPr lang="en-US" altLang="en-US" sz="2400" dirty="0"/>
              <a:t> M</a:t>
            </a:r>
            <a:r>
              <a:rPr lang="az-Latn-AZ" altLang="en-US" sz="2400" dirty="0"/>
              <a:t>əmmədova Sənəm Yolçu qızı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Dr.Nuranə Zahid qızı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10515600" cy="2395463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az-Latn-AZ" sz="2800" b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3600" dirty="0" err="1"/>
              <a:t>Nazik</a:t>
            </a:r>
            <a:r>
              <a:rPr lang="en-US" sz="3600" dirty="0"/>
              <a:t> </a:t>
            </a:r>
            <a:r>
              <a:rPr lang="en-US" sz="3600" dirty="0" err="1"/>
              <a:t>bağırsağın</a:t>
            </a:r>
            <a:r>
              <a:rPr lang="en-US" sz="3600" dirty="0"/>
              <a:t> </a:t>
            </a:r>
            <a:r>
              <a:rPr lang="en-US" sz="3600" dirty="0" err="1"/>
              <a:t>toxumasından</a:t>
            </a:r>
            <a:r>
              <a:rPr lang="en-US" sz="3600" dirty="0"/>
              <a:t> </a:t>
            </a:r>
            <a:r>
              <a:rPr lang="en-US" sz="3600" dirty="0" err="1"/>
              <a:t>inkişaf</a:t>
            </a:r>
            <a:r>
              <a:rPr lang="en-US" sz="3600" dirty="0"/>
              <a:t> </a:t>
            </a:r>
            <a:r>
              <a:rPr lang="en-US" sz="3600" dirty="0" err="1"/>
              <a:t>edən</a:t>
            </a:r>
            <a:r>
              <a:rPr lang="en-US" sz="3600" dirty="0"/>
              <a:t> </a:t>
            </a:r>
            <a:r>
              <a:rPr lang="en-US" sz="3600" b="1" dirty="0" err="1"/>
              <a:t>birincili</a:t>
            </a:r>
            <a:r>
              <a:rPr lang="en-US" sz="3600" dirty="0"/>
              <a:t> </a:t>
            </a:r>
            <a:r>
              <a:rPr lang="en-US" sz="3600" dirty="0" err="1"/>
              <a:t>və</a:t>
            </a:r>
            <a:r>
              <a:rPr lang="en-US" sz="3600" dirty="0"/>
              <a:t> </a:t>
            </a:r>
            <a:r>
              <a:rPr lang="en-US" sz="3600" dirty="0" err="1"/>
              <a:t>ya</a:t>
            </a:r>
            <a:r>
              <a:rPr lang="en-US" sz="3600" dirty="0"/>
              <a:t> </a:t>
            </a:r>
            <a:r>
              <a:rPr lang="en-US" sz="3600" b="1" dirty="0" err="1"/>
              <a:t>metastazlar</a:t>
            </a:r>
            <a:r>
              <a:rPr lang="en-US" sz="3600" dirty="0"/>
              <a:t> </a:t>
            </a:r>
            <a:r>
              <a:rPr lang="en-US" sz="3600" dirty="0" err="1"/>
              <a:t>nəticəsində</a:t>
            </a:r>
            <a:r>
              <a:rPr lang="en-US" sz="3600" dirty="0"/>
              <a:t> </a:t>
            </a:r>
            <a:r>
              <a:rPr lang="az-Latn-AZ" sz="3600" dirty="0"/>
              <a:t>yayıla</a:t>
            </a:r>
            <a:r>
              <a:rPr lang="en-US" sz="3600" dirty="0"/>
              <a:t>n </a:t>
            </a:r>
            <a:r>
              <a:rPr lang="en-US" sz="3600" dirty="0" err="1"/>
              <a:t>neoplastik</a:t>
            </a:r>
            <a:r>
              <a:rPr lang="en-US" sz="3600" dirty="0"/>
              <a:t> </a:t>
            </a:r>
            <a:r>
              <a:rPr lang="en-US" sz="3600" dirty="0" err="1"/>
              <a:t>törəmələrdir</a:t>
            </a:r>
            <a:r>
              <a:rPr lang="en-US" sz="3600" dirty="0"/>
              <a:t>.</a:t>
            </a:r>
            <a:endParaRPr lang="az-Latn-AZ" sz="36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Təsnifatı</a:t>
            </a:r>
            <a:endParaRPr lang="ru-R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412776"/>
            <a:ext cx="10515600" cy="4351338"/>
          </a:xfrm>
        </p:spPr>
        <p:txBody>
          <a:bodyPr numCol="2">
            <a:normAutofit lnSpcReduction="10000"/>
          </a:bodyPr>
          <a:lstStyle/>
          <a:p>
            <a:pPr lvl="0" fontAlgn="t">
              <a:buFont typeface="Wingdings" panose="05000000000000000000" pitchFamily="2" charset="2"/>
              <a:buChar char="q"/>
            </a:pPr>
            <a:r>
              <a:rPr lang="en-US" b="1" dirty="0" err="1">
                <a:solidFill>
                  <a:srgbClr val="002060"/>
                </a:solidFill>
              </a:rPr>
              <a:t>Törəmənin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xarakterinə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görə</a:t>
            </a:r>
            <a:endParaRPr lang="en-US" b="1" dirty="0">
              <a:solidFill>
                <a:srgbClr val="002060"/>
              </a:solidFill>
            </a:endParaRPr>
          </a:p>
          <a:p>
            <a:pPr fontAlgn="t"/>
            <a:endParaRPr lang="az-Latn-AZ" b="1" dirty="0"/>
          </a:p>
          <a:p>
            <a:pPr fontAlgn="t"/>
            <a:r>
              <a:rPr lang="az-Latn-AZ" b="1" dirty="0"/>
              <a:t>Xoşxassəli</a:t>
            </a:r>
            <a:endParaRPr lang="en-US" dirty="0"/>
          </a:p>
          <a:p>
            <a:pPr fontAlgn="t"/>
            <a:r>
              <a:rPr lang="en-US" dirty="0" err="1"/>
              <a:t>Adenom</a:t>
            </a:r>
            <a:r>
              <a:rPr lang="az-Latn-AZ" dirty="0"/>
              <a:t>a</a:t>
            </a:r>
            <a:endParaRPr lang="en-US" dirty="0"/>
          </a:p>
          <a:p>
            <a:pPr fontAlgn="t"/>
            <a:r>
              <a:rPr lang="en-US" dirty="0" err="1"/>
              <a:t>Leyomiom</a:t>
            </a:r>
            <a:r>
              <a:rPr lang="az-Latn-AZ" dirty="0"/>
              <a:t>a</a:t>
            </a:r>
            <a:endParaRPr lang="en-US" dirty="0"/>
          </a:p>
          <a:p>
            <a:pPr fontAlgn="t"/>
            <a:r>
              <a:rPr lang="en-US" dirty="0" err="1"/>
              <a:t>Lipom</a:t>
            </a:r>
            <a:r>
              <a:rPr lang="az-Latn-AZ" dirty="0"/>
              <a:t>a</a:t>
            </a:r>
            <a:endParaRPr lang="en-US" dirty="0"/>
          </a:p>
          <a:p>
            <a:pPr fontAlgn="t"/>
            <a:r>
              <a:rPr lang="en-US" dirty="0" err="1"/>
              <a:t>Neyrofibrom</a:t>
            </a:r>
            <a:r>
              <a:rPr lang="az-Latn-AZ" dirty="0"/>
              <a:t>a</a:t>
            </a:r>
            <a:endParaRPr lang="en-US" dirty="0"/>
          </a:p>
          <a:p>
            <a:pPr fontAlgn="t"/>
            <a:r>
              <a:rPr lang="en-US" dirty="0" err="1"/>
              <a:t>Hamartom</a:t>
            </a:r>
            <a:r>
              <a:rPr lang="az-Latn-AZ" dirty="0"/>
              <a:t>a</a:t>
            </a:r>
            <a:endParaRPr lang="en-US" dirty="0"/>
          </a:p>
          <a:p>
            <a:pPr fontAlgn="t"/>
            <a:r>
              <a:rPr lang="en-US" dirty="0" err="1"/>
              <a:t>Digər</a:t>
            </a:r>
            <a:endParaRPr lang="en-US" dirty="0"/>
          </a:p>
          <a:p>
            <a:pPr fontAlgn="t"/>
            <a:endParaRPr lang="az-Latn-AZ" dirty="0"/>
          </a:p>
          <a:p>
            <a:pPr fontAlgn="t"/>
            <a:endParaRPr lang="az-Latn-AZ" dirty="0"/>
          </a:p>
          <a:p>
            <a:pPr fontAlgn="t"/>
            <a:r>
              <a:rPr lang="az-Latn-AZ" b="1" dirty="0"/>
              <a:t>Bədxassəli</a:t>
            </a:r>
            <a:endParaRPr lang="en-US" dirty="0"/>
          </a:p>
          <a:p>
            <a:pPr fontAlgn="t"/>
            <a:r>
              <a:rPr lang="en-US" dirty="0" err="1"/>
              <a:t>Adenokarsinom</a:t>
            </a:r>
            <a:r>
              <a:rPr lang="az-Latn-AZ" dirty="0"/>
              <a:t>a</a:t>
            </a:r>
            <a:endParaRPr lang="en-US" dirty="0"/>
          </a:p>
          <a:p>
            <a:pPr fontAlgn="t"/>
            <a:r>
              <a:rPr lang="en-US" dirty="0" err="1"/>
              <a:t>Karsinoid</a:t>
            </a:r>
            <a:r>
              <a:rPr lang="en-US" dirty="0"/>
              <a:t> </a:t>
            </a:r>
            <a:r>
              <a:rPr lang="en-US" dirty="0" err="1"/>
              <a:t>törəmələr</a:t>
            </a:r>
            <a:endParaRPr lang="en-US" dirty="0"/>
          </a:p>
          <a:p>
            <a:pPr fontAlgn="t"/>
            <a:r>
              <a:rPr lang="en-US" dirty="0" err="1"/>
              <a:t>Qastrointestinal</a:t>
            </a:r>
            <a:r>
              <a:rPr lang="en-US" dirty="0"/>
              <a:t> stromal </a:t>
            </a:r>
            <a:r>
              <a:rPr lang="en-US" dirty="0" err="1"/>
              <a:t>törəmələr</a:t>
            </a:r>
            <a:r>
              <a:rPr lang="az-Latn-AZ" dirty="0"/>
              <a:t> (QİST)</a:t>
            </a:r>
            <a:endParaRPr lang="en-US" dirty="0"/>
          </a:p>
          <a:p>
            <a:pPr fontAlgn="t"/>
            <a:r>
              <a:rPr lang="en-US" dirty="0" err="1"/>
              <a:t>Limfom</a:t>
            </a:r>
            <a:r>
              <a:rPr lang="az-Latn-AZ" dirty="0"/>
              <a:t>a</a:t>
            </a:r>
            <a:endParaRPr lang="en-US" dirty="0"/>
          </a:p>
          <a:p>
            <a:pPr fontAlgn="t"/>
            <a:r>
              <a:rPr lang="en-US" dirty="0" err="1"/>
              <a:t>Metastatik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903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Rastgəlməsi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400" y="1484784"/>
            <a:ext cx="10515600" cy="4351338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Xoşxassəli</a:t>
            </a:r>
            <a:r>
              <a:rPr lang="en-US" dirty="0"/>
              <a:t> </a:t>
            </a:r>
            <a:r>
              <a:rPr lang="en-US" dirty="0" err="1"/>
              <a:t>törəmələr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Xoşxassəli</a:t>
            </a:r>
            <a:r>
              <a:rPr lang="en-US" dirty="0"/>
              <a:t> </a:t>
            </a:r>
            <a:r>
              <a:rPr lang="en-US" dirty="0" err="1"/>
              <a:t>törəmələr</a:t>
            </a:r>
            <a:r>
              <a:rPr lang="en-US" dirty="0"/>
              <a:t> </a:t>
            </a:r>
            <a:r>
              <a:rPr lang="en-US" dirty="0" err="1"/>
              <a:t>arasında</a:t>
            </a:r>
            <a:r>
              <a:rPr lang="en-US" dirty="0"/>
              <a:t> </a:t>
            </a:r>
            <a:r>
              <a:rPr lang="en-US" b="1" dirty="0" err="1"/>
              <a:t>ən</a:t>
            </a:r>
            <a:r>
              <a:rPr lang="en-US" b="1" dirty="0"/>
              <a:t> </a:t>
            </a:r>
            <a:r>
              <a:rPr lang="en-US" b="1" dirty="0" err="1"/>
              <a:t>çox</a:t>
            </a:r>
            <a:r>
              <a:rPr lang="en-US" b="1" dirty="0"/>
              <a:t> </a:t>
            </a:r>
            <a:r>
              <a:rPr lang="en-US" dirty="0" err="1"/>
              <a:t>adenom</a:t>
            </a:r>
            <a:r>
              <a:rPr lang="az-Latn-AZ" dirty="0"/>
              <a:t>a</a:t>
            </a:r>
            <a:r>
              <a:rPr lang="en-US" dirty="0"/>
              <a:t>, </a:t>
            </a:r>
            <a:r>
              <a:rPr lang="en-US" dirty="0" err="1"/>
              <a:t>leyomiom</a:t>
            </a:r>
            <a:r>
              <a:rPr lang="az-Latn-AZ" dirty="0"/>
              <a:t>a</a:t>
            </a:r>
            <a:r>
              <a:rPr lang="en-US" dirty="0"/>
              <a:t>, </a:t>
            </a:r>
            <a:r>
              <a:rPr lang="en-US" dirty="0" err="1"/>
              <a:t>lipom</a:t>
            </a:r>
            <a:r>
              <a:rPr lang="az-Latn-AZ" dirty="0"/>
              <a:t>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fibromlar</a:t>
            </a:r>
            <a:r>
              <a:rPr lang="en-US" dirty="0"/>
              <a:t> </a:t>
            </a:r>
            <a:r>
              <a:rPr lang="az-Latn-AZ" dirty="0"/>
              <a:t>təsadüf olunur</a:t>
            </a:r>
            <a:r>
              <a:rPr lang="en-US" dirty="0"/>
              <a:t>.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en-US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distal </a:t>
            </a:r>
            <a:r>
              <a:rPr lang="en-US" dirty="0" err="1"/>
              <a:t>ileumda</a:t>
            </a:r>
            <a:r>
              <a:rPr lang="en-US" dirty="0"/>
              <a:t>, </a:t>
            </a:r>
            <a:r>
              <a:rPr lang="en-US" dirty="0" err="1"/>
              <a:t>sonra</a:t>
            </a:r>
            <a:r>
              <a:rPr lang="en-US" dirty="0"/>
              <a:t> </a:t>
            </a:r>
            <a:r>
              <a:rPr lang="en-US" dirty="0" err="1"/>
              <a:t>proksimal</a:t>
            </a:r>
            <a:r>
              <a:rPr lang="en-US" dirty="0"/>
              <a:t> </a:t>
            </a:r>
            <a:r>
              <a:rPr lang="en-US" dirty="0" err="1"/>
              <a:t>yeyunumda</a:t>
            </a:r>
            <a:r>
              <a:rPr lang="en-US" dirty="0"/>
              <a:t>,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az</a:t>
            </a:r>
            <a:r>
              <a:rPr lang="en-US" dirty="0"/>
              <a:t> </a:t>
            </a:r>
            <a:r>
              <a:rPr lang="az-Latn-AZ" dirty="0"/>
              <a:t>12</a:t>
            </a:r>
            <a:r>
              <a:rPr lang="en-US" dirty="0"/>
              <a:t>BB-da </a:t>
            </a:r>
            <a:r>
              <a:rPr lang="en-US" dirty="0" err="1"/>
              <a:t>müəyyən</a:t>
            </a:r>
            <a:r>
              <a:rPr lang="en-US" dirty="0"/>
              <a:t> </a:t>
            </a:r>
            <a:r>
              <a:rPr lang="az-Latn-AZ" dirty="0"/>
              <a:t>edili</a:t>
            </a:r>
            <a:r>
              <a:rPr lang="en-US" dirty="0"/>
              <a:t>r.</a:t>
            </a:r>
          </a:p>
        </p:txBody>
      </p:sp>
    </p:spTree>
    <p:extLst>
      <p:ext uri="{BB962C8B-B14F-4D97-AF65-F5344CB8AC3E}">
        <p14:creationId xmlns:p14="http://schemas.microsoft.com/office/powerpoint/2010/main" val="2054426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Risk faktorları</a:t>
            </a:r>
            <a:r>
              <a:rPr lang="az-Latn-AZ" sz="3600" b="0" dirty="0"/>
              <a:t>       </a:t>
            </a:r>
            <a:endParaRPr lang="ru-RU" sz="3600" b="0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6620709"/>
              </p:ext>
            </p:extLst>
          </p:nvPr>
        </p:nvGraphicFramePr>
        <p:xfrm>
          <a:off x="983432" y="1268760"/>
          <a:ext cx="9937104" cy="44173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9937104">
                  <a:extLst>
                    <a:ext uri="{9D8B030D-6E8A-4147-A177-3AD203B41FA5}">
                      <a16:colId xmlns:a16="http://schemas.microsoft.com/office/drawing/2014/main" val="2964300730"/>
                    </a:ext>
                  </a:extLst>
                </a:gridCol>
              </a:tblGrid>
              <a:tr h="903555">
                <a:tc>
                  <a:txBody>
                    <a:bodyPr/>
                    <a:lstStyle/>
                    <a:p>
                      <a:pPr lvl="0"/>
                      <a:r>
                        <a:rPr lang="en-US" sz="2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Bədxassəli</a:t>
                      </a:r>
                      <a:r>
                        <a:rPr lang="en-US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törəmələr</a:t>
                      </a:r>
                      <a:r>
                        <a:rPr lang="en-US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üçün</a:t>
                      </a:r>
                      <a:endParaRPr lang="ru-RU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9153129"/>
                  </a:ext>
                </a:extLst>
              </a:tr>
              <a:tr h="435045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q"/>
                      </a:pPr>
                      <a:r>
                        <a:rPr lang="az-Latn-A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Adenom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4888214"/>
                  </a:ext>
                </a:extLst>
              </a:tr>
              <a:tr h="769695"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z-Latn-A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iləvi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kanser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sindromu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q"/>
                      </a:pP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530960"/>
                  </a:ext>
                </a:extLst>
              </a:tr>
              <a:tr h="769695"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z-Latn-A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igər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orqanlarda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kanser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q"/>
                      </a:pP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6085963"/>
                  </a:ext>
                </a:extLst>
              </a:tr>
              <a:tr h="769695"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Crohn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xəstəliyi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q"/>
                      </a:pP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78920"/>
                  </a:ext>
                </a:extLst>
              </a:tr>
              <a:tr h="769695"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z-Latn-AZ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mmunodefisit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vəziyyətlər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q"/>
                      </a:pP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1411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4417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Klinikası</a:t>
            </a:r>
            <a:endParaRPr lang="ru-RU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132546"/>
            <a:ext cx="10515600" cy="5044417"/>
          </a:xfrm>
        </p:spPr>
        <p:txBody>
          <a:bodyPr numCol="2">
            <a:normAutofit lnSpcReduction="10000"/>
          </a:bodyPr>
          <a:lstStyle/>
          <a:p>
            <a:pPr marL="0" indent="0" algn="just">
              <a:buNone/>
            </a:pPr>
            <a:endParaRPr lang="az-Latn-AZ" b="1" dirty="0"/>
          </a:p>
          <a:p>
            <a:pPr marL="0" indent="0" algn="just">
              <a:buNone/>
            </a:pPr>
            <a:r>
              <a:rPr lang="en-US" sz="3600" b="1" dirty="0" err="1"/>
              <a:t>Kiçikölçülü</a:t>
            </a:r>
            <a:r>
              <a:rPr lang="az-Latn-AZ" sz="3600" b="1" dirty="0"/>
              <a:t> </a:t>
            </a:r>
            <a:r>
              <a:rPr lang="en-US" sz="3600" b="1" dirty="0" err="1"/>
              <a:t>törəmələr</a:t>
            </a:r>
            <a:r>
              <a:rPr lang="en-US" sz="3600" b="1" dirty="0"/>
              <a:t> </a:t>
            </a:r>
            <a:endParaRPr lang="az-Latn-AZ" sz="3600" b="1" dirty="0"/>
          </a:p>
          <a:p>
            <a:pPr marL="0" indent="0" algn="just">
              <a:buNone/>
            </a:pP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ağırlaşmala</a:t>
            </a:r>
            <a:r>
              <a:rPr lang="az-Latn-AZ" dirty="0"/>
              <a:t>r</a:t>
            </a:r>
            <a:r>
              <a:rPr lang="en-US" dirty="0"/>
              <a:t> </a:t>
            </a:r>
            <a:r>
              <a:rPr lang="en-US" dirty="0" err="1"/>
              <a:t>törətmədikdə</a:t>
            </a:r>
            <a:r>
              <a:rPr lang="az-Latn-AZ" dirty="0"/>
              <a:t> 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asimptomatik</a:t>
            </a:r>
            <a:r>
              <a:rPr lang="az-Latn-AZ" dirty="0"/>
              <a:t>.</a:t>
            </a:r>
          </a:p>
          <a:p>
            <a:pPr marL="571500" indent="-571500"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marL="0" indent="0" algn="just">
              <a:buNone/>
            </a:pPr>
            <a:endParaRPr lang="az-Latn-AZ" dirty="0"/>
          </a:p>
          <a:p>
            <a:pPr marL="0" indent="0" algn="just">
              <a:buNone/>
            </a:pPr>
            <a:endParaRPr lang="az-Latn-AZ" dirty="0"/>
          </a:p>
          <a:p>
            <a:pPr marL="0" indent="0" algn="just">
              <a:buNone/>
            </a:pPr>
            <a:endParaRPr lang="az-Latn-AZ" dirty="0"/>
          </a:p>
          <a:p>
            <a:pPr marL="0" indent="0" algn="just">
              <a:buNone/>
            </a:pPr>
            <a:endParaRPr lang="az-Latn-AZ" b="1" dirty="0"/>
          </a:p>
          <a:p>
            <a:pPr marL="0" indent="0" algn="just">
              <a:buNone/>
            </a:pPr>
            <a:r>
              <a:rPr lang="en-US" sz="3600" b="1" dirty="0" err="1"/>
              <a:t>Böyük</a:t>
            </a:r>
            <a:r>
              <a:rPr lang="en-US" sz="3600" b="1" dirty="0"/>
              <a:t> </a:t>
            </a:r>
            <a:r>
              <a:rPr lang="en-US" sz="3600" b="1" dirty="0" err="1"/>
              <a:t>törəmələr</a:t>
            </a:r>
            <a:endParaRPr lang="az-Latn-AZ" sz="3600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qanaxma</a:t>
            </a:r>
            <a:r>
              <a:rPr lang="en-US" dirty="0"/>
              <a:t>,</a:t>
            </a:r>
            <a:endParaRPr lang="az-Latn-AZ" dirty="0"/>
          </a:p>
          <a:p>
            <a:pPr marL="0" indent="0" algn="just">
              <a:buNone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/>
              <a:t>KBK,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nekroz</a:t>
            </a:r>
            <a:r>
              <a:rPr lang="en-US" dirty="0"/>
              <a:t>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perforasiya</a:t>
            </a:r>
            <a:r>
              <a:rPr lang="az-Latn-AZ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481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Diaqnostikası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dirty="0" err="1"/>
              <a:t>Törəmələrin</a:t>
            </a:r>
            <a:r>
              <a:rPr lang="en-US" dirty="0"/>
              <a:t> </a:t>
            </a:r>
            <a:r>
              <a:rPr lang="en-US" dirty="0" err="1"/>
              <a:t>diaqnostikası</a:t>
            </a:r>
            <a:r>
              <a:rPr lang="az-Latn-AZ" dirty="0"/>
              <a:t> - </a:t>
            </a:r>
            <a:r>
              <a:rPr lang="en-US" dirty="0"/>
              <a:t> KT, MRT, </a:t>
            </a:r>
            <a:r>
              <a:rPr lang="en-US" dirty="0" err="1"/>
              <a:t>endoskopiya</a:t>
            </a:r>
            <a:r>
              <a:rPr lang="az-Latn-AZ" dirty="0"/>
              <a:t>, </a:t>
            </a:r>
            <a:r>
              <a:rPr lang="en-US" dirty="0" err="1"/>
              <a:t>bəzən</a:t>
            </a:r>
            <a:r>
              <a:rPr lang="en-US" dirty="0"/>
              <a:t> </a:t>
            </a:r>
            <a:r>
              <a:rPr lang="en-US" dirty="0" err="1"/>
              <a:t>laparotomiya</a:t>
            </a:r>
            <a:r>
              <a:rPr lang="en-US" dirty="0"/>
              <a:t> </a:t>
            </a:r>
            <a:r>
              <a:rPr lang="az-Latn-AZ" dirty="0"/>
              <a:t>(</a:t>
            </a:r>
            <a:r>
              <a:rPr lang="en-US" dirty="0" err="1"/>
              <a:t>laparoskopiya</a:t>
            </a:r>
            <a:r>
              <a:rPr lang="az-Latn-AZ" dirty="0"/>
              <a:t>) + biopsiya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dirty="0" err="1"/>
              <a:t>Lipomlar</a:t>
            </a:r>
            <a:r>
              <a:rPr lang="en-US" dirty="0"/>
              <a:t> </a:t>
            </a:r>
            <a:r>
              <a:rPr lang="en-US" dirty="0" err="1"/>
              <a:t>istisna</a:t>
            </a:r>
            <a:r>
              <a:rPr lang="en-US" dirty="0"/>
              <a:t> </a:t>
            </a:r>
            <a:r>
              <a:rPr lang="en-US" dirty="0" err="1"/>
              <a:t>olmaqla</a:t>
            </a:r>
            <a:r>
              <a:rPr lang="en-US" dirty="0"/>
              <a:t> </a:t>
            </a:r>
            <a:r>
              <a:rPr lang="en-US" dirty="0" err="1"/>
              <a:t>törəmələri</a:t>
            </a:r>
            <a:r>
              <a:rPr lang="en-US" dirty="0"/>
              <a:t> </a:t>
            </a:r>
            <a:r>
              <a:rPr lang="en-US" dirty="0" err="1"/>
              <a:t>bir-birindən</a:t>
            </a:r>
            <a:r>
              <a:rPr lang="en-US" dirty="0"/>
              <a:t> </a:t>
            </a:r>
            <a:r>
              <a:rPr lang="en-US" dirty="0" err="1"/>
              <a:t>görüntüləmə</a:t>
            </a:r>
            <a:r>
              <a:rPr lang="en-US" dirty="0"/>
              <a:t> </a:t>
            </a:r>
            <a:r>
              <a:rPr lang="en-US" dirty="0" err="1"/>
              <a:t>müayinələri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fərqləndirmək</a:t>
            </a:r>
            <a:r>
              <a:rPr lang="en-US" dirty="0"/>
              <a:t> </a:t>
            </a:r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çətin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.</a:t>
            </a:r>
            <a:endParaRPr lang="az-Latn-AZ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dirty="0" err="1"/>
              <a:t>Diaqnoz</a:t>
            </a:r>
            <a:r>
              <a:rPr lang="az-Latn-AZ" dirty="0"/>
              <a:t>un</a:t>
            </a:r>
            <a:r>
              <a:rPr lang="en-US" dirty="0"/>
              <a:t> </a:t>
            </a:r>
            <a:r>
              <a:rPr lang="en-US" dirty="0" err="1"/>
              <a:t>verifikasiya</a:t>
            </a:r>
            <a:r>
              <a:rPr lang="az-Latn-AZ" dirty="0"/>
              <a:t>sı - </a:t>
            </a:r>
            <a:r>
              <a:rPr lang="en-US" dirty="0" err="1"/>
              <a:t>histoloji</a:t>
            </a:r>
            <a:r>
              <a:rPr lang="en-US" dirty="0"/>
              <a:t> </a:t>
            </a:r>
            <a:r>
              <a:rPr lang="en-US" dirty="0" err="1"/>
              <a:t>müayinə</a:t>
            </a:r>
            <a:r>
              <a:rPr lang="az-Latn-AZ" dirty="0"/>
              <a:t>lər</a:t>
            </a:r>
            <a:r>
              <a:rPr lang="en-US" dirty="0"/>
              <a:t>, </a:t>
            </a:r>
            <a:r>
              <a:rPr lang="az-Latn-AZ" dirty="0"/>
              <a:t>bəzən</a:t>
            </a:r>
            <a:r>
              <a:rPr lang="en-US" dirty="0"/>
              <a:t> </a:t>
            </a:r>
            <a:r>
              <a:rPr lang="en-US" dirty="0" err="1"/>
              <a:t>immunohistokimya</a:t>
            </a:r>
            <a:r>
              <a:rPr lang="az-Latn-AZ" dirty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06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Diaqnostikası </a:t>
            </a:r>
            <a:endParaRPr lang="ru-RU" sz="36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66937" y="3749834"/>
          <a:ext cx="7858125" cy="640080"/>
        </p:xfrm>
        <a:graphic>
          <a:graphicData uri="http://schemas.openxmlformats.org/drawingml/2006/table">
            <a:tbl>
              <a:tblPr/>
              <a:tblGrid>
                <a:gridCol w="3227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0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0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br>
                        <a:rPr lang="ru-RU">
                          <a:effectLst/>
                        </a:rPr>
                      </a:br>
                      <a:endParaRPr lang="ru-RU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38200" y="3749834"/>
          <a:ext cx="10515600" cy="640080"/>
        </p:xfrm>
        <a:graphic>
          <a:graphicData uri="http://schemas.openxmlformats.org/drawingml/2006/table">
            <a:tbl>
              <a:tblPr/>
              <a:tblGrid>
                <a:gridCol w="5204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10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br>
                        <a:rPr lang="ru-RU">
                          <a:effectLst/>
                        </a:rPr>
                      </a:br>
                      <a:endParaRPr lang="ru-RU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2" name="Picture 2" descr="http://bck.az/images/books/carrahi_xestelikler/nazikb/nab_img_31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1533168"/>
            <a:ext cx="4608512" cy="4344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" descr="http://bck.az/images/books/carrahi_xestelikler/nazikb/nab_img_3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1533168"/>
            <a:ext cx="4752528" cy="4344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942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600" dirty="0"/>
              <a:t>Diaqnostik əlamətlər</a:t>
            </a:r>
            <a:br>
              <a:rPr lang="en-US" sz="3100" dirty="0"/>
            </a:b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484784"/>
            <a:ext cx="5181600" cy="469217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dirty="0" err="1"/>
              <a:t>Asimpatomatik</a:t>
            </a:r>
            <a:r>
              <a:rPr lang="en-US" sz="2600" dirty="0"/>
              <a:t> </a:t>
            </a:r>
            <a:r>
              <a:rPr lang="en-US" sz="2600" dirty="0" err="1"/>
              <a:t>və</a:t>
            </a:r>
            <a:r>
              <a:rPr lang="en-US" sz="2600" dirty="0"/>
              <a:t> </a:t>
            </a:r>
            <a:r>
              <a:rPr lang="en-US" sz="2600" dirty="0" err="1"/>
              <a:t>ya</a:t>
            </a:r>
            <a:r>
              <a:rPr lang="en-US" sz="2600" dirty="0"/>
              <a:t> </a:t>
            </a:r>
            <a:r>
              <a:rPr lang="en-US" sz="2600" b="1" dirty="0" err="1"/>
              <a:t>ağırlaşma</a:t>
            </a:r>
            <a:r>
              <a:rPr lang="en-US" sz="2600" b="1" dirty="0"/>
              <a:t> </a:t>
            </a:r>
            <a:r>
              <a:rPr lang="en-US" sz="2600" b="1" dirty="0" err="1"/>
              <a:t>əlamətləri</a:t>
            </a:r>
            <a:r>
              <a:rPr lang="en-US" sz="2600" b="1" dirty="0"/>
              <a:t> </a:t>
            </a:r>
            <a:r>
              <a:rPr lang="az-Latn-AZ" sz="2600" b="1" dirty="0"/>
              <a:t> </a:t>
            </a:r>
            <a:r>
              <a:rPr lang="en-US" sz="2600" dirty="0"/>
              <a:t>(</a:t>
            </a:r>
            <a:r>
              <a:rPr lang="en-US" sz="2600" dirty="0" err="1"/>
              <a:t>ağrılar</a:t>
            </a:r>
            <a:r>
              <a:rPr lang="en-US" sz="2600" dirty="0"/>
              <a:t>, </a:t>
            </a:r>
            <a:r>
              <a:rPr lang="en-US" sz="2600" dirty="0" err="1"/>
              <a:t>qanaxma</a:t>
            </a:r>
            <a:r>
              <a:rPr lang="en-US" sz="2600" dirty="0"/>
              <a:t>, </a:t>
            </a:r>
            <a:r>
              <a:rPr lang="az-Latn-AZ" sz="2600" dirty="0"/>
              <a:t>-BK</a:t>
            </a:r>
            <a:r>
              <a:rPr lang="en-US" sz="2600" dirty="0"/>
              <a:t>, </a:t>
            </a:r>
            <a:r>
              <a:rPr lang="en-US" sz="2600" dirty="0" err="1"/>
              <a:t>perforasiya</a:t>
            </a:r>
            <a:r>
              <a:rPr lang="en-US" sz="2600" dirty="0"/>
              <a:t>, </a:t>
            </a:r>
            <a:r>
              <a:rPr lang="en-US" sz="2600" dirty="0" err="1"/>
              <a:t>karsinoid</a:t>
            </a:r>
            <a:r>
              <a:rPr lang="en-US" sz="2600" dirty="0"/>
              <a:t> </a:t>
            </a:r>
            <a:r>
              <a:rPr lang="en-US" sz="2600" dirty="0" err="1"/>
              <a:t>sindrom</a:t>
            </a:r>
            <a:r>
              <a:rPr lang="en-US" sz="2600" dirty="0"/>
              <a:t>)</a:t>
            </a:r>
            <a:r>
              <a:rPr lang="az-Latn-AZ" sz="2600" dirty="0"/>
              <a:t>;</a:t>
            </a:r>
            <a:endParaRPr lang="en-US" sz="26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/>
              <a:t>KT/MRT-</a:t>
            </a:r>
            <a:r>
              <a:rPr lang="en-US" sz="2600" dirty="0" err="1"/>
              <a:t>də</a:t>
            </a:r>
            <a:r>
              <a:rPr lang="en-US" sz="2600" dirty="0"/>
              <a:t> </a:t>
            </a:r>
            <a:r>
              <a:rPr lang="en-US" sz="2600" b="1" dirty="0" err="1"/>
              <a:t>kütlə</a:t>
            </a:r>
            <a:r>
              <a:rPr lang="az-Latn-AZ" sz="2600" b="1" dirty="0"/>
              <a:t>;</a:t>
            </a:r>
            <a:endParaRPr lang="en-US" sz="26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 err="1"/>
              <a:t>Endoskopik</a:t>
            </a:r>
            <a:r>
              <a:rPr lang="en-US" sz="2600" dirty="0"/>
              <a:t> </a:t>
            </a:r>
            <a:r>
              <a:rPr lang="en-US" sz="2600" dirty="0" err="1"/>
              <a:t>müayinədə</a:t>
            </a:r>
            <a:r>
              <a:rPr lang="en-US" sz="2600" dirty="0"/>
              <a:t> </a:t>
            </a:r>
            <a:r>
              <a:rPr lang="en-US" sz="2600" b="1" dirty="0" err="1"/>
              <a:t>törəmənin</a:t>
            </a:r>
            <a:r>
              <a:rPr lang="en-US" sz="2600" b="1" dirty="0"/>
              <a:t> </a:t>
            </a:r>
            <a:r>
              <a:rPr lang="en-US" sz="2600" b="1" dirty="0" err="1"/>
              <a:t>görünməsi</a:t>
            </a:r>
            <a:r>
              <a:rPr lang="az-Latn-AZ" sz="2600" b="1" dirty="0"/>
              <a:t> </a:t>
            </a:r>
            <a:r>
              <a:rPr lang="az-Latn-AZ" sz="2600" dirty="0"/>
              <a:t>və biopsiyası;</a:t>
            </a:r>
            <a:endParaRPr lang="en-US" sz="26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 err="1"/>
              <a:t>Laparotomiya</a:t>
            </a:r>
            <a:r>
              <a:rPr lang="en-US" sz="2600" dirty="0"/>
              <a:t> </a:t>
            </a:r>
            <a:r>
              <a:rPr lang="az-Latn-AZ" sz="2600" dirty="0"/>
              <a:t>(</a:t>
            </a:r>
            <a:r>
              <a:rPr lang="en-US" sz="2600" dirty="0" err="1"/>
              <a:t>laparoskopi</a:t>
            </a:r>
            <a:r>
              <a:rPr lang="az-Latn-AZ" sz="2600" dirty="0"/>
              <a:t>ya) -</a:t>
            </a:r>
            <a:r>
              <a:rPr lang="en-US" sz="2600" dirty="0"/>
              <a:t> </a:t>
            </a:r>
            <a:r>
              <a:rPr lang="en-US" sz="2600" b="1" dirty="0" err="1"/>
              <a:t>törəmənin</a:t>
            </a:r>
            <a:r>
              <a:rPr lang="en-US" sz="2600" b="1" dirty="0"/>
              <a:t> </a:t>
            </a:r>
            <a:r>
              <a:rPr lang="az-Latn-AZ" sz="2600" b="1" dirty="0"/>
              <a:t>görunməsi </a:t>
            </a:r>
            <a:r>
              <a:rPr lang="az-Latn-AZ" sz="2600" dirty="0"/>
              <a:t>və b</a:t>
            </a:r>
            <a:r>
              <a:rPr lang="en-US" sz="2600" dirty="0" err="1"/>
              <a:t>iopsiya</a:t>
            </a:r>
            <a:r>
              <a:rPr lang="az-Latn-AZ" sz="2600" dirty="0"/>
              <a:t>s</a:t>
            </a:r>
            <a:r>
              <a:rPr lang="en-US" sz="2600" dirty="0" err="1"/>
              <a:t>ı</a:t>
            </a:r>
            <a:endParaRPr lang="en-US" sz="2600" dirty="0"/>
          </a:p>
          <a:p>
            <a:endParaRPr lang="en-US" dirty="0"/>
          </a:p>
        </p:txBody>
      </p:sp>
      <p:pic>
        <p:nvPicPr>
          <p:cNvPr id="9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484784"/>
            <a:ext cx="5181600" cy="4459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855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44531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64574" y="59147"/>
            <a:ext cx="5862851" cy="485505"/>
          </a:xfrm>
        </p:spPr>
        <p:txBody>
          <a:bodyPr>
            <a:normAutofit fontScale="90000"/>
          </a:bodyPr>
          <a:lstStyle/>
          <a:p>
            <a:r>
              <a:rPr lang="az-Latn-AZ" dirty="0"/>
              <a:t>Müalicə prinsipləri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443027"/>
            <a:ext cx="10515600" cy="4733936"/>
          </a:xfrm>
        </p:spPr>
        <p:txBody>
          <a:bodyPr/>
          <a:lstStyle/>
          <a:p>
            <a:pPr marL="571500" indent="-571500" algn="just">
              <a:buFont typeface="Wingdings" pitchFamily="2" charset="2"/>
              <a:buChar char="Ø"/>
            </a:pPr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törəmələrdə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b="1" dirty="0" err="1"/>
              <a:t>erkən</a:t>
            </a:r>
            <a:r>
              <a:rPr lang="en-US" b="1" dirty="0"/>
              <a:t> </a:t>
            </a:r>
            <a:r>
              <a:rPr lang="en-US" b="1" dirty="0" err="1"/>
              <a:t>müalicə</a:t>
            </a:r>
            <a:r>
              <a:rPr lang="az-Latn-AZ" b="1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b="1" dirty="0" err="1"/>
              <a:t>ön</a:t>
            </a:r>
            <a:r>
              <a:rPr lang="en-US" b="1" dirty="0"/>
              <a:t> </a:t>
            </a:r>
            <a:r>
              <a:rPr lang="en-US" b="1" dirty="0" err="1"/>
              <a:t>planda</a:t>
            </a:r>
            <a:r>
              <a:rPr lang="az-Latn-AZ" b="1" dirty="0"/>
              <a:t> </a:t>
            </a:r>
            <a:r>
              <a:rPr lang="en-US" b="1" dirty="0" err="1"/>
              <a:t>cərrahi</a:t>
            </a:r>
            <a:r>
              <a:rPr lang="en-US" b="1" dirty="0"/>
              <a:t> </a:t>
            </a:r>
            <a:r>
              <a:rPr lang="en-US" b="1" dirty="0" err="1"/>
              <a:t>müalicə</a:t>
            </a:r>
            <a:r>
              <a:rPr lang="en-US" dirty="0"/>
              <a:t>. </a:t>
            </a: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r>
              <a:rPr lang="en-US" dirty="0" err="1"/>
              <a:t>Ağırlaşmalar</a:t>
            </a:r>
            <a:r>
              <a:rPr lang="en-US" dirty="0"/>
              <a:t> </a:t>
            </a:r>
            <a:r>
              <a:rPr lang="en-US" dirty="0" err="1"/>
              <a:t>zamanı</a:t>
            </a:r>
            <a:r>
              <a:rPr lang="en-US" dirty="0"/>
              <a:t> (</a:t>
            </a:r>
            <a:r>
              <a:rPr lang="en-US" dirty="0" err="1"/>
              <a:t>perforasiya</a:t>
            </a:r>
            <a:r>
              <a:rPr lang="en-US" dirty="0"/>
              <a:t>, </a:t>
            </a:r>
            <a:r>
              <a:rPr lang="az-Latn-AZ" dirty="0"/>
              <a:t>K</a:t>
            </a:r>
            <a:r>
              <a:rPr lang="en-US" dirty="0"/>
              <a:t>BK, </a:t>
            </a:r>
            <a:r>
              <a:rPr lang="en-US" dirty="0" err="1"/>
              <a:t>qanaxma</a:t>
            </a:r>
            <a:r>
              <a:rPr lang="en-US" dirty="0"/>
              <a:t>) </a:t>
            </a:r>
            <a:r>
              <a:rPr lang="az-Latn-AZ" dirty="0"/>
              <a:t>- </a:t>
            </a:r>
            <a:r>
              <a:rPr lang="en-US" dirty="0" err="1"/>
              <a:t>palliativ</a:t>
            </a:r>
            <a:r>
              <a:rPr lang="en-US" dirty="0"/>
              <a:t> </a:t>
            </a:r>
            <a:r>
              <a:rPr lang="en-US" dirty="0" err="1"/>
              <a:t>xarakterli</a:t>
            </a:r>
            <a:r>
              <a:rPr lang="en-US" dirty="0"/>
              <a:t> </a:t>
            </a:r>
            <a:r>
              <a:rPr lang="en-US" b="1" dirty="0" err="1"/>
              <a:t>təcili</a:t>
            </a:r>
            <a:r>
              <a:rPr lang="en-US" b="1" dirty="0"/>
              <a:t> </a:t>
            </a:r>
            <a:r>
              <a:rPr lang="en-US" b="1" dirty="0" err="1"/>
              <a:t>cərrahi</a:t>
            </a:r>
            <a:r>
              <a:rPr lang="en-US" b="1" dirty="0"/>
              <a:t> </a:t>
            </a:r>
            <a:r>
              <a:rPr lang="en-US" b="1" dirty="0" err="1"/>
              <a:t>əməliyyatlar</a:t>
            </a:r>
            <a:r>
              <a:rPr lang="az-Latn-AZ" dirty="0"/>
              <a:t>.</a:t>
            </a:r>
            <a:endParaRPr lang="en-US" dirty="0"/>
          </a:p>
          <a:p>
            <a:pPr marL="571500" indent="-571500" algn="just">
              <a:buFont typeface="Wingdings" pitchFamily="2" charset="2"/>
              <a:buChar char="Ø"/>
            </a:pPr>
            <a:r>
              <a:rPr lang="en-US" dirty="0" err="1"/>
              <a:t>Xoşxassəli</a:t>
            </a:r>
            <a:r>
              <a:rPr lang="en-US" dirty="0"/>
              <a:t> </a:t>
            </a:r>
            <a:r>
              <a:rPr lang="en-US" dirty="0" err="1"/>
              <a:t>törəmələrin</a:t>
            </a:r>
            <a:r>
              <a:rPr lang="en-US" dirty="0"/>
              <a:t> </a:t>
            </a:r>
            <a:r>
              <a:rPr lang="en-US" dirty="0" err="1"/>
              <a:t>bəzilərinin</a:t>
            </a:r>
            <a:r>
              <a:rPr lang="en-US" dirty="0"/>
              <a:t> </a:t>
            </a:r>
            <a:r>
              <a:rPr lang="en-US" dirty="0" err="1"/>
              <a:t>malignizasiya</a:t>
            </a:r>
            <a:r>
              <a:rPr lang="en-US" dirty="0"/>
              <a:t> </a:t>
            </a:r>
            <a:r>
              <a:rPr lang="en-US" dirty="0" err="1"/>
              <a:t>potensialını</a:t>
            </a:r>
            <a:r>
              <a:rPr lang="az-Latn-AZ" dirty="0"/>
              <a:t>n</a:t>
            </a:r>
            <a:r>
              <a:rPr lang="en-US" dirty="0"/>
              <a:t> (</a:t>
            </a:r>
            <a:r>
              <a:rPr lang="en-US" dirty="0" err="1"/>
              <a:t>adenom</a:t>
            </a:r>
            <a:r>
              <a:rPr lang="az-Latn-AZ" dirty="0"/>
              <a:t>a</a:t>
            </a:r>
            <a:r>
              <a:rPr lang="en-US" dirty="0"/>
              <a:t>lar), </a:t>
            </a:r>
            <a:r>
              <a:rPr lang="en-US" dirty="0" err="1"/>
              <a:t>digərlərinin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(</a:t>
            </a:r>
            <a:r>
              <a:rPr lang="en-US" dirty="0" err="1"/>
              <a:t>leyomiom</a:t>
            </a:r>
            <a:r>
              <a:rPr lang="az-Latn-AZ" dirty="0"/>
              <a:t>a</a:t>
            </a:r>
            <a:r>
              <a:rPr lang="en-US" dirty="0"/>
              <a:t>) </a:t>
            </a:r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törəmələrdən</a:t>
            </a:r>
            <a:r>
              <a:rPr lang="en-US" dirty="0"/>
              <a:t> </a:t>
            </a:r>
            <a:r>
              <a:rPr lang="en-US" dirty="0" err="1"/>
              <a:t>differensiasiyasının</a:t>
            </a:r>
            <a:r>
              <a:rPr lang="en-US" dirty="0"/>
              <a:t> </a:t>
            </a:r>
            <a:r>
              <a:rPr lang="en-US" dirty="0" err="1"/>
              <a:t>çətinliklərin</a:t>
            </a:r>
            <a:r>
              <a:rPr lang="az-Latn-AZ" dirty="0"/>
              <a:t>ə görə - </a:t>
            </a:r>
            <a:r>
              <a:rPr lang="en-US" b="1" dirty="0" err="1"/>
              <a:t>eksiziya</a:t>
            </a:r>
            <a:r>
              <a:rPr lang="en-US" b="1" dirty="0"/>
              <a:t> </a:t>
            </a:r>
            <a:r>
              <a:rPr lang="en-US" b="1" dirty="0" err="1"/>
              <a:t>və</a:t>
            </a:r>
            <a:r>
              <a:rPr lang="en-US" b="1" dirty="0"/>
              <a:t> </a:t>
            </a:r>
            <a:r>
              <a:rPr lang="en-US" b="1" dirty="0" err="1"/>
              <a:t>ya</a:t>
            </a:r>
            <a:r>
              <a:rPr lang="en-US" b="1" dirty="0"/>
              <a:t> </a:t>
            </a:r>
            <a:r>
              <a:rPr lang="en-US" b="1" dirty="0" err="1"/>
              <a:t>rezeksiya</a:t>
            </a:r>
            <a:r>
              <a:rPr lang="en-US" dirty="0"/>
              <a:t>. </a:t>
            </a:r>
            <a:endParaRPr lang="az-Latn-AZ" dirty="0"/>
          </a:p>
          <a:p>
            <a:pPr algn="just"/>
            <a:endParaRPr lang="az-Latn-AZ" b="1" dirty="0"/>
          </a:p>
          <a:p>
            <a:pPr algn="just"/>
            <a:r>
              <a:rPr lang="az-Latn-AZ" b="1" dirty="0"/>
              <a:t>Diqqət!!! </a:t>
            </a:r>
            <a:r>
              <a:rPr lang="en-US" dirty="0" err="1"/>
              <a:t>Yalnız</a:t>
            </a:r>
            <a:r>
              <a:rPr lang="en-US" dirty="0"/>
              <a:t> </a:t>
            </a:r>
            <a:r>
              <a:rPr lang="en-US" b="1" dirty="0" err="1"/>
              <a:t>lipom</a:t>
            </a:r>
            <a:r>
              <a:rPr lang="az-Latn-AZ" b="1" dirty="0"/>
              <a:t>a</a:t>
            </a:r>
            <a:r>
              <a:rPr lang="en-US" b="1" dirty="0"/>
              <a:t>lar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qaydadan</a:t>
            </a:r>
            <a:r>
              <a:rPr lang="en-US" dirty="0"/>
              <a:t> </a:t>
            </a:r>
            <a:r>
              <a:rPr lang="en-US" dirty="0" err="1"/>
              <a:t>istisnadır</a:t>
            </a:r>
            <a:r>
              <a:rPr lang="az-Latn-AZ" dirty="0"/>
              <a:t>.</a:t>
            </a:r>
            <a:endParaRPr lang="en-US" dirty="0"/>
          </a:p>
          <a:p>
            <a:pPr marL="571500" indent="-571500" algn="just">
              <a:buFont typeface="Wingdings" pitchFamily="2" charset="2"/>
              <a:buChar char="Ø"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12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</a:t>
            </a:r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3505961" y="868517"/>
            <a:ext cx="3302507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Nazik bağırsaq törəmələri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752600" y="2133600"/>
            <a:ext cx="1721946" cy="40011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Simptomatik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76268" y="5619690"/>
            <a:ext cx="4330032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Cərrahi və ya endoskopik çıxarma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894072" y="2133600"/>
            <a:ext cx="1879041" cy="40011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Asimptomatik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66619" y="5619690"/>
            <a:ext cx="96693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İzləmə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435059" y="3733800"/>
            <a:ext cx="2206053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Təbiəti </a:t>
            </a:r>
          </a:p>
          <a:p>
            <a:pPr algn="ctr"/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müəyyən edilmir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4" name="Straight Arrow Connector 11"/>
          <p:cNvCxnSpPr/>
          <p:nvPr/>
        </p:nvCxnSpPr>
        <p:spPr>
          <a:xfrm flipH="1">
            <a:off x="2747749" y="1265514"/>
            <a:ext cx="1538316" cy="8794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13"/>
          <p:cNvCxnSpPr>
            <a:endCxn id="51" idx="0"/>
          </p:cNvCxnSpPr>
          <p:nvPr/>
        </p:nvCxnSpPr>
        <p:spPr>
          <a:xfrm>
            <a:off x="5622398" y="1254140"/>
            <a:ext cx="1211195" cy="8794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15"/>
          <p:cNvCxnSpPr/>
          <p:nvPr/>
        </p:nvCxnSpPr>
        <p:spPr>
          <a:xfrm>
            <a:off x="2351584" y="2544753"/>
            <a:ext cx="23071" cy="30859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17"/>
          <p:cNvCxnSpPr>
            <a:stCxn id="51" idx="2"/>
            <a:endCxn id="53" idx="0"/>
          </p:cNvCxnSpPr>
          <p:nvPr/>
        </p:nvCxnSpPr>
        <p:spPr>
          <a:xfrm flipH="1">
            <a:off x="5538086" y="2533710"/>
            <a:ext cx="1295507" cy="1200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19"/>
          <p:cNvCxnSpPr>
            <a:stCxn id="51" idx="2"/>
          </p:cNvCxnSpPr>
          <p:nvPr/>
        </p:nvCxnSpPr>
        <p:spPr>
          <a:xfrm>
            <a:off x="6833593" y="2533710"/>
            <a:ext cx="900683" cy="12000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21"/>
          <p:cNvCxnSpPr>
            <a:endCxn id="52" idx="0"/>
          </p:cNvCxnSpPr>
          <p:nvPr/>
        </p:nvCxnSpPr>
        <p:spPr>
          <a:xfrm>
            <a:off x="7707604" y="4441686"/>
            <a:ext cx="42481" cy="11780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23"/>
          <p:cNvCxnSpPr>
            <a:stCxn id="53" idx="2"/>
            <a:endCxn id="50" idx="3"/>
          </p:cNvCxnSpPr>
          <p:nvPr/>
        </p:nvCxnSpPr>
        <p:spPr>
          <a:xfrm rot="5400000">
            <a:off x="4583164" y="4864822"/>
            <a:ext cx="1378059" cy="53178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7032104" y="3733800"/>
            <a:ext cx="2160240" cy="7078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Lipoma və ya hamartoma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720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1995697" y="573862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900148" y="-66355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Xoşxassəli törəmələr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9416" y="1409740"/>
            <a:ext cx="5181600" cy="435133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600" b="1" dirty="0" err="1">
                <a:solidFill>
                  <a:srgbClr val="7030A0"/>
                </a:solidFill>
              </a:rPr>
              <a:t>Leyomiom</a:t>
            </a:r>
            <a:r>
              <a:rPr lang="az-Latn-AZ" sz="3600" b="1" dirty="0">
                <a:solidFill>
                  <a:srgbClr val="7030A0"/>
                </a:solidFill>
              </a:rPr>
              <a:t>a</a:t>
            </a:r>
          </a:p>
          <a:p>
            <a:r>
              <a:rPr lang="en-US" dirty="0"/>
              <a:t>NB-ın</a:t>
            </a:r>
            <a:r>
              <a:rPr lang="az-Latn-AZ" dirty="0"/>
              <a:t> </a:t>
            </a:r>
            <a:r>
              <a:rPr lang="en-US" dirty="0" err="1"/>
              <a:t>mezenximal</a:t>
            </a:r>
            <a:r>
              <a:rPr lang="en-US" dirty="0"/>
              <a:t> </a:t>
            </a:r>
            <a:r>
              <a:rPr lang="en-US" dirty="0" err="1"/>
              <a:t>hüceyrələrindən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differensiasiya</a:t>
            </a:r>
            <a:r>
              <a:rPr lang="en-US" dirty="0"/>
              <a:t> </a:t>
            </a:r>
            <a:r>
              <a:rPr lang="en-US" dirty="0" err="1"/>
              <a:t>olunmuş</a:t>
            </a:r>
            <a:r>
              <a:rPr lang="en-US" dirty="0"/>
              <a:t> </a:t>
            </a:r>
            <a:r>
              <a:rPr lang="en-US" dirty="0" err="1"/>
              <a:t>saya</a:t>
            </a:r>
            <a:r>
              <a:rPr lang="en-US" dirty="0"/>
              <a:t> </a:t>
            </a:r>
            <a:r>
              <a:rPr lang="en-US" dirty="0" err="1"/>
              <a:t>əzələlərindən</a:t>
            </a:r>
            <a:r>
              <a:rPr lang="en-US" dirty="0"/>
              <a:t> </a:t>
            </a:r>
            <a:r>
              <a:rPr lang="en-US" dirty="0" err="1"/>
              <a:t>ibarət</a:t>
            </a:r>
            <a:r>
              <a:rPr lang="en-US" dirty="0"/>
              <a:t> </a:t>
            </a:r>
            <a:r>
              <a:rPr lang="en-US" dirty="0" err="1"/>
              <a:t>törəmələrdir</a:t>
            </a:r>
            <a:r>
              <a:rPr lang="en-US" dirty="0"/>
              <a:t>.</a:t>
            </a:r>
            <a:r>
              <a:rPr lang="az-Latn-AZ" dirty="0"/>
              <a:t> </a:t>
            </a:r>
            <a:r>
              <a:rPr lang="en-US" dirty="0" err="1"/>
              <a:t>Klinik</a:t>
            </a:r>
            <a:r>
              <a:rPr lang="en-US" dirty="0"/>
              <a:t> </a:t>
            </a:r>
            <a:r>
              <a:rPr lang="en-US" dirty="0" err="1"/>
              <a:t>əlamətlər</a:t>
            </a:r>
            <a:r>
              <a:rPr lang="en-US" dirty="0"/>
              <a:t> </a:t>
            </a:r>
            <a:r>
              <a:rPr lang="en-US" dirty="0" err="1"/>
              <a:t>törətmədən</a:t>
            </a:r>
            <a:r>
              <a:rPr lang="en-US" dirty="0"/>
              <a:t> </a:t>
            </a:r>
            <a:r>
              <a:rPr lang="en-US" dirty="0" err="1"/>
              <a:t>böyük</a:t>
            </a:r>
            <a:r>
              <a:rPr lang="en-US" dirty="0"/>
              <a:t> </a:t>
            </a:r>
            <a:r>
              <a:rPr lang="en-US" dirty="0" err="1"/>
              <a:t>ölçülərə</a:t>
            </a:r>
            <a:r>
              <a:rPr lang="en-US" dirty="0"/>
              <a:t> </a:t>
            </a:r>
            <a:r>
              <a:rPr lang="az-Latn-AZ" dirty="0"/>
              <a:t>qədər böyüyür</a:t>
            </a:r>
            <a:r>
              <a:rPr lang="en-US" dirty="0" err="1"/>
              <a:t>lər</a:t>
            </a:r>
            <a:r>
              <a:rPr lang="en-US" dirty="0"/>
              <a:t>. </a:t>
            </a:r>
            <a:r>
              <a:rPr lang="en-US" dirty="0" err="1"/>
              <a:t>Mənfəzə</a:t>
            </a:r>
            <a:r>
              <a:rPr lang="en-US" dirty="0"/>
              <a:t> </a:t>
            </a:r>
            <a:r>
              <a:rPr lang="en-US" dirty="0" err="1"/>
              <a:t>doğru</a:t>
            </a:r>
            <a:r>
              <a:rPr lang="en-US" dirty="0"/>
              <a:t> </a:t>
            </a:r>
            <a:r>
              <a:rPr lang="en-US" dirty="0" err="1"/>
              <a:t>böyü</a:t>
            </a:r>
            <a:r>
              <a:rPr lang="az-Latn-AZ" dirty="0"/>
              <a:t>dükdə - </a:t>
            </a:r>
            <a:r>
              <a:rPr lang="en-US" dirty="0" err="1"/>
              <a:t>obstruksiya</a:t>
            </a:r>
            <a:r>
              <a:rPr lang="en-US" dirty="0"/>
              <a:t>, </a:t>
            </a:r>
            <a:r>
              <a:rPr lang="en-US" dirty="0" err="1"/>
              <a:t>nekroz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qanaxma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ağırlaşırlar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12" name="Picture 1" descr="http://bck.az/images/books/carrahi_xestelikler/nazikb/nab_img_33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1410500"/>
            <a:ext cx="4968552" cy="453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455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3600" dirty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Leyomiom</a:t>
            </a:r>
            <a:r>
              <a:rPr lang="az-Latn-AZ" sz="3600" dirty="0">
                <a:latin typeface="Times New Roman" pitchFamily="18" charset="0"/>
                <a:cs typeface="Times New Roman" pitchFamily="18" charset="0"/>
              </a:rPr>
              <a:t>a</a:t>
            </a:r>
            <a:b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9416" y="1489761"/>
            <a:ext cx="5181600" cy="4351338"/>
          </a:xfrm>
        </p:spPr>
        <p:txBody>
          <a:bodyPr>
            <a:normAutofit/>
          </a:bodyPr>
          <a:lstStyle/>
          <a:p>
            <a:r>
              <a:rPr lang="az-Latn-AZ" sz="2400" b="1" dirty="0"/>
              <a:t>Diaqnostikası</a:t>
            </a:r>
            <a:r>
              <a:rPr lang="az-Latn-AZ" sz="2400" dirty="0"/>
              <a:t> - </a:t>
            </a:r>
            <a:r>
              <a:rPr lang="en-US" sz="2400" dirty="0"/>
              <a:t>50-60% </a:t>
            </a:r>
            <a:r>
              <a:rPr lang="en-US" sz="2400" dirty="0" err="1"/>
              <a:t>hallarda</a:t>
            </a:r>
            <a:r>
              <a:rPr lang="en-US" sz="2400" dirty="0"/>
              <a:t> </a:t>
            </a:r>
            <a:r>
              <a:rPr lang="en-US" sz="2400" dirty="0" err="1"/>
              <a:t>endoskopik</a:t>
            </a:r>
            <a:r>
              <a:rPr lang="en-US" sz="2400" dirty="0"/>
              <a:t> USM. </a:t>
            </a:r>
            <a:endParaRPr lang="az-Latn-AZ" sz="2400" dirty="0"/>
          </a:p>
          <a:p>
            <a:r>
              <a:rPr lang="az-Latn-AZ" sz="2400" dirty="0"/>
              <a:t>QİS </a:t>
            </a:r>
            <a:r>
              <a:rPr lang="en-US" sz="2400" dirty="0" err="1"/>
              <a:t>törəmələrdən</a:t>
            </a:r>
            <a:r>
              <a:rPr lang="en-US" sz="2400" dirty="0"/>
              <a:t> </a:t>
            </a:r>
            <a:r>
              <a:rPr lang="en-US" sz="2400" dirty="0" err="1"/>
              <a:t>fərqləndirmək</a:t>
            </a:r>
            <a:r>
              <a:rPr lang="en-US" sz="2400" dirty="0"/>
              <a:t> </a:t>
            </a:r>
            <a:r>
              <a:rPr lang="az-Latn-AZ" sz="2400" dirty="0"/>
              <a:t>üçün - </a:t>
            </a:r>
            <a:r>
              <a:rPr lang="en-US" sz="2400" dirty="0" err="1"/>
              <a:t>immunositokimya</a:t>
            </a:r>
            <a:r>
              <a:rPr lang="en-US" sz="2400" dirty="0"/>
              <a:t> (</a:t>
            </a:r>
            <a:r>
              <a:rPr lang="en-US" sz="2400" b="1" dirty="0" err="1"/>
              <a:t>leyomiomlarda</a:t>
            </a:r>
            <a:r>
              <a:rPr lang="en-US" sz="2400" b="1" dirty="0"/>
              <a:t> CD117 </a:t>
            </a:r>
            <a:r>
              <a:rPr lang="en-US" sz="2400" b="1" dirty="0" err="1"/>
              <a:t>antigeni</a:t>
            </a:r>
            <a:r>
              <a:rPr lang="en-US" sz="2400" b="1" dirty="0"/>
              <a:t> </a:t>
            </a:r>
            <a:r>
              <a:rPr lang="en-US" sz="2400" b="1" dirty="0" err="1"/>
              <a:t>neqativ</a:t>
            </a:r>
            <a:r>
              <a:rPr lang="en-US" sz="2400" b="1" dirty="0"/>
              <a:t>, QİS </a:t>
            </a:r>
            <a:r>
              <a:rPr lang="en-US" sz="2400" b="1" dirty="0" err="1"/>
              <a:t>törəmələrdə</a:t>
            </a:r>
            <a:r>
              <a:rPr lang="en-US" sz="2400" b="1" dirty="0"/>
              <a:t> </a:t>
            </a:r>
            <a:r>
              <a:rPr lang="az-Latn-AZ" sz="2400" b="1" dirty="0"/>
              <a:t>p</a:t>
            </a:r>
            <a:r>
              <a:rPr lang="en-US" sz="2400" b="1" dirty="0" err="1"/>
              <a:t>ozitiv</a:t>
            </a:r>
            <a:r>
              <a:rPr lang="en-US" sz="2400" b="1" dirty="0"/>
              <a:t> </a:t>
            </a:r>
            <a:r>
              <a:rPr lang="en-US" sz="2400" b="1" dirty="0" err="1"/>
              <a:t>olur</a:t>
            </a:r>
            <a:r>
              <a:rPr lang="en-US" sz="2400" dirty="0"/>
              <a:t>). </a:t>
            </a:r>
            <a:endParaRPr lang="az-Latn-AZ" sz="2400" dirty="0"/>
          </a:p>
          <a:p>
            <a:r>
              <a:rPr lang="en-US" sz="2400" dirty="0" err="1"/>
              <a:t>Böyümə</a:t>
            </a:r>
            <a:r>
              <a:rPr lang="en-US" sz="2400" dirty="0"/>
              <a:t> </a:t>
            </a:r>
            <a:r>
              <a:rPr lang="en-US" sz="2400" dirty="0" err="1"/>
              <a:t>potensialına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bədxassəli</a:t>
            </a:r>
            <a:r>
              <a:rPr lang="en-US" sz="2400" dirty="0"/>
              <a:t> </a:t>
            </a:r>
            <a:r>
              <a:rPr lang="en-US" sz="2400" dirty="0" err="1"/>
              <a:t>törəmələrdən</a:t>
            </a:r>
            <a:r>
              <a:rPr lang="en-US" sz="2400" dirty="0"/>
              <a:t> </a:t>
            </a:r>
            <a:r>
              <a:rPr lang="en-US" sz="2400" dirty="0" err="1"/>
              <a:t>differensiasiyasının</a:t>
            </a:r>
            <a:r>
              <a:rPr lang="en-US" sz="2400" dirty="0"/>
              <a:t> </a:t>
            </a:r>
            <a:r>
              <a:rPr lang="en-US" sz="2400" dirty="0" err="1"/>
              <a:t>çətinliklərinə</a:t>
            </a:r>
            <a:r>
              <a:rPr lang="en-US" sz="2400" dirty="0"/>
              <a:t> </a:t>
            </a:r>
            <a:r>
              <a:rPr lang="en-US" sz="2400" dirty="0" err="1"/>
              <a:t>görə</a:t>
            </a:r>
            <a:r>
              <a:rPr lang="en-US" sz="2400" dirty="0"/>
              <a:t> </a:t>
            </a:r>
            <a:r>
              <a:rPr lang="az-Latn-AZ" sz="2400" dirty="0"/>
              <a:t>-</a:t>
            </a:r>
            <a:r>
              <a:rPr lang="en-US" sz="2400" dirty="0"/>
              <a:t> </a:t>
            </a:r>
            <a:r>
              <a:rPr lang="en-US" sz="2400" b="1" dirty="0" err="1"/>
              <a:t>rezeksiya</a:t>
            </a:r>
            <a:r>
              <a:rPr lang="en-US" sz="2400" dirty="0"/>
              <a:t> </a:t>
            </a:r>
            <a:r>
              <a:rPr lang="en-US" sz="2400" dirty="0" err="1"/>
              <a:t>məsləhətdir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  <p:pic>
        <p:nvPicPr>
          <p:cNvPr id="10" name="Picture 2" descr="http://bck.az/images/books/carrahi_xestelikler/nazikb/nab_img_34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6656" y="1484785"/>
            <a:ext cx="4469904" cy="431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086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188688" y="139541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00148" y="-84791"/>
            <a:ext cx="5862851" cy="835878"/>
          </a:xfrm>
        </p:spPr>
        <p:txBody>
          <a:bodyPr>
            <a:normAutofit/>
          </a:bodyPr>
          <a:lstStyle/>
          <a:p>
            <a:r>
              <a:rPr lang="az-Latn-AZ" sz="3600" dirty="0"/>
              <a:t>Adenoma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767408" y="1412776"/>
            <a:ext cx="5181600" cy="4351338"/>
          </a:xfrm>
        </p:spPr>
        <p:txBody>
          <a:bodyPr>
            <a:normAutofit fontScale="85000" lnSpcReduction="10000"/>
          </a:bodyPr>
          <a:lstStyle/>
          <a:p>
            <a:pPr marL="457200" indent="-457200" algn="just"/>
            <a:r>
              <a:rPr lang="en-US" dirty="0" err="1"/>
              <a:t>Selikli</a:t>
            </a:r>
            <a:r>
              <a:rPr lang="en-US" dirty="0"/>
              <a:t> </a:t>
            </a:r>
            <a:r>
              <a:rPr lang="en-US" dirty="0" err="1"/>
              <a:t>qişadan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</a:t>
            </a:r>
            <a:r>
              <a:rPr lang="az-Latn-AZ" dirty="0"/>
              <a:t>ir. </a:t>
            </a:r>
            <a:r>
              <a:rPr lang="en-US" dirty="0"/>
              <a:t>3 </a:t>
            </a:r>
            <a:r>
              <a:rPr lang="en-US" dirty="0" err="1"/>
              <a:t>forması</a:t>
            </a:r>
            <a:r>
              <a:rPr lang="en-US" dirty="0"/>
              <a:t>:</a:t>
            </a:r>
            <a:r>
              <a:rPr lang="az-Latn-AZ" dirty="0"/>
              <a:t> </a:t>
            </a:r>
            <a:r>
              <a:rPr lang="az-Latn-AZ" b="1" dirty="0"/>
              <a:t>v</a:t>
            </a:r>
            <a:r>
              <a:rPr lang="en-US" b="1" dirty="0" err="1"/>
              <a:t>illioz</a:t>
            </a:r>
            <a:r>
              <a:rPr lang="en-US" b="1" dirty="0"/>
              <a:t>;</a:t>
            </a:r>
            <a:r>
              <a:rPr lang="az-Latn-AZ" b="1" dirty="0"/>
              <a:t> t</a:t>
            </a:r>
            <a:r>
              <a:rPr lang="en-US" b="1" dirty="0" err="1"/>
              <a:t>ubulyar</a:t>
            </a:r>
            <a:r>
              <a:rPr lang="az-Latn-AZ" b="1" dirty="0"/>
              <a:t> </a:t>
            </a:r>
            <a:r>
              <a:rPr lang="az-Latn-AZ" dirty="0"/>
              <a:t>və </a:t>
            </a:r>
            <a:r>
              <a:rPr lang="en-US" b="1" dirty="0"/>
              <a:t>Burnet </a:t>
            </a:r>
            <a:r>
              <a:rPr lang="en-US" b="1" dirty="0" err="1"/>
              <a:t>vəzi</a:t>
            </a:r>
            <a:r>
              <a:rPr lang="en-US" b="1" dirty="0"/>
              <a:t> </a:t>
            </a:r>
            <a:r>
              <a:rPr lang="en-US" b="1" dirty="0" err="1"/>
              <a:t>adenomları</a:t>
            </a:r>
            <a:r>
              <a:rPr lang="en-US" dirty="0"/>
              <a:t>.</a:t>
            </a:r>
          </a:p>
          <a:p>
            <a:pPr marL="457200" indent="-457200" algn="just"/>
            <a:r>
              <a:rPr lang="az-Latn-AZ" dirty="0"/>
              <a:t>12</a:t>
            </a:r>
            <a:r>
              <a:rPr lang="en-US" dirty="0"/>
              <a:t>BB-da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 </a:t>
            </a:r>
            <a:r>
              <a:rPr lang="en-US" dirty="0" err="1"/>
              <a:t>Mukozadan</a:t>
            </a:r>
            <a:r>
              <a:rPr lang="en-US" dirty="0"/>
              <a:t> </a:t>
            </a:r>
            <a:r>
              <a:rPr lang="en-US" dirty="0" err="1"/>
              <a:t>qabarır</a:t>
            </a:r>
            <a:r>
              <a:rPr lang="en-US" dirty="0"/>
              <a:t>, </a:t>
            </a:r>
            <a:r>
              <a:rPr lang="az-Latn-AZ" dirty="0"/>
              <a:t>çox zaman </a:t>
            </a:r>
            <a:r>
              <a:rPr lang="en-US" dirty="0" err="1"/>
              <a:t>polipşəkilli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təksaylı</a:t>
            </a:r>
            <a:r>
              <a:rPr lang="en-US" dirty="0"/>
              <a:t> (</a:t>
            </a:r>
            <a:r>
              <a:rPr lang="en-US" dirty="0" err="1"/>
              <a:t>sporadik</a:t>
            </a:r>
            <a:r>
              <a:rPr lang="en-US" dirty="0"/>
              <a:t>) </a:t>
            </a:r>
            <a:r>
              <a:rPr lang="en-US" dirty="0" err="1"/>
              <a:t>olurlar</a:t>
            </a:r>
            <a:r>
              <a:rPr lang="en-US" dirty="0"/>
              <a:t>. </a:t>
            </a:r>
            <a:r>
              <a:rPr lang="en-US" dirty="0" err="1"/>
              <a:t>Ailəvi</a:t>
            </a:r>
            <a:r>
              <a:rPr lang="en-US" dirty="0"/>
              <a:t> </a:t>
            </a:r>
            <a:r>
              <a:rPr lang="en-US" dirty="0" err="1"/>
              <a:t>adenomatoz</a:t>
            </a:r>
            <a:r>
              <a:rPr lang="en-US" dirty="0"/>
              <a:t> </a:t>
            </a:r>
            <a:r>
              <a:rPr lang="en-US" dirty="0" err="1"/>
              <a:t>polipoz</a:t>
            </a:r>
            <a:r>
              <a:rPr lang="en-US" dirty="0"/>
              <a:t> </a:t>
            </a:r>
            <a:r>
              <a:rPr lang="en-US" dirty="0" err="1"/>
              <a:t>sindromunda</a:t>
            </a:r>
            <a:r>
              <a:rPr lang="en-US" dirty="0"/>
              <a:t> </a:t>
            </a:r>
            <a:r>
              <a:rPr lang="az-Latn-AZ" dirty="0"/>
              <a:t>isə </a:t>
            </a:r>
            <a:r>
              <a:rPr lang="en-US" dirty="0" err="1"/>
              <a:t>çoxsaylı</a:t>
            </a:r>
            <a:r>
              <a:rPr lang="en-US" dirty="0"/>
              <a:t> </a:t>
            </a:r>
            <a:r>
              <a:rPr lang="en-US" dirty="0" err="1"/>
              <a:t>olurlar</a:t>
            </a:r>
            <a:r>
              <a:rPr lang="en-US" dirty="0"/>
              <a:t>.</a:t>
            </a:r>
            <a:endParaRPr lang="az-Latn-AZ" dirty="0"/>
          </a:p>
          <a:p>
            <a:pPr algn="just"/>
            <a:endParaRPr lang="en-US" sz="3200" dirty="0"/>
          </a:p>
          <a:p>
            <a:pPr algn="just"/>
            <a:r>
              <a:rPr lang="en-US" i="1" dirty="0" err="1"/>
              <a:t>Əksər</a:t>
            </a:r>
            <a:r>
              <a:rPr lang="en-US" i="1" dirty="0"/>
              <a:t> </a:t>
            </a:r>
            <a:r>
              <a:rPr lang="en-US" i="1" dirty="0" err="1"/>
              <a:t>adenom</a:t>
            </a:r>
            <a:r>
              <a:rPr lang="az-Latn-AZ" i="1" dirty="0"/>
              <a:t>a</a:t>
            </a:r>
            <a:r>
              <a:rPr lang="en-US" i="1" dirty="0"/>
              <a:t>lar </a:t>
            </a:r>
            <a:r>
              <a:rPr lang="en-US" b="1" i="1" dirty="0" err="1"/>
              <a:t>asimptomatik</a:t>
            </a:r>
            <a:r>
              <a:rPr lang="en-US" i="1" dirty="0"/>
              <a:t> </a:t>
            </a:r>
            <a:r>
              <a:rPr lang="en-US" i="1" dirty="0" err="1"/>
              <a:t>gedişlidir</a:t>
            </a:r>
            <a:r>
              <a:rPr lang="en-US" i="1" dirty="0"/>
              <a:t>, </a:t>
            </a:r>
            <a:r>
              <a:rPr lang="en-US" i="1" dirty="0" err="1"/>
              <a:t>lakin</a:t>
            </a:r>
            <a:r>
              <a:rPr lang="en-US" i="1" dirty="0"/>
              <a:t> </a:t>
            </a:r>
            <a:r>
              <a:rPr lang="en-US" i="1" dirty="0" err="1"/>
              <a:t>qanaxma</a:t>
            </a:r>
            <a:r>
              <a:rPr lang="en-US" i="1" dirty="0"/>
              <a:t>, </a:t>
            </a:r>
            <a:r>
              <a:rPr lang="az-Latn-AZ" i="1" dirty="0"/>
              <a:t>K</a:t>
            </a:r>
            <a:r>
              <a:rPr lang="en-US" i="1" dirty="0"/>
              <a:t>BK </a:t>
            </a:r>
            <a:r>
              <a:rPr lang="en-US" i="1" dirty="0" err="1"/>
              <a:t>və</a:t>
            </a:r>
            <a:r>
              <a:rPr lang="en-US" i="1" dirty="0"/>
              <a:t> </a:t>
            </a:r>
            <a:r>
              <a:rPr lang="en-US" i="1" dirty="0" err="1"/>
              <a:t>Vater</a:t>
            </a:r>
            <a:r>
              <a:rPr lang="en-US" i="1" dirty="0"/>
              <a:t> </a:t>
            </a:r>
            <a:r>
              <a:rPr lang="en-US" i="1" dirty="0" err="1"/>
              <a:t>papillası</a:t>
            </a:r>
            <a:r>
              <a:rPr lang="en-US" i="1" dirty="0"/>
              <a:t> </a:t>
            </a:r>
            <a:r>
              <a:rPr lang="en-US" i="1" dirty="0" err="1"/>
              <a:t>lokalizasiyasında</a:t>
            </a:r>
            <a:r>
              <a:rPr lang="en-US" i="1" dirty="0"/>
              <a:t> </a:t>
            </a:r>
            <a:r>
              <a:rPr lang="en-US" i="1" dirty="0" err="1"/>
              <a:t>mexaniki</a:t>
            </a:r>
            <a:r>
              <a:rPr lang="en-US" i="1" dirty="0"/>
              <a:t> </a:t>
            </a:r>
            <a:r>
              <a:rPr lang="en-US" i="1" dirty="0" err="1"/>
              <a:t>sarılıqla</a:t>
            </a:r>
            <a:r>
              <a:rPr lang="en-US" i="1" dirty="0"/>
              <a:t> </a:t>
            </a:r>
            <a:r>
              <a:rPr lang="en-US" i="1" dirty="0" err="1"/>
              <a:t>ağırlaşırlar</a:t>
            </a:r>
            <a:r>
              <a:rPr lang="en-US" i="1" dirty="0"/>
              <a:t>.</a:t>
            </a:r>
            <a:endParaRPr lang="az-Latn-AZ" i="1" dirty="0"/>
          </a:p>
          <a:p>
            <a:endParaRPr lang="en-US" dirty="0"/>
          </a:p>
        </p:txBody>
      </p:sp>
      <p:pic>
        <p:nvPicPr>
          <p:cNvPr id="11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1412776"/>
            <a:ext cx="453650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893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2563468" y="156216"/>
            <a:ext cx="5797702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90600" y="2348880"/>
            <a:ext cx="3698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-126383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Adenomların müalicəsi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/>
          <a:lstStyle/>
          <a:p>
            <a:pPr marL="571500" indent="-571500">
              <a:buFont typeface="Wingdings" panose="05000000000000000000" pitchFamily="2" charset="2"/>
              <a:buChar char="q"/>
            </a:pPr>
            <a:endParaRPr lang="az-Latn-AZ" dirty="0"/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dirty="0" err="1"/>
              <a:t>Malignizasiya</a:t>
            </a:r>
            <a:r>
              <a:rPr lang="en-US" dirty="0"/>
              <a:t> </a:t>
            </a:r>
            <a:r>
              <a:rPr lang="en-US" dirty="0" err="1"/>
              <a:t>potensialına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adenomların</a:t>
            </a:r>
            <a:r>
              <a:rPr lang="en-US" dirty="0"/>
              <a:t> </a:t>
            </a:r>
            <a:r>
              <a:rPr lang="en-US" dirty="0" err="1"/>
              <a:t>çıxarılması</a:t>
            </a:r>
            <a:r>
              <a:rPr lang="en-US" dirty="0"/>
              <a:t> </a:t>
            </a:r>
            <a:r>
              <a:rPr lang="en-US" dirty="0" err="1"/>
              <a:t>məsləhətdir</a:t>
            </a:r>
            <a:r>
              <a:rPr lang="en-US" dirty="0"/>
              <a:t>. </a:t>
            </a:r>
            <a:endParaRPr lang="az-Latn-AZ" dirty="0"/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dirty="0" err="1"/>
              <a:t>Kiçik</a:t>
            </a:r>
            <a:r>
              <a:rPr lang="en-US" dirty="0"/>
              <a:t> </a:t>
            </a:r>
            <a:r>
              <a:rPr lang="en-US" dirty="0" err="1"/>
              <a:t>adenom</a:t>
            </a:r>
            <a:r>
              <a:rPr lang="az-Latn-AZ" dirty="0"/>
              <a:t>a</a:t>
            </a:r>
            <a:r>
              <a:rPr lang="en-US" dirty="0"/>
              <a:t>lar </a:t>
            </a:r>
            <a:r>
              <a:rPr lang="en-US" dirty="0" err="1"/>
              <a:t>endoskopik</a:t>
            </a:r>
            <a:r>
              <a:rPr lang="en-US" dirty="0"/>
              <a:t>, </a:t>
            </a:r>
            <a:r>
              <a:rPr lang="en-US" dirty="0" err="1"/>
              <a:t>böyük</a:t>
            </a:r>
            <a:r>
              <a:rPr lang="az-Latn-AZ" dirty="0"/>
              <a:t>lər</a:t>
            </a:r>
            <a:r>
              <a:rPr lang="en-US" dirty="0"/>
              <a:t> </a:t>
            </a: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yolla</a:t>
            </a:r>
            <a:r>
              <a:rPr lang="en-US" dirty="0"/>
              <a:t> </a:t>
            </a:r>
            <a:r>
              <a:rPr lang="en-US" dirty="0" err="1"/>
              <a:t>xaric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</a:t>
            </a:r>
            <a:endParaRPr lang="az-Latn-AZ" dirty="0"/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dirty="0" err="1"/>
              <a:t>Displaziya</a:t>
            </a:r>
            <a:r>
              <a:rPr lang="en-US" dirty="0"/>
              <a:t>, </a:t>
            </a:r>
            <a:r>
              <a:rPr lang="en-US" dirty="0" err="1"/>
              <a:t>malignizasiya</a:t>
            </a:r>
            <a:r>
              <a:rPr lang="en-US" dirty="0"/>
              <a:t> </a:t>
            </a:r>
            <a:r>
              <a:rPr lang="en-US" dirty="0" err="1"/>
              <a:t>əlamətləri</a:t>
            </a:r>
            <a:r>
              <a:rPr lang="en-US" dirty="0"/>
              <a:t>, </a:t>
            </a:r>
            <a:r>
              <a:rPr lang="en-US" dirty="0" err="1"/>
              <a:t>limfoadenopatiya</a:t>
            </a:r>
            <a:r>
              <a:rPr lang="en-US" dirty="0"/>
              <a:t>, </a:t>
            </a:r>
            <a:r>
              <a:rPr lang="en-US" dirty="0" err="1"/>
              <a:t>intraduktal</a:t>
            </a:r>
            <a:r>
              <a:rPr lang="en-US" dirty="0"/>
              <a:t> </a:t>
            </a:r>
            <a:r>
              <a:rPr lang="en-US" dirty="0" err="1"/>
              <a:t>yayılma</a:t>
            </a:r>
            <a:r>
              <a:rPr lang="en-US" dirty="0"/>
              <a:t> </a:t>
            </a:r>
            <a:r>
              <a:rPr lang="az-Latn-AZ" dirty="0"/>
              <a:t>olduqda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pankreatoduodenal</a:t>
            </a:r>
            <a:r>
              <a:rPr lang="en-US" dirty="0"/>
              <a:t> </a:t>
            </a:r>
            <a:r>
              <a:rPr lang="en-US" dirty="0" err="1"/>
              <a:t>rezeksiya</a:t>
            </a:r>
            <a:r>
              <a:rPr lang="en-US" dirty="0"/>
              <a:t> (</a:t>
            </a:r>
            <a:r>
              <a:rPr lang="en-US" dirty="0" err="1"/>
              <a:t>Wipple</a:t>
            </a:r>
            <a:r>
              <a:rPr lang="en-US" dirty="0"/>
              <a:t> </a:t>
            </a:r>
            <a:r>
              <a:rPr lang="en-US" dirty="0" err="1"/>
              <a:t>əməliyyatı</a:t>
            </a:r>
            <a:r>
              <a:rPr lang="en-US" dirty="0"/>
              <a:t>)</a:t>
            </a:r>
            <a:r>
              <a:rPr lang="az-Latn-AZ" dirty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4393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Lipoma</a:t>
            </a:r>
            <a:endParaRPr lang="ru-RU" sz="2800" dirty="0"/>
          </a:p>
        </p:txBody>
      </p:sp>
      <p:sp>
        <p:nvSpPr>
          <p:cNvPr id="9" name="Прямоугольник 6"/>
          <p:cNvSpPr>
            <a:spLocks noGrp="1"/>
          </p:cNvSpPr>
          <p:nvPr>
            <p:ph idx="1"/>
          </p:nvPr>
        </p:nvSpPr>
        <p:spPr>
          <a:xfrm>
            <a:off x="911424" y="1052736"/>
            <a:ext cx="10515600" cy="51419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400" dirty="0" err="1"/>
              <a:t>Selikaltı</a:t>
            </a:r>
            <a:r>
              <a:rPr lang="en-US" sz="2400" dirty="0"/>
              <a:t> </a:t>
            </a:r>
            <a:r>
              <a:rPr lang="en-US" sz="2400" dirty="0" err="1"/>
              <a:t>əsas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seroz</a:t>
            </a:r>
            <a:r>
              <a:rPr lang="en-US" sz="2400" dirty="0"/>
              <a:t> </a:t>
            </a:r>
            <a:r>
              <a:rPr lang="en-US" sz="2400" dirty="0" err="1"/>
              <a:t>qişanın</a:t>
            </a:r>
            <a:r>
              <a:rPr lang="en-US" sz="2400" dirty="0"/>
              <a:t> </a:t>
            </a:r>
            <a:r>
              <a:rPr lang="en-US" sz="2400" dirty="0" err="1"/>
              <a:t>yağ</a:t>
            </a:r>
            <a:r>
              <a:rPr lang="en-US" sz="2400" dirty="0"/>
              <a:t> </a:t>
            </a:r>
            <a:r>
              <a:rPr lang="en-US" sz="2400" dirty="0" err="1"/>
              <a:t>toxumasından</a:t>
            </a:r>
            <a:r>
              <a:rPr lang="en-US" sz="2400" dirty="0"/>
              <a:t> </a:t>
            </a:r>
            <a:r>
              <a:rPr lang="en-US" sz="2400" dirty="0" err="1"/>
              <a:t>inkişaf</a:t>
            </a:r>
            <a:r>
              <a:rPr lang="en-US" sz="2400" dirty="0"/>
              <a:t> </a:t>
            </a:r>
            <a:r>
              <a:rPr lang="en-US" sz="2400" dirty="0" err="1"/>
              <a:t>edir</a:t>
            </a:r>
            <a:r>
              <a:rPr lang="en-US" sz="2400" dirty="0"/>
              <a:t>.</a:t>
            </a: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400" dirty="0" err="1"/>
              <a:t>Malignizasiya</a:t>
            </a:r>
            <a:r>
              <a:rPr lang="en-US" sz="2400" dirty="0"/>
              <a:t> </a:t>
            </a:r>
            <a:r>
              <a:rPr lang="en-US" sz="2400" dirty="0" err="1"/>
              <a:t>ehtimalı</a:t>
            </a:r>
            <a:r>
              <a:rPr lang="en-US" sz="2400" dirty="0"/>
              <a:t> </a:t>
            </a:r>
            <a:r>
              <a:rPr lang="en-US" sz="2400" dirty="0" err="1"/>
              <a:t>yox</a:t>
            </a:r>
            <a:r>
              <a:rPr lang="en-US" sz="2400" dirty="0"/>
              <a:t> </a:t>
            </a:r>
            <a:r>
              <a:rPr lang="en-US" sz="2400" dirty="0" err="1"/>
              <a:t>dərəcəsindədir</a:t>
            </a:r>
            <a:r>
              <a:rPr lang="en-US" sz="2400" dirty="0"/>
              <a:t>.</a:t>
            </a: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400" dirty="0"/>
              <a:t>OBB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qalça</a:t>
            </a:r>
            <a:r>
              <a:rPr lang="en-US" sz="2400" dirty="0"/>
              <a:t> </a:t>
            </a:r>
            <a:r>
              <a:rPr lang="en-US" sz="2400" dirty="0" err="1"/>
              <a:t>bağırsaqda</a:t>
            </a:r>
            <a:r>
              <a:rPr lang="en-US" sz="2400" dirty="0"/>
              <a:t> </a:t>
            </a:r>
            <a:r>
              <a:rPr lang="en-US" sz="2400" dirty="0" err="1"/>
              <a:t>çox</a:t>
            </a:r>
            <a:r>
              <a:rPr lang="en-US" sz="2400" dirty="0"/>
              <a:t> </a:t>
            </a:r>
            <a:r>
              <a:rPr lang="en-US" sz="2400" dirty="0" err="1"/>
              <a:t>rast</a:t>
            </a:r>
            <a:r>
              <a:rPr lang="en-US" sz="2400" dirty="0"/>
              <a:t> </a:t>
            </a:r>
            <a:r>
              <a:rPr lang="en-US" sz="2400" dirty="0" err="1"/>
              <a:t>gəlir</a:t>
            </a:r>
            <a:r>
              <a:rPr lang="en-US" sz="2400" dirty="0"/>
              <a:t>.</a:t>
            </a:r>
            <a:r>
              <a:rPr lang="az-Latn-AZ" sz="2400" dirty="0"/>
              <a:t>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400" dirty="0"/>
              <a:t>KT/MRT-</a:t>
            </a:r>
            <a:r>
              <a:rPr lang="en-US" sz="2400" dirty="0" err="1"/>
              <a:t>də</a:t>
            </a:r>
            <a:r>
              <a:rPr lang="en-US" sz="2400" dirty="0"/>
              <a:t> </a:t>
            </a:r>
            <a:r>
              <a:rPr lang="az-Latn-AZ" sz="2400" dirty="0"/>
              <a:t> - </a:t>
            </a:r>
            <a:r>
              <a:rPr lang="en-US" sz="2400" dirty="0" err="1"/>
              <a:t>yağlı</a:t>
            </a:r>
            <a:r>
              <a:rPr lang="en-US" sz="2400" dirty="0"/>
              <a:t> </a:t>
            </a:r>
            <a:r>
              <a:rPr lang="en-US" sz="2400" dirty="0" err="1"/>
              <a:t>komponent</a:t>
            </a:r>
            <a:r>
              <a:rPr lang="en-US" sz="2400" dirty="0"/>
              <a:t> (</a:t>
            </a:r>
            <a:r>
              <a:rPr lang="en-US" sz="2400" dirty="0" err="1"/>
              <a:t>konqlomerat</a:t>
            </a:r>
            <a:r>
              <a:rPr lang="en-US" sz="2400" dirty="0"/>
              <a:t>) </a:t>
            </a:r>
            <a:r>
              <a:rPr lang="en-US" sz="2400" dirty="0" err="1"/>
              <a:t>görün</a:t>
            </a:r>
            <a:r>
              <a:rPr lang="az-Latn-AZ" sz="2400" dirty="0"/>
              <a:t>məsi.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400" dirty="0" err="1"/>
              <a:t>Asimptomatik</a:t>
            </a:r>
            <a:r>
              <a:rPr lang="en-US" sz="2400" dirty="0"/>
              <a:t> </a:t>
            </a:r>
            <a:r>
              <a:rPr lang="en-US" sz="2400" dirty="0" err="1"/>
              <a:t>formalarda</a:t>
            </a:r>
            <a:r>
              <a:rPr lang="en-US" sz="2400" dirty="0"/>
              <a:t> </a:t>
            </a:r>
            <a:r>
              <a:rPr lang="en-US" sz="2400" b="1" dirty="0" err="1"/>
              <a:t>izləmə</a:t>
            </a:r>
            <a:r>
              <a:rPr lang="az-Latn-AZ" sz="2400" dirty="0"/>
              <a:t>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az-Latn-AZ" sz="24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az-Latn-AZ" sz="2400" dirty="0"/>
              <a:t>A</a:t>
            </a:r>
            <a:r>
              <a:rPr lang="en-US" sz="2400" dirty="0" err="1"/>
              <a:t>ğırlaşmalar</a:t>
            </a:r>
            <a:r>
              <a:rPr lang="en-US" sz="2400" dirty="0"/>
              <a:t> </a:t>
            </a:r>
            <a:r>
              <a:rPr lang="en-US" sz="2400" dirty="0" err="1"/>
              <a:t>zamanı</a:t>
            </a:r>
            <a:r>
              <a:rPr lang="en-US" sz="2400" dirty="0"/>
              <a:t> </a:t>
            </a:r>
            <a:r>
              <a:rPr lang="az-Latn-AZ" sz="2400" dirty="0"/>
              <a:t> - </a:t>
            </a:r>
            <a:r>
              <a:rPr lang="en-US" sz="2400" b="1" dirty="0" err="1"/>
              <a:t>eksiziya</a:t>
            </a:r>
            <a:r>
              <a:rPr lang="az-Latn-AZ" sz="2400" b="1" dirty="0"/>
              <a:t>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806697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791744" y="153333"/>
            <a:ext cx="3992616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90600" y="2348880"/>
            <a:ext cx="3698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6551" y="-70999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Hamartoma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412776"/>
            <a:ext cx="10515600" cy="435133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Təksaylı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çoxsaylı</a:t>
            </a:r>
            <a:r>
              <a:rPr lang="az-Latn-AZ" dirty="0"/>
              <a:t> (</a:t>
            </a:r>
            <a:r>
              <a:rPr lang="en-US" dirty="0" err="1"/>
              <a:t>Peutz-Jegher</a:t>
            </a:r>
            <a:r>
              <a:rPr lang="en-US" dirty="0"/>
              <a:t> </a:t>
            </a:r>
            <a:r>
              <a:rPr lang="en-US" dirty="0" err="1"/>
              <a:t>sindromu</a:t>
            </a:r>
            <a:r>
              <a:rPr lang="az-Latn-AZ" dirty="0"/>
              <a:t>)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.</a:t>
            </a:r>
            <a:r>
              <a:rPr lang="az-Latn-AZ" dirty="0"/>
              <a:t> </a:t>
            </a:r>
            <a:r>
              <a:rPr lang="en-US" b="1" dirty="0" err="1"/>
              <a:t>Peutz-Jegher</a:t>
            </a:r>
            <a:r>
              <a:rPr lang="en-US" b="1" dirty="0"/>
              <a:t> </a:t>
            </a:r>
            <a:r>
              <a:rPr lang="en-US" b="1" dirty="0" err="1"/>
              <a:t>sindromu</a:t>
            </a:r>
            <a:r>
              <a:rPr lang="az-Latn-AZ" b="1" dirty="0"/>
              <a:t> </a:t>
            </a:r>
            <a:r>
              <a:rPr lang="az-Latn-AZ" dirty="0"/>
              <a:t>- </a:t>
            </a:r>
            <a:r>
              <a:rPr lang="en-US" dirty="0" err="1"/>
              <a:t>dəri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selikli</a:t>
            </a:r>
            <a:r>
              <a:rPr lang="en-US" dirty="0"/>
              <a:t> </a:t>
            </a:r>
            <a:r>
              <a:rPr lang="en-US" dirty="0" err="1"/>
              <a:t>qişalarda</a:t>
            </a:r>
            <a:r>
              <a:rPr lang="en-US" dirty="0"/>
              <a:t> </a:t>
            </a:r>
            <a:r>
              <a:rPr lang="en-US" dirty="0" err="1"/>
              <a:t>piqmentasiyalar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mədə-bağırsaq</a:t>
            </a:r>
            <a:r>
              <a:rPr lang="en-US" dirty="0"/>
              <a:t> </a:t>
            </a:r>
            <a:r>
              <a:rPr lang="en-US" dirty="0" err="1"/>
              <a:t>sistemində</a:t>
            </a:r>
            <a:r>
              <a:rPr lang="en-US" dirty="0"/>
              <a:t> </a:t>
            </a:r>
            <a:r>
              <a:rPr lang="en-US" dirty="0" err="1"/>
              <a:t>çoxsaylı</a:t>
            </a:r>
            <a:r>
              <a:rPr lang="en-US" dirty="0"/>
              <a:t> </a:t>
            </a:r>
            <a:r>
              <a:rPr lang="en-US" dirty="0" err="1"/>
              <a:t>poliplər</a:t>
            </a:r>
            <a:r>
              <a:rPr lang="en-US" dirty="0"/>
              <a:t>).</a:t>
            </a:r>
            <a:r>
              <a:rPr lang="az-Latn-AZ" dirty="0"/>
              <a:t> 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Malignizasiya</a:t>
            </a:r>
            <a:r>
              <a:rPr lang="en-US" dirty="0"/>
              <a:t> </a:t>
            </a:r>
            <a:r>
              <a:rPr lang="en-US" dirty="0" err="1"/>
              <a:t>ehtimalı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aşağı</a:t>
            </a:r>
            <a:r>
              <a:rPr lang="en-US" dirty="0"/>
              <a:t>.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Ağ</a:t>
            </a:r>
            <a:r>
              <a:rPr lang="az-Latn-AZ" dirty="0"/>
              <a:t>ı</a:t>
            </a:r>
            <a:r>
              <a:rPr lang="en-US" dirty="0" err="1"/>
              <a:t>rlaşmalar</a:t>
            </a:r>
            <a:r>
              <a:rPr lang="az-Latn-AZ" dirty="0"/>
              <a:t>ı – </a:t>
            </a:r>
            <a:r>
              <a:rPr lang="en-US" b="1" dirty="0" err="1"/>
              <a:t>qanaxma</a:t>
            </a:r>
            <a:r>
              <a:rPr lang="az-Latn-AZ" b="1" dirty="0"/>
              <a:t>,</a:t>
            </a:r>
            <a:r>
              <a:rPr lang="en-US" b="1" dirty="0"/>
              <a:t> </a:t>
            </a:r>
            <a:r>
              <a:rPr lang="az-Latn-AZ" b="1" dirty="0"/>
              <a:t>K</a:t>
            </a:r>
            <a:r>
              <a:rPr lang="en-US" b="1" dirty="0"/>
              <a:t>BK.</a:t>
            </a: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dirty="0"/>
              <a:t>A</a:t>
            </a:r>
            <a:r>
              <a:rPr lang="en-US" dirty="0" err="1"/>
              <a:t>ğırlaşmalar</a:t>
            </a:r>
            <a:r>
              <a:rPr lang="en-US" dirty="0"/>
              <a:t> </a:t>
            </a:r>
            <a:r>
              <a:rPr lang="en-US" dirty="0" err="1"/>
              <a:t>zamanı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b="1" dirty="0" err="1"/>
              <a:t>rezeksiya</a:t>
            </a:r>
            <a:r>
              <a:rPr lang="en-US" b="1" dirty="0"/>
              <a:t> </a:t>
            </a:r>
            <a:r>
              <a:rPr lang="en-US" b="1" dirty="0" err="1"/>
              <a:t>və</a:t>
            </a:r>
            <a:r>
              <a:rPr lang="en-US" b="1" dirty="0"/>
              <a:t> </a:t>
            </a:r>
            <a:r>
              <a:rPr lang="en-US" b="1" dirty="0" err="1"/>
              <a:t>polipektomiya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2074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-171400"/>
            <a:ext cx="5862851" cy="835878"/>
          </a:xfrm>
        </p:spPr>
        <p:txBody>
          <a:bodyPr>
            <a:normAutofit/>
          </a:bodyPr>
          <a:lstStyle/>
          <a:p>
            <a:r>
              <a:rPr lang="en-US" sz="2800" dirty="0" err="1"/>
              <a:t>Digər</a:t>
            </a:r>
            <a:r>
              <a:rPr lang="en-US" sz="2800" dirty="0"/>
              <a:t> </a:t>
            </a:r>
            <a:r>
              <a:rPr lang="en-US" sz="2800" dirty="0" err="1"/>
              <a:t>xoşxassəli</a:t>
            </a:r>
            <a:r>
              <a:rPr lang="en-US" sz="2800" dirty="0"/>
              <a:t> </a:t>
            </a:r>
            <a:r>
              <a:rPr lang="en-US" sz="2800" dirty="0" err="1"/>
              <a:t>törəmələr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340768"/>
            <a:ext cx="10515600" cy="4752528"/>
          </a:xfrm>
        </p:spPr>
        <p:txBody>
          <a:bodyPr/>
          <a:lstStyle/>
          <a:p>
            <a:r>
              <a:rPr lang="en-US" dirty="0"/>
              <a:t>NB-da </a:t>
            </a:r>
            <a:r>
              <a:rPr lang="en-US" b="1" dirty="0" err="1"/>
              <a:t>hemangiom</a:t>
            </a:r>
            <a:r>
              <a:rPr lang="az-Latn-AZ" b="1" dirty="0"/>
              <a:t>a</a:t>
            </a:r>
            <a:r>
              <a:rPr lang="en-US" b="1" dirty="0"/>
              <a:t>, </a:t>
            </a:r>
            <a:r>
              <a:rPr lang="en-US" b="1" dirty="0" err="1"/>
              <a:t>endometriom</a:t>
            </a:r>
            <a:r>
              <a:rPr lang="az-Latn-AZ" b="1" dirty="0"/>
              <a:t>a</a:t>
            </a:r>
            <a:r>
              <a:rPr lang="en-US" b="1" dirty="0"/>
              <a:t>, </a:t>
            </a:r>
            <a:r>
              <a:rPr lang="en-US" b="1" dirty="0" err="1"/>
              <a:t>neyrofibrom</a:t>
            </a:r>
            <a:r>
              <a:rPr lang="az-Latn-AZ" b="1" dirty="0"/>
              <a:t>a</a:t>
            </a:r>
            <a:r>
              <a:rPr lang="en-US" b="1" dirty="0"/>
              <a:t>, </a:t>
            </a:r>
            <a:r>
              <a:rPr lang="en-US" b="1" dirty="0" err="1"/>
              <a:t>fibrom</a:t>
            </a:r>
            <a:r>
              <a:rPr lang="az-Latn-AZ" b="1" dirty="0"/>
              <a:t>a</a:t>
            </a:r>
            <a:r>
              <a:rPr lang="en-US" dirty="0"/>
              <a:t> </a:t>
            </a:r>
            <a:r>
              <a:rPr lang="en-US" dirty="0" err="1"/>
              <a:t>və</a:t>
            </a:r>
            <a:r>
              <a:rPr lang="en-US" dirty="0"/>
              <a:t> b. </a:t>
            </a:r>
            <a:r>
              <a:rPr lang="en-US" dirty="0" err="1"/>
              <a:t>xoşxassəli</a:t>
            </a:r>
            <a:r>
              <a:rPr lang="en-US" dirty="0"/>
              <a:t> </a:t>
            </a:r>
            <a:r>
              <a:rPr lang="en-US" dirty="0" err="1"/>
              <a:t>törəmələr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</a:t>
            </a:r>
            <a:endParaRPr lang="az-Latn-AZ" dirty="0"/>
          </a:p>
          <a:p>
            <a:endParaRPr lang="en-US" dirty="0"/>
          </a:p>
          <a:p>
            <a:r>
              <a:rPr lang="en-US" dirty="0"/>
              <a:t>Bu </a:t>
            </a:r>
            <a:r>
              <a:rPr lang="en-US" dirty="0" err="1"/>
              <a:t>törəmələr</a:t>
            </a:r>
            <a:r>
              <a:rPr lang="en-US" dirty="0"/>
              <a:t> </a:t>
            </a:r>
            <a:r>
              <a:rPr lang="en-US" dirty="0" err="1"/>
              <a:t>qanaxma</a:t>
            </a:r>
            <a:r>
              <a:rPr lang="en-US" dirty="0"/>
              <a:t> (</a:t>
            </a:r>
            <a:r>
              <a:rPr lang="en-US" dirty="0" err="1"/>
              <a:t>hemangiom</a:t>
            </a:r>
            <a:r>
              <a:rPr lang="az-Latn-AZ" dirty="0"/>
              <a:t>a</a:t>
            </a:r>
            <a:r>
              <a:rPr lang="en-US" dirty="0"/>
              <a:t>, </a:t>
            </a:r>
            <a:r>
              <a:rPr lang="en-US" dirty="0" err="1"/>
              <a:t>endometriom</a:t>
            </a:r>
            <a:r>
              <a:rPr lang="az-Latn-AZ" dirty="0"/>
              <a:t>a</a:t>
            </a:r>
            <a:r>
              <a:rPr lang="en-US" dirty="0"/>
              <a:t>), </a:t>
            </a:r>
            <a:r>
              <a:rPr lang="en-US" dirty="0" err="1"/>
              <a:t>obstruksiya</a:t>
            </a:r>
            <a:r>
              <a:rPr lang="en-US" dirty="0"/>
              <a:t> (</a:t>
            </a:r>
            <a:r>
              <a:rPr lang="en-US" dirty="0" err="1"/>
              <a:t>fibrom</a:t>
            </a:r>
            <a:r>
              <a:rPr lang="az-Latn-AZ" dirty="0"/>
              <a:t>a</a:t>
            </a:r>
            <a:r>
              <a:rPr lang="en-US" dirty="0"/>
              <a:t>, </a:t>
            </a:r>
            <a:r>
              <a:rPr lang="en-US" dirty="0" err="1"/>
              <a:t>neyrofibrom</a:t>
            </a:r>
            <a:r>
              <a:rPr lang="az-Latn-AZ" dirty="0"/>
              <a:t>a</a:t>
            </a:r>
            <a:r>
              <a:rPr lang="en-US" dirty="0"/>
              <a:t>)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ağırlaşdıqda</a:t>
            </a:r>
            <a:r>
              <a:rPr lang="en-US" dirty="0"/>
              <a:t> </a:t>
            </a:r>
            <a:r>
              <a:rPr lang="en-US" dirty="0" err="1"/>
              <a:t>klinik</a:t>
            </a:r>
            <a:r>
              <a:rPr lang="en-US" dirty="0"/>
              <a:t> </a:t>
            </a:r>
            <a:r>
              <a:rPr lang="en-US" dirty="0" err="1"/>
              <a:t>əlamətlər</a:t>
            </a:r>
            <a:r>
              <a:rPr lang="en-US" dirty="0"/>
              <a:t> </a:t>
            </a:r>
            <a:r>
              <a:rPr lang="en-US" dirty="0" err="1"/>
              <a:t>meydana</a:t>
            </a:r>
            <a:r>
              <a:rPr lang="en-US" dirty="0"/>
              <a:t> </a:t>
            </a:r>
            <a:r>
              <a:rPr lang="en-US" dirty="0" err="1"/>
              <a:t>çıxır</a:t>
            </a:r>
            <a:r>
              <a:rPr lang="en-US" dirty="0"/>
              <a:t>.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Simptomatik</a:t>
            </a:r>
            <a:r>
              <a:rPr lang="en-US" dirty="0"/>
              <a:t> </a:t>
            </a:r>
            <a:r>
              <a:rPr lang="en-US" dirty="0" err="1"/>
              <a:t>törəmələrin</a:t>
            </a:r>
            <a:r>
              <a:rPr lang="en-US" dirty="0"/>
              <a:t> </a:t>
            </a:r>
            <a:r>
              <a:rPr lang="en-US" dirty="0" err="1"/>
              <a:t>endoskopik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üsullarla</a:t>
            </a:r>
            <a:r>
              <a:rPr lang="en-US" dirty="0"/>
              <a:t> </a:t>
            </a:r>
            <a:r>
              <a:rPr lang="en-US" dirty="0" err="1"/>
              <a:t>çıxarılması</a:t>
            </a:r>
            <a:r>
              <a:rPr lang="en-US" dirty="0"/>
              <a:t> </a:t>
            </a:r>
            <a:r>
              <a:rPr lang="en-US" dirty="0" err="1"/>
              <a:t>tövsiyə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3692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törəmələr</a:t>
            </a:r>
            <a:endParaRPr lang="ru-RU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/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az-Latn-AZ" sz="3600" b="1" dirty="0"/>
              <a:t>A</a:t>
            </a:r>
            <a:r>
              <a:rPr lang="en-US" sz="3600" b="1" dirty="0" err="1"/>
              <a:t>denokarsinomlar</a:t>
            </a:r>
            <a:r>
              <a:rPr lang="en-US" sz="3600" b="1" dirty="0"/>
              <a:t> </a:t>
            </a:r>
            <a:r>
              <a:rPr lang="en-US" dirty="0"/>
              <a:t>NB-</a:t>
            </a:r>
            <a:r>
              <a:rPr lang="az-Latn-AZ" dirty="0"/>
              <a:t>da</a:t>
            </a:r>
            <a:r>
              <a:rPr lang="en-US" dirty="0"/>
              <a:t>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gələn</a:t>
            </a:r>
            <a:r>
              <a:rPr lang="en-US" dirty="0"/>
              <a:t> (25-40%) </a:t>
            </a:r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törəmələridir</a:t>
            </a:r>
            <a:r>
              <a:rPr lang="az-Latn-AZ" dirty="0"/>
              <a:t>.</a:t>
            </a:r>
            <a:r>
              <a:rPr lang="en-US" dirty="0"/>
              <a:t> </a:t>
            </a:r>
            <a:r>
              <a:rPr lang="en-US" dirty="0" err="1"/>
              <a:t>Selikli</a:t>
            </a:r>
            <a:r>
              <a:rPr lang="en-US" dirty="0"/>
              <a:t> </a:t>
            </a:r>
            <a:r>
              <a:rPr lang="en-US" dirty="0" err="1"/>
              <a:t>qişadan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edir</a:t>
            </a:r>
            <a:r>
              <a:rPr lang="az-Latn-AZ" dirty="0"/>
              <a:t>,</a:t>
            </a:r>
            <a:r>
              <a:rPr lang="en-US" dirty="0"/>
              <a:t> </a:t>
            </a:r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(40%) OBB-da </a:t>
            </a:r>
            <a:r>
              <a:rPr lang="en-US" dirty="0" err="1"/>
              <a:t>yerləşirlər</a:t>
            </a:r>
            <a:r>
              <a:rPr lang="az-Latn-AZ" dirty="0"/>
              <a:t>.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endParaRPr lang="en-US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 err="1"/>
              <a:t>Başlanğıcda</a:t>
            </a:r>
            <a:r>
              <a:rPr lang="en-US" dirty="0"/>
              <a:t> </a:t>
            </a:r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asimptomatik</a:t>
            </a:r>
            <a:r>
              <a:rPr lang="en-US" dirty="0"/>
              <a:t> </a:t>
            </a:r>
            <a:r>
              <a:rPr lang="en-US" dirty="0" err="1"/>
              <a:t>gedişli</a:t>
            </a:r>
            <a:r>
              <a:rPr lang="az-Latn-AZ" dirty="0"/>
              <a:t>.</a:t>
            </a:r>
            <a:r>
              <a:rPr lang="en-US" dirty="0"/>
              <a:t> </a:t>
            </a:r>
            <a:endParaRPr lang="az-Latn-AZ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endParaRPr lang="en-US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 err="1"/>
              <a:t>Diaqnoz</a:t>
            </a:r>
            <a:r>
              <a:rPr lang="en-US" dirty="0"/>
              <a:t> </a:t>
            </a:r>
            <a:r>
              <a:rPr lang="en-US" dirty="0" err="1"/>
              <a:t>qoyulmuş</a:t>
            </a:r>
            <a:r>
              <a:rPr lang="en-US" dirty="0"/>
              <a:t> </a:t>
            </a:r>
            <a:r>
              <a:rPr lang="en-US" dirty="0" err="1"/>
              <a:t>xəstələrin</a:t>
            </a:r>
            <a:r>
              <a:rPr lang="en-US" dirty="0"/>
              <a:t> </a:t>
            </a:r>
            <a:r>
              <a:rPr lang="en-US" dirty="0" err="1"/>
              <a:t>əksəriyyətində</a:t>
            </a:r>
            <a:r>
              <a:rPr lang="en-US" dirty="0"/>
              <a:t> (80%) </a:t>
            </a:r>
            <a:r>
              <a:rPr lang="en-US" dirty="0" err="1"/>
              <a:t>metastazlar</a:t>
            </a:r>
            <a:r>
              <a:rPr lang="en-US" dirty="0"/>
              <a:t> </a:t>
            </a:r>
            <a:r>
              <a:rPr lang="en-US" dirty="0" err="1"/>
              <a:t>müəyyən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5360" y="1844824"/>
            <a:ext cx="1141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1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Adenokarsinoma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268760"/>
            <a:ext cx="10515600" cy="5040560"/>
          </a:xfrm>
        </p:spPr>
        <p:txBody>
          <a:bodyPr/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b="1" dirty="0" err="1"/>
              <a:t>Klinik</a:t>
            </a:r>
            <a:r>
              <a:rPr lang="az-Latn-AZ" b="1" dirty="0"/>
              <a:t>a</a:t>
            </a:r>
            <a:r>
              <a:rPr lang="en-US" dirty="0"/>
              <a:t> </a:t>
            </a:r>
            <a:r>
              <a:rPr lang="en-US" dirty="0" err="1"/>
              <a:t>lokalizasiya</a:t>
            </a:r>
            <a:r>
              <a:rPr lang="az-Latn-AZ" dirty="0"/>
              <a:t> və mərhələdən </a:t>
            </a:r>
            <a:r>
              <a:rPr lang="en-US" dirty="0" err="1"/>
              <a:t>asılı</a:t>
            </a:r>
            <a:r>
              <a:rPr lang="az-Latn-AZ" dirty="0"/>
              <a:t>dır</a:t>
            </a:r>
            <a:r>
              <a:rPr lang="en-US" dirty="0"/>
              <a:t>. OBB </a:t>
            </a:r>
            <a:r>
              <a:rPr lang="en-US" dirty="0" err="1"/>
              <a:t>lokalizasiyasında</a:t>
            </a:r>
            <a:r>
              <a:rPr lang="en-US" dirty="0"/>
              <a:t> </a:t>
            </a:r>
            <a:r>
              <a:rPr lang="en-US" dirty="0" err="1"/>
              <a:t>ağrılar</a:t>
            </a:r>
            <a:r>
              <a:rPr lang="en-US" dirty="0"/>
              <a:t>, </a:t>
            </a:r>
            <a:r>
              <a:rPr lang="en-US" dirty="0" err="1"/>
              <a:t>obstruksiya</a:t>
            </a:r>
            <a:r>
              <a:rPr lang="en-US" dirty="0"/>
              <a:t> (</a:t>
            </a:r>
            <a:r>
              <a:rPr lang="en-US" dirty="0" err="1"/>
              <a:t>qusma</a:t>
            </a:r>
            <a:r>
              <a:rPr lang="en-US" dirty="0"/>
              <a:t>, </a:t>
            </a:r>
            <a:r>
              <a:rPr lang="en-US" dirty="0" err="1"/>
              <a:t>mexaniki</a:t>
            </a:r>
            <a:r>
              <a:rPr lang="en-US" dirty="0"/>
              <a:t> </a:t>
            </a:r>
            <a:r>
              <a:rPr lang="en-US" dirty="0" err="1"/>
              <a:t>sarılıq</a:t>
            </a:r>
            <a:r>
              <a:rPr lang="en-US" dirty="0"/>
              <a:t>)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qanaxma</a:t>
            </a:r>
            <a:r>
              <a:rPr lang="az-Latn-AZ" dirty="0"/>
              <a:t>;</a:t>
            </a:r>
            <a:r>
              <a:rPr lang="en-US" dirty="0"/>
              <a:t> distal </a:t>
            </a:r>
            <a:r>
              <a:rPr lang="en-US" dirty="0" err="1"/>
              <a:t>lokalizasiyalarda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/>
              <a:t> </a:t>
            </a:r>
            <a:r>
              <a:rPr lang="en-US" dirty="0" err="1"/>
              <a:t>obstruksiya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arıqlama</a:t>
            </a:r>
            <a:r>
              <a:rPr lang="en-US" dirty="0"/>
              <a:t>.</a:t>
            </a:r>
            <a:endParaRPr lang="az-Latn-AZ" dirty="0"/>
          </a:p>
          <a:p>
            <a:pPr marL="457200" indent="-457200" algn="just">
              <a:buFont typeface="Wingdings" panose="05000000000000000000" pitchFamily="2" charset="2"/>
              <a:buChar char="v"/>
            </a:pPr>
            <a:endParaRPr lang="en-US" dirty="0"/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b="1" dirty="0" err="1"/>
              <a:t>Diaqnostika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kontraslı</a:t>
            </a:r>
            <a:r>
              <a:rPr lang="en-US" dirty="0"/>
              <a:t> KT</a:t>
            </a:r>
            <a:r>
              <a:rPr lang="az-Latn-AZ" dirty="0"/>
              <a:t>; d</a:t>
            </a:r>
            <a:r>
              <a:rPr lang="en-US" dirty="0" err="1"/>
              <a:t>uodenal</a:t>
            </a:r>
            <a:r>
              <a:rPr lang="en-US" dirty="0"/>
              <a:t> </a:t>
            </a:r>
            <a:r>
              <a:rPr lang="en-US" dirty="0" err="1"/>
              <a:t>lokalizasiyada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duodenoskopiya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biopsiya</a:t>
            </a:r>
            <a:endParaRPr lang="en-US" dirty="0"/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az-Latn-AZ" b="1" dirty="0"/>
              <a:t>Müalicə</a:t>
            </a:r>
            <a:r>
              <a:rPr lang="az-Latn-AZ" dirty="0"/>
              <a:t> - r</a:t>
            </a:r>
            <a:r>
              <a:rPr lang="en-US" dirty="0" err="1"/>
              <a:t>adikal</a:t>
            </a:r>
            <a:r>
              <a:rPr lang="en-US" dirty="0"/>
              <a:t> </a:t>
            </a:r>
            <a:r>
              <a:rPr lang="en-US" dirty="0" err="1"/>
              <a:t>rezeksiya</a:t>
            </a:r>
            <a:r>
              <a:rPr lang="en-US" dirty="0"/>
              <a:t>. OBB</a:t>
            </a:r>
            <a:r>
              <a:rPr lang="az-Latn-AZ" dirty="0"/>
              <a:t>-</a:t>
            </a:r>
            <a:r>
              <a:rPr lang="en-US" dirty="0"/>
              <a:t>da </a:t>
            </a:r>
            <a:r>
              <a:rPr lang="az-Latn-AZ" dirty="0"/>
              <a:t>- </a:t>
            </a:r>
            <a:r>
              <a:rPr lang="en-US" dirty="0" err="1"/>
              <a:t>pankreatoduodenal</a:t>
            </a:r>
            <a:r>
              <a:rPr lang="en-US" dirty="0"/>
              <a:t> </a:t>
            </a:r>
            <a:r>
              <a:rPr lang="en-US" dirty="0" err="1"/>
              <a:t>rezeksiya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limfodisseksiya</a:t>
            </a:r>
            <a:r>
              <a:rPr lang="az-Latn-AZ" dirty="0"/>
              <a:t>;</a:t>
            </a:r>
            <a:r>
              <a:rPr lang="en-US" dirty="0"/>
              <a:t> distal ileum</a:t>
            </a:r>
            <a:r>
              <a:rPr lang="az-Latn-AZ" dirty="0"/>
              <a:t>da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ileumun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sağ</a:t>
            </a:r>
            <a:r>
              <a:rPr lang="en-US" dirty="0"/>
              <a:t> </a:t>
            </a:r>
            <a:r>
              <a:rPr lang="en-US" dirty="0" err="1"/>
              <a:t>kolonun</a:t>
            </a:r>
            <a:r>
              <a:rPr lang="en-US" dirty="0"/>
              <a:t> </a:t>
            </a:r>
            <a:r>
              <a:rPr lang="en-US" dirty="0" err="1"/>
              <a:t>rezeksiyası</a:t>
            </a:r>
            <a:r>
              <a:rPr lang="en-US" dirty="0"/>
              <a:t>, </a:t>
            </a:r>
            <a:r>
              <a:rPr lang="en-US" dirty="0" err="1"/>
              <a:t>orta</a:t>
            </a:r>
            <a:r>
              <a:rPr lang="en-US" dirty="0"/>
              <a:t> </a:t>
            </a:r>
            <a:r>
              <a:rPr lang="en-US" dirty="0" err="1"/>
              <a:t>hissələrdə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çözün</a:t>
            </a:r>
            <a:r>
              <a:rPr lang="en-US" dirty="0"/>
              <a:t> </a:t>
            </a:r>
            <a:r>
              <a:rPr lang="en-US" dirty="0" err="1"/>
              <a:t>limfa</a:t>
            </a:r>
            <a:r>
              <a:rPr lang="en-US" dirty="0"/>
              <a:t> </a:t>
            </a:r>
            <a:r>
              <a:rPr lang="en-US" dirty="0" err="1"/>
              <a:t>düyünləri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az-Latn-AZ" dirty="0"/>
              <a:t>g</a:t>
            </a:r>
            <a:r>
              <a:rPr lang="en-US" dirty="0"/>
              <a:t>ə </a:t>
            </a:r>
            <a:r>
              <a:rPr lang="en-US" i="1" dirty="0" err="1"/>
              <a:t>en</a:t>
            </a:r>
            <a:r>
              <a:rPr lang="en-US" i="1" dirty="0"/>
              <a:t> </a:t>
            </a:r>
            <a:r>
              <a:rPr lang="en-US" i="1" dirty="0" err="1"/>
              <a:t>bloce</a:t>
            </a:r>
            <a:r>
              <a:rPr lang="en-US" dirty="0"/>
              <a:t> </a:t>
            </a:r>
            <a:r>
              <a:rPr lang="en-US" dirty="0" err="1"/>
              <a:t>rezeksiyası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7273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Adenokarsinoma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412776"/>
            <a:ext cx="10873208" cy="4764187"/>
          </a:xfrm>
        </p:spPr>
        <p:txBody>
          <a:bodyPr/>
          <a:lstStyle/>
          <a:p>
            <a:pPr marL="0" indent="0" algn="just">
              <a:buNone/>
            </a:pPr>
            <a:r>
              <a:rPr lang="az-Latn-AZ" sz="4000" b="1" dirty="0"/>
              <a:t>Proqnoz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Radikal</a:t>
            </a:r>
            <a:r>
              <a:rPr lang="en-US" dirty="0"/>
              <a:t> </a:t>
            </a:r>
            <a:r>
              <a:rPr lang="en-US" dirty="0" err="1"/>
              <a:t>rezeksiyadan</a:t>
            </a:r>
            <a:r>
              <a:rPr lang="en-US" dirty="0"/>
              <a:t> </a:t>
            </a:r>
            <a:r>
              <a:rPr lang="en-US" dirty="0" err="1"/>
              <a:t>sonra</a:t>
            </a:r>
            <a:r>
              <a:rPr lang="en-US" dirty="0"/>
              <a:t> 5-illik </a:t>
            </a:r>
            <a:r>
              <a:rPr lang="en-US" dirty="0" err="1"/>
              <a:t>yaşam</a:t>
            </a:r>
            <a:r>
              <a:rPr lang="en-US" dirty="0"/>
              <a:t> </a:t>
            </a:r>
            <a:r>
              <a:rPr lang="en-US" dirty="0" err="1"/>
              <a:t>limfa</a:t>
            </a:r>
            <a:r>
              <a:rPr lang="en-US" dirty="0"/>
              <a:t> </a:t>
            </a:r>
            <a:r>
              <a:rPr lang="en-US" dirty="0" err="1"/>
              <a:t>düyünlərinə</a:t>
            </a:r>
            <a:r>
              <a:rPr lang="en-US" dirty="0"/>
              <a:t> </a:t>
            </a:r>
            <a:r>
              <a:rPr lang="en-US" dirty="0" err="1"/>
              <a:t>yayılma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/>
              <a:t>56%, </a:t>
            </a:r>
            <a:r>
              <a:rPr lang="az-Latn-AZ" dirty="0"/>
              <a:t>yayılım </a:t>
            </a:r>
            <a:r>
              <a:rPr lang="en-US" dirty="0" err="1"/>
              <a:t>olmayan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az-Latn-AZ" dirty="0"/>
              <a:t>-</a:t>
            </a:r>
            <a:r>
              <a:rPr lang="en-US" dirty="0"/>
              <a:t> 85%.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Metastazlar</a:t>
            </a:r>
            <a:r>
              <a:rPr lang="en-US" dirty="0"/>
              <a:t> </a:t>
            </a:r>
            <a:r>
              <a:rPr lang="az-Latn-AZ" dirty="0"/>
              <a:t>zam</a:t>
            </a:r>
            <a:r>
              <a:rPr lang="en-US" dirty="0"/>
              <a:t>an</a:t>
            </a:r>
            <a:r>
              <a:rPr lang="az-Latn-AZ" dirty="0"/>
              <a:t>ı</a:t>
            </a:r>
            <a:r>
              <a:rPr lang="en-US" dirty="0"/>
              <a:t> </a:t>
            </a:r>
            <a:r>
              <a:rPr lang="en-US" dirty="0" err="1"/>
              <a:t>orta</a:t>
            </a:r>
            <a:r>
              <a:rPr lang="en-US" dirty="0"/>
              <a:t> </a:t>
            </a:r>
            <a:r>
              <a:rPr lang="en-US" dirty="0" err="1"/>
              <a:t>yaşam</a:t>
            </a:r>
            <a:r>
              <a:rPr lang="en-US" dirty="0"/>
              <a:t> </a:t>
            </a:r>
            <a:r>
              <a:rPr lang="en-US" dirty="0" err="1"/>
              <a:t>müddəti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/>
              <a:t>6 </a:t>
            </a:r>
            <a:r>
              <a:rPr lang="en-US" dirty="0" err="1"/>
              <a:t>il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0063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7599636" cy="689344"/>
          </a:xfrm>
        </p:spPr>
        <p:txBody>
          <a:bodyPr>
            <a:normAutofit fontScale="90000"/>
          </a:bodyPr>
          <a:lstStyle/>
          <a:p>
            <a:br>
              <a:rPr lang="az-Latn-AZ" sz="2200" b="0" dirty="0"/>
            </a:br>
            <a:r>
              <a:rPr lang="en-US" sz="2700" dirty="0" err="1"/>
              <a:t>Qastrointestinal</a:t>
            </a:r>
            <a:r>
              <a:rPr lang="en-US" sz="2700" dirty="0"/>
              <a:t> stromal </a:t>
            </a:r>
            <a:r>
              <a:rPr lang="en-US" sz="2700" dirty="0" err="1"/>
              <a:t>törəmələ</a:t>
            </a:r>
            <a:r>
              <a:rPr lang="az-Latn-AZ" sz="2700" dirty="0"/>
              <a:t>r  (QİST)</a:t>
            </a:r>
            <a:br>
              <a:rPr lang="en-US" b="0" dirty="0"/>
            </a:b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196753"/>
            <a:ext cx="5181600" cy="498021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400" dirty="0" err="1"/>
              <a:t>Mədə-bağırsaq</a:t>
            </a:r>
            <a:r>
              <a:rPr lang="en-US" sz="2400" dirty="0"/>
              <a:t> </a:t>
            </a:r>
            <a:r>
              <a:rPr lang="en-US" sz="2400" dirty="0" err="1"/>
              <a:t>sisteminin</a:t>
            </a:r>
            <a:r>
              <a:rPr lang="en-US" sz="2400" dirty="0"/>
              <a:t> </a:t>
            </a:r>
            <a:r>
              <a:rPr lang="en-US" sz="2400" dirty="0" err="1"/>
              <a:t>subepitelial</a:t>
            </a:r>
            <a:r>
              <a:rPr lang="en-US" sz="2400" dirty="0"/>
              <a:t> </a:t>
            </a:r>
            <a:r>
              <a:rPr lang="en-US" sz="2400" dirty="0" err="1"/>
              <a:t>toxumasından</a:t>
            </a:r>
            <a:r>
              <a:rPr lang="en-US" sz="2400" dirty="0"/>
              <a:t>, </a:t>
            </a:r>
            <a:r>
              <a:rPr lang="en-US" sz="2400" dirty="0" err="1"/>
              <a:t>yəni</a:t>
            </a:r>
            <a:r>
              <a:rPr lang="en-US" sz="2400" dirty="0"/>
              <a:t> </a:t>
            </a:r>
            <a:r>
              <a:rPr lang="en-US" sz="2400" dirty="0" err="1"/>
              <a:t>mezenximdən</a:t>
            </a:r>
            <a:r>
              <a:rPr lang="en-US" sz="2400" dirty="0"/>
              <a:t> (</a:t>
            </a:r>
            <a:r>
              <a:rPr lang="en-US" sz="2400" dirty="0" err="1"/>
              <a:t>stromasından</a:t>
            </a:r>
            <a:r>
              <a:rPr lang="en-US" sz="2400" dirty="0"/>
              <a:t>) </a:t>
            </a:r>
            <a:r>
              <a:rPr lang="en-US" sz="2400" dirty="0" err="1"/>
              <a:t>inkişaf</a:t>
            </a:r>
            <a:r>
              <a:rPr lang="en-US" sz="2400" dirty="0"/>
              <a:t> </a:t>
            </a:r>
            <a:r>
              <a:rPr lang="en-US" sz="2400" dirty="0" err="1"/>
              <a:t>ed</a:t>
            </a:r>
            <a:r>
              <a:rPr lang="az-Latn-AZ" sz="2400" dirty="0"/>
              <a:t>irlər. </a:t>
            </a:r>
          </a:p>
          <a:p>
            <a:pPr>
              <a:buFont typeface="Wingdings" panose="05000000000000000000" pitchFamily="2" charset="2"/>
              <a:buChar char="q"/>
            </a:pPr>
            <a:endParaRPr lang="az-Latn-AZ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/>
              <a:t>2 </a:t>
            </a:r>
            <a:r>
              <a:rPr lang="en-US" sz="2400" dirty="0" err="1"/>
              <a:t>qrupa</a:t>
            </a:r>
            <a:r>
              <a:rPr lang="en-US" sz="2400" dirty="0"/>
              <a:t> </a:t>
            </a:r>
            <a:r>
              <a:rPr lang="en-US" sz="2400" dirty="0" err="1"/>
              <a:t>ayrılır</a:t>
            </a:r>
            <a:r>
              <a:rPr lang="az-Latn-AZ" sz="2400" dirty="0"/>
              <a:t>lar</a:t>
            </a:r>
            <a:r>
              <a:rPr lang="en-US" sz="2400" dirty="0"/>
              <a:t>:</a:t>
            </a:r>
            <a:r>
              <a:rPr lang="az-Latn-AZ" sz="2400" dirty="0"/>
              <a:t> </a:t>
            </a:r>
            <a:r>
              <a:rPr lang="en-US" sz="2400" dirty="0" err="1"/>
              <a:t>çox</a:t>
            </a:r>
            <a:r>
              <a:rPr lang="en-US" sz="2400" dirty="0"/>
              <a:t> </a:t>
            </a:r>
            <a:r>
              <a:rPr lang="en-US" sz="2400" dirty="0" err="1"/>
              <a:t>rast</a:t>
            </a:r>
            <a:r>
              <a:rPr lang="en-US" sz="2400" dirty="0"/>
              <a:t> </a:t>
            </a:r>
            <a:r>
              <a:rPr lang="en-US" sz="2400" dirty="0" err="1"/>
              <a:t>gələn</a:t>
            </a:r>
            <a:r>
              <a:rPr lang="en-US" sz="2400" dirty="0"/>
              <a:t> QİST</a:t>
            </a:r>
            <a:r>
              <a:rPr lang="az-Latn-AZ" sz="2400" dirty="0"/>
              <a:t>-lər və </a:t>
            </a:r>
            <a:r>
              <a:rPr lang="en-US" sz="2400" dirty="0" err="1"/>
              <a:t>az</a:t>
            </a:r>
            <a:r>
              <a:rPr lang="en-US" sz="2400" dirty="0"/>
              <a:t> </a:t>
            </a:r>
            <a:r>
              <a:rPr lang="en-US" sz="2400" dirty="0" err="1"/>
              <a:t>rast</a:t>
            </a:r>
            <a:r>
              <a:rPr lang="en-US" sz="2400" dirty="0"/>
              <a:t> </a:t>
            </a:r>
            <a:r>
              <a:rPr lang="en-US" sz="2400" dirty="0" err="1"/>
              <a:t>gələn</a:t>
            </a:r>
            <a:r>
              <a:rPr lang="en-US" sz="2400" dirty="0"/>
              <a:t> </a:t>
            </a:r>
            <a:r>
              <a:rPr lang="en-US" sz="2400" dirty="0" err="1"/>
              <a:t>digər</a:t>
            </a:r>
            <a:r>
              <a:rPr lang="en-US" sz="2400" dirty="0"/>
              <a:t> </a:t>
            </a:r>
            <a:r>
              <a:rPr lang="en-US" sz="2400" dirty="0" err="1"/>
              <a:t>törəmələr</a:t>
            </a:r>
            <a:r>
              <a:rPr lang="en-US" sz="2400" dirty="0"/>
              <a:t> (</a:t>
            </a:r>
            <a:r>
              <a:rPr lang="en-US" sz="2400" dirty="0" err="1"/>
              <a:t>leyomiom</a:t>
            </a:r>
            <a:r>
              <a:rPr lang="az-Latn-AZ" sz="2400" dirty="0"/>
              <a:t>a</a:t>
            </a:r>
            <a:r>
              <a:rPr lang="en-US" sz="2400" dirty="0"/>
              <a:t>, </a:t>
            </a:r>
            <a:r>
              <a:rPr lang="en-US" sz="2400" dirty="0" err="1"/>
              <a:t>leyomiosarkom</a:t>
            </a:r>
            <a:r>
              <a:rPr lang="az-Latn-AZ" sz="2400" dirty="0"/>
              <a:t>a</a:t>
            </a:r>
            <a:r>
              <a:rPr lang="en-US" sz="2400" dirty="0"/>
              <a:t>, </a:t>
            </a:r>
            <a:r>
              <a:rPr lang="en-US" sz="2400" dirty="0" err="1"/>
              <a:t>lipom</a:t>
            </a:r>
            <a:r>
              <a:rPr lang="az-Latn-AZ" sz="2400" dirty="0"/>
              <a:t>a</a:t>
            </a:r>
            <a:r>
              <a:rPr lang="en-US" sz="2400" dirty="0"/>
              <a:t>, </a:t>
            </a:r>
            <a:r>
              <a:rPr lang="en-US" sz="2400" dirty="0" err="1"/>
              <a:t>liposarkom</a:t>
            </a:r>
            <a:r>
              <a:rPr lang="az-Latn-AZ" sz="2400" dirty="0"/>
              <a:t>a</a:t>
            </a:r>
            <a:r>
              <a:rPr lang="en-US" sz="2400" dirty="0"/>
              <a:t>, </a:t>
            </a:r>
            <a:r>
              <a:rPr lang="en-US" sz="2400" dirty="0" err="1"/>
              <a:t>Şvannom</a:t>
            </a:r>
            <a:r>
              <a:rPr lang="az-Latn-AZ" sz="2400" dirty="0"/>
              <a:t>a</a:t>
            </a:r>
            <a:r>
              <a:rPr lang="en-US" sz="2400" dirty="0"/>
              <a:t>, </a:t>
            </a:r>
            <a:r>
              <a:rPr lang="en-US" sz="2400" dirty="0" err="1"/>
              <a:t>desmoid</a:t>
            </a:r>
            <a:r>
              <a:rPr lang="en-US" sz="2400" dirty="0"/>
              <a:t> </a:t>
            </a:r>
            <a:r>
              <a:rPr lang="en-US" sz="2400" dirty="0" err="1"/>
              <a:t>törəmələr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b.).</a:t>
            </a:r>
          </a:p>
          <a:p>
            <a:endParaRPr lang="en-US" dirty="0"/>
          </a:p>
        </p:txBody>
      </p:sp>
      <p:pic>
        <p:nvPicPr>
          <p:cNvPr id="9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69" t="1862" r="6496" b="16208"/>
          <a:stretch/>
        </p:blipFill>
        <p:spPr>
          <a:xfrm>
            <a:off x="6744072" y="1196753"/>
            <a:ext cx="4608512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77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QİST</a:t>
            </a:r>
            <a:endParaRPr lang="ru-RU" sz="3600" dirty="0"/>
          </a:p>
        </p:txBody>
      </p:sp>
      <p:sp>
        <p:nvSpPr>
          <p:cNvPr id="8" name="Прямоугольник 3"/>
          <p:cNvSpPr>
            <a:spLocks noGrp="1"/>
          </p:cNvSpPr>
          <p:nvPr>
            <p:ph idx="1"/>
          </p:nvPr>
        </p:nvSpPr>
        <p:spPr>
          <a:xfrm>
            <a:off x="983432" y="908720"/>
            <a:ext cx="10515600" cy="5421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az-Latn-AZ" sz="4000" b="1" dirty="0"/>
              <a:t>Klinikası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dirty="0"/>
              <a:t>QİST </a:t>
            </a:r>
            <a:r>
              <a:rPr lang="az-Latn-AZ" dirty="0"/>
              <a:t>e</a:t>
            </a:r>
            <a:r>
              <a:rPr lang="en-US" dirty="0" err="1"/>
              <a:t>rkən</a:t>
            </a:r>
            <a:r>
              <a:rPr lang="en-US" dirty="0"/>
              <a:t> </a:t>
            </a:r>
            <a:r>
              <a:rPr lang="en-US" dirty="0" err="1"/>
              <a:t>dövrlərdə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adətən</a:t>
            </a:r>
            <a:r>
              <a:rPr lang="en-US" dirty="0"/>
              <a:t> </a:t>
            </a:r>
            <a:r>
              <a:rPr lang="en-US" dirty="0" err="1"/>
              <a:t>asimptomatik</a:t>
            </a:r>
            <a:r>
              <a:rPr lang="en-US" dirty="0"/>
              <a:t> </a:t>
            </a:r>
            <a:r>
              <a:rPr lang="en-US" dirty="0" err="1"/>
              <a:t>gedişli</a:t>
            </a:r>
            <a:r>
              <a:rPr lang="az-Latn-AZ" dirty="0"/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az-Latn-AZ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dirty="0" err="1"/>
              <a:t>Təsadüfi</a:t>
            </a:r>
            <a:r>
              <a:rPr lang="en-US" dirty="0"/>
              <a:t> </a:t>
            </a:r>
            <a:r>
              <a:rPr lang="en-US" dirty="0" err="1"/>
              <a:t>müayinələrdə</a:t>
            </a:r>
            <a:r>
              <a:rPr lang="en-US" dirty="0"/>
              <a:t> </a:t>
            </a:r>
            <a:r>
              <a:rPr lang="en-US" dirty="0" err="1"/>
              <a:t>aşkar</a:t>
            </a:r>
            <a:r>
              <a:rPr lang="en-US" dirty="0"/>
              <a:t> </a:t>
            </a:r>
            <a:r>
              <a:rPr lang="en-US" dirty="0" err="1"/>
              <a:t>edilirlər</a:t>
            </a:r>
            <a:r>
              <a:rPr lang="en-US" dirty="0"/>
              <a:t>. </a:t>
            </a:r>
            <a:endParaRPr lang="az-Latn-AZ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az-Latn-AZ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dirty="0" err="1"/>
              <a:t>Törəmə</a:t>
            </a:r>
            <a:r>
              <a:rPr lang="en-US" dirty="0"/>
              <a:t> </a:t>
            </a:r>
            <a:r>
              <a:rPr lang="en-US" dirty="0" err="1"/>
              <a:t>böyük</a:t>
            </a:r>
            <a:r>
              <a:rPr lang="en-US" dirty="0"/>
              <a:t> </a:t>
            </a:r>
            <a:r>
              <a:rPr lang="en-US" dirty="0" err="1"/>
              <a:t>ölçülərə</a:t>
            </a:r>
            <a:r>
              <a:rPr lang="en-US" dirty="0"/>
              <a:t> </a:t>
            </a:r>
            <a:r>
              <a:rPr lang="en-US" dirty="0" err="1"/>
              <a:t>çatdıqda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qarında</a:t>
            </a:r>
            <a:r>
              <a:rPr lang="en-US" dirty="0"/>
              <a:t> </a:t>
            </a:r>
            <a:r>
              <a:rPr lang="en-US" dirty="0" err="1"/>
              <a:t>kütlə</a:t>
            </a:r>
            <a:r>
              <a:rPr lang="en-US" dirty="0"/>
              <a:t> (40%), </a:t>
            </a:r>
            <a:r>
              <a:rPr lang="en-US" dirty="0" err="1"/>
              <a:t>nekrozlaşdıqda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peritondaxili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intestinal </a:t>
            </a:r>
            <a:r>
              <a:rPr lang="en-US" dirty="0" err="1"/>
              <a:t>qanaxmalar</a:t>
            </a:r>
            <a:r>
              <a:rPr lang="en-US" dirty="0"/>
              <a:t> (40%)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ağrılar</a:t>
            </a:r>
            <a:r>
              <a:rPr lang="en-US" dirty="0"/>
              <a:t> (20%)</a:t>
            </a:r>
            <a:r>
              <a:rPr lang="az-Latn-AZ" dirty="0"/>
              <a:t>.</a:t>
            </a:r>
            <a:r>
              <a:rPr lang="en-US" dirty="0"/>
              <a:t> </a:t>
            </a:r>
            <a:endParaRPr lang="az-Latn-AZ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az-Latn-AZ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dirty="0" err="1"/>
              <a:t>Obstruksiya</a:t>
            </a:r>
            <a:r>
              <a:rPr lang="en-US" dirty="0"/>
              <a:t> </a:t>
            </a:r>
            <a:r>
              <a:rPr lang="en-US" dirty="0" err="1"/>
              <a:t>xarakterik</a:t>
            </a:r>
            <a:r>
              <a:rPr lang="en-US" dirty="0"/>
              <a:t> </a:t>
            </a:r>
            <a:r>
              <a:rPr lang="en-US" dirty="0" err="1"/>
              <a:t>deyil</a:t>
            </a:r>
            <a:r>
              <a:rPr lang="en-US" dirty="0"/>
              <a:t> (</a:t>
            </a:r>
            <a:r>
              <a:rPr lang="en-US" dirty="0" err="1"/>
              <a:t>şiş</a:t>
            </a:r>
            <a:r>
              <a:rPr lang="en-US" dirty="0"/>
              <a:t> </a:t>
            </a:r>
            <a:r>
              <a:rPr lang="en-US" dirty="0" err="1"/>
              <a:t>yumşaqdır</a:t>
            </a:r>
            <a:r>
              <a:rPr lang="az-Latn-AZ" dirty="0"/>
              <a:t> və </a:t>
            </a:r>
            <a:r>
              <a:rPr lang="en-US" dirty="0" err="1"/>
              <a:t>ekstralüminal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edir</a:t>
            </a:r>
            <a:r>
              <a:rPr lang="en-US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8474345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4102" y="37816"/>
            <a:ext cx="5688632" cy="476672"/>
          </a:xfrm>
        </p:spPr>
        <p:txBody>
          <a:bodyPr>
            <a:normAutofit fontScale="90000"/>
          </a:bodyPr>
          <a:lstStyle/>
          <a:p>
            <a:r>
              <a:rPr lang="az-Latn-AZ" dirty="0"/>
              <a:t>QİST</a:t>
            </a:r>
            <a:endParaRPr lang="ru-RU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01040064"/>
              </p:ext>
            </p:extLst>
          </p:nvPr>
        </p:nvGraphicFramePr>
        <p:xfrm>
          <a:off x="1055440" y="1124745"/>
          <a:ext cx="10297144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645334" y="3397641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/>
              <a:t>40-60%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591503" y="4725144"/>
            <a:ext cx="1053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/>
              <a:t>25-30%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799856" y="4149080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5%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661218" y="2264991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/>
              <a:t>1%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61768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QİST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/>
          <a:lstStyle/>
          <a:p>
            <a:pPr marL="0" indent="0" algn="just">
              <a:buNone/>
            </a:pPr>
            <a:r>
              <a:rPr lang="az-Latn-AZ" sz="4400" b="1" dirty="0"/>
              <a:t>Diaqnostika</a:t>
            </a: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en-US" dirty="0" err="1"/>
              <a:t>Kontrastlı</a:t>
            </a:r>
            <a:r>
              <a:rPr lang="en-US" dirty="0"/>
              <a:t> </a:t>
            </a:r>
            <a:r>
              <a:rPr lang="az-Latn-AZ" dirty="0"/>
              <a:t>abdominal </a:t>
            </a:r>
            <a:r>
              <a:rPr lang="en-US" dirty="0"/>
              <a:t>KT </a:t>
            </a:r>
            <a:r>
              <a:rPr lang="en-US" dirty="0" err="1"/>
              <a:t>ilkin</a:t>
            </a:r>
            <a:r>
              <a:rPr lang="en-US" dirty="0"/>
              <a:t> </a:t>
            </a:r>
            <a:r>
              <a:rPr lang="en-US" dirty="0" err="1"/>
              <a:t>metoddur</a:t>
            </a:r>
            <a:r>
              <a:rPr lang="en-US" dirty="0"/>
              <a:t>.</a:t>
            </a:r>
            <a:endParaRPr lang="az-Latn-AZ" dirty="0"/>
          </a:p>
          <a:p>
            <a:pPr marL="0" indent="0" algn="just">
              <a:buNone/>
            </a:pPr>
            <a:endParaRPr lang="az-Latn-AZ" dirty="0"/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en-US" dirty="0"/>
              <a:t>MRT QİST-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lipom</a:t>
            </a:r>
            <a:r>
              <a:rPr lang="az-Latn-AZ" dirty="0"/>
              <a:t>a</a:t>
            </a:r>
            <a:r>
              <a:rPr lang="en-US" dirty="0" err="1"/>
              <a:t>lardan</a:t>
            </a:r>
            <a:r>
              <a:rPr lang="en-US" dirty="0"/>
              <a:t> </a:t>
            </a:r>
            <a:r>
              <a:rPr lang="en-US" dirty="0" err="1"/>
              <a:t>fərqləndirə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en-US" dirty="0"/>
              <a:t>.</a:t>
            </a:r>
            <a:endParaRPr lang="az-Latn-AZ" dirty="0"/>
          </a:p>
          <a:p>
            <a:pPr marL="571500" indent="-571500"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en-US" dirty="0" err="1"/>
              <a:t>Leyomiom</a:t>
            </a:r>
            <a:r>
              <a:rPr lang="az-Latn-AZ" dirty="0"/>
              <a:t>a</a:t>
            </a:r>
            <a:r>
              <a:rPr lang="en-US" dirty="0" err="1"/>
              <a:t>ları</a:t>
            </a:r>
            <a:r>
              <a:rPr lang="en-US" dirty="0"/>
              <a:t> </a:t>
            </a:r>
            <a:r>
              <a:rPr lang="en-US" dirty="0" err="1"/>
              <a:t>digər</a:t>
            </a:r>
            <a:r>
              <a:rPr lang="en-US" dirty="0"/>
              <a:t> </a:t>
            </a:r>
            <a:r>
              <a:rPr lang="en-US" dirty="0" err="1"/>
              <a:t>selikaltı</a:t>
            </a:r>
            <a:r>
              <a:rPr lang="en-US" dirty="0"/>
              <a:t> </a:t>
            </a:r>
            <a:r>
              <a:rPr lang="en-US" dirty="0" err="1"/>
              <a:t>törəmələrdən</a:t>
            </a:r>
            <a:r>
              <a:rPr lang="en-US" dirty="0"/>
              <a:t> </a:t>
            </a:r>
            <a:r>
              <a:rPr lang="en-US" dirty="0" err="1"/>
              <a:t>fərqləndirmək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endoskpik</a:t>
            </a:r>
            <a:r>
              <a:rPr lang="en-US" dirty="0"/>
              <a:t> USM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həssas</a:t>
            </a:r>
            <a:r>
              <a:rPr lang="en-US" dirty="0"/>
              <a:t> </a:t>
            </a:r>
            <a:r>
              <a:rPr lang="en-US" dirty="0" err="1"/>
              <a:t>metoddur</a:t>
            </a:r>
            <a:r>
              <a:rPr lang="en-US" dirty="0"/>
              <a:t>.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8969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QİST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sz="3600" b="1" dirty="0"/>
              <a:t> </a:t>
            </a:r>
            <a:r>
              <a:rPr lang="az-Latn-AZ" sz="4000" b="1" dirty="0" err="1"/>
              <a:t>M</a:t>
            </a:r>
            <a:r>
              <a:rPr lang="en-US" sz="4000" b="1" dirty="0" err="1"/>
              <a:t>üalicəsi</a:t>
            </a:r>
            <a:r>
              <a:rPr lang="az-Latn-AZ" sz="4000" b="1" dirty="0"/>
              <a:t> </a:t>
            </a:r>
            <a:r>
              <a:rPr lang="az-Latn-AZ" dirty="0"/>
              <a:t>–</a:t>
            </a:r>
            <a:r>
              <a:rPr lang="en-US" dirty="0"/>
              <a:t> </a:t>
            </a:r>
            <a:r>
              <a:rPr lang="az-Latn-AZ" dirty="0"/>
              <a:t>cərrahi (</a:t>
            </a:r>
            <a:r>
              <a:rPr lang="en-US" dirty="0" err="1"/>
              <a:t>rezeksiya</a:t>
            </a:r>
            <a:r>
              <a:rPr lang="az-Latn-AZ" dirty="0"/>
              <a:t>)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kimya</a:t>
            </a:r>
            <a:r>
              <a:rPr lang="az-Latn-AZ" dirty="0"/>
              <a:t> </a:t>
            </a:r>
            <a:r>
              <a:rPr lang="en-US" dirty="0" err="1"/>
              <a:t>terapiya</a:t>
            </a:r>
            <a:r>
              <a:rPr lang="az-Latn-AZ" dirty="0"/>
              <a:t>sı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b="1" dirty="0" err="1"/>
              <a:t>Rezektabel</a:t>
            </a:r>
            <a:r>
              <a:rPr lang="en-US" b="1" dirty="0"/>
              <a:t> </a:t>
            </a:r>
            <a:r>
              <a:rPr lang="en-US" b="1" dirty="0" err="1"/>
              <a:t>törəmələrdə</a:t>
            </a:r>
            <a:r>
              <a:rPr lang="en-US" b="1" dirty="0"/>
              <a:t> </a:t>
            </a:r>
            <a:r>
              <a:rPr lang="az-Latn-AZ" dirty="0"/>
              <a:t>- </a:t>
            </a:r>
            <a:r>
              <a:rPr lang="en-US" dirty="0" err="1"/>
              <a:t>əməliyyatönü</a:t>
            </a:r>
            <a:r>
              <a:rPr lang="en-US" dirty="0"/>
              <a:t> </a:t>
            </a:r>
            <a:r>
              <a:rPr lang="en-US" dirty="0" err="1"/>
              <a:t>endoskopik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perkutan</a:t>
            </a:r>
            <a:r>
              <a:rPr lang="en-US" dirty="0"/>
              <a:t> </a:t>
            </a:r>
            <a:r>
              <a:rPr lang="en-US" dirty="0" err="1"/>
              <a:t>biopsiya</a:t>
            </a:r>
            <a:r>
              <a:rPr lang="en-US" dirty="0"/>
              <a:t>.</a:t>
            </a:r>
            <a:r>
              <a:rPr lang="az-Latn-AZ" dirty="0"/>
              <a:t> </a:t>
            </a:r>
            <a:r>
              <a:rPr lang="en-US" dirty="0" err="1"/>
              <a:t>Limfodisseksiyaya</a:t>
            </a:r>
            <a:r>
              <a:rPr lang="en-US" dirty="0"/>
              <a:t> </a:t>
            </a:r>
            <a:r>
              <a:rPr lang="en-US" dirty="0" err="1"/>
              <a:t>zərurət</a:t>
            </a:r>
            <a:r>
              <a:rPr lang="en-US" dirty="0"/>
              <a:t> </a:t>
            </a:r>
            <a:r>
              <a:rPr lang="az-Latn-AZ" dirty="0"/>
              <a:t>olmur.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b="1" dirty="0" err="1"/>
              <a:t>Kimya</a:t>
            </a:r>
            <a:r>
              <a:rPr lang="en-US" b="1" dirty="0"/>
              <a:t> </a:t>
            </a:r>
            <a:r>
              <a:rPr lang="en-US" b="1" dirty="0" err="1"/>
              <a:t>terapiyası</a:t>
            </a:r>
            <a:r>
              <a:rPr lang="en-US" b="1" dirty="0"/>
              <a:t> </a:t>
            </a:r>
            <a:r>
              <a:rPr lang="az-Latn-AZ" dirty="0"/>
              <a:t>- t</a:t>
            </a:r>
            <a:r>
              <a:rPr lang="en-US" dirty="0" err="1"/>
              <a:t>irozin</a:t>
            </a:r>
            <a:r>
              <a:rPr lang="en-US" dirty="0"/>
              <a:t> </a:t>
            </a:r>
            <a:r>
              <a:rPr lang="en-US" dirty="0" err="1"/>
              <a:t>kinaza</a:t>
            </a:r>
            <a:r>
              <a:rPr lang="en-US" dirty="0"/>
              <a:t> </a:t>
            </a:r>
            <a:r>
              <a:rPr lang="en-US" dirty="0" err="1"/>
              <a:t>reseptorunun</a:t>
            </a:r>
            <a:r>
              <a:rPr lang="en-US" dirty="0"/>
              <a:t> </a:t>
            </a:r>
            <a:r>
              <a:rPr lang="en-US" dirty="0" err="1"/>
              <a:t>inhibitorları</a:t>
            </a:r>
            <a:r>
              <a:rPr lang="en-US" dirty="0"/>
              <a:t> </a:t>
            </a:r>
            <a:r>
              <a:rPr lang="az-Latn-AZ" dirty="0"/>
              <a:t>(</a:t>
            </a:r>
            <a:r>
              <a:rPr lang="en-US" dirty="0" err="1"/>
              <a:t>imitinib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sunitimib</a:t>
            </a:r>
            <a:r>
              <a:rPr lang="az-Latn-AZ" dirty="0"/>
              <a:t>)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1848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/>
          </a:bodyPr>
          <a:lstStyle/>
          <a:p>
            <a:r>
              <a:rPr lang="az-Latn-AZ" sz="3600" dirty="0"/>
              <a:t>QİST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268760"/>
            <a:ext cx="10515600" cy="4752528"/>
          </a:xfrm>
        </p:spPr>
        <p:txBody>
          <a:bodyPr>
            <a:normAutofit/>
          </a:bodyPr>
          <a:lstStyle/>
          <a:p>
            <a:pPr marL="571500" indent="-571500" algn="just">
              <a:buFont typeface="Wingdings" panose="05000000000000000000" pitchFamily="2" charset="2"/>
              <a:buChar char="Ø"/>
            </a:pPr>
            <a:endParaRPr lang="az-Latn-AZ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az-Latn-AZ" sz="3600" b="1" dirty="0"/>
              <a:t>Diaqnozun dəqiqləşdirilməsi</a:t>
            </a: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az-Latn-AZ" dirty="0"/>
              <a:t>H</a:t>
            </a:r>
            <a:r>
              <a:rPr lang="en-US" dirty="0" err="1"/>
              <a:t>istoloji</a:t>
            </a:r>
            <a:r>
              <a:rPr lang="en-US" dirty="0"/>
              <a:t> </a:t>
            </a:r>
            <a:r>
              <a:rPr lang="en-US" dirty="0" err="1"/>
              <a:t>müayinə</a:t>
            </a:r>
            <a:r>
              <a:rPr lang="az-Latn-AZ" dirty="0"/>
              <a:t> - </a:t>
            </a:r>
            <a:r>
              <a:rPr lang="en-US" b="1" dirty="0"/>
              <a:t>QİST </a:t>
            </a:r>
            <a:r>
              <a:rPr lang="en-US" b="1" dirty="0" err="1"/>
              <a:t>leyomiom</a:t>
            </a:r>
            <a:r>
              <a:rPr lang="az-Latn-AZ" b="1" dirty="0"/>
              <a:t>dan fərqlənmir.</a:t>
            </a:r>
          </a:p>
          <a:p>
            <a:pPr marL="571500" indent="-571500" algn="just">
              <a:buFont typeface="Wingdings" panose="05000000000000000000" pitchFamily="2" charset="2"/>
              <a:buChar char="Ø"/>
            </a:pPr>
            <a:endParaRPr lang="en-US" b="1" dirty="0"/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en-US" b="1" dirty="0" err="1"/>
              <a:t>Diaqnoz</a:t>
            </a:r>
            <a:r>
              <a:rPr lang="en-US" dirty="0"/>
              <a:t> </a:t>
            </a:r>
            <a:r>
              <a:rPr lang="az-Latn-AZ" dirty="0"/>
              <a:t>-</a:t>
            </a:r>
            <a:r>
              <a:rPr lang="en-US" dirty="0"/>
              <a:t> </a:t>
            </a:r>
            <a:r>
              <a:rPr lang="en-US" dirty="0" err="1"/>
              <a:t>biopsiya</a:t>
            </a:r>
            <a:r>
              <a:rPr lang="en-US" dirty="0"/>
              <a:t> </a:t>
            </a:r>
            <a:r>
              <a:rPr lang="en-US" dirty="0" err="1"/>
              <a:t>materialının</a:t>
            </a:r>
            <a:r>
              <a:rPr lang="en-US" dirty="0"/>
              <a:t> </a:t>
            </a:r>
            <a:r>
              <a:rPr lang="en-US" dirty="0" err="1"/>
              <a:t>immunohistokimy</a:t>
            </a:r>
            <a:r>
              <a:rPr lang="az-Latn-AZ" dirty="0"/>
              <a:t>ası</a:t>
            </a:r>
            <a:r>
              <a:rPr lang="en-US" dirty="0"/>
              <a:t>, CD</a:t>
            </a:r>
            <a:r>
              <a:rPr lang="en-US" baseline="-25000" dirty="0"/>
              <a:t>117</a:t>
            </a:r>
            <a:r>
              <a:rPr lang="en-US" dirty="0"/>
              <a:t> </a:t>
            </a:r>
            <a:r>
              <a:rPr lang="en-US" dirty="0" err="1"/>
              <a:t>antigeninin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C-KİT </a:t>
            </a:r>
            <a:r>
              <a:rPr lang="en-US" dirty="0" err="1"/>
              <a:t>mutasiyasının</a:t>
            </a:r>
            <a:r>
              <a:rPr lang="en-US" dirty="0"/>
              <a:t> </a:t>
            </a:r>
            <a:r>
              <a:rPr lang="en-US" dirty="0" err="1"/>
              <a:t>genetik</a:t>
            </a:r>
            <a:r>
              <a:rPr lang="en-US" dirty="0"/>
              <a:t> </a:t>
            </a:r>
            <a:r>
              <a:rPr lang="en-US" dirty="0" err="1"/>
              <a:t>təyini</a:t>
            </a:r>
            <a:r>
              <a:rPr lang="en-US" dirty="0"/>
              <a:t>. </a:t>
            </a:r>
            <a:endParaRPr lang="az-Latn-AZ" dirty="0"/>
          </a:p>
          <a:p>
            <a:pPr marL="571500" indent="-57150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en-US" dirty="0" err="1"/>
              <a:t>Biopsiya</a:t>
            </a:r>
            <a:r>
              <a:rPr lang="en-US" dirty="0"/>
              <a:t> </a:t>
            </a:r>
            <a:r>
              <a:rPr lang="en-US" dirty="0" err="1"/>
              <a:t>həm</a:t>
            </a:r>
            <a:r>
              <a:rPr lang="az-Latn-AZ" dirty="0"/>
              <a:t>çinin</a:t>
            </a:r>
            <a:r>
              <a:rPr lang="en-US" dirty="0"/>
              <a:t> </a:t>
            </a:r>
            <a:r>
              <a:rPr lang="en-US" dirty="0" err="1"/>
              <a:t>metastatik</a:t>
            </a:r>
            <a:r>
              <a:rPr lang="en-US" dirty="0"/>
              <a:t> </a:t>
            </a:r>
            <a:r>
              <a:rPr lang="en-US" dirty="0" err="1"/>
              <a:t>şişlərdə</a:t>
            </a:r>
            <a:r>
              <a:rPr lang="en-US" dirty="0"/>
              <a:t> </a:t>
            </a:r>
            <a:r>
              <a:rPr lang="en-US" dirty="0" err="1"/>
              <a:t>kimya</a:t>
            </a:r>
            <a:r>
              <a:rPr lang="az-Latn-AZ" dirty="0"/>
              <a:t> </a:t>
            </a:r>
            <a:r>
              <a:rPr lang="en-US" dirty="0" err="1"/>
              <a:t>terapiya</a:t>
            </a:r>
            <a:r>
              <a:rPr lang="az-Latn-AZ" dirty="0"/>
              <a:t>sı</a:t>
            </a:r>
            <a:r>
              <a:rPr lang="en-US" dirty="0"/>
              <a:t> </a:t>
            </a:r>
            <a:r>
              <a:rPr lang="en-US" dirty="0" err="1"/>
              <a:t>növünün</a:t>
            </a:r>
            <a:r>
              <a:rPr lang="en-US" dirty="0"/>
              <a:t> </a:t>
            </a:r>
            <a:r>
              <a:rPr lang="en-US" dirty="0" err="1"/>
              <a:t>seçimi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vacibdir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4550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6732627" cy="620688"/>
          </a:xfrm>
        </p:spPr>
        <p:txBody>
          <a:bodyPr>
            <a:normAutofit fontScale="90000"/>
          </a:bodyPr>
          <a:lstStyle/>
          <a:p>
            <a:r>
              <a:rPr lang="az-Latn-AZ" sz="4000" dirty="0"/>
              <a:t>Limfoma</a:t>
            </a:r>
            <a:endParaRPr lang="ru-RU" sz="4000" dirty="0"/>
          </a:p>
        </p:txBody>
      </p:sp>
      <p:pic>
        <p:nvPicPr>
          <p:cNvPr id="8" name="Picture 2" descr="http://bck.az/images/books/carrahi_xestelikler/nazikb/nab_img_35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650" y="1124744"/>
            <a:ext cx="7416824" cy="482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1595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Limfoma</a:t>
            </a:r>
            <a:endParaRPr lang="ru-RU" sz="3600" dirty="0"/>
          </a:p>
        </p:txBody>
      </p:sp>
      <p:sp>
        <p:nvSpPr>
          <p:cNvPr id="8" name="Прямоугольник 3"/>
          <p:cNvSpPr>
            <a:spLocks noGrp="1"/>
          </p:cNvSpPr>
          <p:nvPr>
            <p:ph idx="1"/>
          </p:nvPr>
        </p:nvSpPr>
        <p:spPr>
          <a:xfrm>
            <a:off x="983432" y="1268760"/>
            <a:ext cx="10225136" cy="473975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dirty="0"/>
              <a:t>NB-da </a:t>
            </a:r>
            <a:r>
              <a:rPr lang="en-US" b="1" dirty="0" err="1"/>
              <a:t>birincili</a:t>
            </a:r>
            <a:r>
              <a:rPr lang="en-US" dirty="0"/>
              <a:t> (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öz</a:t>
            </a:r>
            <a:r>
              <a:rPr lang="en-US" dirty="0"/>
              <a:t> </a:t>
            </a:r>
            <a:r>
              <a:rPr lang="en-US" dirty="0" err="1"/>
              <a:t>limfa</a:t>
            </a:r>
            <a:r>
              <a:rPr lang="en-US" dirty="0"/>
              <a:t> </a:t>
            </a:r>
            <a:r>
              <a:rPr lang="en-US" dirty="0" err="1"/>
              <a:t>toxumasından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ekstranodal</a:t>
            </a:r>
            <a:r>
              <a:rPr lang="az-Latn-AZ" dirty="0"/>
              <a:t>)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b="1" dirty="0" err="1"/>
              <a:t>ikincili</a:t>
            </a:r>
            <a:r>
              <a:rPr lang="en-US" dirty="0"/>
              <a:t> (</a:t>
            </a:r>
            <a:r>
              <a:rPr lang="en-US" dirty="0" err="1"/>
              <a:t>limfa</a:t>
            </a:r>
            <a:r>
              <a:rPr lang="en-US" dirty="0"/>
              <a:t> </a:t>
            </a:r>
            <a:r>
              <a:rPr lang="en-US" dirty="0" err="1"/>
              <a:t>düyünlərindən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</a:t>
            </a:r>
            <a:r>
              <a:rPr lang="en-US" dirty="0" err="1"/>
              <a:t>sistemik</a:t>
            </a:r>
            <a:r>
              <a:rPr lang="az-Latn-AZ" dirty="0"/>
              <a:t>)</a:t>
            </a:r>
            <a:r>
              <a:rPr lang="en-US" dirty="0"/>
              <a:t> </a:t>
            </a:r>
            <a:r>
              <a:rPr lang="en-US" dirty="0" err="1"/>
              <a:t>limfomlar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</a:t>
            </a:r>
            <a:r>
              <a:rPr lang="az-Latn-AZ" dirty="0"/>
              <a:t> 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endParaRPr lang="az-Latn-AZ" dirty="0"/>
          </a:p>
          <a:p>
            <a:pPr marL="571500" indent="-571500">
              <a:buFont typeface="Wingdings" panose="05000000000000000000" pitchFamily="2" charset="2"/>
              <a:buChar char="q"/>
            </a:pPr>
            <a:endParaRPr lang="en-US" dirty="0"/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dirty="0" err="1"/>
              <a:t>Birincili</a:t>
            </a:r>
            <a:r>
              <a:rPr lang="en-US" dirty="0"/>
              <a:t> </a:t>
            </a:r>
            <a:r>
              <a:rPr lang="en-US" dirty="0" err="1"/>
              <a:t>limfomlar</a:t>
            </a:r>
            <a:r>
              <a:rPr lang="en-US" dirty="0"/>
              <a:t> </a:t>
            </a:r>
            <a:r>
              <a:rPr lang="en-US" dirty="0" err="1"/>
              <a:t>dəfələrlə</a:t>
            </a:r>
            <a:r>
              <a:rPr lang="en-US" dirty="0"/>
              <a:t> </a:t>
            </a:r>
            <a:r>
              <a:rPr lang="en-US" dirty="0" err="1"/>
              <a:t>az</a:t>
            </a:r>
            <a:r>
              <a:rPr lang="en-US" dirty="0"/>
              <a:t> t</a:t>
            </a:r>
            <a:r>
              <a:rPr lang="az-Latn-AZ" dirty="0"/>
              <a:t>əsadüf</a:t>
            </a:r>
            <a:r>
              <a:rPr lang="en-US" dirty="0"/>
              <a:t> </a:t>
            </a:r>
            <a:r>
              <a:rPr lang="az-Latn-AZ" dirty="0"/>
              <a:t>ed</a:t>
            </a:r>
            <a:r>
              <a:rPr lang="en-US" dirty="0" err="1"/>
              <a:t>ir.</a:t>
            </a:r>
            <a:endParaRPr lang="az-Latn-AZ" dirty="0"/>
          </a:p>
          <a:p>
            <a:pPr marL="571500" indent="-571500">
              <a:buFont typeface="Wingdings" panose="05000000000000000000" pitchFamily="2" charset="2"/>
              <a:buChar char="q"/>
            </a:pPr>
            <a:endParaRPr lang="az-Latn-AZ" dirty="0"/>
          </a:p>
          <a:p>
            <a:pPr marL="571500" indent="-571500">
              <a:buFont typeface="Wingdings" panose="05000000000000000000" pitchFamily="2" charset="2"/>
              <a:buChar char="q"/>
            </a:pPr>
            <a:endParaRPr lang="en-US" dirty="0"/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dirty="0" err="1"/>
              <a:t>Ekstranodal</a:t>
            </a:r>
            <a:r>
              <a:rPr lang="en-US" dirty="0"/>
              <a:t> </a:t>
            </a:r>
            <a:r>
              <a:rPr lang="en-US" dirty="0" err="1"/>
              <a:t>limfom</a:t>
            </a:r>
            <a:r>
              <a:rPr lang="az-Latn-AZ" dirty="0"/>
              <a:t>a</a:t>
            </a:r>
            <a:r>
              <a:rPr lang="en-US" dirty="0"/>
              <a:t>lar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mədədə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NB-da </a:t>
            </a:r>
            <a:r>
              <a:rPr lang="en-US" dirty="0" err="1"/>
              <a:t>müəyyən</a:t>
            </a:r>
            <a:r>
              <a:rPr lang="en-US" dirty="0"/>
              <a:t> </a:t>
            </a:r>
            <a:r>
              <a:rPr lang="az-Latn-AZ" dirty="0"/>
              <a:t>olunur.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7231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Limfoma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az-Latn-AZ" sz="4000" b="1" dirty="0"/>
              <a:t>Etiologiyası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Qlutein</a:t>
            </a:r>
            <a:r>
              <a:rPr lang="en-US" dirty="0"/>
              <a:t> </a:t>
            </a:r>
            <a:r>
              <a:rPr lang="en-US" dirty="0" err="1"/>
              <a:t>enteropatiyası</a:t>
            </a:r>
            <a:r>
              <a:rPr lang="en-US" dirty="0"/>
              <a:t>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dirty="0"/>
              <a:t>İ</a:t>
            </a:r>
            <a:r>
              <a:rPr lang="en-US" dirty="0" err="1"/>
              <a:t>mmunosupressiya</a:t>
            </a:r>
            <a:r>
              <a:rPr lang="en-US" dirty="0"/>
              <a:t>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/>
              <a:t>Crohn </a:t>
            </a:r>
            <a:r>
              <a:rPr lang="en-US" dirty="0" err="1"/>
              <a:t>xəstəliyi</a:t>
            </a:r>
            <a:r>
              <a:rPr lang="en-US" dirty="0"/>
              <a:t>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/>
              <a:t>Campylobacter </a:t>
            </a:r>
            <a:r>
              <a:rPr lang="en-US" dirty="0" err="1"/>
              <a:t>bakteriyaları</a:t>
            </a:r>
            <a:endParaRPr lang="ru-RU" dirty="0"/>
          </a:p>
          <a:p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1124744"/>
            <a:ext cx="4295883" cy="4764187"/>
          </a:xfrm>
        </p:spPr>
      </p:pic>
      <p:sp>
        <p:nvSpPr>
          <p:cNvPr id="4" name="Прямоугольник 3"/>
          <p:cNvSpPr/>
          <p:nvPr/>
        </p:nvSpPr>
        <p:spPr>
          <a:xfrm>
            <a:off x="407368" y="1556792"/>
            <a:ext cx="99034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itchFamily="2" charset="2"/>
              <a:buChar char="Ø"/>
            </a:pP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6217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Limfoma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az-Latn-AZ" sz="3500" b="1" dirty="0"/>
              <a:t>Klinik tipləri</a:t>
            </a:r>
          </a:p>
          <a:p>
            <a:pPr marL="742950" indent="-742950" algn="just">
              <a:buFont typeface="+mj-lt"/>
              <a:buAutoNum type="arabicPeriod"/>
            </a:pPr>
            <a:endParaRPr lang="az-Latn-AZ" dirty="0"/>
          </a:p>
          <a:p>
            <a:pPr marL="742950" indent="-742950" algn="just">
              <a:buFont typeface="+mj-lt"/>
              <a:buAutoNum type="arabicPeriod"/>
            </a:pPr>
            <a:r>
              <a:rPr lang="en-US" sz="2600" dirty="0" err="1"/>
              <a:t>İmmunoproliferativ</a:t>
            </a:r>
            <a:r>
              <a:rPr lang="en-US" sz="2600" dirty="0"/>
              <a:t> forma - </a:t>
            </a:r>
            <a:r>
              <a:rPr lang="en-US" sz="2600" dirty="0" err="1"/>
              <a:t>əsasən</a:t>
            </a:r>
            <a:r>
              <a:rPr lang="en-US" sz="2600" dirty="0"/>
              <a:t> </a:t>
            </a:r>
            <a:r>
              <a:rPr lang="en-US" sz="2600" dirty="0" err="1"/>
              <a:t>mukozaya</a:t>
            </a:r>
            <a:r>
              <a:rPr lang="en-US" sz="2600" dirty="0"/>
              <a:t> aid </a:t>
            </a:r>
            <a:r>
              <a:rPr lang="en-US" sz="2600" dirty="0" err="1"/>
              <a:t>limfoid</a:t>
            </a:r>
            <a:r>
              <a:rPr lang="en-US" sz="2600" dirty="0"/>
              <a:t> </a:t>
            </a:r>
            <a:r>
              <a:rPr lang="en-US" sz="2600" dirty="0" err="1"/>
              <a:t>toxumadan</a:t>
            </a:r>
            <a:r>
              <a:rPr lang="en-US" sz="2600" dirty="0"/>
              <a:t> </a:t>
            </a:r>
            <a:r>
              <a:rPr lang="en-US" sz="2600" dirty="0" err="1"/>
              <a:t>inkişaf</a:t>
            </a:r>
            <a:r>
              <a:rPr lang="en-US" sz="2600" dirty="0"/>
              <a:t> </a:t>
            </a:r>
            <a:r>
              <a:rPr lang="en-US" sz="2600" dirty="0" err="1"/>
              <a:t>edən</a:t>
            </a:r>
            <a:r>
              <a:rPr lang="en-US" sz="2600" dirty="0"/>
              <a:t> B-</a:t>
            </a:r>
            <a:r>
              <a:rPr lang="en-US" sz="2600" dirty="0" err="1"/>
              <a:t>hüceyrə</a:t>
            </a:r>
            <a:r>
              <a:rPr lang="en-US" sz="2600" dirty="0"/>
              <a:t> </a:t>
            </a:r>
            <a:r>
              <a:rPr lang="en-US" sz="2600" dirty="0" err="1"/>
              <a:t>limfomu</a:t>
            </a:r>
            <a:r>
              <a:rPr lang="en-US" sz="2600" dirty="0"/>
              <a:t> (</a:t>
            </a:r>
            <a:r>
              <a:rPr lang="en-US" sz="2600" b="1" dirty="0"/>
              <a:t>MALT-</a:t>
            </a:r>
            <a:r>
              <a:rPr lang="en-US" sz="2600" b="1" dirty="0" err="1"/>
              <a:t>limfom</a:t>
            </a:r>
            <a:r>
              <a:rPr lang="az-Latn-AZ" sz="2600" b="1" dirty="0"/>
              <a:t>a</a:t>
            </a:r>
            <a:r>
              <a:rPr lang="en-US" sz="2600" b="1" dirty="0"/>
              <a:t> </a:t>
            </a:r>
            <a:r>
              <a:rPr lang="en-US" sz="2600" b="1" dirty="0" err="1"/>
              <a:t>və</a:t>
            </a:r>
            <a:r>
              <a:rPr lang="en-US" sz="2600" b="1" dirty="0"/>
              <a:t> </a:t>
            </a:r>
            <a:r>
              <a:rPr lang="en-US" sz="2600" b="1" dirty="0" err="1"/>
              <a:t>ya</a:t>
            </a:r>
            <a:r>
              <a:rPr lang="en-US" sz="2600" b="1" dirty="0"/>
              <a:t> MALT-om</a:t>
            </a:r>
            <a:r>
              <a:rPr lang="az-Latn-AZ" sz="2600" b="1" dirty="0"/>
              <a:t>a</a:t>
            </a:r>
            <a:r>
              <a:rPr lang="en-US" sz="2600" dirty="0"/>
              <a:t>) </a:t>
            </a:r>
            <a:r>
              <a:rPr lang="en-US" sz="2600" dirty="0" err="1"/>
              <a:t>xeyli</a:t>
            </a:r>
            <a:r>
              <a:rPr lang="en-US" sz="2600" dirty="0"/>
              <a:t> </a:t>
            </a:r>
            <a:r>
              <a:rPr lang="en-US" sz="2600" dirty="0" err="1"/>
              <a:t>çox</a:t>
            </a:r>
            <a:r>
              <a:rPr lang="en-US" sz="2600" dirty="0"/>
              <a:t> (75%) </a:t>
            </a:r>
            <a:r>
              <a:rPr lang="en-US" sz="2600" dirty="0" err="1"/>
              <a:t>rast</a:t>
            </a:r>
            <a:r>
              <a:rPr lang="en-US" sz="2600" dirty="0"/>
              <a:t> </a:t>
            </a:r>
            <a:r>
              <a:rPr lang="en-US" sz="2600" dirty="0" err="1"/>
              <a:t>gəlir</a:t>
            </a:r>
            <a:r>
              <a:rPr lang="en-US" sz="2600" dirty="0"/>
              <a:t>;</a:t>
            </a:r>
          </a:p>
          <a:p>
            <a:pPr marL="742950" indent="-742950" algn="just">
              <a:buFont typeface="+mj-lt"/>
              <a:buAutoNum type="arabicPeriod"/>
            </a:pPr>
            <a:r>
              <a:rPr lang="en-US" sz="2600" dirty="0" err="1"/>
              <a:t>Qlutein</a:t>
            </a:r>
            <a:r>
              <a:rPr lang="en-US" sz="2600" dirty="0"/>
              <a:t> </a:t>
            </a:r>
            <a:r>
              <a:rPr lang="en-US" sz="2600" dirty="0" err="1"/>
              <a:t>enteropatiyasına</a:t>
            </a:r>
            <a:r>
              <a:rPr lang="en-US" sz="2600" dirty="0"/>
              <a:t> </a:t>
            </a:r>
            <a:r>
              <a:rPr lang="en-US" sz="2600" dirty="0" err="1"/>
              <a:t>bağlı</a:t>
            </a:r>
            <a:r>
              <a:rPr lang="en-US" sz="2600" dirty="0"/>
              <a:t> </a:t>
            </a:r>
            <a:r>
              <a:rPr lang="en-US" sz="2600" b="1" dirty="0"/>
              <a:t>T-</a:t>
            </a:r>
            <a:r>
              <a:rPr lang="en-US" sz="2600" b="1" dirty="0" err="1"/>
              <a:t>hüceyrə</a:t>
            </a:r>
            <a:r>
              <a:rPr lang="en-US" sz="2600" b="1" dirty="0"/>
              <a:t> </a:t>
            </a:r>
            <a:r>
              <a:rPr lang="en-US" sz="2600" b="1" dirty="0" err="1"/>
              <a:t>limfom</a:t>
            </a:r>
            <a:r>
              <a:rPr lang="az-Latn-AZ" sz="2600" b="1" dirty="0"/>
              <a:t>ası</a:t>
            </a:r>
            <a:r>
              <a:rPr lang="en-US" sz="2600" dirty="0"/>
              <a:t>;</a:t>
            </a:r>
          </a:p>
          <a:p>
            <a:pPr marL="742950" indent="-742950" algn="just">
              <a:buFont typeface="+mj-lt"/>
              <a:buAutoNum type="arabicPeriod"/>
            </a:pPr>
            <a:r>
              <a:rPr lang="en-US" sz="2600" dirty="0" err="1"/>
              <a:t>Digərləri</a:t>
            </a:r>
            <a:r>
              <a:rPr lang="en-US" sz="2600" dirty="0"/>
              <a:t> (</a:t>
            </a:r>
            <a:r>
              <a:rPr lang="en-US" sz="2600" dirty="0" err="1"/>
              <a:t>giqant</a:t>
            </a:r>
            <a:r>
              <a:rPr lang="en-US" sz="2600" dirty="0"/>
              <a:t> B-</a:t>
            </a:r>
            <a:r>
              <a:rPr lang="en-US" sz="2600" dirty="0" err="1"/>
              <a:t>hüceyrə</a:t>
            </a:r>
            <a:r>
              <a:rPr lang="en-US" sz="2600" dirty="0"/>
              <a:t> </a:t>
            </a:r>
            <a:r>
              <a:rPr lang="en-US" sz="2600" dirty="0" err="1"/>
              <a:t>limfom</a:t>
            </a:r>
            <a:r>
              <a:rPr lang="az-Latn-AZ" sz="2600" dirty="0"/>
              <a:t>ası</a:t>
            </a:r>
            <a:r>
              <a:rPr lang="en-US" sz="2600" dirty="0"/>
              <a:t>, </a:t>
            </a:r>
            <a:r>
              <a:rPr lang="en-US" sz="2600" dirty="0" err="1"/>
              <a:t>Burkit</a:t>
            </a:r>
            <a:r>
              <a:rPr lang="az-Latn-AZ" sz="2600" dirty="0"/>
              <a:t>t</a:t>
            </a:r>
            <a:r>
              <a:rPr lang="en-US" sz="2600" dirty="0"/>
              <a:t> </a:t>
            </a:r>
            <a:r>
              <a:rPr lang="en-US" sz="2600" dirty="0" err="1"/>
              <a:t>limfom</a:t>
            </a:r>
            <a:r>
              <a:rPr lang="az-Latn-AZ" dirty="0"/>
              <a:t>ası</a:t>
            </a:r>
            <a:r>
              <a:rPr lang="en-US" dirty="0"/>
              <a:t>, </a:t>
            </a:r>
            <a:r>
              <a:rPr lang="en-US" dirty="0" err="1"/>
              <a:t>follikulyar</a:t>
            </a:r>
            <a:r>
              <a:rPr lang="en-US" dirty="0"/>
              <a:t> </a:t>
            </a:r>
            <a:r>
              <a:rPr lang="en-US" dirty="0" err="1"/>
              <a:t>limfom</a:t>
            </a:r>
            <a:r>
              <a:rPr lang="az-Latn-AZ" dirty="0"/>
              <a:t>a</a:t>
            </a:r>
            <a:r>
              <a:rPr lang="en-US" dirty="0"/>
              <a:t>)</a:t>
            </a:r>
          </a:p>
          <a:p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024" y="1556792"/>
            <a:ext cx="5009996" cy="4536504"/>
          </a:xfrm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050" dirty="0"/>
              <a:t>Doç.Dr. Ə.M.Rüstəm, doktorant  S.Y. Məmmədova</a:t>
            </a:r>
          </a:p>
        </p:txBody>
      </p:sp>
    </p:spTree>
    <p:extLst>
      <p:ext uri="{BB962C8B-B14F-4D97-AF65-F5344CB8AC3E}">
        <p14:creationId xmlns:p14="http://schemas.microsoft.com/office/powerpoint/2010/main" val="35467050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/>
          </a:bodyPr>
          <a:lstStyle/>
          <a:p>
            <a:r>
              <a:rPr lang="az-Latn-AZ" sz="3600" dirty="0"/>
              <a:t>Limfoma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5480" y="1340768"/>
            <a:ext cx="9867528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4000" b="1" dirty="0"/>
              <a:t>Klinikası</a:t>
            </a:r>
            <a:endParaRPr lang="az-Latn-AZ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a</a:t>
            </a:r>
            <a:r>
              <a:rPr lang="en-US" dirty="0" err="1"/>
              <a:t>ğrı</a:t>
            </a:r>
            <a:r>
              <a:rPr lang="en-US" dirty="0"/>
              <a:t>, 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diareya</a:t>
            </a:r>
            <a:r>
              <a:rPr lang="en-US" dirty="0"/>
              <a:t>, 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m</a:t>
            </a:r>
            <a:r>
              <a:rPr lang="en-US" dirty="0" err="1"/>
              <a:t>alabsorbsiya</a:t>
            </a:r>
            <a:r>
              <a:rPr lang="az-Latn-AZ" dirty="0"/>
              <a:t>,</a:t>
            </a:r>
            <a:r>
              <a:rPr lang="en-US" dirty="0"/>
              <a:t> 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arıqlama</a:t>
            </a:r>
            <a:r>
              <a:rPr lang="en-US" dirty="0"/>
              <a:t>, 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qarında</a:t>
            </a:r>
            <a:r>
              <a:rPr lang="en-US" dirty="0"/>
              <a:t> </a:t>
            </a:r>
            <a:r>
              <a:rPr lang="en-US" dirty="0" err="1"/>
              <a:t>kütlə</a:t>
            </a:r>
            <a:r>
              <a:rPr lang="en-US" dirty="0"/>
              <a:t>, 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qanaxma</a:t>
            </a:r>
            <a:r>
              <a:rPr lang="az-Latn-AZ" dirty="0"/>
              <a:t>,</a:t>
            </a:r>
            <a:r>
              <a:rPr lang="en-US" dirty="0"/>
              <a:t>  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perforasiya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8030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-99392"/>
            <a:ext cx="5862851" cy="835878"/>
          </a:xfrm>
        </p:spPr>
        <p:txBody>
          <a:bodyPr/>
          <a:lstStyle/>
          <a:p>
            <a:r>
              <a:rPr lang="az-Latn-AZ" sz="3600" dirty="0"/>
              <a:t>Limfoma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9456" y="1196752"/>
            <a:ext cx="10515600" cy="4351338"/>
          </a:xfrm>
        </p:spPr>
        <p:txBody>
          <a:bodyPr/>
          <a:lstStyle/>
          <a:p>
            <a:pPr marL="571500" indent="-571500">
              <a:buFont typeface="Wingdings" panose="05000000000000000000" pitchFamily="2" charset="2"/>
              <a:buChar char="v"/>
            </a:pPr>
            <a:endParaRPr lang="az-Latn-A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az-Latn-AZ" sz="3200" b="1" dirty="0"/>
              <a:t>Diaqnozu və dəqiqləşdirməsi</a:t>
            </a:r>
          </a:p>
          <a:p>
            <a:pPr marL="0" indent="0">
              <a:buNone/>
            </a:pP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KT/MRT</a:t>
            </a:r>
            <a:r>
              <a:rPr lang="az-Latn-AZ" dirty="0"/>
              <a:t> </a:t>
            </a:r>
            <a:r>
              <a:rPr lang="en-US" dirty="0"/>
              <a:t>-</a:t>
            </a:r>
            <a:r>
              <a:rPr lang="az-Latn-AZ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divarının</a:t>
            </a:r>
            <a:r>
              <a:rPr lang="en-US" dirty="0"/>
              <a:t> </a:t>
            </a:r>
            <a:r>
              <a:rPr lang="en-US" dirty="0" err="1"/>
              <a:t>qalınlaşması</a:t>
            </a:r>
            <a:r>
              <a:rPr lang="en-US" dirty="0"/>
              <a:t>, </a:t>
            </a:r>
            <a:r>
              <a:rPr lang="en-US" dirty="0" err="1"/>
              <a:t>bəzən</a:t>
            </a:r>
            <a:r>
              <a:rPr lang="en-US" dirty="0"/>
              <a:t> </a:t>
            </a:r>
            <a:r>
              <a:rPr lang="en-US" dirty="0" err="1"/>
              <a:t>kütlə</a:t>
            </a:r>
            <a:r>
              <a:rPr lang="en-US" dirty="0"/>
              <a:t> </a:t>
            </a:r>
            <a:r>
              <a:rPr lang="en-US" dirty="0" err="1"/>
              <a:t>görün</a:t>
            </a:r>
            <a:r>
              <a:rPr lang="az-Latn-AZ" dirty="0"/>
              <a:t>məsi</a:t>
            </a:r>
            <a:r>
              <a:rPr lang="en-US" dirty="0"/>
              <a:t>.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Endoskopik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cərrrahi</a:t>
            </a:r>
            <a:r>
              <a:rPr lang="en-US" dirty="0"/>
              <a:t> </a:t>
            </a:r>
            <a:r>
              <a:rPr lang="en-US" dirty="0" err="1"/>
              <a:t>üsulla</a:t>
            </a:r>
            <a:r>
              <a:rPr lang="en-US" dirty="0"/>
              <a:t> </a:t>
            </a:r>
            <a:r>
              <a:rPr lang="en-US" dirty="0" err="1"/>
              <a:t>götürülmüş</a:t>
            </a:r>
            <a:r>
              <a:rPr lang="en-US" dirty="0"/>
              <a:t> </a:t>
            </a:r>
            <a:r>
              <a:rPr lang="en-US" dirty="0" err="1"/>
              <a:t>biopsiya</a:t>
            </a:r>
            <a:r>
              <a:rPr lang="en-US" dirty="0"/>
              <a:t> </a:t>
            </a:r>
            <a:r>
              <a:rPr lang="en-US" dirty="0" err="1"/>
              <a:t>materialının</a:t>
            </a:r>
            <a:r>
              <a:rPr lang="en-US" dirty="0"/>
              <a:t> </a:t>
            </a:r>
            <a:r>
              <a:rPr lang="en-US" dirty="0" err="1"/>
              <a:t>histoloji</a:t>
            </a:r>
            <a:r>
              <a:rPr lang="en-US" dirty="0"/>
              <a:t> </a:t>
            </a:r>
            <a:r>
              <a:rPr lang="en-US" dirty="0" err="1"/>
              <a:t>müayinəsi</a:t>
            </a:r>
            <a:r>
              <a:rPr lang="en-US" sz="3200" dirty="0"/>
              <a:t> 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4595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ru-RU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b="1" dirty="0" err="1">
                <a:latin typeface="+mn-lt"/>
                <a:cs typeface="Times New Roman" pitchFamily="18" charset="0"/>
              </a:rPr>
              <a:t>Lokal</a:t>
            </a:r>
            <a:r>
              <a:rPr lang="en-US" b="1" dirty="0">
                <a:latin typeface="+mn-lt"/>
                <a:cs typeface="Times New Roman" pitchFamily="18" charset="0"/>
              </a:rPr>
              <a:t> </a:t>
            </a:r>
            <a:r>
              <a:rPr lang="en-US" b="1" dirty="0" err="1">
                <a:latin typeface="+mn-lt"/>
                <a:cs typeface="Times New Roman" pitchFamily="18" charset="0"/>
              </a:rPr>
              <a:t>formalarda</a:t>
            </a:r>
            <a:endParaRPr lang="ru-RU" dirty="0">
              <a:latin typeface="+mn-lt"/>
            </a:endParaRPr>
          </a:p>
          <a:p>
            <a:pPr lvl="1"/>
            <a:r>
              <a:rPr lang="en-US" dirty="0" err="1">
                <a:latin typeface="+mn-lt"/>
                <a:cs typeface="Times New Roman" pitchFamily="18" charset="0"/>
              </a:rPr>
              <a:t>bağırsaq</a:t>
            </a:r>
            <a:r>
              <a:rPr lang="en-US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seqmentinin</a:t>
            </a:r>
            <a:r>
              <a:rPr lang="en-US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çözlə</a:t>
            </a:r>
            <a:r>
              <a:rPr lang="en-US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birgə</a:t>
            </a:r>
            <a:r>
              <a:rPr lang="en-US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rezeksiyası</a:t>
            </a:r>
            <a:endParaRPr lang="ru-RU" dirty="0">
              <a:latin typeface="+mn-lt"/>
            </a:endParaRPr>
          </a:p>
          <a:p>
            <a:pPr lvl="0"/>
            <a:r>
              <a:rPr lang="en-US" b="1" dirty="0" err="1">
                <a:latin typeface="+mn-lt"/>
                <a:cs typeface="Times New Roman" pitchFamily="18" charset="0"/>
              </a:rPr>
              <a:t>Diffuz</a:t>
            </a:r>
            <a:r>
              <a:rPr lang="en-US" b="1" dirty="0">
                <a:latin typeface="+mn-lt"/>
                <a:cs typeface="Times New Roman" pitchFamily="18" charset="0"/>
              </a:rPr>
              <a:t> </a:t>
            </a:r>
            <a:r>
              <a:rPr lang="en-US" b="1" dirty="0" err="1">
                <a:latin typeface="+mn-lt"/>
                <a:cs typeface="Times New Roman" pitchFamily="18" charset="0"/>
              </a:rPr>
              <a:t>formalarda</a:t>
            </a:r>
            <a:endParaRPr lang="ru-RU" dirty="0">
              <a:latin typeface="+mn-lt"/>
            </a:endParaRPr>
          </a:p>
          <a:p>
            <a:pPr lvl="1"/>
            <a:r>
              <a:rPr lang="en-US" b="1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kimya</a:t>
            </a:r>
            <a:r>
              <a:rPr lang="en-US" dirty="0">
                <a:latin typeface="+mn-lt"/>
                <a:cs typeface="Times New Roman" pitchFamily="18" charset="0"/>
              </a:rPr>
              <a:t>- </a:t>
            </a:r>
            <a:r>
              <a:rPr lang="en-US" dirty="0" err="1">
                <a:latin typeface="+mn-lt"/>
                <a:cs typeface="Times New Roman" pitchFamily="18" charset="0"/>
              </a:rPr>
              <a:t>və</a:t>
            </a:r>
            <a:r>
              <a:rPr lang="en-US" dirty="0">
                <a:latin typeface="+mn-lt"/>
                <a:cs typeface="Times New Roman" pitchFamily="18" charset="0"/>
              </a:rPr>
              <a:t> (</a:t>
            </a:r>
            <a:r>
              <a:rPr lang="en-US" dirty="0" err="1">
                <a:latin typeface="+mn-lt"/>
                <a:cs typeface="Times New Roman" pitchFamily="18" charset="0"/>
              </a:rPr>
              <a:t>və</a:t>
            </a:r>
            <a:r>
              <a:rPr lang="en-US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ya</a:t>
            </a:r>
            <a:r>
              <a:rPr lang="en-US" dirty="0">
                <a:latin typeface="+mn-lt"/>
                <a:cs typeface="Times New Roman" pitchFamily="18" charset="0"/>
              </a:rPr>
              <a:t>) </a:t>
            </a:r>
            <a:r>
              <a:rPr lang="en-US" dirty="0" err="1">
                <a:latin typeface="+mn-lt"/>
                <a:cs typeface="Times New Roman" pitchFamily="18" charset="0"/>
              </a:rPr>
              <a:t>radioterapiya</a:t>
            </a:r>
            <a:endParaRPr lang="ru-RU" dirty="0">
              <a:latin typeface="+mn-lt"/>
            </a:endParaRPr>
          </a:p>
          <a:p>
            <a:pPr lvl="0"/>
            <a:r>
              <a:rPr lang="en-US" b="1" dirty="0" err="1">
                <a:latin typeface="+mn-lt"/>
                <a:cs typeface="Times New Roman" pitchFamily="18" charset="0"/>
              </a:rPr>
              <a:t>Metastatik</a:t>
            </a:r>
            <a:r>
              <a:rPr lang="en-US" b="1" dirty="0">
                <a:latin typeface="+mn-lt"/>
                <a:cs typeface="Times New Roman" pitchFamily="18" charset="0"/>
              </a:rPr>
              <a:t> </a:t>
            </a:r>
            <a:r>
              <a:rPr lang="en-US" b="1" dirty="0" err="1">
                <a:latin typeface="+mn-lt"/>
                <a:cs typeface="Times New Roman" pitchFamily="18" charset="0"/>
              </a:rPr>
              <a:t>formalarda</a:t>
            </a:r>
            <a:r>
              <a:rPr lang="en-US" b="1" dirty="0">
                <a:latin typeface="+mn-lt"/>
                <a:cs typeface="Times New Roman" pitchFamily="18" charset="0"/>
              </a:rPr>
              <a:t> </a:t>
            </a:r>
            <a:endParaRPr lang="ru-RU" dirty="0">
              <a:latin typeface="+mn-lt"/>
            </a:endParaRPr>
          </a:p>
          <a:p>
            <a:pPr lvl="1"/>
            <a:r>
              <a:rPr lang="en-US" dirty="0" err="1">
                <a:latin typeface="+mn-lt"/>
                <a:cs typeface="Times New Roman" pitchFamily="18" charset="0"/>
              </a:rPr>
              <a:t>ağırlaşmaların</a:t>
            </a:r>
            <a:r>
              <a:rPr lang="en-US" dirty="0">
                <a:latin typeface="+mn-lt"/>
                <a:cs typeface="Times New Roman" pitchFamily="18" charset="0"/>
              </a:rPr>
              <a:t> (</a:t>
            </a:r>
            <a:r>
              <a:rPr lang="en-US" dirty="0" err="1">
                <a:latin typeface="+mn-lt"/>
                <a:cs typeface="Times New Roman" pitchFamily="18" charset="0"/>
              </a:rPr>
              <a:t>perforasiya</a:t>
            </a:r>
            <a:r>
              <a:rPr lang="en-US" dirty="0">
                <a:latin typeface="+mn-lt"/>
                <a:cs typeface="Times New Roman" pitchFamily="18" charset="0"/>
              </a:rPr>
              <a:t>, </a:t>
            </a:r>
            <a:r>
              <a:rPr lang="en-US" dirty="0" err="1">
                <a:latin typeface="+mn-lt"/>
                <a:cs typeface="Times New Roman" pitchFamily="18" charset="0"/>
              </a:rPr>
              <a:t>peritonit</a:t>
            </a:r>
            <a:r>
              <a:rPr lang="en-US" dirty="0">
                <a:latin typeface="+mn-lt"/>
                <a:cs typeface="Times New Roman" pitchFamily="18" charset="0"/>
              </a:rPr>
              <a:t>, </a:t>
            </a:r>
            <a:r>
              <a:rPr lang="en-US" dirty="0" err="1">
                <a:latin typeface="+mn-lt"/>
                <a:cs typeface="Times New Roman" pitchFamily="18" charset="0"/>
              </a:rPr>
              <a:t>qanaxma</a:t>
            </a:r>
            <a:r>
              <a:rPr lang="en-US" dirty="0">
                <a:latin typeface="+mn-lt"/>
                <a:cs typeface="Times New Roman" pitchFamily="18" charset="0"/>
              </a:rPr>
              <a:t>, BK) </a:t>
            </a:r>
            <a:r>
              <a:rPr lang="en-US" dirty="0" err="1">
                <a:latin typeface="+mn-lt"/>
                <a:cs typeface="Times New Roman" pitchFamily="18" charset="0"/>
              </a:rPr>
              <a:t>profilaktikası</a:t>
            </a:r>
            <a:r>
              <a:rPr lang="en-US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üçün</a:t>
            </a:r>
            <a:r>
              <a:rPr lang="en-US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bağırsağın</a:t>
            </a:r>
            <a:r>
              <a:rPr lang="en-US" dirty="0">
                <a:latin typeface="+mn-lt"/>
                <a:cs typeface="Times New Roman" pitchFamily="18" charset="0"/>
              </a:rPr>
              <a:t> </a:t>
            </a:r>
            <a:r>
              <a:rPr lang="en-US" dirty="0" err="1">
                <a:latin typeface="+mn-lt"/>
                <a:cs typeface="Times New Roman" pitchFamily="18" charset="0"/>
              </a:rPr>
              <a:t>rezeksiyası</a:t>
            </a:r>
            <a:endParaRPr lang="ru-RU" dirty="0">
              <a:latin typeface="+mn-lt"/>
            </a:endParaRPr>
          </a:p>
          <a:p>
            <a:endParaRPr lang="en-US" dirty="0">
              <a:latin typeface="+mn-lt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1268760"/>
            <a:ext cx="5472608" cy="4908203"/>
          </a:xfrm>
        </p:spPr>
      </p:pic>
    </p:spTree>
    <p:extLst>
      <p:ext uri="{BB962C8B-B14F-4D97-AF65-F5344CB8AC3E}">
        <p14:creationId xmlns:p14="http://schemas.microsoft.com/office/powerpoint/2010/main" val="35975038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Karsinoid törəmələr- NET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4836195"/>
          </a:xfrm>
        </p:spPr>
        <p:txBody>
          <a:bodyPr/>
          <a:lstStyle/>
          <a:p>
            <a:r>
              <a:rPr lang="en-US" dirty="0" err="1"/>
              <a:t>Karsinoid</a:t>
            </a:r>
            <a:r>
              <a:rPr lang="en-US" dirty="0"/>
              <a:t> </a:t>
            </a:r>
            <a:r>
              <a:rPr lang="en-US" dirty="0" err="1"/>
              <a:t>törəmələr</a:t>
            </a:r>
            <a:r>
              <a:rPr lang="en-US" dirty="0"/>
              <a:t> (</a:t>
            </a:r>
            <a:r>
              <a:rPr lang="en-US" b="1" dirty="0" err="1"/>
              <a:t>neyroendokrin</a:t>
            </a:r>
            <a:r>
              <a:rPr lang="en-US" b="1" dirty="0"/>
              <a:t> </a:t>
            </a:r>
            <a:r>
              <a:rPr lang="en-US" b="1" dirty="0" err="1"/>
              <a:t>törəmələr</a:t>
            </a:r>
            <a:r>
              <a:rPr lang="en-US" b="1" dirty="0"/>
              <a:t> </a:t>
            </a:r>
            <a:r>
              <a:rPr lang="en-US" b="1" dirty="0" err="1"/>
              <a:t>və</a:t>
            </a:r>
            <a:r>
              <a:rPr lang="en-US" b="1" dirty="0"/>
              <a:t> </a:t>
            </a:r>
            <a:r>
              <a:rPr lang="en-US" b="1" dirty="0" err="1"/>
              <a:t>ya</a:t>
            </a:r>
            <a:r>
              <a:rPr lang="en-US" b="1" dirty="0"/>
              <a:t> APUD-</a:t>
            </a:r>
            <a:r>
              <a:rPr lang="en-US" b="1" dirty="0" err="1"/>
              <a:t>omalar</a:t>
            </a:r>
            <a:r>
              <a:rPr lang="en-US" dirty="0"/>
              <a:t>)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selikli</a:t>
            </a:r>
            <a:r>
              <a:rPr lang="en-US" dirty="0"/>
              <a:t> </a:t>
            </a:r>
            <a:r>
              <a:rPr lang="en-US" dirty="0" err="1"/>
              <a:t>qişasının</a:t>
            </a:r>
            <a:r>
              <a:rPr lang="en-US" dirty="0"/>
              <a:t> </a:t>
            </a:r>
            <a:r>
              <a:rPr lang="en-US" dirty="0" err="1"/>
              <a:t>endokrin</a:t>
            </a:r>
            <a:r>
              <a:rPr lang="en-US" dirty="0"/>
              <a:t> </a:t>
            </a:r>
            <a:r>
              <a:rPr lang="en-US" dirty="0" err="1"/>
              <a:t>hüceyrələrindən</a:t>
            </a:r>
            <a:r>
              <a:rPr lang="en-US" dirty="0"/>
              <a:t> (</a:t>
            </a:r>
            <a:r>
              <a:rPr lang="en-US" i="1" dirty="0" err="1"/>
              <a:t>Kulchitsky</a:t>
            </a:r>
            <a:r>
              <a:rPr lang="en-US" i="1" dirty="0"/>
              <a:t>, </a:t>
            </a:r>
            <a:r>
              <a:rPr lang="en-US" i="1" dirty="0" err="1"/>
              <a:t>enteroxromaffin</a:t>
            </a:r>
            <a:r>
              <a:rPr lang="en-US" i="1" dirty="0"/>
              <a:t>, APUD </a:t>
            </a:r>
            <a:r>
              <a:rPr lang="en-US" i="1" dirty="0" err="1"/>
              <a:t>hüceyrələr</a:t>
            </a:r>
            <a:r>
              <a:rPr lang="en-US" dirty="0"/>
              <a:t>)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</a:t>
            </a:r>
            <a:r>
              <a:rPr lang="en-US" dirty="0" err="1"/>
              <a:t>törəmələrdir</a:t>
            </a:r>
            <a:r>
              <a:rPr lang="en-US" dirty="0"/>
              <a:t>.</a:t>
            </a:r>
          </a:p>
          <a:p>
            <a:r>
              <a:rPr lang="en-US" dirty="0"/>
              <a:t>Son </a:t>
            </a:r>
            <a:r>
              <a:rPr lang="en-US" dirty="0" err="1"/>
              <a:t>nomenklatura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törəmələr</a:t>
            </a:r>
            <a:r>
              <a:rPr lang="en-US" b="1" dirty="0"/>
              <a:t> </a:t>
            </a:r>
            <a:r>
              <a:rPr lang="en-US" b="1" dirty="0" err="1"/>
              <a:t>neyroendokrin</a:t>
            </a:r>
            <a:r>
              <a:rPr lang="en-US" b="1" dirty="0"/>
              <a:t> </a:t>
            </a:r>
            <a:r>
              <a:rPr lang="en-US" b="1" dirty="0" err="1"/>
              <a:t>törəmələr</a:t>
            </a:r>
            <a:r>
              <a:rPr lang="en-US" b="1" dirty="0"/>
              <a:t> (NET) </a:t>
            </a:r>
            <a:r>
              <a:rPr lang="en-US" dirty="0" err="1"/>
              <a:t>adlandırılır</a:t>
            </a:r>
            <a:r>
              <a:rPr lang="en-US" dirty="0"/>
              <a:t>.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Boşluqlu</a:t>
            </a:r>
            <a:r>
              <a:rPr lang="en-US" dirty="0"/>
              <a:t> </a:t>
            </a:r>
            <a:r>
              <a:rPr lang="en-US" dirty="0" err="1"/>
              <a:t>üzvlərin</a:t>
            </a:r>
            <a:r>
              <a:rPr lang="en-US" dirty="0"/>
              <a:t> NET-</a:t>
            </a:r>
            <a:r>
              <a:rPr lang="en-US" dirty="0" err="1"/>
              <a:t>nə</a:t>
            </a:r>
            <a:r>
              <a:rPr lang="en-US" dirty="0"/>
              <a:t> </a:t>
            </a:r>
            <a:r>
              <a:rPr lang="en-US" b="1" dirty="0" err="1"/>
              <a:t>karsinoid</a:t>
            </a:r>
            <a:r>
              <a:rPr lang="en-US" dirty="0"/>
              <a:t>, </a:t>
            </a:r>
            <a:r>
              <a:rPr lang="en-US" dirty="0" err="1"/>
              <a:t>pankreasda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</a:t>
            </a:r>
            <a:r>
              <a:rPr lang="en-US" b="1" dirty="0" err="1"/>
              <a:t>adacıq</a:t>
            </a:r>
            <a:r>
              <a:rPr lang="en-US" b="1" dirty="0"/>
              <a:t> </a:t>
            </a:r>
            <a:r>
              <a:rPr lang="en-US" b="1" dirty="0" err="1"/>
              <a:t>şişləri</a:t>
            </a:r>
            <a:r>
              <a:rPr lang="en-US" dirty="0"/>
              <a:t> </a:t>
            </a:r>
            <a:r>
              <a:rPr lang="en-US" dirty="0" err="1"/>
              <a:t>deyilir</a:t>
            </a:r>
            <a:r>
              <a:rPr lang="en-US" dirty="0"/>
              <a:t>.</a:t>
            </a:r>
          </a:p>
          <a:p>
            <a:endParaRPr lang="az-Latn-AZ" dirty="0"/>
          </a:p>
          <a:p>
            <a:endParaRPr lang="az-Latn-AZ" dirty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013714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Təsnifatı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7822804"/>
              </p:ext>
            </p:extLst>
          </p:nvPr>
        </p:nvGraphicFramePr>
        <p:xfrm>
          <a:off x="911424" y="1052736"/>
          <a:ext cx="10515600" cy="4917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9528">
                  <a:extLst>
                    <a:ext uri="{9D8B030D-6E8A-4147-A177-3AD203B41FA5}">
                      <a16:colId xmlns:a16="http://schemas.microsoft.com/office/drawing/2014/main" val="2915829805"/>
                    </a:ext>
                  </a:extLst>
                </a:gridCol>
                <a:gridCol w="7706072">
                  <a:extLst>
                    <a:ext uri="{9D8B030D-6E8A-4147-A177-3AD203B41FA5}">
                      <a16:colId xmlns:a16="http://schemas.microsoft.com/office/drawing/2014/main" val="112801527"/>
                    </a:ext>
                  </a:extLst>
                </a:gridCol>
              </a:tblGrid>
              <a:tr h="1632181">
                <a:tc>
                  <a:txBody>
                    <a:bodyPr/>
                    <a:lstStyle/>
                    <a:p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Embrional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mənşəyinə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None/>
                      </a:pPr>
                      <a:r>
                        <a:rPr lang="az-Latn-AZ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Ö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bağırsaq”da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(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bronx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ağciyərlər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qida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borusu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OBB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pankreas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).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Karsinoid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törəmələrin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hissəsi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yerləşir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hormonal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aktiv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deyillər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“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orta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bağırsaq”da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soxulcanabənzər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çıxıntı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acı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qalça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qalxan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çənbər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karsinoid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şişlərin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əksəriyyəti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(88%)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yerləşir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hormonal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aktivdirlər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“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arxa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bağırsaq”da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köndələn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enən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S-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düz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genitourinar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sistem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gəlir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hormonal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aktivdirlər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0" marR="95250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623193"/>
                  </a:ext>
                </a:extLst>
              </a:tr>
              <a:tr h="1632181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Hormonal aktivliyinə görə</a:t>
                      </a:r>
                    </a:p>
                  </a:txBody>
                  <a:tcPr marL="95250" marR="95250" marT="95250" marB="9525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Hormonal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aktiv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karsinoid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sindrom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-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əsasən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“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orta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”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karsinoidləri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Hormonal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qeyri-aktiv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“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ön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”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“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arxa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”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karsinoidləri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0" marR="95250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342907"/>
                  </a:ext>
                </a:extLst>
              </a:tr>
              <a:tr h="1632181">
                <a:tc>
                  <a:txBody>
                    <a:bodyPr/>
                    <a:lstStyle/>
                    <a:p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Differensiasiya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səviyyəsinə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Yüksək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differensiasiyalı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differensiasiyalı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0" marR="95250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8877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87513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Gedişi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 numCol="2">
            <a:normAutofit/>
          </a:bodyPr>
          <a:lstStyle/>
          <a:p>
            <a:r>
              <a:rPr lang="en-US" sz="2400" dirty="0"/>
              <a:t>“</a:t>
            </a:r>
            <a:r>
              <a:rPr lang="en-US" sz="2400" b="1" dirty="0" err="1"/>
              <a:t>Orta</a:t>
            </a:r>
            <a:r>
              <a:rPr lang="en-US" sz="2400" b="1" dirty="0"/>
              <a:t> </a:t>
            </a:r>
            <a:r>
              <a:rPr lang="en-US" sz="2400" b="1" dirty="0" err="1"/>
              <a:t>bağırsaq</a:t>
            </a:r>
            <a:r>
              <a:rPr lang="en-US" sz="2400" dirty="0"/>
              <a:t>” </a:t>
            </a:r>
            <a:r>
              <a:rPr lang="en-US" sz="2400" dirty="0" err="1"/>
              <a:t>karsinoidlərinin</a:t>
            </a:r>
            <a:r>
              <a:rPr lang="en-US" sz="2400" dirty="0"/>
              <a:t> </a:t>
            </a:r>
            <a:r>
              <a:rPr lang="en-US" sz="2400" dirty="0" err="1"/>
              <a:t>əksəriyyəti</a:t>
            </a:r>
            <a:r>
              <a:rPr lang="en-US" sz="2400" dirty="0"/>
              <a:t> hormonal </a:t>
            </a:r>
            <a:r>
              <a:rPr lang="en-US" sz="2400" dirty="0" err="1"/>
              <a:t>aktivdirlər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40-dan </a:t>
            </a:r>
            <a:r>
              <a:rPr lang="en-US" sz="2400" dirty="0" err="1"/>
              <a:t>çox</a:t>
            </a:r>
            <a:r>
              <a:rPr lang="en-US" sz="2400" dirty="0"/>
              <a:t> </a:t>
            </a:r>
            <a:r>
              <a:rPr lang="en-US" sz="2400" dirty="0" err="1"/>
              <a:t>bioloji</a:t>
            </a:r>
            <a:r>
              <a:rPr lang="en-US" sz="2400" dirty="0"/>
              <a:t> </a:t>
            </a:r>
            <a:r>
              <a:rPr lang="en-US" sz="2400" dirty="0" err="1"/>
              <a:t>aktiv</a:t>
            </a:r>
            <a:r>
              <a:rPr lang="en-US" sz="2400" dirty="0"/>
              <a:t> </a:t>
            </a:r>
            <a:r>
              <a:rPr lang="en-US" sz="2400" dirty="0" err="1"/>
              <a:t>maddə</a:t>
            </a:r>
            <a:r>
              <a:rPr lang="en-US" sz="2400" dirty="0"/>
              <a:t> (</a:t>
            </a:r>
            <a:r>
              <a:rPr lang="en-US" sz="2400" b="1" dirty="0"/>
              <a:t>serotonin, P </a:t>
            </a:r>
            <a:r>
              <a:rPr lang="en-US" sz="2400" b="1" dirty="0" err="1"/>
              <a:t>substansiyası</a:t>
            </a:r>
            <a:r>
              <a:rPr lang="en-US" sz="2400" b="1" dirty="0"/>
              <a:t>, </a:t>
            </a:r>
            <a:r>
              <a:rPr lang="en-US" sz="2400" b="1" dirty="0" err="1"/>
              <a:t>neyrotenzin</a:t>
            </a:r>
            <a:r>
              <a:rPr lang="en-US" sz="2400" b="1" dirty="0"/>
              <a:t>, </a:t>
            </a:r>
            <a:r>
              <a:rPr lang="en-US" sz="2400" b="1" dirty="0" err="1"/>
              <a:t>qastrin</a:t>
            </a:r>
            <a:r>
              <a:rPr lang="en-US" sz="2400" b="1" dirty="0"/>
              <a:t>, somatostatin, </a:t>
            </a:r>
            <a:r>
              <a:rPr lang="en-US" sz="2400" b="1" dirty="0" err="1"/>
              <a:t>motilin</a:t>
            </a:r>
            <a:r>
              <a:rPr lang="en-US" sz="2400" b="1" dirty="0"/>
              <a:t>, </a:t>
            </a:r>
            <a:r>
              <a:rPr lang="en-US" sz="2400" b="1" dirty="0" err="1"/>
              <a:t>sekretin</a:t>
            </a:r>
            <a:r>
              <a:rPr lang="en-US" sz="2400" b="1" dirty="0"/>
              <a:t>, </a:t>
            </a:r>
            <a:r>
              <a:rPr lang="en-US" sz="2400" b="1" dirty="0" err="1"/>
              <a:t>prostoqlandin</a:t>
            </a:r>
            <a:r>
              <a:rPr lang="en-US" sz="2400" b="1" dirty="0"/>
              <a:t> </a:t>
            </a:r>
            <a:r>
              <a:rPr lang="en-US" sz="2400" b="1" dirty="0" err="1"/>
              <a:t>və</a:t>
            </a:r>
            <a:r>
              <a:rPr lang="en-US" sz="2400" b="1" dirty="0"/>
              <a:t> </a:t>
            </a:r>
            <a:r>
              <a:rPr lang="en-US" sz="2400" b="1" dirty="0" err="1"/>
              <a:t>digər</a:t>
            </a:r>
            <a:r>
              <a:rPr lang="en-US" sz="2400" b="1" dirty="0"/>
              <a:t> </a:t>
            </a:r>
            <a:r>
              <a:rPr lang="en-US" sz="2400" b="1" dirty="0" err="1"/>
              <a:t>hormonlar</a:t>
            </a:r>
            <a:r>
              <a:rPr lang="en-US" sz="2400" dirty="0"/>
              <a:t>) </a:t>
            </a:r>
            <a:r>
              <a:rPr lang="en-US" sz="2400" dirty="0" err="1"/>
              <a:t>sintez</a:t>
            </a:r>
            <a:r>
              <a:rPr lang="en-US" sz="2400" dirty="0"/>
              <a:t> </a:t>
            </a:r>
            <a:r>
              <a:rPr lang="en-US" sz="2400" dirty="0" err="1"/>
              <a:t>edirlər</a:t>
            </a:r>
            <a:r>
              <a:rPr lang="en-US" sz="2400" dirty="0"/>
              <a:t>. </a:t>
            </a:r>
            <a:r>
              <a:rPr lang="en-US" sz="2400" dirty="0" err="1"/>
              <a:t>Qaraciyərə</a:t>
            </a:r>
            <a:r>
              <a:rPr lang="en-US" sz="2400" dirty="0"/>
              <a:t> </a:t>
            </a:r>
            <a:r>
              <a:rPr lang="en-US" sz="2400" dirty="0" err="1"/>
              <a:t>metastaz</a:t>
            </a:r>
            <a:r>
              <a:rPr lang="en-US" sz="2400" dirty="0"/>
              <a:t> </a:t>
            </a:r>
            <a:r>
              <a:rPr lang="en-US" sz="2400" dirty="0" err="1"/>
              <a:t>olduqda</a:t>
            </a:r>
            <a:r>
              <a:rPr lang="en-US" sz="2400" dirty="0"/>
              <a:t> </a:t>
            </a:r>
            <a:r>
              <a:rPr lang="en-US" sz="2400" dirty="0" err="1"/>
              <a:t>karsinoid</a:t>
            </a:r>
            <a:r>
              <a:rPr lang="en-US" sz="2400" dirty="0"/>
              <a:t> </a:t>
            </a:r>
            <a:r>
              <a:rPr lang="en-US" sz="2400" dirty="0" err="1"/>
              <a:t>sindrom</a:t>
            </a:r>
            <a:r>
              <a:rPr lang="en-US" sz="2400" dirty="0"/>
              <a:t> </a:t>
            </a:r>
            <a:r>
              <a:rPr lang="en-US" sz="2400" dirty="0" err="1"/>
              <a:t>inkişaf</a:t>
            </a:r>
            <a:r>
              <a:rPr lang="en-US" sz="2400" dirty="0"/>
              <a:t> </a:t>
            </a:r>
            <a:r>
              <a:rPr lang="en-US" sz="2400" dirty="0" err="1"/>
              <a:t>edir</a:t>
            </a:r>
            <a:r>
              <a:rPr lang="en-US" sz="2400" dirty="0"/>
              <a:t>. “</a:t>
            </a:r>
            <a:r>
              <a:rPr lang="en-US" sz="2400" b="1" dirty="0" err="1"/>
              <a:t>Ön</a:t>
            </a:r>
            <a:r>
              <a:rPr lang="en-US" sz="2400" b="1" dirty="0"/>
              <a:t>” </a:t>
            </a:r>
            <a:r>
              <a:rPr lang="en-US" sz="2400" b="1" dirty="0" err="1"/>
              <a:t>və</a:t>
            </a:r>
            <a:r>
              <a:rPr lang="en-US" sz="2400" b="1" dirty="0"/>
              <a:t> “</a:t>
            </a:r>
            <a:r>
              <a:rPr lang="en-US" sz="2400" b="1" dirty="0" err="1"/>
              <a:t>arxa</a:t>
            </a:r>
            <a:r>
              <a:rPr lang="en-US" sz="2400" b="1" dirty="0"/>
              <a:t> </a:t>
            </a:r>
            <a:r>
              <a:rPr lang="en-US" sz="2400" b="1" dirty="0" err="1"/>
              <a:t>bağırsaq”dan</a:t>
            </a:r>
            <a:r>
              <a:rPr lang="en-US" sz="2400" b="1" dirty="0"/>
              <a:t> </a:t>
            </a:r>
            <a:r>
              <a:rPr lang="en-US" sz="2400" dirty="0" err="1"/>
              <a:t>inkişaf</a:t>
            </a:r>
            <a:r>
              <a:rPr lang="en-US" sz="2400" dirty="0"/>
              <a:t> </a:t>
            </a:r>
            <a:r>
              <a:rPr lang="en-US" sz="2400" dirty="0" err="1"/>
              <a:t>edən</a:t>
            </a:r>
            <a:r>
              <a:rPr lang="en-US" sz="2400" dirty="0"/>
              <a:t> </a:t>
            </a:r>
            <a:r>
              <a:rPr lang="en-US" sz="2400" dirty="0" err="1"/>
              <a:t>karsinoidlər</a:t>
            </a:r>
            <a:r>
              <a:rPr lang="en-US" sz="2400" dirty="0"/>
              <a:t> </a:t>
            </a:r>
            <a:r>
              <a:rPr lang="en-US" sz="2400" dirty="0" err="1"/>
              <a:t>adətən</a:t>
            </a:r>
            <a:r>
              <a:rPr lang="en-US" sz="2400" dirty="0"/>
              <a:t> </a:t>
            </a:r>
            <a:r>
              <a:rPr lang="en-US" sz="2400" dirty="0" err="1"/>
              <a:t>az</a:t>
            </a:r>
            <a:r>
              <a:rPr lang="en-US" sz="2400" dirty="0"/>
              <a:t> </a:t>
            </a:r>
            <a:r>
              <a:rPr lang="en-US" sz="2400" dirty="0" err="1"/>
              <a:t>miqdarda</a:t>
            </a:r>
            <a:r>
              <a:rPr lang="en-US" sz="2400" dirty="0"/>
              <a:t> serotonin </a:t>
            </a:r>
            <a:r>
              <a:rPr lang="en-US" sz="2400" dirty="0" err="1"/>
              <a:t>sintez</a:t>
            </a:r>
            <a:r>
              <a:rPr lang="en-US" sz="2400" dirty="0"/>
              <a:t> </a:t>
            </a:r>
            <a:r>
              <a:rPr lang="en-US" sz="2400" dirty="0" err="1"/>
              <a:t>edir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b="1" dirty="0"/>
              <a:t>nadir </a:t>
            </a:r>
            <a:r>
              <a:rPr lang="en-US" sz="2400" b="1" dirty="0" err="1"/>
              <a:t>hallarda</a:t>
            </a:r>
            <a:r>
              <a:rPr lang="en-US" sz="2400" b="1" dirty="0"/>
              <a:t> </a:t>
            </a:r>
            <a:r>
              <a:rPr lang="en-US" sz="2400" b="1" dirty="0" err="1"/>
              <a:t>karsinoid</a:t>
            </a:r>
            <a:r>
              <a:rPr lang="en-US" sz="2400" b="1" dirty="0"/>
              <a:t> </a:t>
            </a:r>
            <a:r>
              <a:rPr lang="en-US" sz="2400" b="1" dirty="0" err="1"/>
              <a:t>sindrom</a:t>
            </a:r>
            <a:r>
              <a:rPr lang="en-US" sz="2400" b="1" dirty="0"/>
              <a:t> </a:t>
            </a:r>
            <a:r>
              <a:rPr lang="en-US" sz="2400" dirty="0" err="1"/>
              <a:t>törədirlər</a:t>
            </a:r>
            <a:r>
              <a:rPr lang="en-US" sz="2400" dirty="0"/>
              <a:t>.</a:t>
            </a:r>
          </a:p>
          <a:p>
            <a:r>
              <a:rPr lang="en-US" sz="2400" b="1" dirty="0"/>
              <a:t>NB </a:t>
            </a:r>
            <a:r>
              <a:rPr lang="en-US" sz="2400" b="1" dirty="0" err="1"/>
              <a:t>karsinoidləri</a:t>
            </a:r>
            <a:r>
              <a:rPr lang="en-US" sz="2400" b="1" dirty="0"/>
              <a:t> </a:t>
            </a:r>
            <a:r>
              <a:rPr lang="en-US" sz="2400" b="1" dirty="0" err="1"/>
              <a:t>kolon</a:t>
            </a:r>
            <a:r>
              <a:rPr lang="en-US" sz="2400" b="1" dirty="0"/>
              <a:t> </a:t>
            </a:r>
            <a:r>
              <a:rPr lang="en-US" sz="2400" b="1" dirty="0" err="1"/>
              <a:t>və</a:t>
            </a:r>
            <a:r>
              <a:rPr lang="en-US" sz="2400" b="1" dirty="0"/>
              <a:t> </a:t>
            </a:r>
            <a:r>
              <a:rPr lang="en-US" sz="2400" b="1" dirty="0" err="1"/>
              <a:t>appendiks</a:t>
            </a:r>
            <a:r>
              <a:rPr lang="en-US" sz="2400" b="1" dirty="0"/>
              <a:t> </a:t>
            </a:r>
            <a:r>
              <a:rPr lang="en-US" sz="2400" dirty="0" err="1"/>
              <a:t>karsinoidləri</a:t>
            </a:r>
            <a:r>
              <a:rPr lang="en-US" sz="2400" dirty="0"/>
              <a:t> </a:t>
            </a:r>
            <a:r>
              <a:rPr lang="en-US" sz="2400" dirty="0" err="1"/>
              <a:t>ilə</a:t>
            </a:r>
            <a:r>
              <a:rPr lang="en-US" sz="2400" dirty="0"/>
              <a:t> </a:t>
            </a:r>
            <a:r>
              <a:rPr lang="en-US" sz="2400" dirty="0" err="1"/>
              <a:t>müqayisədə</a:t>
            </a:r>
            <a:r>
              <a:rPr lang="en-US" sz="2400" dirty="0"/>
              <a:t> </a:t>
            </a:r>
            <a:r>
              <a:rPr lang="en-US" sz="2400" dirty="0" err="1"/>
              <a:t>daha</a:t>
            </a:r>
            <a:r>
              <a:rPr lang="en-US" sz="2400" dirty="0"/>
              <a:t> </a:t>
            </a:r>
            <a:r>
              <a:rPr lang="en-US" sz="2400" dirty="0" err="1"/>
              <a:t>aqressiv</a:t>
            </a:r>
            <a:r>
              <a:rPr lang="en-US" sz="2400" dirty="0"/>
              <a:t> </a:t>
            </a:r>
            <a:r>
              <a:rPr lang="en-US" sz="2400" dirty="0" err="1"/>
              <a:t>gedişə</a:t>
            </a:r>
            <a:r>
              <a:rPr lang="en-US" sz="2400" dirty="0"/>
              <a:t> </a:t>
            </a:r>
            <a:r>
              <a:rPr lang="en-US" sz="2400" dirty="0" err="1"/>
              <a:t>malikdirlər</a:t>
            </a:r>
            <a:r>
              <a:rPr lang="en-US" sz="2400" dirty="0"/>
              <a:t>, </a:t>
            </a:r>
            <a:r>
              <a:rPr lang="en-US" sz="2400" dirty="0" err="1"/>
              <a:t>lakin</a:t>
            </a:r>
            <a:r>
              <a:rPr lang="en-US" sz="2400" dirty="0"/>
              <a:t> </a:t>
            </a:r>
            <a:r>
              <a:rPr lang="en-US" sz="2400" dirty="0" err="1"/>
              <a:t>ləng</a:t>
            </a:r>
            <a:r>
              <a:rPr lang="en-US" sz="2400" dirty="0"/>
              <a:t> </a:t>
            </a:r>
            <a:r>
              <a:rPr lang="en-US" sz="2400" dirty="0" err="1"/>
              <a:t>böyüyürlər</a:t>
            </a:r>
            <a:r>
              <a:rPr lang="en-US" sz="2400" dirty="0"/>
              <a:t>. </a:t>
            </a:r>
            <a:r>
              <a:rPr lang="en-US" sz="2400" i="1" dirty="0" err="1"/>
              <a:t>Ölçüləri</a:t>
            </a:r>
            <a:r>
              <a:rPr lang="en-US" sz="2400" i="1" dirty="0"/>
              <a:t> 1 </a:t>
            </a:r>
            <a:r>
              <a:rPr lang="en-US" sz="2400" i="1" dirty="0" err="1"/>
              <a:t>sm</a:t>
            </a:r>
            <a:r>
              <a:rPr lang="en-US" sz="2400" i="1" dirty="0"/>
              <a:t>-ə </a:t>
            </a:r>
            <a:r>
              <a:rPr lang="en-US" sz="2400" i="1" dirty="0" err="1"/>
              <a:t>qədər</a:t>
            </a:r>
            <a:r>
              <a:rPr lang="en-US" sz="2400" i="1" dirty="0"/>
              <a:t> </a:t>
            </a:r>
            <a:r>
              <a:rPr lang="en-US" sz="2400" i="1" dirty="0" err="1"/>
              <a:t>olan</a:t>
            </a:r>
            <a:r>
              <a:rPr lang="en-US" sz="2400" i="1" dirty="0"/>
              <a:t> </a:t>
            </a:r>
            <a:r>
              <a:rPr lang="en-US" sz="2400" i="1" dirty="0" err="1"/>
              <a:t>törəmələrdə</a:t>
            </a:r>
            <a:r>
              <a:rPr lang="en-US" sz="2400" i="1" dirty="0"/>
              <a:t> nadir </a:t>
            </a:r>
            <a:r>
              <a:rPr lang="en-US" sz="2400" i="1" dirty="0" err="1"/>
              <a:t>hallarda</a:t>
            </a:r>
            <a:r>
              <a:rPr lang="en-US" sz="2400" i="1" dirty="0"/>
              <a:t>, 1-2 </a:t>
            </a:r>
            <a:r>
              <a:rPr lang="en-US" sz="2400" i="1" dirty="0" err="1"/>
              <a:t>sm</a:t>
            </a:r>
            <a:r>
              <a:rPr lang="en-US" sz="2400" i="1" dirty="0"/>
              <a:t> </a:t>
            </a:r>
            <a:r>
              <a:rPr lang="en-US" sz="2400" i="1" dirty="0" err="1"/>
              <a:t>ölçülü</a:t>
            </a:r>
            <a:r>
              <a:rPr lang="en-US" sz="2400" i="1" dirty="0"/>
              <a:t> </a:t>
            </a:r>
            <a:r>
              <a:rPr lang="en-US" sz="2400" i="1" dirty="0" err="1"/>
              <a:t>şişlərdə</a:t>
            </a:r>
            <a:r>
              <a:rPr lang="en-US" sz="2400" i="1" dirty="0"/>
              <a:t> </a:t>
            </a:r>
            <a:r>
              <a:rPr lang="en-US" sz="2400" i="1" dirty="0" err="1"/>
              <a:t>xəstələrin</a:t>
            </a:r>
            <a:r>
              <a:rPr lang="en-US" sz="2400" i="1" dirty="0"/>
              <a:t> </a:t>
            </a:r>
            <a:r>
              <a:rPr lang="en-US" sz="2400" i="1" dirty="0" err="1"/>
              <a:t>yarısında</a:t>
            </a:r>
            <a:r>
              <a:rPr lang="en-US" sz="2400" i="1" dirty="0"/>
              <a:t>, 2 </a:t>
            </a:r>
            <a:r>
              <a:rPr lang="en-US" sz="2400" i="1" dirty="0" err="1"/>
              <a:t>sm-dən</a:t>
            </a:r>
            <a:r>
              <a:rPr lang="en-US" sz="2400" i="1" dirty="0"/>
              <a:t> </a:t>
            </a:r>
            <a:r>
              <a:rPr lang="en-US" sz="2400" i="1" dirty="0" err="1"/>
              <a:t>böyük</a:t>
            </a:r>
            <a:r>
              <a:rPr lang="en-US" sz="2400" i="1" dirty="0"/>
              <a:t> </a:t>
            </a:r>
            <a:r>
              <a:rPr lang="en-US" sz="2400" i="1" dirty="0" err="1"/>
              <a:t>törəmələrin</a:t>
            </a:r>
            <a:r>
              <a:rPr lang="en-US" sz="2400" i="1" dirty="0"/>
              <a:t> </a:t>
            </a:r>
            <a:r>
              <a:rPr lang="en-US" sz="2400" i="1" dirty="0" err="1"/>
              <a:t>isə</a:t>
            </a:r>
            <a:r>
              <a:rPr lang="en-US" sz="2400" i="1" dirty="0"/>
              <a:t> </a:t>
            </a:r>
            <a:r>
              <a:rPr lang="en-US" sz="2400" i="1" dirty="0" err="1"/>
              <a:t>əksəriyyətində</a:t>
            </a:r>
            <a:r>
              <a:rPr lang="en-US" sz="2400" i="1" dirty="0"/>
              <a:t> </a:t>
            </a:r>
            <a:r>
              <a:rPr lang="en-US" sz="2400" i="1" dirty="0" err="1"/>
              <a:t>metastazlar</a:t>
            </a:r>
            <a:r>
              <a:rPr lang="en-US" sz="2400" i="1" dirty="0"/>
              <a:t> </a:t>
            </a:r>
            <a:r>
              <a:rPr lang="en-US" sz="2400" dirty="0" err="1"/>
              <a:t>aşkar</a:t>
            </a:r>
            <a:r>
              <a:rPr lang="en-US" sz="2400" dirty="0"/>
              <a:t> </a:t>
            </a:r>
            <a:r>
              <a:rPr lang="en-US" sz="2400" dirty="0" err="1"/>
              <a:t>edilir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376681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 err="1"/>
              <a:t>Klinika</a:t>
            </a:r>
            <a:r>
              <a:rPr lang="en-US" i="1" dirty="0"/>
              <a:t> </a:t>
            </a:r>
            <a:r>
              <a:rPr lang="en-US" i="1" dirty="0" err="1"/>
              <a:t>və</a:t>
            </a:r>
            <a:r>
              <a:rPr lang="en-US" i="1" dirty="0"/>
              <a:t> </a:t>
            </a:r>
            <a:r>
              <a:rPr lang="en-US" i="1" dirty="0" err="1"/>
              <a:t>diaqnostika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7408" y="1460595"/>
            <a:ext cx="5181600" cy="468052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NB-ın </a:t>
            </a:r>
            <a:r>
              <a:rPr lang="en-US" dirty="0" err="1"/>
              <a:t>karsinoid</a:t>
            </a:r>
            <a:r>
              <a:rPr lang="en-US" dirty="0"/>
              <a:t> </a:t>
            </a:r>
            <a:r>
              <a:rPr lang="en-US" dirty="0" err="1"/>
              <a:t>törəmələri</a:t>
            </a:r>
            <a:r>
              <a:rPr lang="en-US" dirty="0"/>
              <a:t> </a:t>
            </a:r>
            <a:r>
              <a:rPr lang="en-US" dirty="0" err="1"/>
              <a:t>erkən</a:t>
            </a:r>
            <a:r>
              <a:rPr lang="en-US" dirty="0"/>
              <a:t> </a:t>
            </a:r>
            <a:r>
              <a:rPr lang="en-US" dirty="0" err="1"/>
              <a:t>mərhələlərdə</a:t>
            </a:r>
            <a:r>
              <a:rPr lang="en-US" dirty="0"/>
              <a:t>  </a:t>
            </a:r>
            <a:r>
              <a:rPr lang="en-US" dirty="0" err="1"/>
              <a:t>təsadüfi</a:t>
            </a:r>
            <a:r>
              <a:rPr lang="en-US" dirty="0"/>
              <a:t> </a:t>
            </a:r>
            <a:r>
              <a:rPr lang="en-US" dirty="0" err="1"/>
              <a:t>müayinələrdə</a:t>
            </a:r>
            <a:r>
              <a:rPr lang="en-US" dirty="0"/>
              <a:t> (KT, MRT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endoskopi</a:t>
            </a:r>
            <a:r>
              <a:rPr lang="az-Latn-AZ" dirty="0"/>
              <a:t>yada</a:t>
            </a:r>
            <a:r>
              <a:rPr lang="en-US" dirty="0"/>
              <a:t> </a:t>
            </a:r>
            <a:r>
              <a:rPr lang="en-US" dirty="0" err="1"/>
              <a:t>kütlə</a:t>
            </a:r>
            <a:r>
              <a:rPr lang="en-US" dirty="0"/>
              <a:t>) </a:t>
            </a:r>
            <a:r>
              <a:rPr lang="en-US" dirty="0" err="1"/>
              <a:t>müəyyən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az-Latn-AZ" dirty="0"/>
              <a:t>.</a:t>
            </a:r>
            <a:r>
              <a:rPr lang="en-US" dirty="0"/>
              <a:t> </a:t>
            </a:r>
            <a:r>
              <a:rPr lang="en-US" dirty="0" err="1"/>
              <a:t>Karsinoid</a:t>
            </a:r>
            <a:r>
              <a:rPr lang="en-US" dirty="0"/>
              <a:t> </a:t>
            </a:r>
            <a:r>
              <a:rPr lang="en-US" dirty="0" err="1"/>
              <a:t>törəmələrin</a:t>
            </a:r>
            <a:r>
              <a:rPr lang="en-US" dirty="0"/>
              <a:t> </a:t>
            </a:r>
            <a:r>
              <a:rPr lang="en-US" dirty="0" err="1"/>
              <a:t>görüntüləmə</a:t>
            </a:r>
            <a:r>
              <a:rPr lang="en-US" dirty="0"/>
              <a:t> </a:t>
            </a:r>
            <a:r>
              <a:rPr lang="en-US" dirty="0" err="1"/>
              <a:t>əlamətləri</a:t>
            </a:r>
            <a:r>
              <a:rPr lang="en-US" dirty="0"/>
              <a:t> </a:t>
            </a:r>
            <a:r>
              <a:rPr lang="en-US" dirty="0" err="1"/>
              <a:t>qeyri-spesifikdir</a:t>
            </a:r>
            <a:r>
              <a:rPr lang="en-US" dirty="0"/>
              <a:t>.</a:t>
            </a:r>
            <a:endParaRPr lang="az-Latn-AZ" dirty="0"/>
          </a:p>
          <a:p>
            <a:r>
              <a:rPr lang="en-US" b="1" dirty="0" err="1"/>
              <a:t>Karsinoid</a:t>
            </a:r>
            <a:r>
              <a:rPr lang="en-US" b="1" dirty="0"/>
              <a:t> </a:t>
            </a:r>
            <a:r>
              <a:rPr lang="en-US" b="1" dirty="0" err="1"/>
              <a:t>sindrom</a:t>
            </a:r>
            <a:r>
              <a:rPr lang="en-US" dirty="0"/>
              <a:t> .</a:t>
            </a:r>
          </a:p>
          <a:p>
            <a:r>
              <a:rPr lang="en-US" b="1" dirty="0" err="1"/>
              <a:t>Karsinoid</a:t>
            </a:r>
            <a:r>
              <a:rPr lang="en-US" b="1" dirty="0"/>
              <a:t> </a:t>
            </a:r>
            <a:r>
              <a:rPr lang="en-US" b="1" dirty="0" err="1"/>
              <a:t>böhran</a:t>
            </a:r>
            <a:r>
              <a:rPr lang="en-US" dirty="0"/>
              <a:t> </a:t>
            </a:r>
            <a:endParaRPr lang="az-Latn-AZ" dirty="0"/>
          </a:p>
          <a:p>
            <a:r>
              <a:rPr lang="en-US" b="1" dirty="0" err="1"/>
              <a:t>Diaqnoz</a:t>
            </a:r>
            <a:r>
              <a:rPr lang="en-US" b="1" dirty="0"/>
              <a:t> </a:t>
            </a:r>
            <a:r>
              <a:rPr lang="en-US" b="1" dirty="0" err="1"/>
              <a:t>sidikdə</a:t>
            </a:r>
            <a:r>
              <a:rPr lang="en-US" b="1" dirty="0"/>
              <a:t> 5-hidroksi-indol </a:t>
            </a:r>
            <a:r>
              <a:rPr lang="en-US" b="1" dirty="0" err="1"/>
              <a:t>asetat</a:t>
            </a:r>
            <a:r>
              <a:rPr lang="en-US" b="1" dirty="0"/>
              <a:t> </a:t>
            </a:r>
            <a:r>
              <a:rPr lang="en-US" b="1" dirty="0" err="1"/>
              <a:t>turşusunun</a:t>
            </a:r>
            <a:r>
              <a:rPr lang="en-US" b="1" dirty="0"/>
              <a:t> (</a:t>
            </a:r>
            <a:r>
              <a:rPr lang="en-US" b="1" dirty="0" err="1"/>
              <a:t>serotoninin</a:t>
            </a:r>
            <a:r>
              <a:rPr lang="en-US" b="1" dirty="0"/>
              <a:t> </a:t>
            </a:r>
            <a:r>
              <a:rPr lang="en-US" b="1" dirty="0" err="1"/>
              <a:t>metaboliti</a:t>
            </a:r>
            <a:r>
              <a:rPr lang="en-US" b="1" dirty="0"/>
              <a:t>) </a:t>
            </a:r>
            <a:r>
              <a:rPr lang="en-US" b="1" dirty="0" err="1"/>
              <a:t>və</a:t>
            </a:r>
            <a:r>
              <a:rPr lang="en-US" b="1" dirty="0"/>
              <a:t> </a:t>
            </a:r>
            <a:r>
              <a:rPr lang="en-US" b="1" dirty="0" err="1"/>
              <a:t>ya</a:t>
            </a:r>
            <a:r>
              <a:rPr lang="en-US" b="1" dirty="0"/>
              <a:t> </a:t>
            </a:r>
            <a:r>
              <a:rPr lang="en-US" b="1" dirty="0" err="1"/>
              <a:t>qanda</a:t>
            </a:r>
            <a:r>
              <a:rPr lang="en-US" b="1" dirty="0"/>
              <a:t> </a:t>
            </a:r>
            <a:r>
              <a:rPr lang="en-US" b="1" dirty="0" err="1"/>
              <a:t>xromoqrafin</a:t>
            </a:r>
            <a:r>
              <a:rPr lang="en-US" b="1" dirty="0"/>
              <a:t>-A-</a:t>
            </a:r>
            <a:r>
              <a:rPr lang="en-US" b="1" dirty="0" err="1"/>
              <a:t>nın</a:t>
            </a:r>
            <a:r>
              <a:rPr lang="en-US" b="1" dirty="0"/>
              <a:t> </a:t>
            </a:r>
            <a:r>
              <a:rPr lang="en-US" b="1" dirty="0" err="1"/>
              <a:t>səviyyəsinin</a:t>
            </a:r>
            <a:r>
              <a:rPr lang="en-US" b="1" dirty="0"/>
              <a:t> </a:t>
            </a:r>
            <a:r>
              <a:rPr lang="en-US" b="1" dirty="0" err="1"/>
              <a:t>artması</a:t>
            </a:r>
            <a:r>
              <a:rPr lang="en-US" b="1" dirty="0"/>
              <a:t> </a:t>
            </a:r>
            <a:r>
              <a:rPr lang="en-US" b="1" dirty="0" err="1"/>
              <a:t>ilə</a:t>
            </a:r>
            <a:r>
              <a:rPr lang="en-US" b="1" dirty="0"/>
              <a:t> </a:t>
            </a:r>
            <a:r>
              <a:rPr lang="en-US" b="1" dirty="0" err="1"/>
              <a:t>dəqiqləşdirilir</a:t>
            </a:r>
            <a:r>
              <a:rPr lang="en-US" b="1" dirty="0"/>
              <a:t>.</a:t>
            </a:r>
            <a:endParaRPr lang="en-US" dirty="0"/>
          </a:p>
          <a:p>
            <a:r>
              <a:rPr lang="en-US" dirty="0"/>
              <a:t>Hormonal </a:t>
            </a:r>
            <a:r>
              <a:rPr lang="en-US" dirty="0" err="1"/>
              <a:t>qeyri-aktiv</a:t>
            </a:r>
            <a:r>
              <a:rPr lang="en-US" dirty="0"/>
              <a:t> </a:t>
            </a:r>
            <a:r>
              <a:rPr lang="en-US" dirty="0" err="1"/>
              <a:t>törəmələrin</a:t>
            </a:r>
            <a:r>
              <a:rPr lang="en-US" dirty="0"/>
              <a:t> </a:t>
            </a:r>
            <a:r>
              <a:rPr lang="en-US" dirty="0" err="1"/>
              <a:t>diaqnozu</a:t>
            </a:r>
            <a:r>
              <a:rPr lang="en-US" dirty="0"/>
              <a:t> </a:t>
            </a:r>
            <a:r>
              <a:rPr lang="en-US" dirty="0" err="1"/>
              <a:t>histoloji</a:t>
            </a:r>
            <a:r>
              <a:rPr lang="en-US" dirty="0"/>
              <a:t> </a:t>
            </a:r>
            <a:r>
              <a:rPr lang="en-US" dirty="0" err="1"/>
              <a:t>müayinədə</a:t>
            </a:r>
            <a:r>
              <a:rPr lang="en-US" dirty="0"/>
              <a:t> </a:t>
            </a:r>
            <a:r>
              <a:rPr lang="en-US" b="1" dirty="0" err="1"/>
              <a:t>neyronal</a:t>
            </a:r>
            <a:r>
              <a:rPr lang="en-US" b="1" dirty="0"/>
              <a:t> </a:t>
            </a:r>
            <a:r>
              <a:rPr lang="en-US" b="1" dirty="0" err="1"/>
              <a:t>enolaza</a:t>
            </a:r>
            <a:r>
              <a:rPr lang="en-US" dirty="0"/>
              <a:t> </a:t>
            </a:r>
            <a:r>
              <a:rPr lang="en-US" dirty="0" err="1"/>
              <a:t>enziminə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qoyulur</a:t>
            </a:r>
            <a:r>
              <a:rPr lang="en-US" dirty="0"/>
              <a:t>. </a:t>
            </a:r>
            <a:endParaRPr lang="az-Latn-AZ" dirty="0"/>
          </a:p>
          <a:p>
            <a:r>
              <a:rPr lang="az-Latn-AZ" dirty="0"/>
              <a:t>M</a:t>
            </a:r>
            <a:r>
              <a:rPr lang="en-US" dirty="0" err="1"/>
              <a:t>ərhələnin</a:t>
            </a:r>
            <a:r>
              <a:rPr lang="en-US" dirty="0"/>
              <a:t> </a:t>
            </a:r>
            <a:r>
              <a:rPr lang="en-US" dirty="0" err="1"/>
              <a:t>təyini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qarın</a:t>
            </a:r>
            <a:r>
              <a:rPr lang="en-US" dirty="0"/>
              <a:t> </a:t>
            </a:r>
            <a:r>
              <a:rPr lang="en-US" dirty="0" err="1"/>
              <a:t>boşluğunun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ağciyərlərin</a:t>
            </a:r>
            <a:r>
              <a:rPr lang="en-US" dirty="0"/>
              <a:t> KT </a:t>
            </a:r>
            <a:r>
              <a:rPr lang="en-US" dirty="0" err="1"/>
              <a:t>müayinəsi</a:t>
            </a:r>
            <a:r>
              <a:rPr lang="en-US" dirty="0"/>
              <a:t> </a:t>
            </a:r>
            <a:r>
              <a:rPr lang="en-US" dirty="0" err="1"/>
              <a:t>vacibdir</a:t>
            </a:r>
            <a:r>
              <a:rPr lang="en-US" dirty="0"/>
              <a:t>.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9" y="1340768"/>
            <a:ext cx="4712914" cy="4382963"/>
          </a:xfrm>
        </p:spPr>
      </p:pic>
    </p:spTree>
    <p:extLst>
      <p:ext uri="{BB962C8B-B14F-4D97-AF65-F5344CB8AC3E}">
        <p14:creationId xmlns:p14="http://schemas.microsoft.com/office/powerpoint/2010/main" val="7553861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783632" y="0"/>
            <a:ext cx="5862851" cy="623206"/>
          </a:xfrm>
        </p:spPr>
        <p:txBody>
          <a:bodyPr/>
          <a:lstStyle/>
          <a:p>
            <a:r>
              <a:rPr lang="az-Latn-AZ" dirty="0"/>
              <a:t>Müalicəsi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/>
              <a:t>Karsinoid</a:t>
            </a:r>
            <a:r>
              <a:rPr lang="en-US" sz="3200" dirty="0"/>
              <a:t> </a:t>
            </a:r>
            <a:r>
              <a:rPr lang="en-US" sz="3200" dirty="0" err="1"/>
              <a:t>törəmələrin</a:t>
            </a:r>
            <a:r>
              <a:rPr lang="en-US" sz="3200" dirty="0"/>
              <a:t> </a:t>
            </a:r>
            <a:r>
              <a:rPr lang="en-US" sz="3200" dirty="0" err="1"/>
              <a:t>əsas</a:t>
            </a:r>
            <a:r>
              <a:rPr lang="en-US" sz="3200" dirty="0"/>
              <a:t> </a:t>
            </a:r>
            <a:r>
              <a:rPr lang="en-US" sz="3200" dirty="0" err="1"/>
              <a:t>müalicəsi</a:t>
            </a:r>
            <a:r>
              <a:rPr lang="en-US" sz="3200" dirty="0"/>
              <a:t> </a:t>
            </a:r>
            <a:r>
              <a:rPr lang="en-US" sz="3200" b="1" dirty="0" err="1"/>
              <a:t>cərrahidir</a:t>
            </a:r>
            <a:r>
              <a:rPr lang="en-US" sz="3200" dirty="0"/>
              <a:t>. </a:t>
            </a:r>
            <a:endParaRPr lang="az-Latn-AZ" sz="3200" dirty="0"/>
          </a:p>
          <a:p>
            <a:endParaRPr lang="az-Latn-AZ" sz="3200" dirty="0"/>
          </a:p>
          <a:p>
            <a:r>
              <a:rPr lang="en-US" sz="3200" dirty="0" err="1"/>
              <a:t>Köməkçi</a:t>
            </a:r>
            <a:r>
              <a:rPr lang="en-US" sz="3200" dirty="0"/>
              <a:t> </a:t>
            </a:r>
            <a:r>
              <a:rPr lang="en-US" sz="3200" dirty="0" err="1"/>
              <a:t>vasitələr</a:t>
            </a:r>
            <a:r>
              <a:rPr lang="en-US" sz="3200" dirty="0"/>
              <a:t> </a:t>
            </a:r>
            <a:r>
              <a:rPr lang="en-US" sz="3200" dirty="0" err="1"/>
              <a:t>kimi</a:t>
            </a:r>
            <a:r>
              <a:rPr lang="en-US" sz="3200" dirty="0"/>
              <a:t> </a:t>
            </a:r>
            <a:r>
              <a:rPr lang="en-US" sz="3200" b="1" dirty="0" err="1"/>
              <a:t>kimya</a:t>
            </a:r>
            <a:r>
              <a:rPr lang="en-US" sz="3200" b="1" dirty="0"/>
              <a:t> </a:t>
            </a:r>
            <a:r>
              <a:rPr lang="en-US" sz="3200" b="1" dirty="0" err="1"/>
              <a:t>terapiyası</a:t>
            </a:r>
            <a:r>
              <a:rPr lang="en-US" sz="3200" b="1" dirty="0"/>
              <a:t>, </a:t>
            </a:r>
            <a:endParaRPr lang="az-Latn-AZ" sz="3200" b="1" dirty="0"/>
          </a:p>
          <a:p>
            <a:endParaRPr lang="az-Latn-AZ" sz="3200" b="1" dirty="0"/>
          </a:p>
          <a:p>
            <a:r>
              <a:rPr lang="az-Latn-AZ" sz="3200" b="1" dirty="0" err="1"/>
              <a:t>E</a:t>
            </a:r>
            <a:r>
              <a:rPr lang="en-US" sz="3200" b="1" dirty="0" err="1"/>
              <a:t>ndovaskulyar</a:t>
            </a:r>
            <a:r>
              <a:rPr lang="en-US" sz="3200" b="1" dirty="0"/>
              <a:t> </a:t>
            </a:r>
            <a:r>
              <a:rPr lang="en-US" sz="3200" b="1" dirty="0" err="1"/>
              <a:t>embolizasiya</a:t>
            </a:r>
            <a:r>
              <a:rPr lang="en-US" sz="3200" b="1" dirty="0"/>
              <a:t> </a:t>
            </a:r>
            <a:r>
              <a:rPr lang="en-US" sz="3200" dirty="0" err="1"/>
              <a:t>üsulları</a:t>
            </a:r>
            <a:r>
              <a:rPr lang="en-US" sz="3200" dirty="0"/>
              <a:t> </a:t>
            </a:r>
            <a:r>
              <a:rPr lang="en-US" sz="3200" dirty="0" err="1"/>
              <a:t>istifadə</a:t>
            </a:r>
            <a:r>
              <a:rPr lang="en-US" sz="3200" dirty="0"/>
              <a:t> </a:t>
            </a:r>
            <a:r>
              <a:rPr lang="en-US" sz="3200" dirty="0" err="1"/>
              <a:t>edilir</a:t>
            </a:r>
            <a:r>
              <a:rPr lang="en-US" sz="32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9631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Proqnoz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Yerli</a:t>
            </a:r>
            <a:r>
              <a:rPr lang="en-US" dirty="0"/>
              <a:t> </a:t>
            </a:r>
            <a:r>
              <a:rPr lang="en-US" dirty="0" err="1"/>
              <a:t>yayılmamış</a:t>
            </a:r>
            <a:r>
              <a:rPr lang="en-US" dirty="0"/>
              <a:t> </a:t>
            </a:r>
            <a:r>
              <a:rPr lang="en-US" dirty="0" err="1"/>
              <a:t>törəmələrə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rezeksiyasından</a:t>
            </a:r>
            <a:r>
              <a:rPr lang="en-US" dirty="0"/>
              <a:t> </a:t>
            </a:r>
            <a:r>
              <a:rPr lang="en-US" dirty="0" err="1"/>
              <a:t>sonra</a:t>
            </a:r>
            <a:r>
              <a:rPr lang="en-US" dirty="0"/>
              <a:t> </a:t>
            </a:r>
            <a:r>
              <a:rPr lang="en-US" dirty="0" err="1"/>
              <a:t>sağalma</a:t>
            </a:r>
            <a:r>
              <a:rPr lang="en-US" dirty="0"/>
              <a:t> </a:t>
            </a:r>
            <a:r>
              <a:rPr lang="en-US" dirty="0" err="1"/>
              <a:t>ehtimalı</a:t>
            </a:r>
            <a:r>
              <a:rPr lang="en-US" dirty="0"/>
              <a:t> </a:t>
            </a:r>
            <a:r>
              <a:rPr lang="en-US" dirty="0" err="1"/>
              <a:t>yüksəkdir</a:t>
            </a:r>
            <a:r>
              <a:rPr lang="en-US" dirty="0"/>
              <a:t>.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</a:t>
            </a:r>
            <a:r>
              <a:rPr lang="en-US" dirty="0" err="1"/>
              <a:t>Limfatik</a:t>
            </a:r>
            <a:r>
              <a:rPr lang="en-US" dirty="0"/>
              <a:t> </a:t>
            </a:r>
            <a:r>
              <a:rPr lang="en-US" dirty="0" err="1"/>
              <a:t>yayılma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radikal</a:t>
            </a:r>
            <a:r>
              <a:rPr lang="en-US" dirty="0"/>
              <a:t> </a:t>
            </a:r>
            <a:r>
              <a:rPr lang="en-US" dirty="0" err="1"/>
              <a:t>rezeksiya</a:t>
            </a:r>
            <a:r>
              <a:rPr lang="en-US" dirty="0"/>
              <a:t> </a:t>
            </a:r>
            <a:r>
              <a:rPr lang="en-US" dirty="0" err="1"/>
              <a:t>edilmiş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en-US" dirty="0" err="1"/>
              <a:t>orta</a:t>
            </a:r>
            <a:r>
              <a:rPr lang="en-US" dirty="0"/>
              <a:t> </a:t>
            </a:r>
            <a:r>
              <a:rPr lang="en-US" dirty="0" err="1"/>
              <a:t>yaşam</a:t>
            </a:r>
            <a:r>
              <a:rPr lang="en-US" dirty="0"/>
              <a:t> </a:t>
            </a:r>
            <a:r>
              <a:rPr lang="en-US" dirty="0" err="1"/>
              <a:t>müddəti</a:t>
            </a:r>
            <a:r>
              <a:rPr lang="en-US" dirty="0"/>
              <a:t> </a:t>
            </a:r>
            <a:r>
              <a:rPr lang="en-US" b="1" dirty="0"/>
              <a:t>15 </a:t>
            </a:r>
            <a:r>
              <a:rPr lang="en-US" b="1" dirty="0" err="1"/>
              <a:t>il</a:t>
            </a:r>
            <a:r>
              <a:rPr lang="en-US" b="1" dirty="0"/>
              <a:t>, </a:t>
            </a:r>
            <a:endParaRPr lang="az-Latn-AZ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qeyri-rezektabel</a:t>
            </a:r>
            <a:r>
              <a:rPr lang="en-US" dirty="0"/>
              <a:t> </a:t>
            </a:r>
            <a:r>
              <a:rPr lang="en-US" dirty="0" err="1"/>
              <a:t>intrabdominal</a:t>
            </a:r>
            <a:r>
              <a:rPr lang="en-US" dirty="0"/>
              <a:t> </a:t>
            </a:r>
            <a:r>
              <a:rPr lang="en-US" dirty="0" err="1"/>
              <a:t>törəmələrdə</a:t>
            </a:r>
            <a:r>
              <a:rPr lang="en-US" dirty="0"/>
              <a:t> </a:t>
            </a:r>
            <a:r>
              <a:rPr lang="en-US" b="1" dirty="0"/>
              <a:t>5 </a:t>
            </a:r>
            <a:r>
              <a:rPr lang="en-US" b="1" dirty="0" err="1"/>
              <a:t>il</a:t>
            </a:r>
            <a:r>
              <a:rPr lang="en-US" b="1" dirty="0"/>
              <a:t>, </a:t>
            </a:r>
            <a:endParaRPr lang="az-Latn-AZ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qaraciyər</a:t>
            </a:r>
            <a:r>
              <a:rPr lang="en-US" dirty="0"/>
              <a:t> </a:t>
            </a:r>
            <a:r>
              <a:rPr lang="en-US" dirty="0" err="1"/>
              <a:t>metastazlarında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</a:t>
            </a:r>
            <a:r>
              <a:rPr lang="en-US" b="1" dirty="0"/>
              <a:t>3 </a:t>
            </a:r>
            <a:r>
              <a:rPr lang="en-US" b="1" dirty="0" err="1"/>
              <a:t>il</a:t>
            </a:r>
            <a:r>
              <a:rPr lang="en-US" b="1" dirty="0"/>
              <a:t> </a:t>
            </a:r>
            <a:r>
              <a:rPr lang="en-US" dirty="0" err="1"/>
              <a:t>təşkil</a:t>
            </a:r>
            <a:r>
              <a:rPr lang="en-US" dirty="0"/>
              <a:t> </a:t>
            </a:r>
            <a:r>
              <a:rPr lang="en-US" dirty="0" err="1"/>
              <a:t>edir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4368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495600" y="2132856"/>
            <a:ext cx="6582931" cy="2060014"/>
          </a:xfrm>
        </p:spPr>
        <p:txBody>
          <a:bodyPr>
            <a:noAutofit/>
          </a:bodyPr>
          <a:lstStyle/>
          <a:p>
            <a:r>
              <a:rPr lang="az-Latn-AZ" sz="4000" dirty="0"/>
              <a:t>Diqqətinizə görə təşəkkür.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7489507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33490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3129</TotalTime>
  <Words>1762</Words>
  <Application>Microsoft Office PowerPoint</Application>
  <PresentationFormat>Widescreen</PresentationFormat>
  <Paragraphs>287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Arial</vt:lpstr>
      <vt:lpstr>Calibri</vt:lpstr>
      <vt:lpstr>Times New Roman</vt:lpstr>
      <vt:lpstr>Wingdings</vt:lpstr>
      <vt:lpstr>Praktiki dərs şablonu 7</vt:lpstr>
      <vt:lpstr>Nazik bağırsağın cərrahi xəstəlikləri Nazik bağırsağın törəmələri</vt:lpstr>
      <vt:lpstr>Tərifi</vt:lpstr>
      <vt:lpstr>Təsnifatı</vt:lpstr>
      <vt:lpstr>Rastgəlməsi</vt:lpstr>
      <vt:lpstr>Risk faktorları       </vt:lpstr>
      <vt:lpstr>Klinikası</vt:lpstr>
      <vt:lpstr>Diaqnostikası</vt:lpstr>
      <vt:lpstr>Diaqnostikası </vt:lpstr>
      <vt:lpstr> Diaqnostik əlamətlər </vt:lpstr>
      <vt:lpstr>Müalicə prinsipləri</vt:lpstr>
      <vt:lpstr>Müalicə</vt:lpstr>
      <vt:lpstr>Xoşxassəli törəmələr</vt:lpstr>
      <vt:lpstr> Leyomioma </vt:lpstr>
      <vt:lpstr>Adenoma</vt:lpstr>
      <vt:lpstr>Adenomların müalicəsi</vt:lpstr>
      <vt:lpstr>Lipoma</vt:lpstr>
      <vt:lpstr>Hamartoma</vt:lpstr>
      <vt:lpstr>Digər xoşxassəli törəmələr</vt:lpstr>
      <vt:lpstr>Bədxassəli törəmələr</vt:lpstr>
      <vt:lpstr>Adenokarsinoma</vt:lpstr>
      <vt:lpstr>Adenokarsinoma</vt:lpstr>
      <vt:lpstr> Qastrointestinal stromal törəmələr  (QİST) </vt:lpstr>
      <vt:lpstr>QİST</vt:lpstr>
      <vt:lpstr>QİST</vt:lpstr>
      <vt:lpstr>QİST</vt:lpstr>
      <vt:lpstr>QİST</vt:lpstr>
      <vt:lpstr>QİST</vt:lpstr>
      <vt:lpstr>Limfoma</vt:lpstr>
      <vt:lpstr>Limfoma</vt:lpstr>
      <vt:lpstr>Limfoma</vt:lpstr>
      <vt:lpstr>Limfoma</vt:lpstr>
      <vt:lpstr>Limfoma</vt:lpstr>
      <vt:lpstr>Limfoma</vt:lpstr>
      <vt:lpstr>Müalicəsi</vt:lpstr>
      <vt:lpstr>Karsinoid törəmələr- NET</vt:lpstr>
      <vt:lpstr>Təsnifatı</vt:lpstr>
      <vt:lpstr>Gedişi</vt:lpstr>
      <vt:lpstr>Klinika və diaqnostika</vt:lpstr>
      <vt:lpstr>Müalicəsi</vt:lpstr>
      <vt:lpstr>Proqnoz</vt:lpstr>
      <vt:lpstr>Diqqətinizə görə təşəkkür.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296</cp:revision>
  <dcterms:created xsi:type="dcterms:W3CDTF">2001-04-16T20:54:45Z</dcterms:created>
  <dcterms:modified xsi:type="dcterms:W3CDTF">2021-07-31T13:25:06Z</dcterms:modified>
</cp:coreProperties>
</file>