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0"/>
  </p:notesMasterIdLst>
  <p:handoutMasterIdLst>
    <p:handoutMasterId r:id="rId41"/>
  </p:handoutMasterIdLst>
  <p:sldIdLst>
    <p:sldId id="284" r:id="rId2"/>
    <p:sldId id="290" r:id="rId3"/>
    <p:sldId id="344" r:id="rId4"/>
    <p:sldId id="345" r:id="rId5"/>
    <p:sldId id="346" r:id="rId6"/>
    <p:sldId id="347" r:id="rId7"/>
    <p:sldId id="349" r:id="rId8"/>
    <p:sldId id="350" r:id="rId9"/>
    <p:sldId id="367" r:id="rId10"/>
    <p:sldId id="366" r:id="rId11"/>
    <p:sldId id="315" r:id="rId12"/>
    <p:sldId id="354" r:id="rId13"/>
    <p:sldId id="375" r:id="rId14"/>
    <p:sldId id="353" r:id="rId15"/>
    <p:sldId id="374" r:id="rId16"/>
    <p:sldId id="355" r:id="rId17"/>
    <p:sldId id="356" r:id="rId18"/>
    <p:sldId id="379" r:id="rId19"/>
    <p:sldId id="357" r:id="rId20"/>
    <p:sldId id="368" r:id="rId21"/>
    <p:sldId id="358" r:id="rId22"/>
    <p:sldId id="380" r:id="rId23"/>
    <p:sldId id="369" r:id="rId24"/>
    <p:sldId id="370" r:id="rId25"/>
    <p:sldId id="371" r:id="rId26"/>
    <p:sldId id="372" r:id="rId27"/>
    <p:sldId id="359" r:id="rId28"/>
    <p:sldId id="362" r:id="rId29"/>
    <p:sldId id="381" r:id="rId30"/>
    <p:sldId id="361" r:id="rId31"/>
    <p:sldId id="382" r:id="rId32"/>
    <p:sldId id="383" r:id="rId33"/>
    <p:sldId id="373" r:id="rId34"/>
    <p:sldId id="378" r:id="rId35"/>
    <p:sldId id="386" r:id="rId36"/>
    <p:sldId id="384" r:id="rId37"/>
    <p:sldId id="365" r:id="rId38"/>
    <p:sldId id="387" r:id="rId39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5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07FCE3-190A-41A3-97E8-FBBDBC601F75}" type="doc">
      <dgm:prSet loTypeId="urn:microsoft.com/office/officeart/2005/8/layout/default#2" loCatId="list" qsTypeId="urn:microsoft.com/office/officeart/2005/8/quickstyle/simple3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45F9947B-2F84-42DD-ABA7-BBE2A4A7D07F}">
      <dgm:prSet phldrT="[Текст]" custT="1"/>
      <dgm:spPr/>
      <dgm:t>
        <a:bodyPr/>
        <a:lstStyle/>
        <a:p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Qarın ağrıları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8BD9AA-3278-449A-BBCF-B4834B7C9027}" type="parTrans" cxnId="{11ED6200-0F45-4ACE-BA14-E9A87452DEE8}">
      <dgm:prSet/>
      <dgm:spPr/>
      <dgm:t>
        <a:bodyPr/>
        <a:lstStyle/>
        <a:p>
          <a:endParaRPr lang="ru-RU"/>
        </a:p>
      </dgm:t>
    </dgm:pt>
    <dgm:pt modelId="{1DB595FA-A24C-4342-AB7D-1D4CB55D2ECB}" type="sibTrans" cxnId="{11ED6200-0F45-4ACE-BA14-E9A87452DEE8}">
      <dgm:prSet/>
      <dgm:spPr/>
      <dgm:t>
        <a:bodyPr/>
        <a:lstStyle/>
        <a:p>
          <a:endParaRPr lang="ru-RU"/>
        </a:p>
      </dgm:t>
    </dgm:pt>
    <dgm:pt modelId="{218A9153-699B-4EA0-BF5D-ED27604ABE34}">
      <dgm:prSet phldrT="[Текст]" custT="1"/>
      <dgm:spPr/>
      <dgm:t>
        <a:bodyPr/>
        <a:lstStyle/>
        <a:p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Subfebril hərarət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78CAB2-F26F-4FE0-AD4B-79F44A816E5B}" type="parTrans" cxnId="{570E01AB-43BC-4E56-BF6C-3D11331FB5B4}">
      <dgm:prSet/>
      <dgm:spPr/>
      <dgm:t>
        <a:bodyPr/>
        <a:lstStyle/>
        <a:p>
          <a:endParaRPr lang="ru-RU"/>
        </a:p>
      </dgm:t>
    </dgm:pt>
    <dgm:pt modelId="{9C27D902-798B-442F-972D-EFFA48B8E9ED}" type="sibTrans" cxnId="{570E01AB-43BC-4E56-BF6C-3D11331FB5B4}">
      <dgm:prSet/>
      <dgm:spPr/>
      <dgm:t>
        <a:bodyPr/>
        <a:lstStyle/>
        <a:p>
          <a:endParaRPr lang="ru-RU"/>
        </a:p>
      </dgm:t>
    </dgm:pt>
    <dgm:pt modelId="{28A9ADAB-ED7A-4F39-96A1-CA1600F3DED8}">
      <dgm:prSet phldrT="[Текст]" custT="1"/>
      <dgm:spPr/>
      <dgm:t>
        <a:bodyPr/>
        <a:lstStyle/>
        <a:p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Anamnezdə kron xəstəliyi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83D7F3-C104-4544-B66A-FE4AC455100B}" type="parTrans" cxnId="{170CF700-4331-4290-94F1-47C513B2ED95}">
      <dgm:prSet/>
      <dgm:spPr/>
      <dgm:t>
        <a:bodyPr/>
        <a:lstStyle/>
        <a:p>
          <a:endParaRPr lang="ru-RU"/>
        </a:p>
      </dgm:t>
    </dgm:pt>
    <dgm:pt modelId="{7A8FC946-43D4-453F-8A05-84EB94449BE8}" type="sibTrans" cxnId="{170CF700-4331-4290-94F1-47C513B2ED95}">
      <dgm:prSet/>
      <dgm:spPr/>
      <dgm:t>
        <a:bodyPr/>
        <a:lstStyle/>
        <a:p>
          <a:endParaRPr lang="ru-RU"/>
        </a:p>
      </dgm:t>
    </dgm:pt>
    <dgm:pt modelId="{BA861438-2AA9-4AA4-8706-DE852F8A58D7}">
      <dgm:prSet phldrT="[Текст]" custT="1"/>
      <dgm:spPr/>
      <dgm:t>
        <a:bodyPr/>
        <a:lstStyle/>
        <a:p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Anorektal patologiya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D0CD70-918A-43BF-8DCF-C6F2697C4E6D}" type="parTrans" cxnId="{04A80D30-AC33-4834-AEBE-17421277F847}">
      <dgm:prSet/>
      <dgm:spPr/>
      <dgm:t>
        <a:bodyPr/>
        <a:lstStyle/>
        <a:p>
          <a:endParaRPr lang="ru-RU"/>
        </a:p>
      </dgm:t>
    </dgm:pt>
    <dgm:pt modelId="{DA885EDA-5BF3-4718-8854-657514648044}" type="sibTrans" cxnId="{04A80D30-AC33-4834-AEBE-17421277F847}">
      <dgm:prSet/>
      <dgm:spPr/>
      <dgm:t>
        <a:bodyPr/>
        <a:lstStyle/>
        <a:p>
          <a:endParaRPr lang="ru-RU"/>
        </a:p>
      </dgm:t>
    </dgm:pt>
    <dgm:pt modelId="{081FF6C1-1D3C-4A8C-93BE-48753E26DDB8}">
      <dgm:prSet custT="1"/>
      <dgm:spPr/>
      <dgm:t>
        <a:bodyPr/>
        <a:lstStyle/>
        <a:p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Qarındaxili abseslər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F84900-0D8B-452C-AFE7-C8E71C724B77}" type="parTrans" cxnId="{35C67B1A-1E43-4D75-BA07-F3AB67855553}">
      <dgm:prSet/>
      <dgm:spPr/>
      <dgm:t>
        <a:bodyPr/>
        <a:lstStyle/>
        <a:p>
          <a:endParaRPr lang="ru-RU"/>
        </a:p>
      </dgm:t>
    </dgm:pt>
    <dgm:pt modelId="{3EE36D0C-12ED-45BB-9C9B-90697447C56A}" type="sibTrans" cxnId="{35C67B1A-1E43-4D75-BA07-F3AB67855553}">
      <dgm:prSet/>
      <dgm:spPr/>
      <dgm:t>
        <a:bodyPr/>
        <a:lstStyle/>
        <a:p>
          <a:endParaRPr lang="ru-RU"/>
        </a:p>
      </dgm:t>
    </dgm:pt>
    <dgm:pt modelId="{FD48B8ED-861C-441C-B349-BA660FE4EF7F}">
      <dgm:prSet custT="1"/>
      <dgm:spPr/>
      <dgm:t>
        <a:bodyPr/>
        <a:lstStyle/>
        <a:p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Kəskin bağırsaq keçməzliyi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503571-534B-4B14-A98B-BAFAAC55CDA9}" type="parTrans" cxnId="{738C3C88-4F25-4840-9134-547B581F9ACD}">
      <dgm:prSet/>
      <dgm:spPr/>
      <dgm:t>
        <a:bodyPr/>
        <a:lstStyle/>
        <a:p>
          <a:endParaRPr lang="ru-RU"/>
        </a:p>
      </dgm:t>
    </dgm:pt>
    <dgm:pt modelId="{53469D85-4FDE-4F74-8529-A329395FEE2E}" type="sibTrans" cxnId="{738C3C88-4F25-4840-9134-547B581F9ACD}">
      <dgm:prSet/>
      <dgm:spPr/>
      <dgm:t>
        <a:bodyPr/>
        <a:lstStyle/>
        <a:p>
          <a:endParaRPr lang="ru-RU"/>
        </a:p>
      </dgm:t>
    </dgm:pt>
    <dgm:pt modelId="{B1A022DE-3742-4D85-B983-AC4411D083D4}">
      <dgm:prSet custT="1"/>
      <dgm:spPr/>
      <dgm:t>
        <a:bodyPr/>
        <a:lstStyle/>
        <a:p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Bağırsaqdaxili kütlə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C1DF53-AFAD-449C-8E09-146B77EBD2D5}" type="parTrans" cxnId="{B60B3A70-7341-4043-978E-F63BF26098A7}">
      <dgm:prSet/>
      <dgm:spPr/>
      <dgm:t>
        <a:bodyPr/>
        <a:lstStyle/>
        <a:p>
          <a:endParaRPr lang="ru-RU"/>
        </a:p>
      </dgm:t>
    </dgm:pt>
    <dgm:pt modelId="{4C046BB8-8DE3-4E14-B454-F8B74331E7D3}" type="sibTrans" cxnId="{B60B3A70-7341-4043-978E-F63BF26098A7}">
      <dgm:prSet/>
      <dgm:spPr/>
      <dgm:t>
        <a:bodyPr/>
        <a:lstStyle/>
        <a:p>
          <a:endParaRPr lang="ru-RU"/>
        </a:p>
      </dgm:t>
    </dgm:pt>
    <dgm:pt modelId="{1A870F7B-F6B6-4596-B77C-26BD29A5FD43}">
      <dgm:prSet custT="1"/>
      <dgm:spPr/>
      <dgm:t>
        <a:bodyPr/>
        <a:lstStyle/>
        <a:p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Xarici fistullar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47A10E-7902-4649-BA3B-BEA331C87319}" type="parTrans" cxnId="{09169C2C-4D56-44F1-B073-6CE044E03A08}">
      <dgm:prSet/>
      <dgm:spPr/>
      <dgm:t>
        <a:bodyPr/>
        <a:lstStyle/>
        <a:p>
          <a:endParaRPr lang="ru-RU"/>
        </a:p>
      </dgm:t>
    </dgm:pt>
    <dgm:pt modelId="{DFE30714-FF82-4DC7-B103-E2DD53B7E4BB}" type="sibTrans" cxnId="{09169C2C-4D56-44F1-B073-6CE044E03A08}">
      <dgm:prSet/>
      <dgm:spPr/>
      <dgm:t>
        <a:bodyPr/>
        <a:lstStyle/>
        <a:p>
          <a:endParaRPr lang="ru-RU"/>
        </a:p>
      </dgm:t>
    </dgm:pt>
    <dgm:pt modelId="{E73FC93A-F8FF-44B6-A336-0F449FF4018A}">
      <dgm:prSet phldrT="[Текст]" custT="1"/>
      <dgm:spPr/>
      <dgm:t>
        <a:bodyPr/>
        <a:lstStyle/>
        <a:p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Diareya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7F5981-6051-49AF-B779-C0D127E9B139}" type="sibTrans" cxnId="{B57FD9AF-13A3-4E96-8E7E-7917F22F7857}">
      <dgm:prSet/>
      <dgm:spPr/>
      <dgm:t>
        <a:bodyPr/>
        <a:lstStyle/>
        <a:p>
          <a:endParaRPr lang="ru-RU"/>
        </a:p>
      </dgm:t>
    </dgm:pt>
    <dgm:pt modelId="{1FCAE11B-AF5B-44D8-A75B-CDB42BDCD6DB}" type="parTrans" cxnId="{B57FD9AF-13A3-4E96-8E7E-7917F22F7857}">
      <dgm:prSet/>
      <dgm:spPr/>
      <dgm:t>
        <a:bodyPr/>
        <a:lstStyle/>
        <a:p>
          <a:endParaRPr lang="ru-RU"/>
        </a:p>
      </dgm:t>
    </dgm:pt>
    <dgm:pt modelId="{C7BA0A37-B9EF-4C93-ABC7-02718B22A4A1}" type="pres">
      <dgm:prSet presAssocID="{7907FCE3-190A-41A3-97E8-FBBDBC601F75}" presName="diagram" presStyleCnt="0">
        <dgm:presLayoutVars>
          <dgm:dir/>
          <dgm:resizeHandles val="exact"/>
        </dgm:presLayoutVars>
      </dgm:prSet>
      <dgm:spPr/>
    </dgm:pt>
    <dgm:pt modelId="{588C92FC-B036-4844-B12E-48439CD24FBF}" type="pres">
      <dgm:prSet presAssocID="{E73FC93A-F8FF-44B6-A336-0F449FF4018A}" presName="node" presStyleLbl="node1" presStyleIdx="0" presStyleCnt="9">
        <dgm:presLayoutVars>
          <dgm:bulletEnabled val="1"/>
        </dgm:presLayoutVars>
      </dgm:prSet>
      <dgm:spPr/>
    </dgm:pt>
    <dgm:pt modelId="{E8E7EA6C-B663-4BC2-8CD7-DA1CE26A222F}" type="pres">
      <dgm:prSet presAssocID="{3E7F5981-6051-49AF-B779-C0D127E9B139}" presName="sibTrans" presStyleCnt="0"/>
      <dgm:spPr/>
    </dgm:pt>
    <dgm:pt modelId="{3A6B16A2-4330-4DBB-BBA8-29C72784AFBD}" type="pres">
      <dgm:prSet presAssocID="{45F9947B-2F84-42DD-ABA7-BBE2A4A7D07F}" presName="node" presStyleLbl="node1" presStyleIdx="1" presStyleCnt="9">
        <dgm:presLayoutVars>
          <dgm:bulletEnabled val="1"/>
        </dgm:presLayoutVars>
      </dgm:prSet>
      <dgm:spPr/>
    </dgm:pt>
    <dgm:pt modelId="{795CCC6F-586B-4CE8-AB99-2C8A63170DC3}" type="pres">
      <dgm:prSet presAssocID="{1DB595FA-A24C-4342-AB7D-1D4CB55D2ECB}" presName="sibTrans" presStyleCnt="0"/>
      <dgm:spPr/>
    </dgm:pt>
    <dgm:pt modelId="{0801336E-5044-4B5E-96A9-39EBCD5BB9FB}" type="pres">
      <dgm:prSet presAssocID="{218A9153-699B-4EA0-BF5D-ED27604ABE34}" presName="node" presStyleLbl="node1" presStyleIdx="2" presStyleCnt="9" custLinFactNeighborX="1168" custLinFactNeighborY="248">
        <dgm:presLayoutVars>
          <dgm:bulletEnabled val="1"/>
        </dgm:presLayoutVars>
      </dgm:prSet>
      <dgm:spPr/>
    </dgm:pt>
    <dgm:pt modelId="{15C4E2B7-FB44-4E5C-B175-8F31F1A17395}" type="pres">
      <dgm:prSet presAssocID="{9C27D902-798B-442F-972D-EFFA48B8E9ED}" presName="sibTrans" presStyleCnt="0"/>
      <dgm:spPr/>
    </dgm:pt>
    <dgm:pt modelId="{FA05551B-8010-4EBE-82C9-876DD68BCAE3}" type="pres">
      <dgm:prSet presAssocID="{28A9ADAB-ED7A-4F39-96A1-CA1600F3DED8}" presName="node" presStyleLbl="node1" presStyleIdx="3" presStyleCnt="9">
        <dgm:presLayoutVars>
          <dgm:bulletEnabled val="1"/>
        </dgm:presLayoutVars>
      </dgm:prSet>
      <dgm:spPr/>
    </dgm:pt>
    <dgm:pt modelId="{E566B5F0-491D-4BF4-9E72-6AD0369E97CD}" type="pres">
      <dgm:prSet presAssocID="{7A8FC946-43D4-453F-8A05-84EB94449BE8}" presName="sibTrans" presStyleCnt="0"/>
      <dgm:spPr/>
    </dgm:pt>
    <dgm:pt modelId="{7810EAB9-0857-4405-86FF-C1F5CDAA33B7}" type="pres">
      <dgm:prSet presAssocID="{BA861438-2AA9-4AA4-8706-DE852F8A58D7}" presName="node" presStyleLbl="node1" presStyleIdx="4" presStyleCnt="9">
        <dgm:presLayoutVars>
          <dgm:bulletEnabled val="1"/>
        </dgm:presLayoutVars>
      </dgm:prSet>
      <dgm:spPr/>
    </dgm:pt>
    <dgm:pt modelId="{8A7B48AC-C968-42BE-AC2F-0A7BC6495999}" type="pres">
      <dgm:prSet presAssocID="{DA885EDA-5BF3-4718-8854-657514648044}" presName="sibTrans" presStyleCnt="0"/>
      <dgm:spPr/>
    </dgm:pt>
    <dgm:pt modelId="{DEF8044D-A75C-4F83-961E-9A43B1BD7BA1}" type="pres">
      <dgm:prSet presAssocID="{081FF6C1-1D3C-4A8C-93BE-48753E26DDB8}" presName="node" presStyleLbl="node1" presStyleIdx="5" presStyleCnt="9">
        <dgm:presLayoutVars>
          <dgm:bulletEnabled val="1"/>
        </dgm:presLayoutVars>
      </dgm:prSet>
      <dgm:spPr/>
    </dgm:pt>
    <dgm:pt modelId="{BCD2EE19-553B-48A5-A7E2-530F246D8523}" type="pres">
      <dgm:prSet presAssocID="{3EE36D0C-12ED-45BB-9C9B-90697447C56A}" presName="sibTrans" presStyleCnt="0"/>
      <dgm:spPr/>
    </dgm:pt>
    <dgm:pt modelId="{B3E92D0A-1230-4F78-8E4D-1399DD262441}" type="pres">
      <dgm:prSet presAssocID="{FD48B8ED-861C-441C-B349-BA660FE4EF7F}" presName="node" presStyleLbl="node1" presStyleIdx="6" presStyleCnt="9" custLinFactX="100000" custLinFactNeighborX="118795" custLinFactNeighborY="-1504">
        <dgm:presLayoutVars>
          <dgm:bulletEnabled val="1"/>
        </dgm:presLayoutVars>
      </dgm:prSet>
      <dgm:spPr/>
    </dgm:pt>
    <dgm:pt modelId="{5634A2CD-2BBB-449F-B2E2-9C1499B0B005}" type="pres">
      <dgm:prSet presAssocID="{53469D85-4FDE-4F74-8529-A329395FEE2E}" presName="sibTrans" presStyleCnt="0"/>
      <dgm:spPr/>
    </dgm:pt>
    <dgm:pt modelId="{885FBF04-502F-4762-8DB2-99456867B844}" type="pres">
      <dgm:prSet presAssocID="{B1A022DE-3742-4D85-B983-AC4411D083D4}" presName="node" presStyleLbl="node1" presStyleIdx="7" presStyleCnt="9">
        <dgm:presLayoutVars>
          <dgm:bulletEnabled val="1"/>
        </dgm:presLayoutVars>
      </dgm:prSet>
      <dgm:spPr/>
    </dgm:pt>
    <dgm:pt modelId="{3B0EFDA6-0AF5-48D7-A32F-2770C18F80BB}" type="pres">
      <dgm:prSet presAssocID="{4C046BB8-8DE3-4E14-B454-F8B74331E7D3}" presName="sibTrans" presStyleCnt="0"/>
      <dgm:spPr/>
    </dgm:pt>
    <dgm:pt modelId="{F2F3CAA9-7C9A-4B86-94BB-BCCE156A3B2B}" type="pres">
      <dgm:prSet presAssocID="{1A870F7B-F6B6-4596-B77C-26BD29A5FD43}" presName="node" presStyleLbl="node1" presStyleIdx="8" presStyleCnt="9" custLinFactX="-100000" custLinFactNeighborX="-119765" custLinFactNeighborY="1468">
        <dgm:presLayoutVars>
          <dgm:bulletEnabled val="1"/>
        </dgm:presLayoutVars>
      </dgm:prSet>
      <dgm:spPr/>
    </dgm:pt>
  </dgm:ptLst>
  <dgm:cxnLst>
    <dgm:cxn modelId="{11ED6200-0F45-4ACE-BA14-E9A87452DEE8}" srcId="{7907FCE3-190A-41A3-97E8-FBBDBC601F75}" destId="{45F9947B-2F84-42DD-ABA7-BBE2A4A7D07F}" srcOrd="1" destOrd="0" parTransId="{518BD9AA-3278-449A-BBCF-B4834B7C9027}" sibTransId="{1DB595FA-A24C-4342-AB7D-1D4CB55D2ECB}"/>
    <dgm:cxn modelId="{170CF700-4331-4290-94F1-47C513B2ED95}" srcId="{7907FCE3-190A-41A3-97E8-FBBDBC601F75}" destId="{28A9ADAB-ED7A-4F39-96A1-CA1600F3DED8}" srcOrd="3" destOrd="0" parTransId="{E783D7F3-C104-4544-B66A-FE4AC455100B}" sibTransId="{7A8FC946-43D4-453F-8A05-84EB94449BE8}"/>
    <dgm:cxn modelId="{35C67B1A-1E43-4D75-BA07-F3AB67855553}" srcId="{7907FCE3-190A-41A3-97E8-FBBDBC601F75}" destId="{081FF6C1-1D3C-4A8C-93BE-48753E26DDB8}" srcOrd="5" destOrd="0" parTransId="{03F84900-0D8B-452C-AFE7-C8E71C724B77}" sibTransId="{3EE36D0C-12ED-45BB-9C9B-90697447C56A}"/>
    <dgm:cxn modelId="{09169C2C-4D56-44F1-B073-6CE044E03A08}" srcId="{7907FCE3-190A-41A3-97E8-FBBDBC601F75}" destId="{1A870F7B-F6B6-4596-B77C-26BD29A5FD43}" srcOrd="8" destOrd="0" parTransId="{8B47A10E-7902-4649-BA3B-BEA331C87319}" sibTransId="{DFE30714-FF82-4DC7-B103-E2DD53B7E4BB}"/>
    <dgm:cxn modelId="{04A80D30-AC33-4834-AEBE-17421277F847}" srcId="{7907FCE3-190A-41A3-97E8-FBBDBC601F75}" destId="{BA861438-2AA9-4AA4-8706-DE852F8A58D7}" srcOrd="4" destOrd="0" parTransId="{04D0CD70-918A-43BF-8DCF-C6F2697C4E6D}" sibTransId="{DA885EDA-5BF3-4718-8854-657514648044}"/>
    <dgm:cxn modelId="{2E8EEB41-B3BB-45DE-9F82-9D6CEF317977}" type="presOf" srcId="{28A9ADAB-ED7A-4F39-96A1-CA1600F3DED8}" destId="{FA05551B-8010-4EBE-82C9-876DD68BCAE3}" srcOrd="0" destOrd="0" presId="urn:microsoft.com/office/officeart/2005/8/layout/default#2"/>
    <dgm:cxn modelId="{2BC76F66-F112-4E33-A42B-E22572CDCD43}" type="presOf" srcId="{BA861438-2AA9-4AA4-8706-DE852F8A58D7}" destId="{7810EAB9-0857-4405-86FF-C1F5CDAA33B7}" srcOrd="0" destOrd="0" presId="urn:microsoft.com/office/officeart/2005/8/layout/default#2"/>
    <dgm:cxn modelId="{06328B48-6E1A-4A81-B4D0-CF34A4ABCAFA}" type="presOf" srcId="{FD48B8ED-861C-441C-B349-BA660FE4EF7F}" destId="{B3E92D0A-1230-4F78-8E4D-1399DD262441}" srcOrd="0" destOrd="0" presId="urn:microsoft.com/office/officeart/2005/8/layout/default#2"/>
    <dgm:cxn modelId="{71BAAD6A-31F1-4EE0-BD43-DB02E9A40E49}" type="presOf" srcId="{218A9153-699B-4EA0-BF5D-ED27604ABE34}" destId="{0801336E-5044-4B5E-96A9-39EBCD5BB9FB}" srcOrd="0" destOrd="0" presId="urn:microsoft.com/office/officeart/2005/8/layout/default#2"/>
    <dgm:cxn modelId="{B60B3A70-7341-4043-978E-F63BF26098A7}" srcId="{7907FCE3-190A-41A3-97E8-FBBDBC601F75}" destId="{B1A022DE-3742-4D85-B983-AC4411D083D4}" srcOrd="7" destOrd="0" parTransId="{F7C1DF53-AFAD-449C-8E09-146B77EBD2D5}" sibTransId="{4C046BB8-8DE3-4E14-B454-F8B74331E7D3}"/>
    <dgm:cxn modelId="{4FD40571-6CC0-46D8-864A-2F796ACF9C42}" type="presOf" srcId="{B1A022DE-3742-4D85-B983-AC4411D083D4}" destId="{885FBF04-502F-4762-8DB2-99456867B844}" srcOrd="0" destOrd="0" presId="urn:microsoft.com/office/officeart/2005/8/layout/default#2"/>
    <dgm:cxn modelId="{738C3C88-4F25-4840-9134-547B581F9ACD}" srcId="{7907FCE3-190A-41A3-97E8-FBBDBC601F75}" destId="{FD48B8ED-861C-441C-B349-BA660FE4EF7F}" srcOrd="6" destOrd="0" parTransId="{AC503571-534B-4B14-A98B-BAFAAC55CDA9}" sibTransId="{53469D85-4FDE-4F74-8529-A329395FEE2E}"/>
    <dgm:cxn modelId="{C06E9B9D-360B-4B6B-8A78-CB175598224B}" type="presOf" srcId="{081FF6C1-1D3C-4A8C-93BE-48753E26DDB8}" destId="{DEF8044D-A75C-4F83-961E-9A43B1BD7BA1}" srcOrd="0" destOrd="0" presId="urn:microsoft.com/office/officeart/2005/8/layout/default#2"/>
    <dgm:cxn modelId="{570E01AB-43BC-4E56-BF6C-3D11331FB5B4}" srcId="{7907FCE3-190A-41A3-97E8-FBBDBC601F75}" destId="{218A9153-699B-4EA0-BF5D-ED27604ABE34}" srcOrd="2" destOrd="0" parTransId="{FD78CAB2-F26F-4FE0-AD4B-79F44A816E5B}" sibTransId="{9C27D902-798B-442F-972D-EFFA48B8E9ED}"/>
    <dgm:cxn modelId="{BB7BA4AD-8E43-4F02-B17D-01C68B277309}" type="presOf" srcId="{1A870F7B-F6B6-4596-B77C-26BD29A5FD43}" destId="{F2F3CAA9-7C9A-4B86-94BB-BCCE156A3B2B}" srcOrd="0" destOrd="0" presId="urn:microsoft.com/office/officeart/2005/8/layout/default#2"/>
    <dgm:cxn modelId="{B57FD9AF-13A3-4E96-8E7E-7917F22F7857}" srcId="{7907FCE3-190A-41A3-97E8-FBBDBC601F75}" destId="{E73FC93A-F8FF-44B6-A336-0F449FF4018A}" srcOrd="0" destOrd="0" parTransId="{1FCAE11B-AF5B-44D8-A75B-CDB42BDCD6DB}" sibTransId="{3E7F5981-6051-49AF-B779-C0D127E9B139}"/>
    <dgm:cxn modelId="{EC5F2BD4-5C60-4BD2-8ECB-5062C0AA6A38}" type="presOf" srcId="{7907FCE3-190A-41A3-97E8-FBBDBC601F75}" destId="{C7BA0A37-B9EF-4C93-ABC7-02718B22A4A1}" srcOrd="0" destOrd="0" presId="urn:microsoft.com/office/officeart/2005/8/layout/default#2"/>
    <dgm:cxn modelId="{39A01AE0-E655-488F-B560-8F77E121C02C}" type="presOf" srcId="{E73FC93A-F8FF-44B6-A336-0F449FF4018A}" destId="{588C92FC-B036-4844-B12E-48439CD24FBF}" srcOrd="0" destOrd="0" presId="urn:microsoft.com/office/officeart/2005/8/layout/default#2"/>
    <dgm:cxn modelId="{08B988F7-22A8-4DE4-85AA-98B48EF69A1A}" type="presOf" srcId="{45F9947B-2F84-42DD-ABA7-BBE2A4A7D07F}" destId="{3A6B16A2-4330-4DBB-BBA8-29C72784AFBD}" srcOrd="0" destOrd="0" presId="urn:microsoft.com/office/officeart/2005/8/layout/default#2"/>
    <dgm:cxn modelId="{FB25D75F-A1CB-4577-90FA-0F3882CCB9C2}" type="presParOf" srcId="{C7BA0A37-B9EF-4C93-ABC7-02718B22A4A1}" destId="{588C92FC-B036-4844-B12E-48439CD24FBF}" srcOrd="0" destOrd="0" presId="urn:microsoft.com/office/officeart/2005/8/layout/default#2"/>
    <dgm:cxn modelId="{B27E0AFF-6114-43F2-9406-801F0DA3B672}" type="presParOf" srcId="{C7BA0A37-B9EF-4C93-ABC7-02718B22A4A1}" destId="{E8E7EA6C-B663-4BC2-8CD7-DA1CE26A222F}" srcOrd="1" destOrd="0" presId="urn:microsoft.com/office/officeart/2005/8/layout/default#2"/>
    <dgm:cxn modelId="{7AAF8748-34B9-4399-9748-7ED0B4AED3F8}" type="presParOf" srcId="{C7BA0A37-B9EF-4C93-ABC7-02718B22A4A1}" destId="{3A6B16A2-4330-4DBB-BBA8-29C72784AFBD}" srcOrd="2" destOrd="0" presId="urn:microsoft.com/office/officeart/2005/8/layout/default#2"/>
    <dgm:cxn modelId="{DDD0FDA1-11C1-4262-8396-379DFB4E68CB}" type="presParOf" srcId="{C7BA0A37-B9EF-4C93-ABC7-02718B22A4A1}" destId="{795CCC6F-586B-4CE8-AB99-2C8A63170DC3}" srcOrd="3" destOrd="0" presId="urn:microsoft.com/office/officeart/2005/8/layout/default#2"/>
    <dgm:cxn modelId="{FDFA5FCD-362D-4700-AC72-1D25DA11B135}" type="presParOf" srcId="{C7BA0A37-B9EF-4C93-ABC7-02718B22A4A1}" destId="{0801336E-5044-4B5E-96A9-39EBCD5BB9FB}" srcOrd="4" destOrd="0" presId="urn:microsoft.com/office/officeart/2005/8/layout/default#2"/>
    <dgm:cxn modelId="{64C9C01F-85DA-4F26-8118-079205C9B238}" type="presParOf" srcId="{C7BA0A37-B9EF-4C93-ABC7-02718B22A4A1}" destId="{15C4E2B7-FB44-4E5C-B175-8F31F1A17395}" srcOrd="5" destOrd="0" presId="urn:microsoft.com/office/officeart/2005/8/layout/default#2"/>
    <dgm:cxn modelId="{2CD79692-C9BE-459C-880A-7908F4DD35D7}" type="presParOf" srcId="{C7BA0A37-B9EF-4C93-ABC7-02718B22A4A1}" destId="{FA05551B-8010-4EBE-82C9-876DD68BCAE3}" srcOrd="6" destOrd="0" presId="urn:microsoft.com/office/officeart/2005/8/layout/default#2"/>
    <dgm:cxn modelId="{A9F732D7-6545-4255-A282-4F0B039903C7}" type="presParOf" srcId="{C7BA0A37-B9EF-4C93-ABC7-02718B22A4A1}" destId="{E566B5F0-491D-4BF4-9E72-6AD0369E97CD}" srcOrd="7" destOrd="0" presId="urn:microsoft.com/office/officeart/2005/8/layout/default#2"/>
    <dgm:cxn modelId="{D1B8322E-C7B1-4789-B431-BFA06F3F86D9}" type="presParOf" srcId="{C7BA0A37-B9EF-4C93-ABC7-02718B22A4A1}" destId="{7810EAB9-0857-4405-86FF-C1F5CDAA33B7}" srcOrd="8" destOrd="0" presId="urn:microsoft.com/office/officeart/2005/8/layout/default#2"/>
    <dgm:cxn modelId="{2480BBB3-25C3-4495-80C1-E3058B96793C}" type="presParOf" srcId="{C7BA0A37-B9EF-4C93-ABC7-02718B22A4A1}" destId="{8A7B48AC-C968-42BE-AC2F-0A7BC6495999}" srcOrd="9" destOrd="0" presId="urn:microsoft.com/office/officeart/2005/8/layout/default#2"/>
    <dgm:cxn modelId="{C9F03EE1-3DFC-452F-9A2A-BE287C76D4F5}" type="presParOf" srcId="{C7BA0A37-B9EF-4C93-ABC7-02718B22A4A1}" destId="{DEF8044D-A75C-4F83-961E-9A43B1BD7BA1}" srcOrd="10" destOrd="0" presId="urn:microsoft.com/office/officeart/2005/8/layout/default#2"/>
    <dgm:cxn modelId="{23B8A0F1-84A3-4819-A8B1-013C95C4EB71}" type="presParOf" srcId="{C7BA0A37-B9EF-4C93-ABC7-02718B22A4A1}" destId="{BCD2EE19-553B-48A5-A7E2-530F246D8523}" srcOrd="11" destOrd="0" presId="urn:microsoft.com/office/officeart/2005/8/layout/default#2"/>
    <dgm:cxn modelId="{A408B7BD-5ED5-4551-8526-D2F7F1D1EBBD}" type="presParOf" srcId="{C7BA0A37-B9EF-4C93-ABC7-02718B22A4A1}" destId="{B3E92D0A-1230-4F78-8E4D-1399DD262441}" srcOrd="12" destOrd="0" presId="urn:microsoft.com/office/officeart/2005/8/layout/default#2"/>
    <dgm:cxn modelId="{0F65925F-C997-4263-A883-BBCF4DB92877}" type="presParOf" srcId="{C7BA0A37-B9EF-4C93-ABC7-02718B22A4A1}" destId="{5634A2CD-2BBB-449F-B2E2-9C1499B0B005}" srcOrd="13" destOrd="0" presId="urn:microsoft.com/office/officeart/2005/8/layout/default#2"/>
    <dgm:cxn modelId="{A3619DC6-4907-4324-B25D-E9B2FFA8AAAC}" type="presParOf" srcId="{C7BA0A37-B9EF-4C93-ABC7-02718B22A4A1}" destId="{885FBF04-502F-4762-8DB2-99456867B844}" srcOrd="14" destOrd="0" presId="urn:microsoft.com/office/officeart/2005/8/layout/default#2"/>
    <dgm:cxn modelId="{59F4B398-4299-4104-9DF5-0C2FBEC21DD4}" type="presParOf" srcId="{C7BA0A37-B9EF-4C93-ABC7-02718B22A4A1}" destId="{3B0EFDA6-0AF5-48D7-A32F-2770C18F80BB}" srcOrd="15" destOrd="0" presId="urn:microsoft.com/office/officeart/2005/8/layout/default#2"/>
    <dgm:cxn modelId="{B9113797-A97E-4A59-9594-10443882748E}" type="presParOf" srcId="{C7BA0A37-B9EF-4C93-ABC7-02718B22A4A1}" destId="{F2F3CAA9-7C9A-4B86-94BB-BCCE156A3B2B}" srcOrd="16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8C92FC-B036-4844-B12E-48439CD24FBF}">
      <dsp:nvSpPr>
        <dsp:cNvPr id="0" name=""/>
        <dsp:cNvSpPr/>
      </dsp:nvSpPr>
      <dsp:spPr>
        <a:xfrm>
          <a:off x="1213981" y="1533"/>
          <a:ext cx="2229523" cy="1337714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Diareya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13981" y="1533"/>
        <a:ext cx="2229523" cy="1337714"/>
      </dsp:txXfrm>
    </dsp:sp>
    <dsp:sp modelId="{3A6B16A2-4330-4DBB-BBA8-29C72784AFBD}">
      <dsp:nvSpPr>
        <dsp:cNvPr id="0" name=""/>
        <dsp:cNvSpPr/>
      </dsp:nvSpPr>
      <dsp:spPr>
        <a:xfrm>
          <a:off x="3666457" y="1533"/>
          <a:ext cx="2229523" cy="1337714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5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5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5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Qarın ağrıları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66457" y="1533"/>
        <a:ext cx="2229523" cy="1337714"/>
      </dsp:txXfrm>
    </dsp:sp>
    <dsp:sp modelId="{0801336E-5044-4B5E-96A9-39EBCD5BB9FB}">
      <dsp:nvSpPr>
        <dsp:cNvPr id="0" name=""/>
        <dsp:cNvSpPr/>
      </dsp:nvSpPr>
      <dsp:spPr>
        <a:xfrm>
          <a:off x="6144973" y="4851"/>
          <a:ext cx="2229523" cy="1337714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1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1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1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Subfebril hərarət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44973" y="4851"/>
        <a:ext cx="2229523" cy="1337714"/>
      </dsp:txXfrm>
    </dsp:sp>
    <dsp:sp modelId="{FA05551B-8010-4EBE-82C9-876DD68BCAE3}">
      <dsp:nvSpPr>
        <dsp:cNvPr id="0" name=""/>
        <dsp:cNvSpPr/>
      </dsp:nvSpPr>
      <dsp:spPr>
        <a:xfrm>
          <a:off x="1213981" y="1562199"/>
          <a:ext cx="2229523" cy="1337714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15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15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15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Anamnezdə kron xəstəliyi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13981" y="1562199"/>
        <a:ext cx="2229523" cy="1337714"/>
      </dsp:txXfrm>
    </dsp:sp>
    <dsp:sp modelId="{7810EAB9-0857-4405-86FF-C1F5CDAA33B7}">
      <dsp:nvSpPr>
        <dsp:cNvPr id="0" name=""/>
        <dsp:cNvSpPr/>
      </dsp:nvSpPr>
      <dsp:spPr>
        <a:xfrm>
          <a:off x="3666457" y="1562199"/>
          <a:ext cx="2229523" cy="1337714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2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Anorektal patologiya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66457" y="1562199"/>
        <a:ext cx="2229523" cy="1337714"/>
      </dsp:txXfrm>
    </dsp:sp>
    <dsp:sp modelId="{DEF8044D-A75C-4F83-961E-9A43B1BD7BA1}">
      <dsp:nvSpPr>
        <dsp:cNvPr id="0" name=""/>
        <dsp:cNvSpPr/>
      </dsp:nvSpPr>
      <dsp:spPr>
        <a:xfrm>
          <a:off x="6118933" y="1562199"/>
          <a:ext cx="2229523" cy="1337714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5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25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5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Qarındaxili abseslər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18933" y="1562199"/>
        <a:ext cx="2229523" cy="1337714"/>
      </dsp:txXfrm>
    </dsp:sp>
    <dsp:sp modelId="{B3E92D0A-1230-4F78-8E4D-1399DD262441}">
      <dsp:nvSpPr>
        <dsp:cNvPr id="0" name=""/>
        <dsp:cNvSpPr/>
      </dsp:nvSpPr>
      <dsp:spPr>
        <a:xfrm>
          <a:off x="6092067" y="3102747"/>
          <a:ext cx="2229523" cy="1337714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3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3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3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Kəskin bağırsaq keçməzliyi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92067" y="3102747"/>
        <a:ext cx="2229523" cy="1337714"/>
      </dsp:txXfrm>
    </dsp:sp>
    <dsp:sp modelId="{885FBF04-502F-4762-8DB2-99456867B844}">
      <dsp:nvSpPr>
        <dsp:cNvPr id="0" name=""/>
        <dsp:cNvSpPr/>
      </dsp:nvSpPr>
      <dsp:spPr>
        <a:xfrm>
          <a:off x="3666457" y="3122866"/>
          <a:ext cx="2229523" cy="1337714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35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35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35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Bağırsaqdaxili kütlə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66457" y="3122866"/>
        <a:ext cx="2229523" cy="1337714"/>
      </dsp:txXfrm>
    </dsp:sp>
    <dsp:sp modelId="{F2F3CAA9-7C9A-4B86-94BB-BCCE156A3B2B}">
      <dsp:nvSpPr>
        <dsp:cNvPr id="0" name=""/>
        <dsp:cNvSpPr/>
      </dsp:nvSpPr>
      <dsp:spPr>
        <a:xfrm>
          <a:off x="1219220" y="3124399"/>
          <a:ext cx="2229523" cy="1337714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Xarici fistullar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19220" y="3124399"/>
        <a:ext cx="2229523" cy="13377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34167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31400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949701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40341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09447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5415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78486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61776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06790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6111170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96095970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Dos.Dr.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Ə.Rüstəm, Dr. S.Məmmədova, Dr. N.Süleymanova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Kron(Chron)</a:t>
            </a:r>
          </a:p>
          <a:p>
            <a:pPr algn="r"/>
            <a:r>
              <a:rPr lang="az-Latn-A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xəstəliyi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10740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az-Latn-AZ" altLang="en-US" sz="48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/>
              <a:t>KRON</a:t>
            </a:r>
            <a:r>
              <a:rPr lang="en-US" sz="4000" dirty="0">
                <a:solidFill>
                  <a:srgbClr val="7030A0"/>
                </a:solidFill>
              </a:rPr>
              <a:t> (</a:t>
            </a:r>
            <a:r>
              <a:rPr lang="en-US" sz="4000" dirty="0"/>
              <a:t>CROHN) </a:t>
            </a:r>
            <a:r>
              <a:rPr lang="en-US" sz="4000" dirty="0">
                <a:solidFill>
                  <a:srgbClr val="7030A0"/>
                </a:solidFill>
              </a:rPr>
              <a:t>XƏSTƏLİYİ</a:t>
            </a:r>
            <a:br>
              <a:rPr lang="az-Latn-AZ" altLang="en-US" sz="48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endParaRPr lang="az-Latn-AZ" altLang="en-US" sz="4800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az-Latn-AZ" altLang="en-US" sz="2000" dirty="0"/>
              <a:t>Tibb ü.f.d., Dosent Ədalət Məhəmmədəli oğlu RÜSTƏM,</a:t>
            </a:r>
            <a:r>
              <a:rPr lang="en-US" altLang="en-US" sz="2000" dirty="0"/>
              <a:t> </a:t>
            </a:r>
            <a:endParaRPr lang="az-Latn-AZ" altLang="en-US" sz="20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altLang="en-US" sz="2000" dirty="0"/>
              <a:t>Do</a:t>
            </a:r>
            <a:r>
              <a:rPr lang="az-Latn-AZ" altLang="en-US" sz="2000" dirty="0"/>
              <a:t>ktorant Sənəm Yolçu qızı Məmmədova,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az-Latn-AZ" altLang="en-US" sz="2000" dirty="0"/>
              <a:t>Dr. Nuranə Zahid qızı Süleymanova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az-Latn-AZ" altLang="en-US" sz="2000" dirty="0"/>
              <a:t>ATU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64574" y="-3282"/>
            <a:ext cx="5862851" cy="623970"/>
          </a:xfrm>
        </p:spPr>
        <p:txBody>
          <a:bodyPr>
            <a:noAutofit/>
          </a:bodyPr>
          <a:lstStyle/>
          <a:p>
            <a:r>
              <a:rPr lang="az-Latn-AZ" altLang="en-US" sz="4000" dirty="0">
                <a:solidFill>
                  <a:srgbClr val="7030A0"/>
                </a:solidFill>
                <a:cs typeface="Times New Roman" pitchFamily="18" charset="0"/>
              </a:rPr>
              <a:t>Tərifi</a:t>
            </a:r>
            <a:endParaRPr lang="az-Latn-AZ" altLang="en-US" sz="3200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903743" y="1580018"/>
            <a:ext cx="5181600" cy="4351338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err="1"/>
              <a:t>Həzm</a:t>
            </a:r>
            <a:r>
              <a:rPr lang="az-Latn-AZ" sz="2800" dirty="0"/>
              <a:t> </a:t>
            </a:r>
            <a:r>
              <a:rPr lang="en-US" sz="2800" dirty="0" err="1"/>
              <a:t>traktının</a:t>
            </a:r>
            <a:r>
              <a:rPr lang="en-US" sz="2800" dirty="0"/>
              <a:t> </a:t>
            </a:r>
            <a:r>
              <a:rPr lang="en-US" sz="2800" dirty="0" err="1"/>
              <a:t>müəyyən</a:t>
            </a:r>
            <a:r>
              <a:rPr lang="en-US" sz="2800" dirty="0"/>
              <a:t> </a:t>
            </a:r>
            <a:r>
              <a:rPr lang="en-US" sz="2800" dirty="0" err="1"/>
              <a:t>seqmentinin</a:t>
            </a:r>
            <a:r>
              <a:rPr lang="en-US" sz="2800" dirty="0"/>
              <a:t> </a:t>
            </a:r>
            <a:r>
              <a:rPr lang="en-US" sz="2800" dirty="0" err="1"/>
              <a:t>bütün</a:t>
            </a:r>
            <a:r>
              <a:rPr lang="en-US" sz="2800" dirty="0"/>
              <a:t> q</a:t>
            </a:r>
            <a:r>
              <a:rPr lang="az-Latn-AZ" sz="2800" dirty="0"/>
              <a:t>işala</a:t>
            </a:r>
            <a:r>
              <a:rPr lang="en-US" sz="2800" dirty="0" err="1"/>
              <a:t>rını</a:t>
            </a:r>
            <a:r>
              <a:rPr lang="en-US" sz="2800" dirty="0"/>
              <a:t> </a:t>
            </a:r>
            <a:r>
              <a:rPr lang="en-US" sz="2800" dirty="0" err="1"/>
              <a:t>əhatə</a:t>
            </a:r>
            <a:r>
              <a:rPr lang="en-US" sz="2800" dirty="0"/>
              <a:t> </a:t>
            </a:r>
            <a:r>
              <a:rPr lang="en-US" sz="2800" dirty="0" err="1"/>
              <a:t>edən</a:t>
            </a:r>
            <a:r>
              <a:rPr lang="en-US" sz="2800" dirty="0"/>
              <a:t> (transmural) </a:t>
            </a:r>
            <a:r>
              <a:rPr lang="en-US" sz="2800" dirty="0" err="1"/>
              <a:t>qranulomatoz</a:t>
            </a:r>
            <a:r>
              <a:rPr lang="en-US" sz="2800" dirty="0"/>
              <a:t> </a:t>
            </a:r>
            <a:r>
              <a:rPr lang="en-US" sz="2800" dirty="0" err="1"/>
              <a:t>iltihab</a:t>
            </a:r>
            <a:r>
              <a:rPr lang="en-US" sz="2800" dirty="0"/>
              <a:t> </a:t>
            </a:r>
            <a:r>
              <a:rPr lang="en-US" sz="2800" dirty="0" err="1"/>
              <a:t>xəstəliyidir</a:t>
            </a:r>
            <a:r>
              <a:rPr lang="en-US" sz="2800" dirty="0"/>
              <a:t>. </a:t>
            </a:r>
            <a:endParaRPr lang="az-Latn-AZ" sz="2800" dirty="0"/>
          </a:p>
          <a:p>
            <a:pPr marL="0" indent="0">
              <a:buNone/>
            </a:pPr>
            <a:endParaRPr lang="az-Latn-AZ" sz="2800" dirty="0"/>
          </a:p>
          <a:p>
            <a:pPr marL="0" indent="0">
              <a:buNone/>
            </a:pPr>
            <a:r>
              <a:rPr lang="az-Latn-AZ" sz="2800" dirty="0"/>
              <a:t>Ən çox n</a:t>
            </a:r>
            <a:r>
              <a:rPr lang="en-US" sz="2800" dirty="0" err="1"/>
              <a:t>azik</a:t>
            </a:r>
            <a:r>
              <a:rPr lang="en-US" sz="2800" dirty="0"/>
              <a:t> </a:t>
            </a:r>
            <a:r>
              <a:rPr lang="en-US" sz="2800" dirty="0" err="1"/>
              <a:t>bağırsağın</a:t>
            </a:r>
            <a:r>
              <a:rPr lang="en-US" sz="2800" dirty="0"/>
              <a:t> distal </a:t>
            </a:r>
            <a:r>
              <a:rPr lang="en-US" sz="2800" dirty="0" err="1"/>
              <a:t>hissəsi</a:t>
            </a:r>
            <a:r>
              <a:rPr lang="az-Latn-AZ" sz="2800" dirty="0"/>
              <a:t>ndə  – qalça bağırsaqda təsadüf edir (</a:t>
            </a:r>
            <a:r>
              <a:rPr lang="en-US" sz="2800" u="sng" dirty="0"/>
              <a:t>regional </a:t>
            </a:r>
            <a:r>
              <a:rPr lang="en-US" sz="2800" u="sng" dirty="0" err="1"/>
              <a:t>və</a:t>
            </a:r>
            <a:r>
              <a:rPr lang="en-US" sz="2800" u="sng" dirty="0"/>
              <a:t> </a:t>
            </a:r>
            <a:r>
              <a:rPr lang="en-US" sz="2800" u="sng" dirty="0" err="1"/>
              <a:t>ya</a:t>
            </a:r>
            <a:r>
              <a:rPr lang="en-US" sz="2800" u="sng" dirty="0"/>
              <a:t> terminal </a:t>
            </a:r>
            <a:r>
              <a:rPr lang="en-US" sz="2800" u="sng" dirty="0" err="1"/>
              <a:t>ileit</a:t>
            </a:r>
            <a:r>
              <a:rPr lang="az-Latn-AZ" sz="2800" u="sng" dirty="0"/>
              <a:t>)</a:t>
            </a:r>
            <a:r>
              <a:rPr lang="en-US" sz="2800" u="sng" dirty="0"/>
              <a:t>  </a:t>
            </a:r>
            <a:endParaRPr lang="az-Latn-AZ" sz="2800" u="sng" dirty="0"/>
          </a:p>
        </p:txBody>
      </p:sp>
      <p:pic>
        <p:nvPicPr>
          <p:cNvPr id="9" name="Рисунок 2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9" t="17454" r="7339" b="10981"/>
          <a:stretch/>
        </p:blipFill>
        <p:spPr>
          <a:xfrm>
            <a:off x="6456040" y="1460393"/>
            <a:ext cx="4965576" cy="459058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>
                <a:solidFill>
                  <a:srgbClr val="7030A0"/>
                </a:solidFill>
                <a:cs typeface="Times New Roman" pitchFamily="18" charset="0"/>
              </a:rPr>
              <a:t>Rastgəlmə tezliyi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>
                <a:cs typeface="Times New Roman" pitchFamily="18" charset="0"/>
              </a:rPr>
              <a:t>ABŞ </a:t>
            </a:r>
            <a:r>
              <a:rPr lang="en-US" sz="2800" dirty="0" err="1">
                <a:cs typeface="Times New Roman" pitchFamily="18" charset="0"/>
              </a:rPr>
              <a:t>və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Avropa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ölkələri</a:t>
            </a:r>
            <a:r>
              <a:rPr lang="az-Latn-AZ" sz="2800" dirty="0">
                <a:cs typeface="Times New Roman" pitchFamily="18" charset="0"/>
              </a:rPr>
              <a:t> əhalisinin </a:t>
            </a:r>
            <a:r>
              <a:rPr lang="en-US" sz="2800" dirty="0" err="1">
                <a:cs typeface="Times New Roman" pitchFamily="18" charset="0"/>
              </a:rPr>
              <a:t>hər</a:t>
            </a:r>
            <a:r>
              <a:rPr lang="en-US" sz="2800" dirty="0">
                <a:cs typeface="Times New Roman" pitchFamily="18" charset="0"/>
              </a:rPr>
              <a:t> 100 000</a:t>
            </a:r>
            <a:r>
              <a:rPr lang="az-Latn-AZ" sz="2800" dirty="0">
                <a:cs typeface="Times New Roman" pitchFamily="18" charset="0"/>
              </a:rPr>
              <a:t>-dən </a:t>
            </a:r>
            <a:r>
              <a:rPr lang="en-US" sz="2800" dirty="0">
                <a:cs typeface="Times New Roman" pitchFamily="18" charset="0"/>
              </a:rPr>
              <a:t>2-9-da.</a:t>
            </a:r>
            <a:endParaRPr lang="az-Latn-AZ" sz="2800" dirty="0">
              <a:cs typeface="Times New Roman" pitchFamily="18" charset="0"/>
            </a:endParaRPr>
          </a:p>
          <a:p>
            <a:pPr marL="0" indent="0">
              <a:buNone/>
            </a:pPr>
            <a:endParaRPr lang="az-Latn-AZ" sz="2800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dirty="0" err="1">
                <a:cs typeface="Times New Roman" pitchFamily="18" charset="0"/>
              </a:rPr>
              <a:t>Aşkenazi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yəhudiləri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arasında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rastgəlmə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tezliyi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az-Latn-AZ" sz="2800" dirty="0">
                <a:cs typeface="Times New Roman" pitchFamily="18" charset="0"/>
              </a:rPr>
              <a:t>ən </a:t>
            </a:r>
            <a:r>
              <a:rPr lang="en-US" sz="2800" dirty="0" err="1">
                <a:cs typeface="Times New Roman" pitchFamily="18" charset="0"/>
              </a:rPr>
              <a:t>yüksəkdir</a:t>
            </a:r>
            <a:r>
              <a:rPr lang="en-US" sz="2800" dirty="0">
                <a:cs typeface="Times New Roman" pitchFamily="18" charset="0"/>
              </a:rPr>
              <a:t>. </a:t>
            </a:r>
            <a:endParaRPr lang="az-Latn-AZ" sz="2800" dirty="0">
              <a:cs typeface="Times New Roman" pitchFamily="18" charset="0"/>
            </a:endParaRPr>
          </a:p>
          <a:p>
            <a:pPr marL="0" indent="0">
              <a:buNone/>
            </a:pPr>
            <a:endParaRPr lang="az-Latn-AZ" sz="2800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dirty="0">
                <a:cs typeface="Times New Roman" pitchFamily="18" charset="0"/>
              </a:rPr>
              <a:t>Bimodal </a:t>
            </a:r>
            <a:r>
              <a:rPr lang="en-US" sz="2800" dirty="0" err="1">
                <a:cs typeface="Times New Roman" pitchFamily="18" charset="0"/>
              </a:rPr>
              <a:t>təzahür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edir</a:t>
            </a:r>
            <a:r>
              <a:rPr lang="az-Latn-AZ" sz="2800" dirty="0">
                <a:cs typeface="Times New Roman" pitchFamily="18" charset="0"/>
              </a:rPr>
              <a:t>:</a:t>
            </a:r>
            <a:r>
              <a:rPr lang="en-US" sz="2800" dirty="0">
                <a:cs typeface="Times New Roman" pitchFamily="18" charset="0"/>
              </a:rPr>
              <a:t> 15-40 </a:t>
            </a:r>
            <a:r>
              <a:rPr lang="en-US" sz="2800" dirty="0" err="1">
                <a:cs typeface="Times New Roman" pitchFamily="18" charset="0"/>
              </a:rPr>
              <a:t>və</a:t>
            </a:r>
            <a:r>
              <a:rPr lang="en-US" sz="2800" dirty="0">
                <a:cs typeface="Times New Roman" pitchFamily="18" charset="0"/>
              </a:rPr>
              <a:t> 50-70 </a:t>
            </a:r>
            <a:r>
              <a:rPr lang="en-US" sz="2800" dirty="0" err="1">
                <a:cs typeface="Times New Roman" pitchFamily="18" charset="0"/>
              </a:rPr>
              <a:t>yaşlarında</a:t>
            </a:r>
            <a:r>
              <a:rPr lang="az-Latn-AZ" sz="2800" dirty="0">
                <a:cs typeface="Times New Roman" pitchFamily="18" charset="0"/>
              </a:rPr>
              <a:t>.</a:t>
            </a:r>
            <a:endParaRPr lang="ru-RU" sz="28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577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95978"/>
          </a:xfrm>
        </p:spPr>
        <p:txBody>
          <a:bodyPr/>
          <a:lstStyle/>
          <a:p>
            <a:r>
              <a:rPr lang="az-Latn-AZ" sz="3600" dirty="0">
                <a:solidFill>
                  <a:srgbClr val="7030A0"/>
                </a:solidFill>
              </a:rPr>
              <a:t>Təsnifatı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/>
              <a:t>Lokalizasiyasına</a:t>
            </a:r>
            <a:r>
              <a:rPr lang="en-US" sz="2400" b="1" dirty="0"/>
              <a:t> </a:t>
            </a:r>
            <a:r>
              <a:rPr lang="en-US" sz="2400" b="1" dirty="0" err="1"/>
              <a:t>görə</a:t>
            </a:r>
            <a:r>
              <a:rPr lang="az-Latn-AZ" sz="2400" b="1" dirty="0"/>
              <a:t>:</a:t>
            </a:r>
          </a:p>
          <a:p>
            <a:r>
              <a:rPr lang="en-US" sz="2000" dirty="0"/>
              <a:t> </a:t>
            </a:r>
            <a:r>
              <a:rPr lang="en-US" sz="2000" dirty="0" err="1"/>
              <a:t>İleit</a:t>
            </a:r>
            <a:r>
              <a:rPr lang="en-US" sz="2000" dirty="0"/>
              <a:t> </a:t>
            </a:r>
            <a:endParaRPr lang="az-Latn-AZ" sz="2000" dirty="0"/>
          </a:p>
          <a:p>
            <a:r>
              <a:rPr lang="en-US" sz="2000" dirty="0"/>
              <a:t> </a:t>
            </a:r>
            <a:r>
              <a:rPr lang="en-US" sz="2000" dirty="0" err="1"/>
              <a:t>İleokolit</a:t>
            </a:r>
            <a:r>
              <a:rPr lang="en-US" sz="2000" dirty="0"/>
              <a:t> </a:t>
            </a:r>
            <a:endParaRPr lang="az-Latn-AZ" sz="2000" dirty="0"/>
          </a:p>
          <a:p>
            <a:r>
              <a:rPr lang="en-US" sz="2000" dirty="0"/>
              <a:t> </a:t>
            </a:r>
            <a:r>
              <a:rPr lang="en-US" sz="2000" dirty="0" err="1"/>
              <a:t>Kolit</a:t>
            </a:r>
            <a:r>
              <a:rPr lang="en-US" sz="2000" dirty="0"/>
              <a:t> </a:t>
            </a:r>
            <a:endParaRPr lang="az-Latn-AZ" sz="2000" dirty="0"/>
          </a:p>
          <a:p>
            <a:r>
              <a:rPr lang="en-US" sz="2000" dirty="0"/>
              <a:t> Perianal </a:t>
            </a:r>
            <a:endParaRPr lang="az-Latn-AZ" sz="2000" dirty="0"/>
          </a:p>
          <a:p>
            <a:r>
              <a:rPr lang="en-US" sz="2000" dirty="0"/>
              <a:t> </a:t>
            </a:r>
            <a:r>
              <a:rPr lang="en-US" sz="2000" dirty="0" err="1"/>
              <a:t>Digər</a:t>
            </a:r>
            <a:r>
              <a:rPr lang="en-US" sz="2000" dirty="0"/>
              <a:t> </a:t>
            </a:r>
            <a:r>
              <a:rPr lang="en-US" sz="2000" dirty="0" err="1"/>
              <a:t>seqmentlər</a:t>
            </a:r>
            <a:r>
              <a:rPr lang="en-US" sz="2000" dirty="0"/>
              <a:t> (</a:t>
            </a:r>
            <a:r>
              <a:rPr lang="en-US" sz="2000" dirty="0" err="1"/>
              <a:t>qida</a:t>
            </a:r>
            <a:r>
              <a:rPr lang="en-US" sz="2000" dirty="0"/>
              <a:t> </a:t>
            </a:r>
            <a:r>
              <a:rPr lang="en-US" sz="2000" dirty="0" err="1"/>
              <a:t>borusu</a:t>
            </a:r>
            <a:r>
              <a:rPr lang="en-US" sz="2000" dirty="0"/>
              <a:t>, </a:t>
            </a:r>
            <a:r>
              <a:rPr lang="en-US" sz="2000" dirty="0" err="1"/>
              <a:t>mədə</a:t>
            </a:r>
            <a:r>
              <a:rPr lang="en-US" sz="2000" dirty="0"/>
              <a:t>, OBB </a:t>
            </a:r>
            <a:r>
              <a:rPr lang="en-US" sz="2000" dirty="0" err="1"/>
              <a:t>və</a:t>
            </a:r>
            <a:r>
              <a:rPr lang="en-US" sz="2000" dirty="0"/>
              <a:t> b.) </a:t>
            </a:r>
            <a:endParaRPr lang="az-Latn-AZ" sz="2000" dirty="0"/>
          </a:p>
          <a:p>
            <a:pPr marL="0" indent="0">
              <a:buNone/>
            </a:pPr>
            <a:endParaRPr lang="az-Latn-AZ" sz="2400" b="1" dirty="0"/>
          </a:p>
          <a:p>
            <a:pPr marL="0" indent="0">
              <a:buNone/>
            </a:pPr>
            <a:r>
              <a:rPr lang="en-US" sz="2400" b="1" dirty="0" err="1"/>
              <a:t>Ağırlıq</a:t>
            </a:r>
            <a:r>
              <a:rPr lang="en-US" sz="2400" b="1" dirty="0"/>
              <a:t> </a:t>
            </a:r>
            <a:r>
              <a:rPr lang="en-US" sz="2400" b="1" dirty="0" err="1"/>
              <a:t>dərəcələri</a:t>
            </a:r>
            <a:r>
              <a:rPr lang="az-Latn-AZ" sz="2400" b="1" dirty="0"/>
              <a:t>nə görə: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err="1"/>
              <a:t>Asimptomatik</a:t>
            </a:r>
            <a:r>
              <a:rPr lang="az-Latn-AZ" sz="2400" dirty="0"/>
              <a:t>, </a:t>
            </a:r>
            <a:r>
              <a:rPr lang="en-US" sz="2400" dirty="0" err="1"/>
              <a:t>yüngül</a:t>
            </a:r>
            <a:r>
              <a:rPr lang="az-Latn-AZ" sz="2400" dirty="0"/>
              <a:t>,</a:t>
            </a:r>
            <a:r>
              <a:rPr lang="en-US" sz="2400" dirty="0"/>
              <a:t> </a:t>
            </a:r>
            <a:r>
              <a:rPr lang="en-US" sz="2400" dirty="0" err="1"/>
              <a:t>orta</a:t>
            </a:r>
            <a:r>
              <a:rPr lang="en-US" sz="2400" dirty="0"/>
              <a:t> </a:t>
            </a:r>
            <a:r>
              <a:rPr lang="az-Latn-AZ" sz="2400" dirty="0"/>
              <a:t>və a</a:t>
            </a:r>
            <a:r>
              <a:rPr lang="en-US" sz="2400" dirty="0" err="1"/>
              <a:t>ğır</a:t>
            </a:r>
            <a:endParaRPr lang="ru-RU" sz="2400" dirty="0"/>
          </a:p>
        </p:txBody>
      </p:sp>
      <p:pic>
        <p:nvPicPr>
          <p:cNvPr id="8" name="Рисунок 5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384032" y="1327440"/>
            <a:ext cx="4836195" cy="483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903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2800" dirty="0">
                <a:solidFill>
                  <a:srgbClr val="7030A0"/>
                </a:solidFill>
                <a:latin typeface="+mj-lt"/>
                <a:cs typeface="Times New Roman" pitchFamily="18" charset="0"/>
              </a:rPr>
            </a:br>
            <a:r>
              <a:rPr lang="az-Latn-AZ" sz="3600" dirty="0">
                <a:solidFill>
                  <a:srgbClr val="7030A0"/>
                </a:solidFill>
              </a:rPr>
              <a:t>Etiologiyası</a:t>
            </a:r>
            <a:br>
              <a:rPr lang="en-US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400" y="1412776"/>
            <a:ext cx="10515600" cy="4824536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400" b="1" dirty="0"/>
              <a:t>Risk </a:t>
            </a:r>
            <a:r>
              <a:rPr lang="en-US" sz="2400" b="1" dirty="0" err="1"/>
              <a:t>faktorları</a:t>
            </a:r>
            <a:r>
              <a:rPr lang="az-Latn-AZ" sz="2400" b="1" dirty="0"/>
              <a:t>:</a:t>
            </a:r>
            <a:r>
              <a:rPr lang="en-US" sz="2400" b="1" dirty="0"/>
              <a:t> </a:t>
            </a:r>
            <a:r>
              <a:rPr lang="en-US" sz="2400" i="1" dirty="0" err="1"/>
              <a:t>siqaret</a:t>
            </a:r>
            <a:r>
              <a:rPr lang="en-US" sz="2400" i="1" dirty="0"/>
              <a:t> </a:t>
            </a:r>
            <a:r>
              <a:rPr lang="en-US" sz="2400" i="1" dirty="0" err="1"/>
              <a:t>çəkmə</a:t>
            </a:r>
            <a:r>
              <a:rPr lang="az-Latn-AZ" sz="2400" i="1" dirty="0"/>
              <a:t>,</a:t>
            </a:r>
            <a:r>
              <a:rPr lang="en-US" sz="2400" i="1" dirty="0"/>
              <a:t> </a:t>
            </a:r>
            <a:r>
              <a:rPr lang="en-US" sz="2400" i="1" dirty="0" err="1"/>
              <a:t>çoxlu</a:t>
            </a:r>
            <a:r>
              <a:rPr lang="az-Latn-AZ" sz="2400" i="1" dirty="0"/>
              <a:t>, mütəmadi</a:t>
            </a:r>
            <a:r>
              <a:rPr lang="en-US" sz="2400" i="1" dirty="0"/>
              <a:t> </a:t>
            </a:r>
            <a:r>
              <a:rPr lang="en-US" sz="2400" i="1" dirty="0" err="1"/>
              <a:t>şəkər</a:t>
            </a:r>
            <a:r>
              <a:rPr lang="en-US" sz="2400" i="1" dirty="0"/>
              <a:t> </a:t>
            </a:r>
            <a:r>
              <a:rPr lang="en-US" sz="2400" i="1" dirty="0" err="1"/>
              <a:t>qəbulu</a:t>
            </a:r>
            <a:endParaRPr lang="ru-RU" sz="2400" i="1" dirty="0"/>
          </a:p>
          <a:p>
            <a:endParaRPr lang="az-Latn-AZ" sz="2400" dirty="0"/>
          </a:p>
          <a:p>
            <a:r>
              <a:rPr lang="en-US" sz="2400" dirty="0" err="1"/>
              <a:t>Genetik</a:t>
            </a:r>
            <a:r>
              <a:rPr lang="en-US" sz="2400" dirty="0"/>
              <a:t>, </a:t>
            </a:r>
            <a:r>
              <a:rPr lang="en-US" sz="2400" dirty="0" err="1"/>
              <a:t>immunoloji</a:t>
            </a:r>
            <a:r>
              <a:rPr lang="en-US" sz="2400" dirty="0"/>
              <a:t>, </a:t>
            </a:r>
            <a:r>
              <a:rPr lang="en-US" sz="2400" dirty="0" err="1"/>
              <a:t>infeksion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ekzogen</a:t>
            </a:r>
            <a:r>
              <a:rPr lang="en-US" sz="2400" dirty="0"/>
              <a:t> </a:t>
            </a:r>
            <a:r>
              <a:rPr lang="en-US" sz="2400" dirty="0" err="1"/>
              <a:t>faktorların</a:t>
            </a:r>
            <a:r>
              <a:rPr lang="en-US" sz="2400" dirty="0"/>
              <a:t> </a:t>
            </a:r>
            <a:r>
              <a:rPr lang="en-US" sz="2400" dirty="0" err="1"/>
              <a:t>rolu</a:t>
            </a:r>
            <a:r>
              <a:rPr lang="en-US" sz="2400" dirty="0"/>
              <a:t> </a:t>
            </a:r>
            <a:r>
              <a:rPr lang="en-US" sz="2400" dirty="0" err="1"/>
              <a:t>güman</a:t>
            </a:r>
            <a:r>
              <a:rPr lang="en-US" sz="2400" dirty="0"/>
              <a:t> </a:t>
            </a:r>
            <a:r>
              <a:rPr lang="en-US" sz="2400" dirty="0" err="1"/>
              <a:t>edilir</a:t>
            </a:r>
            <a:r>
              <a:rPr lang="en-US" sz="2400" dirty="0"/>
              <a:t>. </a:t>
            </a:r>
            <a:endParaRPr lang="az-Latn-AZ" sz="2400" dirty="0"/>
          </a:p>
          <a:p>
            <a:pPr marL="0" indent="0">
              <a:buNone/>
            </a:pPr>
            <a:endParaRPr lang="az-Latn-AZ" sz="2400" dirty="0"/>
          </a:p>
          <a:p>
            <a:r>
              <a:rPr lang="en-US" sz="2400" dirty="0" err="1"/>
              <a:t>Ailə</a:t>
            </a:r>
            <a:r>
              <a:rPr lang="en-US" sz="2400" dirty="0"/>
              <a:t> </a:t>
            </a:r>
            <a:r>
              <a:rPr lang="en-US" sz="2400" dirty="0" err="1"/>
              <a:t>üzvləri</a:t>
            </a:r>
            <a:r>
              <a:rPr lang="en-US" sz="2400" dirty="0"/>
              <a:t> </a:t>
            </a:r>
            <a:r>
              <a:rPr lang="en-US" sz="2400" dirty="0" err="1"/>
              <a:t>arasında</a:t>
            </a:r>
            <a:r>
              <a:rPr lang="en-US" sz="2400" dirty="0"/>
              <a:t> Crohn </a:t>
            </a:r>
            <a:r>
              <a:rPr lang="en-US" sz="2400" dirty="0" err="1"/>
              <a:t>xəstəliyi</a:t>
            </a:r>
            <a:r>
              <a:rPr lang="en-US" sz="2400" dirty="0"/>
              <a:t> </a:t>
            </a:r>
            <a:r>
              <a:rPr lang="en-US" sz="2400" dirty="0" err="1"/>
              <a:t>olan</a:t>
            </a:r>
            <a:r>
              <a:rPr lang="en-US" sz="2400" dirty="0"/>
              <a:t> </a:t>
            </a:r>
            <a:r>
              <a:rPr lang="en-US" sz="2400" dirty="0" err="1"/>
              <a:t>insanlarda</a:t>
            </a:r>
            <a:r>
              <a:rPr lang="en-US" sz="2400" dirty="0"/>
              <a:t> 25 </a:t>
            </a:r>
            <a:r>
              <a:rPr lang="en-US" sz="2400" dirty="0" err="1"/>
              <a:t>dəfə</a:t>
            </a:r>
            <a:r>
              <a:rPr lang="en-US" sz="2400" dirty="0"/>
              <a:t> </a:t>
            </a:r>
            <a:r>
              <a:rPr lang="en-US" sz="2400" dirty="0" err="1"/>
              <a:t>çox</a:t>
            </a:r>
            <a:r>
              <a:rPr lang="en-US" sz="2400" dirty="0"/>
              <a:t> </a:t>
            </a:r>
            <a:r>
              <a:rPr lang="en-US" sz="2400" dirty="0" err="1"/>
              <a:t>rast</a:t>
            </a:r>
            <a:r>
              <a:rPr lang="en-US" sz="2400" dirty="0"/>
              <a:t> </a:t>
            </a:r>
            <a:r>
              <a:rPr lang="en-US" sz="2400" dirty="0" err="1"/>
              <a:t>gəl</a:t>
            </a:r>
            <a:r>
              <a:rPr lang="az-Latn-AZ" sz="2400" dirty="0"/>
              <a:t>inir.</a:t>
            </a:r>
            <a:r>
              <a:rPr lang="en-US" sz="2400" dirty="0"/>
              <a:t> </a:t>
            </a:r>
            <a:endParaRPr lang="az-Latn-AZ" sz="2400" dirty="0"/>
          </a:p>
          <a:p>
            <a:pPr marL="0" indent="0">
              <a:buNone/>
            </a:pPr>
            <a:endParaRPr lang="az-Latn-AZ" sz="2400" dirty="0"/>
          </a:p>
          <a:p>
            <a:r>
              <a:rPr lang="en-US" sz="2400" dirty="0" err="1"/>
              <a:t>Monoziqot</a:t>
            </a:r>
            <a:r>
              <a:rPr lang="en-US" sz="2400" dirty="0"/>
              <a:t> </a:t>
            </a:r>
            <a:r>
              <a:rPr lang="en-US" sz="2400" dirty="0" err="1"/>
              <a:t>əkizlər</a:t>
            </a:r>
            <a:r>
              <a:rPr lang="az-Latn-AZ" sz="2400" dirty="0"/>
              <a:t>də</a:t>
            </a:r>
            <a:r>
              <a:rPr lang="en-US" sz="2400" dirty="0"/>
              <a:t> </a:t>
            </a:r>
            <a:r>
              <a:rPr lang="en-US" sz="2400" dirty="0" err="1"/>
              <a:t>rastgəlmə</a:t>
            </a:r>
            <a:r>
              <a:rPr lang="en-US" sz="2400" dirty="0"/>
              <a:t> </a:t>
            </a:r>
            <a:r>
              <a:rPr lang="en-US" sz="2400" dirty="0" err="1"/>
              <a:t>ehtimalı</a:t>
            </a:r>
            <a:r>
              <a:rPr lang="en-US" sz="2400" dirty="0"/>
              <a:t> </a:t>
            </a:r>
            <a:r>
              <a:rPr lang="az-Latn-AZ" sz="2400" dirty="0"/>
              <a:t>- </a:t>
            </a:r>
            <a:r>
              <a:rPr lang="en-US" sz="2400" dirty="0"/>
              <a:t>60%-</a:t>
            </a:r>
            <a:r>
              <a:rPr lang="en-US" sz="2400" dirty="0" err="1"/>
              <a:t>dən</a:t>
            </a:r>
            <a:r>
              <a:rPr lang="en-US" sz="2400" dirty="0"/>
              <a:t> </a:t>
            </a:r>
            <a:r>
              <a:rPr lang="en-US" sz="2400" dirty="0" err="1"/>
              <a:t>çoxdur</a:t>
            </a:r>
            <a:r>
              <a:rPr lang="az-Latn-AZ" sz="2400" dirty="0"/>
              <a:t>.</a:t>
            </a:r>
          </a:p>
          <a:p>
            <a:pPr marL="0" indent="0">
              <a:buNone/>
            </a:pPr>
            <a:endParaRPr lang="az-Latn-AZ" sz="2400" dirty="0"/>
          </a:p>
          <a:p>
            <a:r>
              <a:rPr lang="en-US" sz="2400" dirty="0" err="1"/>
              <a:t>Səbəbkar</a:t>
            </a:r>
            <a:r>
              <a:rPr lang="en-US" sz="2400" dirty="0"/>
              <a:t> </a:t>
            </a:r>
            <a:r>
              <a:rPr lang="en-US" sz="2400" dirty="0" err="1"/>
              <a:t>genlər</a:t>
            </a:r>
            <a:r>
              <a:rPr lang="en-US" sz="2400" dirty="0"/>
              <a:t> (NOD2/CARD15 </a:t>
            </a:r>
            <a:r>
              <a:rPr lang="en-US" sz="2400" dirty="0" err="1"/>
              <a:t>genləri</a:t>
            </a:r>
            <a:r>
              <a:rPr lang="en-US" sz="2400" dirty="0"/>
              <a:t>)</a:t>
            </a:r>
            <a:r>
              <a:rPr lang="az-Latn-AZ" sz="2400" dirty="0"/>
              <a:t>.</a:t>
            </a:r>
          </a:p>
          <a:p>
            <a:pPr algn="just"/>
            <a:endParaRPr lang="az-Latn-AZ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az-Latn-A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426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23970"/>
          </a:xfrm>
        </p:spPr>
        <p:txBody>
          <a:bodyPr>
            <a:normAutofit fontScale="90000"/>
          </a:bodyPr>
          <a:lstStyle/>
          <a:p>
            <a:br>
              <a:rPr lang="az-Latn-AZ" sz="3600" dirty="0">
                <a:solidFill>
                  <a:srgbClr val="7030A0"/>
                </a:solidFill>
                <a:cs typeface="Times New Roman" pitchFamily="18" charset="0"/>
              </a:rPr>
            </a:br>
            <a:r>
              <a:rPr lang="az-Latn-AZ" sz="4000" dirty="0">
                <a:solidFill>
                  <a:srgbClr val="7030A0"/>
                </a:solidFill>
                <a:cs typeface="Times New Roman" pitchFamily="18" charset="0"/>
              </a:rPr>
              <a:t>Patogenezi</a:t>
            </a:r>
            <a:br>
              <a:rPr lang="en-US" sz="4000" dirty="0">
                <a:solidFill>
                  <a:srgbClr val="7030A0"/>
                </a:solidFill>
              </a:rPr>
            </a:b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07368" y="1340768"/>
            <a:ext cx="5181600" cy="4351338"/>
          </a:xfrm>
        </p:spPr>
        <p:txBody>
          <a:bodyPr>
            <a:noAutofit/>
          </a:bodyPr>
          <a:lstStyle/>
          <a:p>
            <a:r>
              <a:rPr lang="en-US" sz="2000" b="1" dirty="0"/>
              <a:t>Crohn </a:t>
            </a:r>
            <a:r>
              <a:rPr lang="en-US" sz="2000" b="1" dirty="0" err="1"/>
              <a:t>xəstəliyinin</a:t>
            </a:r>
            <a:r>
              <a:rPr lang="en-US" sz="2000" b="1" dirty="0"/>
              <a:t> </a:t>
            </a:r>
            <a:r>
              <a:rPr lang="en-US" sz="2000" b="1" dirty="0" err="1"/>
              <a:t>patogenezi</a:t>
            </a:r>
            <a:r>
              <a:rPr lang="en-US" sz="2000" b="1" dirty="0"/>
              <a:t> </a:t>
            </a:r>
            <a:r>
              <a:rPr lang="en-US" sz="2000" b="1" dirty="0" err="1"/>
              <a:t>öyrənilməmişdir</a:t>
            </a:r>
            <a:r>
              <a:rPr lang="en-US" sz="2000" b="1" dirty="0"/>
              <a:t>.</a:t>
            </a:r>
          </a:p>
          <a:p>
            <a:r>
              <a:rPr lang="en-US" sz="2000" dirty="0" err="1"/>
              <a:t>Mədə-bağırsaq</a:t>
            </a:r>
            <a:r>
              <a:rPr lang="en-US" sz="2000" dirty="0"/>
              <a:t> </a:t>
            </a:r>
            <a:r>
              <a:rPr lang="en-US" sz="2000" dirty="0" err="1"/>
              <a:t>traktının</a:t>
            </a:r>
            <a:r>
              <a:rPr lang="en-US" sz="2000" dirty="0"/>
              <a:t> </a:t>
            </a:r>
            <a:r>
              <a:rPr lang="en-US" sz="2000" dirty="0" err="1"/>
              <a:t>selikli</a:t>
            </a:r>
            <a:r>
              <a:rPr lang="en-US" sz="2000" dirty="0"/>
              <a:t> </a:t>
            </a:r>
            <a:r>
              <a:rPr lang="en-US" sz="2000" dirty="0" err="1"/>
              <a:t>qişasının</a:t>
            </a:r>
            <a:r>
              <a:rPr lang="en-US" sz="2000" dirty="0"/>
              <a:t> </a:t>
            </a:r>
            <a:r>
              <a:rPr lang="en-US" sz="2000" dirty="0" err="1"/>
              <a:t>zədələnməsi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iltihab</a:t>
            </a:r>
            <a:r>
              <a:rPr lang="en-US" sz="2000" dirty="0"/>
              <a:t> </a:t>
            </a:r>
            <a:r>
              <a:rPr lang="en-US" sz="2000" dirty="0" err="1"/>
              <a:t>prosesinin</a:t>
            </a:r>
            <a:r>
              <a:rPr lang="en-US" sz="2000" dirty="0"/>
              <a:t> </a:t>
            </a:r>
            <a:r>
              <a:rPr lang="en-US" sz="2000" dirty="0" err="1"/>
              <a:t>davam</a:t>
            </a:r>
            <a:r>
              <a:rPr lang="en-US" sz="2000" dirty="0"/>
              <a:t> </a:t>
            </a:r>
            <a:r>
              <a:rPr lang="en-US" sz="2000" dirty="0" err="1"/>
              <a:t>etməsi</a:t>
            </a:r>
            <a:r>
              <a:rPr lang="en-US" sz="2000" dirty="0"/>
              <a:t> </a:t>
            </a:r>
            <a:r>
              <a:rPr lang="en-US" sz="2000" dirty="0" err="1"/>
              <a:t>əsas</a:t>
            </a:r>
            <a:r>
              <a:rPr lang="en-US" sz="2000" dirty="0"/>
              <a:t> </a:t>
            </a:r>
            <a:r>
              <a:rPr lang="en-US" sz="2000" dirty="0" err="1"/>
              <a:t>patogenetik</a:t>
            </a:r>
            <a:r>
              <a:rPr lang="en-US" sz="2000" dirty="0"/>
              <a:t> </a:t>
            </a:r>
            <a:r>
              <a:rPr lang="en-US" sz="2000" dirty="0" err="1"/>
              <a:t>mexanizmlərdəndir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Selikli</a:t>
            </a:r>
            <a:r>
              <a:rPr lang="en-US" sz="2000" dirty="0"/>
              <a:t> </a:t>
            </a:r>
            <a:r>
              <a:rPr lang="en-US" sz="2000" dirty="0" err="1"/>
              <a:t>qişanın</a:t>
            </a:r>
            <a:r>
              <a:rPr lang="en-US" sz="2000" dirty="0"/>
              <a:t> </a:t>
            </a:r>
            <a:r>
              <a:rPr lang="en-US" sz="2000" dirty="0" err="1"/>
              <a:t>daimi</a:t>
            </a:r>
            <a:r>
              <a:rPr lang="en-US" sz="2000" dirty="0"/>
              <a:t> </a:t>
            </a:r>
            <a:r>
              <a:rPr lang="en-US" sz="2000" dirty="0" err="1"/>
              <a:t>zədələnməsi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immuntənzimin</a:t>
            </a:r>
            <a:r>
              <a:rPr lang="en-US" sz="2000" dirty="0"/>
              <a:t> </a:t>
            </a:r>
            <a:r>
              <a:rPr lang="en-US" sz="2000" dirty="0" err="1"/>
              <a:t>pozulması</a:t>
            </a:r>
            <a:r>
              <a:rPr lang="en-US" sz="2000" dirty="0"/>
              <a:t> </a:t>
            </a:r>
            <a:r>
              <a:rPr lang="en-US" sz="2000" dirty="0" err="1"/>
              <a:t>bağırsağın</a:t>
            </a:r>
            <a:r>
              <a:rPr lang="en-US" sz="2000" dirty="0"/>
              <a:t> </a:t>
            </a:r>
            <a:r>
              <a:rPr lang="en-US" sz="2000" dirty="0" err="1"/>
              <a:t>divarında</a:t>
            </a:r>
            <a:r>
              <a:rPr lang="en-US" sz="2000" dirty="0"/>
              <a:t> </a:t>
            </a:r>
            <a:r>
              <a:rPr lang="en-US" sz="2000" dirty="0" err="1"/>
              <a:t>itihabın</a:t>
            </a:r>
            <a:r>
              <a:rPr lang="en-US" sz="2000" dirty="0"/>
              <a:t> </a:t>
            </a:r>
            <a:r>
              <a:rPr lang="en-US" sz="2000" dirty="0" err="1"/>
              <a:t>davamına</a:t>
            </a:r>
            <a:r>
              <a:rPr lang="en-US" sz="2000" dirty="0"/>
              <a:t> </a:t>
            </a:r>
            <a:r>
              <a:rPr lang="en-US" sz="2000" dirty="0" err="1"/>
              <a:t>təkan</a:t>
            </a:r>
            <a:r>
              <a:rPr lang="en-US" sz="2000" dirty="0"/>
              <a:t> </a:t>
            </a:r>
            <a:r>
              <a:rPr lang="en-US" sz="2000" dirty="0" err="1"/>
              <a:t>verir</a:t>
            </a:r>
            <a:r>
              <a:rPr lang="en-US" sz="2000" dirty="0"/>
              <a:t>. </a:t>
            </a:r>
            <a:r>
              <a:rPr lang="en-US" sz="2000" dirty="0" err="1"/>
              <a:t>Davam</a:t>
            </a:r>
            <a:r>
              <a:rPr lang="en-US" sz="2000" dirty="0"/>
              <a:t> </a:t>
            </a:r>
            <a:r>
              <a:rPr lang="en-US" sz="2000" dirty="0" err="1"/>
              <a:t>edən</a:t>
            </a:r>
            <a:r>
              <a:rPr lang="en-US" sz="2000" dirty="0"/>
              <a:t> </a:t>
            </a:r>
            <a:r>
              <a:rPr lang="en-US" sz="2000" dirty="0" err="1"/>
              <a:t>itihab</a:t>
            </a:r>
            <a:r>
              <a:rPr lang="en-US" sz="2000" dirty="0"/>
              <a:t> </a:t>
            </a:r>
            <a:r>
              <a:rPr lang="en-US" sz="2000" dirty="0" err="1"/>
              <a:t>prosesi</a:t>
            </a:r>
            <a:r>
              <a:rPr lang="en-US" sz="2000" dirty="0"/>
              <a:t> </a:t>
            </a:r>
            <a:r>
              <a:rPr lang="en-US" sz="2000" dirty="0" err="1"/>
              <a:t>isə</a:t>
            </a:r>
            <a:r>
              <a:rPr lang="en-US" sz="2000" dirty="0"/>
              <a:t> </a:t>
            </a:r>
            <a:r>
              <a:rPr lang="en-US" sz="2000" dirty="0" err="1"/>
              <a:t>qranulomların</a:t>
            </a:r>
            <a:r>
              <a:rPr lang="en-US" sz="2000" dirty="0"/>
              <a:t> </a:t>
            </a:r>
            <a:r>
              <a:rPr lang="en-US" sz="2000" dirty="0" err="1"/>
              <a:t>yaranmasına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divarın</a:t>
            </a:r>
            <a:r>
              <a:rPr lang="en-US" sz="2000" dirty="0"/>
              <a:t> </a:t>
            </a:r>
            <a:r>
              <a:rPr lang="en-US" sz="2000" dirty="0" err="1"/>
              <a:t>zədələnməsinə</a:t>
            </a:r>
            <a:r>
              <a:rPr lang="en-US" sz="2000" dirty="0"/>
              <a:t> </a:t>
            </a:r>
            <a:r>
              <a:rPr lang="en-US" sz="2000" dirty="0" err="1"/>
              <a:t>səbəb</a:t>
            </a:r>
            <a:r>
              <a:rPr lang="en-US" sz="2000" dirty="0"/>
              <a:t> </a:t>
            </a:r>
            <a:r>
              <a:rPr lang="en-US" sz="2000" dirty="0" err="1"/>
              <a:t>olur</a:t>
            </a:r>
            <a:r>
              <a:rPr lang="en-US" sz="2000" dirty="0"/>
              <a:t>. </a:t>
            </a:r>
            <a:r>
              <a:rPr lang="en-US" sz="2000" dirty="0" err="1"/>
              <a:t>Nəticədə</a:t>
            </a:r>
            <a:r>
              <a:rPr lang="en-US" sz="2000" dirty="0"/>
              <a:t> </a:t>
            </a:r>
            <a:r>
              <a:rPr lang="en-US" sz="2000" u="sng" dirty="0" err="1"/>
              <a:t>patoloji</a:t>
            </a:r>
            <a:r>
              <a:rPr lang="en-US" sz="2000" u="sng" dirty="0"/>
              <a:t> </a:t>
            </a:r>
            <a:r>
              <a:rPr lang="en-US" sz="2000" u="sng" dirty="0" err="1"/>
              <a:t>dövran</a:t>
            </a:r>
            <a:r>
              <a:rPr lang="en-US" sz="2000" u="sng" dirty="0"/>
              <a:t> </a:t>
            </a:r>
            <a:r>
              <a:rPr lang="en-US" sz="2000" dirty="0" err="1"/>
              <a:t>yaranır</a:t>
            </a:r>
            <a:r>
              <a:rPr lang="en-US" sz="2000" dirty="0"/>
              <a:t> - </a:t>
            </a:r>
            <a:r>
              <a:rPr lang="en-US" sz="2000" dirty="0" err="1"/>
              <a:t>zədələnmə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iltihab</a:t>
            </a:r>
            <a:r>
              <a:rPr lang="en-US" sz="2000" dirty="0"/>
              <a:t> </a:t>
            </a:r>
            <a:r>
              <a:rPr lang="en-US" sz="2000" dirty="0" err="1"/>
              <a:t>növbələşir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endParaRPr lang="en-US" sz="2400" dirty="0">
              <a:cs typeface="Times New Roman" pitchFamily="18" charset="0"/>
            </a:endParaRPr>
          </a:p>
        </p:txBody>
      </p:sp>
      <p:pic>
        <p:nvPicPr>
          <p:cNvPr id="8" name="Рисунок 5"/>
          <p:cNvPicPr>
            <a:picLocks noGrp="1" noChangeAspect="1"/>
          </p:cNvPicPr>
          <p:nvPr>
            <p:ph sz="half" idx="2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968" y="1227610"/>
            <a:ext cx="6090500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57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23970"/>
          </a:xfrm>
        </p:spPr>
        <p:txBody>
          <a:bodyPr>
            <a:normAutofit/>
          </a:bodyPr>
          <a:lstStyle/>
          <a:p>
            <a:r>
              <a:rPr lang="az-Latn-AZ" sz="3600" dirty="0">
                <a:solidFill>
                  <a:srgbClr val="7030A0"/>
                </a:solidFill>
              </a:rPr>
              <a:t>Patomorfologiyası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sz="3200" b="1" dirty="0" err="1"/>
              <a:t>Lokalizasiyasına</a:t>
            </a:r>
            <a:r>
              <a:rPr lang="en-US" sz="3200" b="1" dirty="0"/>
              <a:t> </a:t>
            </a:r>
            <a:r>
              <a:rPr lang="en-US" sz="3200" b="1" dirty="0" err="1"/>
              <a:t>görə</a:t>
            </a:r>
            <a:r>
              <a:rPr lang="en-US" sz="3200" b="1" dirty="0"/>
              <a:t>: </a:t>
            </a:r>
            <a:endParaRPr lang="az-Latn-AZ" sz="3200" b="1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400" dirty="0" err="1"/>
              <a:t>Yalnız</a:t>
            </a:r>
            <a:r>
              <a:rPr lang="en-US" sz="2400" dirty="0"/>
              <a:t> </a:t>
            </a:r>
            <a:r>
              <a:rPr lang="en-US" sz="2400" dirty="0" err="1"/>
              <a:t>nazik</a:t>
            </a:r>
            <a:r>
              <a:rPr lang="en-US" sz="2400" dirty="0"/>
              <a:t> </a:t>
            </a:r>
            <a:r>
              <a:rPr lang="en-US" sz="2400" dirty="0" err="1"/>
              <a:t>bağırsaq</a:t>
            </a:r>
            <a:r>
              <a:rPr lang="en-US" sz="2400" dirty="0"/>
              <a:t> (</a:t>
            </a:r>
            <a:r>
              <a:rPr lang="en-US" sz="2400" dirty="0" err="1"/>
              <a:t>ileit</a:t>
            </a:r>
            <a:r>
              <a:rPr lang="en-US" sz="2400" dirty="0"/>
              <a:t>) – 20-30%; </a:t>
            </a: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400" dirty="0" err="1"/>
              <a:t>Nazik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yoğun</a:t>
            </a:r>
            <a:r>
              <a:rPr lang="en-US" sz="2400" dirty="0"/>
              <a:t> </a:t>
            </a:r>
            <a:r>
              <a:rPr lang="en-US" sz="2400" dirty="0" err="1"/>
              <a:t>bağırsaq</a:t>
            </a:r>
            <a:r>
              <a:rPr lang="en-US" sz="2400" dirty="0"/>
              <a:t> (</a:t>
            </a:r>
            <a:r>
              <a:rPr lang="en-US" sz="2400" dirty="0" err="1"/>
              <a:t>ileokolit</a:t>
            </a:r>
            <a:r>
              <a:rPr lang="en-US" sz="2400" dirty="0"/>
              <a:t>) – 40-50%; </a:t>
            </a: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400" dirty="0" err="1"/>
              <a:t>Yalnız</a:t>
            </a:r>
            <a:r>
              <a:rPr lang="en-US" sz="2400" dirty="0"/>
              <a:t> </a:t>
            </a:r>
            <a:r>
              <a:rPr lang="en-US" sz="2400" dirty="0" err="1"/>
              <a:t>yoğun</a:t>
            </a:r>
            <a:r>
              <a:rPr lang="en-US" sz="2400" dirty="0"/>
              <a:t> </a:t>
            </a:r>
            <a:r>
              <a:rPr lang="en-US" sz="2400" dirty="0" err="1"/>
              <a:t>bağırsaq</a:t>
            </a:r>
            <a:r>
              <a:rPr lang="en-US" sz="2400" dirty="0"/>
              <a:t> (</a:t>
            </a:r>
            <a:r>
              <a:rPr lang="en-US" sz="2400" dirty="0" err="1"/>
              <a:t>kolit</a:t>
            </a:r>
            <a:r>
              <a:rPr lang="en-US" sz="2400" dirty="0"/>
              <a:t>) – 20-30%; </a:t>
            </a: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az-Latn-AZ" sz="2400" dirty="0"/>
              <a:t>P</a:t>
            </a:r>
            <a:r>
              <a:rPr lang="en-US" sz="2400" dirty="0" err="1"/>
              <a:t>erianal</a:t>
            </a:r>
            <a:r>
              <a:rPr lang="en-US" sz="2400" dirty="0"/>
              <a:t> </a:t>
            </a:r>
            <a:r>
              <a:rPr lang="en-US" sz="2400" dirty="0" err="1"/>
              <a:t>nahiyə</a:t>
            </a:r>
            <a:r>
              <a:rPr lang="en-US" sz="2400" dirty="0"/>
              <a:t> –30%</a:t>
            </a:r>
            <a:r>
              <a:rPr lang="az-Latn-AZ" sz="2400" dirty="0"/>
              <a:t>;</a:t>
            </a:r>
            <a:r>
              <a:rPr lang="en-US" sz="2400" dirty="0"/>
              <a:t> </a:t>
            </a: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400" dirty="0" err="1"/>
              <a:t>Digər</a:t>
            </a:r>
            <a:r>
              <a:rPr lang="en-US" sz="2400" dirty="0"/>
              <a:t> </a:t>
            </a:r>
            <a:r>
              <a:rPr lang="en-US" sz="2400" dirty="0" err="1"/>
              <a:t>seqmentlər</a:t>
            </a:r>
            <a:r>
              <a:rPr lang="en-US" sz="2400" dirty="0"/>
              <a:t> (</a:t>
            </a:r>
            <a:r>
              <a:rPr lang="az-Latn-AZ" sz="2400" dirty="0"/>
              <a:t>QB</a:t>
            </a:r>
            <a:r>
              <a:rPr lang="en-US" sz="2400" dirty="0"/>
              <a:t>, </a:t>
            </a:r>
            <a:r>
              <a:rPr lang="en-US" sz="2400" dirty="0" err="1"/>
              <a:t>mədə</a:t>
            </a:r>
            <a:r>
              <a:rPr lang="en-US" sz="2400" dirty="0"/>
              <a:t>, OBB </a:t>
            </a:r>
            <a:r>
              <a:rPr lang="en-US" sz="2400" dirty="0" err="1"/>
              <a:t>və</a:t>
            </a:r>
            <a:r>
              <a:rPr lang="en-US" sz="2400" dirty="0"/>
              <a:t> b.) - 0,5-15%.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164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23970"/>
          </a:xfrm>
        </p:spPr>
        <p:txBody>
          <a:bodyPr/>
          <a:lstStyle/>
          <a:p>
            <a:r>
              <a:rPr lang="az-Latn-AZ" sz="3600" dirty="0">
                <a:solidFill>
                  <a:srgbClr val="7030A0"/>
                </a:solidFill>
              </a:rPr>
              <a:t>Patomorfologiyası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/>
          <a:lstStyle/>
          <a:p>
            <a:pPr marL="0" indent="0" algn="just">
              <a:buNone/>
            </a:pPr>
            <a:r>
              <a:rPr lang="en-US" sz="3200" b="1" dirty="0" err="1"/>
              <a:t>Makroskopik</a:t>
            </a:r>
            <a:r>
              <a:rPr lang="en-US" sz="3200" b="1" dirty="0"/>
              <a:t> </a:t>
            </a:r>
            <a:r>
              <a:rPr lang="az-Latn-AZ" sz="3200" b="1" dirty="0"/>
              <a:t>(vizual)</a:t>
            </a:r>
            <a:r>
              <a:rPr lang="en-US" sz="3200" b="1" dirty="0"/>
              <a:t>: </a:t>
            </a:r>
            <a:endParaRPr lang="az-Latn-AZ" sz="3200" b="1" dirty="0"/>
          </a:p>
          <a:p>
            <a:pPr algn="just"/>
            <a:r>
              <a:rPr lang="az-Latn-AZ" sz="2400" dirty="0"/>
              <a:t>b</a:t>
            </a:r>
            <a:r>
              <a:rPr lang="en-US" sz="2400" dirty="0" err="1"/>
              <a:t>ağırsağın</a:t>
            </a:r>
            <a:r>
              <a:rPr lang="en-US" sz="2400" dirty="0"/>
              <a:t> </a:t>
            </a:r>
            <a:r>
              <a:rPr lang="en-US" sz="2400" dirty="0" err="1"/>
              <a:t>divarının</a:t>
            </a:r>
            <a:r>
              <a:rPr lang="en-US" sz="2400" dirty="0"/>
              <a:t> </a:t>
            </a:r>
            <a:r>
              <a:rPr lang="en-US" sz="2400" dirty="0" err="1"/>
              <a:t>qalınlaşması</a:t>
            </a:r>
            <a:endParaRPr lang="az-Latn-AZ" sz="2400" dirty="0"/>
          </a:p>
          <a:p>
            <a:pPr algn="just"/>
            <a:r>
              <a:rPr lang="en-US" sz="2400" dirty="0" err="1"/>
              <a:t>bağırsağın</a:t>
            </a:r>
            <a:r>
              <a:rPr lang="en-US" sz="2400" dirty="0"/>
              <a:t> </a:t>
            </a:r>
            <a:r>
              <a:rPr lang="en-US" sz="2400" dirty="0" err="1"/>
              <a:t>antemezenterik</a:t>
            </a:r>
            <a:r>
              <a:rPr lang="en-US" sz="2400" dirty="0"/>
              <a:t> </a:t>
            </a:r>
            <a:r>
              <a:rPr lang="en-US" sz="2400" dirty="0" err="1"/>
              <a:t>səthinin</a:t>
            </a:r>
            <a:r>
              <a:rPr lang="en-US" sz="2400" dirty="0"/>
              <a:t> </a:t>
            </a:r>
            <a:r>
              <a:rPr lang="en-US" sz="2400" dirty="0" err="1"/>
              <a:t>piy</a:t>
            </a:r>
            <a:r>
              <a:rPr lang="en-US" sz="2400" dirty="0"/>
              <a:t> </a:t>
            </a:r>
            <a:r>
              <a:rPr lang="en-US" sz="2400" dirty="0" err="1"/>
              <a:t>toxuması</a:t>
            </a:r>
            <a:r>
              <a:rPr lang="en-US" sz="2400" dirty="0"/>
              <a:t> </a:t>
            </a:r>
            <a:r>
              <a:rPr lang="en-US" sz="2400" dirty="0" err="1"/>
              <a:t>ilə</a:t>
            </a:r>
            <a:r>
              <a:rPr lang="en-US" sz="2400" dirty="0"/>
              <a:t> </a:t>
            </a:r>
            <a:r>
              <a:rPr lang="en-US" sz="2400" dirty="0" err="1"/>
              <a:t>örtülməsi</a:t>
            </a:r>
            <a:r>
              <a:rPr lang="en-US" sz="2400" dirty="0"/>
              <a:t> </a:t>
            </a:r>
            <a:endParaRPr lang="az-Latn-AZ" sz="2400" dirty="0"/>
          </a:p>
          <a:p>
            <a:pPr algn="just"/>
            <a:r>
              <a:rPr lang="en-US" sz="2400" dirty="0" err="1"/>
              <a:t>çözün</a:t>
            </a:r>
            <a:r>
              <a:rPr lang="en-US" sz="2400" dirty="0"/>
              <a:t> </a:t>
            </a:r>
            <a:r>
              <a:rPr lang="en-US" sz="2400" dirty="0" err="1"/>
              <a:t>qalınlaşması</a:t>
            </a:r>
            <a:r>
              <a:rPr lang="en-US" sz="2400" dirty="0"/>
              <a:t> </a:t>
            </a:r>
            <a:endParaRPr lang="az-Latn-AZ" sz="2400" dirty="0"/>
          </a:p>
          <a:p>
            <a:pPr algn="just"/>
            <a:r>
              <a:rPr lang="en-US" sz="2400" dirty="0" err="1"/>
              <a:t>fibrozlaşması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qısalması</a:t>
            </a:r>
            <a:r>
              <a:rPr lang="en-US" sz="2400" dirty="0"/>
              <a:t> </a:t>
            </a:r>
            <a:endParaRPr lang="az-Latn-AZ" sz="2400" dirty="0"/>
          </a:p>
          <a:p>
            <a:pPr algn="just"/>
            <a:r>
              <a:rPr lang="en-US" sz="2400" dirty="0" err="1"/>
              <a:t>limfa</a:t>
            </a:r>
            <a:r>
              <a:rPr lang="en-US" sz="2400" dirty="0"/>
              <a:t> </a:t>
            </a:r>
            <a:r>
              <a:rPr lang="en-US" sz="2400" dirty="0" err="1"/>
              <a:t>düyünlərinin</a:t>
            </a:r>
            <a:r>
              <a:rPr lang="en-US" sz="2400" dirty="0"/>
              <a:t> </a:t>
            </a:r>
            <a:r>
              <a:rPr lang="en-US" sz="2400" dirty="0" err="1"/>
              <a:t>böyüməsi</a:t>
            </a:r>
            <a:endParaRPr lang="az-Latn-AZ" sz="2400" dirty="0"/>
          </a:p>
          <a:p>
            <a:pPr algn="just"/>
            <a:r>
              <a:rPr lang="en-US" sz="2400" dirty="0" err="1"/>
              <a:t>abses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fistullar</a:t>
            </a:r>
            <a:r>
              <a:rPr lang="en-US" sz="2400" dirty="0"/>
              <a:t> (</a:t>
            </a:r>
            <a:r>
              <a:rPr lang="en-US" sz="2400" dirty="0" err="1"/>
              <a:t>xarici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ilgəklərarası</a:t>
            </a:r>
            <a:r>
              <a:rPr lang="en-US" sz="2400" dirty="0"/>
              <a:t>) </a:t>
            </a:r>
            <a:endParaRPr lang="az-Latn-AZ" sz="2400" dirty="0"/>
          </a:p>
          <a:p>
            <a:pPr algn="just"/>
            <a:r>
              <a:rPr lang="en-US" sz="2400" dirty="0" err="1"/>
              <a:t>selikli</a:t>
            </a:r>
            <a:r>
              <a:rPr lang="en-US" sz="2400" dirty="0"/>
              <a:t> </a:t>
            </a:r>
            <a:r>
              <a:rPr lang="en-US" sz="2400" dirty="0" err="1"/>
              <a:t>qişanın</a:t>
            </a:r>
            <a:r>
              <a:rPr lang="en-US" sz="2400" dirty="0"/>
              <a:t> </a:t>
            </a:r>
            <a:r>
              <a:rPr lang="en-US" sz="2400" dirty="0" err="1"/>
              <a:t>şişkinləşməsi</a:t>
            </a:r>
            <a:r>
              <a:rPr lang="en-US" sz="2400" dirty="0"/>
              <a:t>, </a:t>
            </a:r>
            <a:r>
              <a:rPr lang="en-US" sz="2400" dirty="0" err="1"/>
              <a:t>qranulomlar</a:t>
            </a:r>
            <a:r>
              <a:rPr lang="en-US" sz="2400" dirty="0"/>
              <a:t>, </a:t>
            </a:r>
            <a:r>
              <a:rPr lang="en-US" sz="2400" dirty="0" err="1"/>
              <a:t>dərin</a:t>
            </a:r>
            <a:r>
              <a:rPr lang="en-US" sz="2400" dirty="0"/>
              <a:t> </a:t>
            </a:r>
            <a:r>
              <a:rPr lang="en-US" sz="2400" dirty="0" err="1"/>
              <a:t>xətti</a:t>
            </a:r>
            <a:r>
              <a:rPr lang="en-US" sz="2400" dirty="0"/>
              <a:t> </a:t>
            </a:r>
            <a:r>
              <a:rPr lang="en-US" sz="2400" dirty="0" err="1"/>
              <a:t>xoralar</a:t>
            </a:r>
            <a:r>
              <a:rPr lang="en-US" sz="2400" dirty="0"/>
              <a:t>, </a:t>
            </a:r>
            <a:r>
              <a:rPr lang="en-US" sz="2400" dirty="0" err="1"/>
              <a:t>çatlar</a:t>
            </a:r>
            <a:endParaRPr lang="az-Latn-AZ" sz="2400" dirty="0"/>
          </a:p>
          <a:p>
            <a:pPr algn="just"/>
            <a:r>
              <a:rPr lang="en-US" sz="2400" dirty="0" err="1"/>
              <a:t>bütün</a:t>
            </a:r>
            <a:r>
              <a:rPr lang="en-US" sz="2400" dirty="0"/>
              <a:t> </a:t>
            </a:r>
            <a:r>
              <a:rPr lang="en-US" sz="2400" dirty="0" err="1"/>
              <a:t>qişaların</a:t>
            </a:r>
            <a:r>
              <a:rPr lang="en-US" sz="2400" dirty="0"/>
              <a:t> </a:t>
            </a:r>
            <a:r>
              <a:rPr lang="en-US" sz="2400" dirty="0" err="1"/>
              <a:t>iltihabı</a:t>
            </a:r>
            <a:r>
              <a:rPr lang="en-US" sz="2400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832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743" y="53532"/>
            <a:ext cx="6076051" cy="611546"/>
          </a:xfrm>
        </p:spPr>
        <p:txBody>
          <a:bodyPr/>
          <a:lstStyle/>
          <a:p>
            <a:r>
              <a:rPr lang="az-Latn-AZ" sz="3200" dirty="0">
                <a:solidFill>
                  <a:srgbClr val="7030A0"/>
                </a:solidFill>
              </a:rPr>
              <a:t>Patomorfologiyası</a:t>
            </a:r>
            <a:endParaRPr lang="ru-RU" sz="3200" dirty="0">
              <a:solidFill>
                <a:srgbClr val="7030A0"/>
              </a:solidFill>
            </a:endParaRPr>
          </a:p>
        </p:txBody>
      </p:sp>
      <p:pic>
        <p:nvPicPr>
          <p:cNvPr id="13" name="Picture 4" descr="БК-схем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27" b="11746"/>
          <a:stretch>
            <a:fillRect/>
          </a:stretch>
        </p:blipFill>
        <p:spPr bwMode="auto">
          <a:xfrm>
            <a:off x="2029316" y="2193495"/>
            <a:ext cx="8136904" cy="3265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31940" y="1429021"/>
            <a:ext cx="5331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az-Latn-AZ" altLang="ru-RU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Selikli qişada dar xora-çapıq</a:t>
            </a:r>
            <a:endParaRPr lang="ru-RU" altLang="ru-RU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10319" y="1149538"/>
            <a:ext cx="48976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az-Latn-AZ" alt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Epitelin xoralaşması ilə neytrofillərin infiltrasiyası</a:t>
            </a:r>
            <a:endParaRPr lang="ru-RU" altLang="ru-RU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15680" y="5807355"/>
            <a:ext cx="7364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en-US" alt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</a:t>
            </a:r>
            <a:r>
              <a:rPr lang="az-Latn-AZ" alt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ğı</a:t>
            </a:r>
            <a:r>
              <a:rPr lang="en-US" alt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rsaq</a:t>
            </a:r>
            <a:r>
              <a:rPr lang="en-US" alt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divar</a:t>
            </a:r>
            <a:r>
              <a:rPr lang="az-Latn-AZ" alt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ını</a:t>
            </a:r>
            <a:r>
              <a:rPr lang="en-US" alt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az-Latn-AZ" alt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bütün qatlarında infiltratlar</a:t>
            </a:r>
            <a:endParaRPr lang="ru-RU" altLang="ru-RU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467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116632"/>
            <a:ext cx="6076051" cy="611546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7030A0"/>
                </a:solidFill>
              </a:rPr>
              <a:t>Preparatın makroskopik görünüşü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9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5440" y="1484784"/>
            <a:ext cx="453650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" descr="http://bck.az/images/books/carrahi_xestelikler/nazikb/nab_img_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1700808"/>
            <a:ext cx="484696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474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>
                <a:solidFill>
                  <a:srgbClr val="7030A0"/>
                </a:solidFill>
              </a:rPr>
              <a:t>Endoskopik görünüşü</a:t>
            </a:r>
          </a:p>
        </p:txBody>
      </p:sp>
      <p:pic>
        <p:nvPicPr>
          <p:cNvPr id="12" name="Picture 3" descr="http://bck.az/images/books/carrahi_xestelikler/nazikb/nab_img_24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1437" y="1556792"/>
            <a:ext cx="5513102" cy="4373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59496" y="1340768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az-Latn-A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47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err="1">
                <a:solidFill>
                  <a:srgbClr val="7030A0"/>
                </a:solidFill>
                <a:cs typeface="Times New Roman" pitchFamily="18" charset="0"/>
              </a:rPr>
              <a:t>Klinika</a:t>
            </a:r>
            <a:r>
              <a:rPr lang="az-Latn-AZ" sz="3600" dirty="0">
                <a:solidFill>
                  <a:srgbClr val="7030A0"/>
                </a:solidFill>
                <a:cs typeface="Times New Roman" pitchFamily="18" charset="0"/>
              </a:rPr>
              <a:t>sı</a:t>
            </a:r>
            <a:br>
              <a:rPr lang="en-US" sz="3600" dirty="0">
                <a:solidFill>
                  <a:srgbClr val="7030A0"/>
                </a:solidFill>
              </a:rPr>
            </a:br>
            <a:endParaRPr lang="en-US" sz="3600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695400" y="1602514"/>
            <a:ext cx="5181600" cy="4351338"/>
          </a:xfrm>
        </p:spPr>
        <p:txBody>
          <a:bodyPr/>
          <a:lstStyle/>
          <a:p>
            <a:pPr marL="457200" indent="-457200"/>
            <a:r>
              <a:rPr lang="az-Latn-AZ" sz="2400" dirty="0"/>
              <a:t>d</a:t>
            </a:r>
            <a:r>
              <a:rPr lang="en-US" sz="2400" dirty="0" err="1"/>
              <a:t>iareya</a:t>
            </a:r>
            <a:r>
              <a:rPr lang="en-US" sz="2400" dirty="0"/>
              <a:t> - 90%;</a:t>
            </a:r>
          </a:p>
          <a:p>
            <a:pPr marL="457200" indent="-457200"/>
            <a:r>
              <a:rPr lang="en-US" sz="2400" dirty="0" err="1"/>
              <a:t>təkrarlanan</a:t>
            </a:r>
            <a:r>
              <a:rPr lang="en-US" sz="2400" dirty="0"/>
              <a:t> </a:t>
            </a:r>
            <a:r>
              <a:rPr lang="en-US" sz="2400" dirty="0" err="1"/>
              <a:t>ağrılar</a:t>
            </a:r>
            <a:r>
              <a:rPr lang="en-US" sz="2400" dirty="0"/>
              <a:t>;</a:t>
            </a:r>
          </a:p>
          <a:p>
            <a:pPr marL="457200" indent="-457200"/>
            <a:r>
              <a:rPr lang="en-US" sz="2400" dirty="0" err="1"/>
              <a:t>qarında</a:t>
            </a:r>
            <a:r>
              <a:rPr lang="en-US" sz="2400" dirty="0"/>
              <a:t> </a:t>
            </a:r>
            <a:r>
              <a:rPr lang="en-US" sz="2400" dirty="0" err="1"/>
              <a:t>kütlə</a:t>
            </a:r>
            <a:r>
              <a:rPr lang="en-US" sz="2400" dirty="0"/>
              <a:t>;</a:t>
            </a:r>
          </a:p>
          <a:p>
            <a:pPr marL="457200" indent="-457200"/>
            <a:r>
              <a:rPr lang="en-US" sz="2400" dirty="0" err="1"/>
              <a:t>qızdırma</a:t>
            </a:r>
            <a:r>
              <a:rPr lang="en-US" sz="2400" dirty="0"/>
              <a:t>;</a:t>
            </a:r>
          </a:p>
          <a:p>
            <a:pPr marL="457200" indent="-457200"/>
            <a:r>
              <a:rPr lang="en-US" sz="2400" dirty="0" err="1"/>
              <a:t>anemiya</a:t>
            </a:r>
            <a:r>
              <a:rPr lang="en-US" sz="2400" dirty="0"/>
              <a:t>;</a:t>
            </a:r>
          </a:p>
          <a:p>
            <a:pPr marL="457200" indent="-457200"/>
            <a:r>
              <a:rPr lang="en-US" sz="2400" dirty="0" err="1"/>
              <a:t>anorektal</a:t>
            </a:r>
            <a:r>
              <a:rPr lang="en-US" sz="2400" dirty="0"/>
              <a:t> </a:t>
            </a:r>
            <a:r>
              <a:rPr lang="en-US" sz="2400" dirty="0" err="1"/>
              <a:t>patologiya</a:t>
            </a:r>
            <a:r>
              <a:rPr lang="en-US" sz="2400" dirty="0"/>
              <a:t>;</a:t>
            </a:r>
          </a:p>
          <a:p>
            <a:pPr marL="457200" indent="-457200"/>
            <a:r>
              <a:rPr lang="en-US" sz="2400" dirty="0" err="1"/>
              <a:t>yorğunluq</a:t>
            </a:r>
            <a:r>
              <a:rPr lang="en-US" sz="2400" dirty="0"/>
              <a:t>;</a:t>
            </a:r>
          </a:p>
          <a:p>
            <a:pPr marL="457200" indent="-457200"/>
            <a:r>
              <a:rPr lang="en-US" sz="2400" dirty="0" err="1"/>
              <a:t>malnutrisiya</a:t>
            </a:r>
            <a:r>
              <a:rPr lang="en-US" sz="2400" dirty="0"/>
              <a:t>;</a:t>
            </a:r>
          </a:p>
          <a:p>
            <a:pPr marL="457200" indent="-457200"/>
            <a:r>
              <a:rPr lang="en-US" sz="2400" dirty="0" err="1"/>
              <a:t>arıqlama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  <p:pic>
        <p:nvPicPr>
          <p:cNvPr id="10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152" y="1602514"/>
            <a:ext cx="5112568" cy="421726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23392" y="1772816"/>
            <a:ext cx="110172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1682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i="1" dirty="0">
                <a:solidFill>
                  <a:srgbClr val="7030A0"/>
                </a:solidFill>
              </a:rPr>
              <a:t>Crohn </a:t>
            </a:r>
            <a:r>
              <a:rPr lang="en-US" sz="2800" i="1" dirty="0" err="1">
                <a:solidFill>
                  <a:srgbClr val="7030A0"/>
                </a:solidFill>
              </a:rPr>
              <a:t>xəstəliyinin</a:t>
            </a:r>
            <a:r>
              <a:rPr lang="en-US" sz="2800" i="1" dirty="0">
                <a:solidFill>
                  <a:srgbClr val="7030A0"/>
                </a:solidFill>
              </a:rPr>
              <a:t> </a:t>
            </a:r>
            <a:r>
              <a:rPr lang="en-US" sz="2800" i="1" dirty="0" err="1">
                <a:solidFill>
                  <a:srgbClr val="7030A0"/>
                </a:solidFill>
              </a:rPr>
              <a:t>klinik</a:t>
            </a:r>
            <a:r>
              <a:rPr lang="en-US" sz="2800" i="1" dirty="0">
                <a:solidFill>
                  <a:srgbClr val="7030A0"/>
                </a:solidFill>
              </a:rPr>
              <a:t> </a:t>
            </a:r>
            <a:r>
              <a:rPr lang="en-US" sz="2800" i="1" dirty="0" err="1">
                <a:solidFill>
                  <a:srgbClr val="7030A0"/>
                </a:solidFill>
              </a:rPr>
              <a:t>gedişi</a:t>
            </a:r>
            <a:r>
              <a:rPr lang="en-US" sz="2800" i="1" dirty="0">
                <a:solidFill>
                  <a:srgbClr val="7030A0"/>
                </a:solidFill>
              </a:rPr>
              <a:t> (</a:t>
            </a:r>
            <a:r>
              <a:rPr lang="en-US" sz="2800" i="1" dirty="0" err="1">
                <a:solidFill>
                  <a:srgbClr val="7030A0"/>
                </a:solidFill>
              </a:rPr>
              <a:t>sxem</a:t>
            </a:r>
            <a:r>
              <a:rPr lang="en-US" sz="2800" i="1" dirty="0">
                <a:solidFill>
                  <a:srgbClr val="7030A0"/>
                </a:solidFill>
              </a:rPr>
              <a:t>)</a:t>
            </a:r>
            <a:endParaRPr lang="en-US" sz="2800" dirty="0">
              <a:solidFill>
                <a:srgbClr val="7030A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7488" y="1124744"/>
            <a:ext cx="9577064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443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743" y="133958"/>
            <a:ext cx="6076051" cy="486730"/>
          </a:xfrm>
        </p:spPr>
        <p:txBody>
          <a:bodyPr>
            <a:noAutofit/>
          </a:bodyPr>
          <a:lstStyle/>
          <a:p>
            <a:r>
              <a:rPr lang="az-Latn-AZ" sz="3600" dirty="0">
                <a:solidFill>
                  <a:srgbClr val="7030A0"/>
                </a:solidFill>
              </a:rPr>
              <a:t>Ağırlaşmaları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sz="2400" b="1" dirty="0"/>
              <a:t>Bağırsaq ağırlaşmaları (20-60%):</a:t>
            </a:r>
          </a:p>
          <a:p>
            <a:endParaRPr lang="az-Latn-AZ" sz="2400" b="1" dirty="0"/>
          </a:p>
          <a:p>
            <a:pPr>
              <a:buFont typeface="Arial"/>
              <a:buChar char="•"/>
            </a:pPr>
            <a:r>
              <a:rPr lang="en-US" sz="2400" dirty="0" err="1"/>
              <a:t>Obsrtuksiya</a:t>
            </a:r>
            <a:endParaRPr lang="en-US" sz="2400" dirty="0"/>
          </a:p>
          <a:p>
            <a:pPr>
              <a:buFont typeface="Arial"/>
              <a:buChar char="•"/>
            </a:pPr>
            <a:r>
              <a:rPr lang="en-US" sz="2400" dirty="0" err="1"/>
              <a:t>Perforasiya</a:t>
            </a:r>
            <a:r>
              <a:rPr lang="en-US" sz="2400" dirty="0"/>
              <a:t> (</a:t>
            </a:r>
            <a:r>
              <a:rPr lang="en-US" sz="2400" dirty="0" err="1"/>
              <a:t>abses</a:t>
            </a:r>
            <a:r>
              <a:rPr lang="en-US" sz="2400" dirty="0"/>
              <a:t>, </a:t>
            </a:r>
            <a:r>
              <a:rPr lang="en-US" sz="2400" dirty="0" err="1"/>
              <a:t>daxili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xarici</a:t>
            </a:r>
            <a:r>
              <a:rPr lang="en-US" sz="2400" dirty="0"/>
              <a:t> </a:t>
            </a:r>
            <a:r>
              <a:rPr lang="en-US" sz="2400" dirty="0" err="1"/>
              <a:t>fistullar</a:t>
            </a:r>
            <a:r>
              <a:rPr lang="en-US" sz="2400" dirty="0"/>
              <a:t>)</a:t>
            </a:r>
          </a:p>
          <a:p>
            <a:pPr>
              <a:buFont typeface="Arial"/>
              <a:buChar char="•"/>
            </a:pPr>
            <a:r>
              <a:rPr lang="en-US" sz="2400" dirty="0" err="1"/>
              <a:t>Anorektal</a:t>
            </a:r>
            <a:r>
              <a:rPr lang="en-US" sz="2400" dirty="0"/>
              <a:t> </a:t>
            </a:r>
            <a:r>
              <a:rPr lang="en-US" sz="2400" dirty="0" err="1"/>
              <a:t>ağırlaşmalar</a:t>
            </a:r>
            <a:endParaRPr lang="en-US" sz="2400" dirty="0"/>
          </a:p>
          <a:p>
            <a:pPr>
              <a:buFont typeface="Arial"/>
              <a:buChar char="•"/>
            </a:pPr>
            <a:r>
              <a:rPr lang="en-US" sz="2400" dirty="0" err="1"/>
              <a:t>Toksik</a:t>
            </a:r>
            <a:r>
              <a:rPr lang="en-US" sz="2400" dirty="0"/>
              <a:t> </a:t>
            </a:r>
            <a:r>
              <a:rPr lang="en-US" sz="2400" dirty="0" err="1"/>
              <a:t>meqakolon</a:t>
            </a:r>
            <a:endParaRPr lang="en-US" sz="2400" dirty="0"/>
          </a:p>
          <a:p>
            <a:pPr>
              <a:buFont typeface="Arial"/>
              <a:buChar char="•"/>
            </a:pPr>
            <a:r>
              <a:rPr lang="en-US" sz="2400" dirty="0" err="1"/>
              <a:t>Karsinom</a:t>
            </a:r>
            <a:endParaRPr lang="az-Latn-AZ" sz="2400" dirty="0"/>
          </a:p>
          <a:p>
            <a:endParaRPr lang="en-US" dirty="0"/>
          </a:p>
        </p:txBody>
      </p:sp>
      <p:pic>
        <p:nvPicPr>
          <p:cNvPr id="10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1825625"/>
            <a:ext cx="4443922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6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23970"/>
          </a:xfrm>
        </p:spPr>
        <p:txBody>
          <a:bodyPr/>
          <a:lstStyle/>
          <a:p>
            <a:r>
              <a:rPr lang="az-Latn-AZ" sz="3600" dirty="0">
                <a:solidFill>
                  <a:srgbClr val="7030A0"/>
                </a:solidFill>
              </a:rPr>
              <a:t>Ağırlaşmaları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412776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dirty="0" err="1"/>
              <a:t>Sistemik</a:t>
            </a:r>
            <a:r>
              <a:rPr lang="en-US" sz="2400" b="1" dirty="0"/>
              <a:t> </a:t>
            </a:r>
            <a:r>
              <a:rPr lang="en-US" sz="2400" b="1" dirty="0" err="1"/>
              <a:t>ağırlaşmalar</a:t>
            </a:r>
            <a:r>
              <a:rPr lang="en-US" sz="2400" b="1" dirty="0"/>
              <a:t> (20-30%)</a:t>
            </a:r>
            <a:r>
              <a:rPr lang="az-Latn-AZ" sz="2400" b="1" dirty="0"/>
              <a:t>:</a:t>
            </a:r>
          </a:p>
          <a:p>
            <a:endParaRPr lang="en-US" sz="1800" b="1" dirty="0"/>
          </a:p>
          <a:p>
            <a:pPr>
              <a:buFont typeface="Arial"/>
              <a:buChar char="•"/>
            </a:pPr>
            <a:r>
              <a:rPr lang="en-US" sz="2800" dirty="0" err="1"/>
              <a:t>Anemiya</a:t>
            </a:r>
            <a:endParaRPr lang="en-US" sz="2800" dirty="0"/>
          </a:p>
          <a:p>
            <a:pPr>
              <a:buFont typeface="Arial"/>
              <a:buChar char="•"/>
            </a:pPr>
            <a:r>
              <a:rPr lang="en-US" sz="2800" dirty="0" err="1"/>
              <a:t>Hepatobiliar</a:t>
            </a:r>
            <a:r>
              <a:rPr lang="en-US" sz="2800" dirty="0"/>
              <a:t> </a:t>
            </a:r>
            <a:r>
              <a:rPr lang="en-US" sz="2800" dirty="0" err="1"/>
              <a:t>xəstəliklər</a:t>
            </a:r>
            <a:endParaRPr lang="en-US" sz="2800" dirty="0"/>
          </a:p>
          <a:p>
            <a:pPr>
              <a:buFont typeface="Arial"/>
              <a:buChar char="•"/>
            </a:pPr>
            <a:r>
              <a:rPr lang="en-US" sz="2800" dirty="0" err="1"/>
              <a:t>Uveit</a:t>
            </a:r>
            <a:endParaRPr lang="en-US" sz="2800" dirty="0"/>
          </a:p>
          <a:p>
            <a:pPr>
              <a:buFont typeface="Arial"/>
              <a:buChar char="•"/>
            </a:pPr>
            <a:r>
              <a:rPr lang="en-US" sz="2800" dirty="0" err="1"/>
              <a:t>Artrit</a:t>
            </a:r>
            <a:r>
              <a:rPr lang="en-US" sz="2800" dirty="0"/>
              <a:t>, </a:t>
            </a:r>
            <a:r>
              <a:rPr lang="en-US" sz="2800" dirty="0" err="1"/>
              <a:t>ankilozlaşan</a:t>
            </a:r>
            <a:r>
              <a:rPr lang="en-US" sz="2800" dirty="0"/>
              <a:t> </a:t>
            </a:r>
            <a:r>
              <a:rPr lang="en-US" sz="2800" dirty="0" err="1"/>
              <a:t>spondilit</a:t>
            </a:r>
            <a:r>
              <a:rPr lang="en-US" sz="2800" dirty="0"/>
              <a:t> </a:t>
            </a:r>
          </a:p>
          <a:p>
            <a:pPr>
              <a:buFont typeface="Arial"/>
              <a:buChar char="•"/>
            </a:pPr>
            <a:r>
              <a:rPr lang="en-US" sz="2800" dirty="0" err="1"/>
              <a:t>Düyünlü</a:t>
            </a:r>
            <a:r>
              <a:rPr lang="en-US" sz="2800" dirty="0"/>
              <a:t> </a:t>
            </a:r>
            <a:r>
              <a:rPr lang="en-US" sz="2800" dirty="0" err="1"/>
              <a:t>eritem</a:t>
            </a:r>
            <a:endParaRPr lang="en-US" sz="2800" dirty="0"/>
          </a:p>
          <a:p>
            <a:pPr>
              <a:buFont typeface="Arial"/>
              <a:buChar char="•"/>
            </a:pPr>
            <a:r>
              <a:rPr lang="en-US" sz="2800" dirty="0" err="1"/>
              <a:t>Amiloidoz</a:t>
            </a:r>
            <a:endParaRPr lang="en-US" sz="2800" dirty="0"/>
          </a:p>
          <a:p>
            <a:pPr>
              <a:buFont typeface="Arial"/>
              <a:buChar char="•"/>
            </a:pPr>
            <a:r>
              <a:rPr lang="en-US" sz="2800" dirty="0" err="1"/>
              <a:t>Tromboembolizm</a:t>
            </a:r>
            <a:endParaRPr lang="en-US" sz="2800" dirty="0"/>
          </a:p>
          <a:p>
            <a:pPr>
              <a:buFont typeface="Arial"/>
              <a:buChar char="•"/>
            </a:pPr>
            <a:r>
              <a:rPr lang="en-US" sz="2800" dirty="0" err="1"/>
              <a:t>Sistit</a:t>
            </a:r>
            <a:r>
              <a:rPr lang="az-Latn-AZ" sz="2800" dirty="0"/>
              <a:t> və d</a:t>
            </a:r>
            <a:r>
              <a:rPr lang="en-US" sz="2800" dirty="0" err="1"/>
              <a:t>igər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867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>
                <a:solidFill>
                  <a:srgbClr val="7030A0"/>
                </a:solidFill>
              </a:rPr>
              <a:t>Diaqnostikası</a:t>
            </a:r>
            <a:endParaRPr lang="ru-RU" sz="4000" dirty="0">
              <a:solidFill>
                <a:srgbClr val="7030A0"/>
              </a:solidFill>
            </a:endParaRPr>
          </a:p>
        </p:txBody>
      </p:sp>
      <p:graphicFrame>
        <p:nvGraphicFramePr>
          <p:cNvPr id="9" name="Схема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7462094"/>
              </p:ext>
            </p:extLst>
          </p:nvPr>
        </p:nvGraphicFramePr>
        <p:xfrm>
          <a:off x="1415480" y="1628800"/>
          <a:ext cx="9562438" cy="4462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352150" y="653798"/>
            <a:ext cx="14858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32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Şübhə</a:t>
            </a:r>
            <a:endParaRPr lang="ru-RU" sz="3200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259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95978"/>
          </a:xfrm>
        </p:spPr>
        <p:txBody>
          <a:bodyPr>
            <a:normAutofit/>
          </a:bodyPr>
          <a:lstStyle/>
          <a:p>
            <a:r>
              <a:rPr lang="az-Latn-AZ" sz="3600" dirty="0">
                <a:solidFill>
                  <a:srgbClr val="7030A0"/>
                </a:solidFill>
              </a:rPr>
              <a:t>Diaqnostikası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825625"/>
            <a:ext cx="8858200" cy="3763615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err="1"/>
              <a:t>Diaqnozun</a:t>
            </a:r>
            <a:r>
              <a:rPr lang="en-US" sz="2800" b="1" dirty="0"/>
              <a:t> </a:t>
            </a:r>
            <a:r>
              <a:rPr lang="en-US" sz="2800" b="1" dirty="0" err="1"/>
              <a:t>dəqiqləşdirilməsi</a:t>
            </a:r>
            <a:r>
              <a:rPr lang="az-Latn-AZ" sz="2800" b="1" dirty="0"/>
              <a:t>:</a:t>
            </a:r>
            <a:r>
              <a:rPr lang="en-US" sz="2800" b="1" dirty="0"/>
              <a:t> </a:t>
            </a:r>
            <a:endParaRPr lang="az-Latn-AZ" sz="2800" b="1" dirty="0"/>
          </a:p>
          <a:p>
            <a:endParaRPr lang="az-Latn-AZ" sz="2800" b="1" dirty="0"/>
          </a:p>
          <a:p>
            <a:r>
              <a:rPr lang="en-US" sz="2800" dirty="0" err="1"/>
              <a:t>klinik</a:t>
            </a:r>
            <a:r>
              <a:rPr lang="en-US" sz="2800" dirty="0"/>
              <a:t> </a:t>
            </a:r>
            <a:r>
              <a:rPr lang="en-US" sz="2800" dirty="0" err="1"/>
              <a:t>müayinələr</a:t>
            </a:r>
            <a:r>
              <a:rPr lang="az-Latn-AZ" sz="2800" dirty="0"/>
              <a:t> +</a:t>
            </a:r>
            <a:r>
              <a:rPr lang="en-US" sz="2800" dirty="0"/>
              <a:t> KT/MRT </a:t>
            </a:r>
            <a:endParaRPr lang="az-Latn-AZ" sz="2800" dirty="0"/>
          </a:p>
          <a:p>
            <a:r>
              <a:rPr lang="en-US" sz="2800" dirty="0" err="1"/>
              <a:t>endoskopiya+biopsiya</a:t>
            </a:r>
            <a:r>
              <a:rPr lang="en-US" sz="2800" dirty="0"/>
              <a:t>, </a:t>
            </a:r>
            <a:endParaRPr lang="az-Latn-AZ" sz="2800" dirty="0"/>
          </a:p>
          <a:p>
            <a:r>
              <a:rPr lang="en-US" sz="2800" dirty="0" err="1"/>
              <a:t>genetik</a:t>
            </a:r>
            <a:r>
              <a:rPr lang="en-US" sz="2800" dirty="0"/>
              <a:t> </a:t>
            </a:r>
            <a:r>
              <a:rPr lang="en-US" sz="2800" dirty="0" err="1"/>
              <a:t>müayinələr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az-Latn-AZ" sz="2800" dirty="0"/>
              <a:t>nəticələrin </a:t>
            </a:r>
            <a:r>
              <a:rPr lang="en-US" sz="2800" dirty="0" err="1"/>
              <a:t>differensial</a:t>
            </a:r>
            <a:r>
              <a:rPr lang="en-US" sz="2800" dirty="0"/>
              <a:t> </a:t>
            </a:r>
            <a:r>
              <a:rPr lang="en-US" sz="2800" dirty="0" err="1"/>
              <a:t>diaqnostik</a:t>
            </a:r>
            <a:r>
              <a:rPr lang="en-US" sz="2800" dirty="0"/>
              <a:t> </a:t>
            </a:r>
            <a:r>
              <a:rPr lang="en-US" sz="2800" dirty="0" err="1"/>
              <a:t>interpretasiyası</a:t>
            </a:r>
            <a:endParaRPr lang="ru-RU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7666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>
                <a:solidFill>
                  <a:srgbClr val="7030A0"/>
                </a:solidFill>
              </a:rPr>
              <a:t>Diaqnostikası</a:t>
            </a:r>
            <a:endParaRPr lang="ru-RU" sz="4000" dirty="0">
              <a:solidFill>
                <a:srgbClr val="7030A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127448" y="1484784"/>
            <a:ext cx="9361040" cy="44644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b="1" dirty="0" err="1"/>
              <a:t>Laborator</a:t>
            </a:r>
            <a:r>
              <a:rPr lang="en-US" sz="2800" b="1" dirty="0"/>
              <a:t> </a:t>
            </a:r>
            <a:r>
              <a:rPr lang="en-US" sz="2800" b="1" dirty="0" err="1"/>
              <a:t>dəyişikliklər</a:t>
            </a:r>
            <a:endParaRPr lang="az-Latn-AZ" sz="2800" b="1" dirty="0"/>
          </a:p>
          <a:p>
            <a:pPr marL="0" indent="0">
              <a:buNone/>
            </a:pPr>
            <a:endParaRPr lang="az-Latn-AZ" sz="2800" b="1" dirty="0"/>
          </a:p>
          <a:p>
            <a:r>
              <a:rPr lang="en-US" sz="2800" dirty="0" err="1"/>
              <a:t>yüksək</a:t>
            </a:r>
            <a:r>
              <a:rPr lang="en-US" sz="2800" dirty="0"/>
              <a:t> </a:t>
            </a:r>
            <a:r>
              <a:rPr lang="en-US" sz="2800" dirty="0" err="1"/>
              <a:t>leykositoz</a:t>
            </a:r>
            <a:r>
              <a:rPr lang="en-US" sz="2800" dirty="0"/>
              <a:t>, </a:t>
            </a:r>
            <a:endParaRPr lang="az-Latn-AZ" sz="2800" dirty="0"/>
          </a:p>
          <a:p>
            <a:r>
              <a:rPr lang="en-US" sz="2800" dirty="0"/>
              <a:t>EÇS-</a:t>
            </a:r>
            <a:r>
              <a:rPr lang="en-US" sz="2800" dirty="0" err="1"/>
              <a:t>nin</a:t>
            </a:r>
            <a:r>
              <a:rPr lang="en-US" sz="2800" dirty="0"/>
              <a:t> </a:t>
            </a:r>
            <a:r>
              <a:rPr lang="en-US" sz="2800" dirty="0" err="1"/>
              <a:t>artması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CRZ,</a:t>
            </a:r>
            <a:endParaRPr lang="az-Latn-AZ" sz="2800" dirty="0"/>
          </a:p>
          <a:p>
            <a:r>
              <a:rPr lang="en-US" sz="2800" dirty="0"/>
              <a:t> </a:t>
            </a:r>
            <a:r>
              <a:rPr lang="en-US" sz="2800" dirty="0" err="1"/>
              <a:t>anemiya</a:t>
            </a:r>
            <a:r>
              <a:rPr lang="en-US" sz="2800" dirty="0"/>
              <a:t>,</a:t>
            </a:r>
            <a:endParaRPr lang="az-Latn-AZ" sz="2800" dirty="0"/>
          </a:p>
          <a:p>
            <a:r>
              <a:rPr lang="en-US" sz="2800" dirty="0"/>
              <a:t> </a:t>
            </a:r>
            <a:r>
              <a:rPr lang="en-US" sz="2800" dirty="0" err="1"/>
              <a:t>hipoalbuminemiya</a:t>
            </a:r>
            <a:r>
              <a:rPr lang="en-US" sz="2800" dirty="0"/>
              <a:t>, </a:t>
            </a:r>
            <a:endParaRPr lang="az-Latn-AZ" sz="2800" dirty="0"/>
          </a:p>
          <a:p>
            <a:r>
              <a:rPr lang="en-US" sz="2800" dirty="0" err="1"/>
              <a:t>steatoreya</a:t>
            </a:r>
            <a:r>
              <a:rPr lang="en-US" sz="2800" dirty="0"/>
              <a:t>, </a:t>
            </a:r>
            <a:endParaRPr lang="az-Latn-AZ" sz="2800" dirty="0"/>
          </a:p>
          <a:p>
            <a:r>
              <a:rPr lang="en-US" sz="2800" dirty="0"/>
              <a:t>D-</a:t>
            </a:r>
            <a:r>
              <a:rPr lang="en-US" sz="2800" dirty="0" err="1"/>
              <a:t>ksilozanın</a:t>
            </a:r>
            <a:r>
              <a:rPr lang="en-US" sz="2800" dirty="0"/>
              <a:t> </a:t>
            </a:r>
            <a:r>
              <a:rPr lang="en-US" sz="2800" dirty="0" err="1"/>
              <a:t>absorbsiyasının</a:t>
            </a:r>
            <a:r>
              <a:rPr lang="en-US" sz="2800" dirty="0"/>
              <a:t> </a:t>
            </a:r>
            <a:r>
              <a:rPr lang="en-US" sz="2800" dirty="0" err="1"/>
              <a:t>azalması</a:t>
            </a:r>
            <a:r>
              <a:rPr lang="en-US" sz="2800" dirty="0"/>
              <a:t>, </a:t>
            </a:r>
            <a:endParaRPr lang="az-Latn-AZ" sz="2800" dirty="0"/>
          </a:p>
          <a:p>
            <a:r>
              <a:rPr lang="en-US" sz="2800" dirty="0" err="1"/>
              <a:t>nəcisin</a:t>
            </a:r>
            <a:r>
              <a:rPr lang="en-US" sz="2800" dirty="0"/>
              <a:t> </a:t>
            </a:r>
            <a:r>
              <a:rPr lang="en-US" sz="2800" dirty="0" err="1"/>
              <a:t>bakterioloji</a:t>
            </a:r>
            <a:r>
              <a:rPr lang="en-US" sz="2800" dirty="0"/>
              <a:t> </a:t>
            </a:r>
            <a:r>
              <a:rPr lang="en-US" sz="2800" dirty="0" err="1"/>
              <a:t>kulturu</a:t>
            </a:r>
            <a:r>
              <a:rPr lang="en-US" sz="2800" dirty="0"/>
              <a:t>, </a:t>
            </a:r>
            <a:endParaRPr lang="az-Latn-AZ" sz="2800" dirty="0"/>
          </a:p>
          <a:p>
            <a:r>
              <a:rPr lang="en-US" sz="2800" dirty="0" err="1"/>
              <a:t>genetik</a:t>
            </a:r>
            <a:r>
              <a:rPr lang="en-US" sz="2800" dirty="0"/>
              <a:t> </a:t>
            </a:r>
            <a:r>
              <a:rPr lang="en-US" sz="2800" dirty="0" err="1"/>
              <a:t>müayinələr</a:t>
            </a:r>
            <a:r>
              <a:rPr lang="en-US" sz="2800" dirty="0"/>
              <a:t> (NOD2/CARD15 </a:t>
            </a:r>
            <a:r>
              <a:rPr lang="en-US" sz="2800" dirty="0" err="1"/>
              <a:t>genləri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3710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23970"/>
          </a:xfrm>
        </p:spPr>
        <p:txBody>
          <a:bodyPr>
            <a:noAutofit/>
          </a:bodyPr>
          <a:lstStyle/>
          <a:p>
            <a:r>
              <a:rPr lang="az-Latn-AZ" sz="3600" dirty="0">
                <a:solidFill>
                  <a:srgbClr val="7030A0"/>
                </a:solidFill>
              </a:rPr>
              <a:t>Diaqnostikası</a:t>
            </a:r>
            <a:r>
              <a:rPr lang="az-Latn-AZ" sz="4000" dirty="0">
                <a:solidFill>
                  <a:schemeClr val="tx1"/>
                </a:solidFill>
              </a:rPr>
              <a:t>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9578280" cy="4536503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az-Latn-AZ" sz="5900" b="1" dirty="0"/>
              <a:t>Görüntüləmə-KT/MRT</a:t>
            </a:r>
          </a:p>
          <a:p>
            <a:pPr marL="0" indent="0">
              <a:buNone/>
            </a:pPr>
            <a:endParaRPr lang="az-Latn-AZ" sz="5900" b="1" dirty="0"/>
          </a:p>
          <a:p>
            <a:r>
              <a:rPr lang="en-US" sz="5000" dirty="0" err="1"/>
              <a:t>Bağırsağın</a:t>
            </a:r>
            <a:r>
              <a:rPr lang="en-US" sz="5000" dirty="0"/>
              <a:t> </a:t>
            </a:r>
            <a:r>
              <a:rPr lang="en-US" sz="5000" dirty="0" err="1"/>
              <a:t>divarının</a:t>
            </a:r>
            <a:r>
              <a:rPr lang="en-US" sz="5000" dirty="0"/>
              <a:t> </a:t>
            </a:r>
            <a:r>
              <a:rPr lang="en-US" sz="5000" dirty="0" err="1"/>
              <a:t>qalınlaşması</a:t>
            </a:r>
            <a:endParaRPr lang="az-Latn-AZ" sz="5000" dirty="0"/>
          </a:p>
          <a:p>
            <a:endParaRPr lang="az-Latn-AZ" sz="5000" dirty="0"/>
          </a:p>
          <a:p>
            <a:r>
              <a:rPr lang="en-US" sz="5000" dirty="0" err="1"/>
              <a:t>Bağırsağın</a:t>
            </a:r>
            <a:r>
              <a:rPr lang="en-US" sz="5000" dirty="0"/>
              <a:t> </a:t>
            </a:r>
            <a:r>
              <a:rPr lang="az-Latn-AZ" sz="5000" dirty="0"/>
              <a:t>mənfəzinin </a:t>
            </a:r>
            <a:r>
              <a:rPr lang="en-US" sz="5000" dirty="0" err="1"/>
              <a:t>daralması</a:t>
            </a:r>
            <a:endParaRPr lang="az-Latn-AZ" sz="5000" dirty="0"/>
          </a:p>
          <a:p>
            <a:endParaRPr lang="az-Latn-AZ" sz="5000" dirty="0"/>
          </a:p>
          <a:p>
            <a:r>
              <a:rPr lang="en-US" sz="5000" dirty="0" err="1"/>
              <a:t>Çözün</a:t>
            </a:r>
            <a:r>
              <a:rPr lang="en-US" sz="5000" dirty="0"/>
              <a:t> </a:t>
            </a:r>
            <a:r>
              <a:rPr lang="en-US" sz="5000" dirty="0" err="1"/>
              <a:t>infiltrasiyası</a:t>
            </a:r>
            <a:endParaRPr lang="az-Latn-AZ" sz="5000" dirty="0"/>
          </a:p>
          <a:p>
            <a:endParaRPr lang="az-Latn-AZ" sz="5000" dirty="0"/>
          </a:p>
          <a:p>
            <a:r>
              <a:rPr lang="en-US" sz="5000" dirty="0" err="1"/>
              <a:t>Limfadenopatiya</a:t>
            </a:r>
            <a:endParaRPr lang="az-Latn-AZ" sz="5000" dirty="0"/>
          </a:p>
          <a:p>
            <a:endParaRPr lang="az-Latn-AZ" sz="5000" dirty="0"/>
          </a:p>
          <a:p>
            <a:r>
              <a:rPr lang="en-US" sz="5000" dirty="0" err="1"/>
              <a:t>Abses</a:t>
            </a:r>
            <a:r>
              <a:rPr lang="en-US" sz="5000" dirty="0"/>
              <a:t>(</a:t>
            </a:r>
            <a:r>
              <a:rPr lang="en-US" sz="5000" dirty="0" err="1"/>
              <a:t>lər</a:t>
            </a:r>
            <a:r>
              <a:rPr lang="en-US" sz="5000" dirty="0"/>
              <a:t>)</a:t>
            </a:r>
            <a:endParaRPr lang="az-Latn-AZ" sz="5000" dirty="0"/>
          </a:p>
          <a:p>
            <a:endParaRPr lang="az-Latn-AZ" sz="5000" dirty="0"/>
          </a:p>
          <a:p>
            <a:r>
              <a:rPr lang="en-US" sz="5000" dirty="0" err="1"/>
              <a:t>Xarici</a:t>
            </a:r>
            <a:r>
              <a:rPr lang="en-US" sz="5000" dirty="0"/>
              <a:t> </a:t>
            </a:r>
            <a:r>
              <a:rPr lang="en-US" sz="5000" dirty="0" err="1"/>
              <a:t>və</a:t>
            </a:r>
            <a:r>
              <a:rPr lang="en-US" sz="5000" dirty="0"/>
              <a:t> </a:t>
            </a:r>
            <a:r>
              <a:rPr lang="en-US" sz="5000" dirty="0" err="1"/>
              <a:t>daxili</a:t>
            </a:r>
            <a:r>
              <a:rPr lang="en-US" sz="5000" dirty="0"/>
              <a:t> </a:t>
            </a:r>
            <a:r>
              <a:rPr lang="en-US" sz="5000" dirty="0" err="1"/>
              <a:t>fistul</a:t>
            </a:r>
            <a:r>
              <a:rPr lang="en-US" sz="5000" dirty="0"/>
              <a:t>(lar)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9427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95978"/>
          </a:xfrm>
        </p:spPr>
        <p:txBody>
          <a:bodyPr/>
          <a:lstStyle/>
          <a:p>
            <a:r>
              <a:rPr lang="az-Latn-AZ" sz="4000" dirty="0">
                <a:solidFill>
                  <a:srgbClr val="7030A0"/>
                </a:solidFill>
                <a:cs typeface="Times New Roman" pitchFamily="18" charset="0"/>
              </a:rPr>
              <a:t>Diaqnostikası</a:t>
            </a:r>
            <a:r>
              <a:rPr lang="az-Latn-AZ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4" descr="C:\Users\nano\Desktop\MEHMAN CABBAROV\M 1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5" t="26724" r="25806" b="8908"/>
          <a:stretch>
            <a:fillRect/>
          </a:stretch>
        </p:blipFill>
        <p:spPr bwMode="auto">
          <a:xfrm>
            <a:off x="5519936" y="1591695"/>
            <a:ext cx="5676244" cy="408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67408" y="1608471"/>
            <a:ext cx="38884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Oral suda həll olan kontrastla abdominal</a:t>
            </a:r>
            <a:r>
              <a:rPr lang="az-Latn-AZ" sz="2400" b="1" dirty="0">
                <a:latin typeface="Arial" panose="020B0604020202020204" pitchFamily="34" charset="0"/>
                <a:cs typeface="Arial" panose="020B0604020202020204" pitchFamily="34" charset="0"/>
              </a:rPr>
              <a:t> KT</a:t>
            </a: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: bağırsaq strikturu, divar qalınlaşması </a:t>
            </a:r>
            <a:endParaRPr lang="az-Latn-AZ" sz="2400" dirty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312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23970"/>
          </a:xfrm>
        </p:spPr>
        <p:txBody>
          <a:bodyPr>
            <a:normAutofit fontScale="90000"/>
          </a:bodyPr>
          <a:lstStyle/>
          <a:p>
            <a:r>
              <a:rPr lang="az-Latn-AZ" sz="4000" dirty="0">
                <a:solidFill>
                  <a:srgbClr val="7030A0"/>
                </a:solidFill>
                <a:cs typeface="Times New Roman" pitchFamily="18" charset="0"/>
              </a:rPr>
              <a:t>Diaqnostikası</a:t>
            </a:r>
            <a:r>
              <a:rPr lang="az-Latn-AZ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700808"/>
            <a:ext cx="10515600" cy="3960440"/>
          </a:xfrm>
        </p:spPr>
        <p:txBody>
          <a:bodyPr/>
          <a:lstStyle/>
          <a:p>
            <a:pPr algn="just"/>
            <a:r>
              <a:rPr lang="en-US" sz="2800" b="1" dirty="0" err="1"/>
              <a:t>Endoskopi</a:t>
            </a:r>
            <a:r>
              <a:rPr lang="az-Latn-AZ" sz="2800" b="1" dirty="0"/>
              <a:t>ya </a:t>
            </a:r>
            <a:r>
              <a:rPr lang="az-Latn-AZ" sz="2800" dirty="0"/>
              <a:t>- </a:t>
            </a:r>
            <a:r>
              <a:rPr lang="en-US" sz="2800" dirty="0" err="1"/>
              <a:t>mütləq</a:t>
            </a:r>
            <a:r>
              <a:rPr lang="en-US" sz="2800" dirty="0"/>
              <a:t> </a:t>
            </a:r>
            <a:r>
              <a:rPr lang="en-US" sz="2800" dirty="0" err="1"/>
              <a:t>müayinədir</a:t>
            </a:r>
            <a:r>
              <a:rPr lang="az-Latn-AZ" sz="2800" dirty="0"/>
              <a:t>.</a:t>
            </a:r>
            <a:r>
              <a:rPr lang="en-US" sz="2800" dirty="0"/>
              <a:t> </a:t>
            </a:r>
            <a:endParaRPr lang="az-Latn-AZ" sz="2800" dirty="0"/>
          </a:p>
          <a:p>
            <a:pPr algn="just"/>
            <a:endParaRPr lang="az-Latn-AZ" sz="2800" dirty="0"/>
          </a:p>
          <a:p>
            <a:pPr algn="just"/>
            <a:r>
              <a:rPr lang="az-Latn-AZ" sz="2800" b="1" dirty="0"/>
              <a:t>Məqsəd:</a:t>
            </a:r>
            <a:r>
              <a:rPr lang="az-Latn-AZ" sz="2800" dirty="0"/>
              <a:t> </a:t>
            </a:r>
            <a:r>
              <a:rPr lang="en-US" sz="2800" dirty="0" err="1"/>
              <a:t>patoloji</a:t>
            </a:r>
            <a:r>
              <a:rPr lang="en-US" sz="2800" dirty="0"/>
              <a:t> </a:t>
            </a:r>
            <a:r>
              <a:rPr lang="en-US" sz="2800" dirty="0" err="1"/>
              <a:t>prosesin</a:t>
            </a:r>
            <a:r>
              <a:rPr lang="en-US" sz="2800" dirty="0"/>
              <a:t> </a:t>
            </a:r>
            <a:r>
              <a:rPr lang="en-US" sz="2800" dirty="0" err="1"/>
              <a:t>lokalizasiyası</a:t>
            </a:r>
            <a:r>
              <a:rPr lang="en-US" sz="2800" dirty="0"/>
              <a:t>, </a:t>
            </a:r>
            <a:r>
              <a:rPr lang="en-US" sz="2800" dirty="0" err="1"/>
              <a:t>əlavə</a:t>
            </a:r>
            <a:r>
              <a:rPr lang="en-US" sz="2800" dirty="0"/>
              <a:t> </a:t>
            </a:r>
            <a:r>
              <a:rPr lang="en-US" sz="2800" dirty="0" err="1"/>
              <a:t>lokalizasiyaları</a:t>
            </a:r>
            <a:r>
              <a:rPr lang="en-US" sz="2800" dirty="0"/>
              <a:t>, </a:t>
            </a:r>
            <a:r>
              <a:rPr lang="en-US" sz="2800" dirty="0" err="1"/>
              <a:t>diaqnozun</a:t>
            </a:r>
            <a:r>
              <a:rPr lang="en-US" sz="2800" dirty="0"/>
              <a:t> </a:t>
            </a:r>
            <a:r>
              <a:rPr lang="en-US" sz="2800" dirty="0" err="1"/>
              <a:t>dəqiqləşdirilməsi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biopsiya</a:t>
            </a:r>
            <a:r>
              <a:rPr lang="en-US" sz="2800" dirty="0"/>
              <a:t> </a:t>
            </a:r>
            <a:r>
              <a:rPr lang="en-US" sz="2800" dirty="0" err="1"/>
              <a:t>materialı</a:t>
            </a:r>
            <a:r>
              <a:rPr lang="en-US" sz="2800" dirty="0"/>
              <a:t> </a:t>
            </a:r>
            <a:r>
              <a:rPr lang="en-US" sz="2800" dirty="0" err="1"/>
              <a:t>alınması</a:t>
            </a:r>
            <a:endParaRPr lang="az-Latn-AZ" sz="2800" dirty="0"/>
          </a:p>
          <a:p>
            <a:pPr algn="just"/>
            <a:endParaRPr lang="az-Latn-AZ" sz="2800" dirty="0"/>
          </a:p>
          <a:p>
            <a:pPr algn="just"/>
            <a:r>
              <a:rPr lang="en-US" sz="2800" b="1" dirty="0" err="1"/>
              <a:t>Kapsul</a:t>
            </a:r>
            <a:r>
              <a:rPr lang="en-US" sz="2800" b="1" dirty="0"/>
              <a:t> </a:t>
            </a:r>
            <a:r>
              <a:rPr lang="en-US" sz="2800" b="1" dirty="0" err="1"/>
              <a:t>endoskopiyası</a:t>
            </a:r>
            <a:r>
              <a:rPr lang="az-Latn-AZ" sz="2800" b="1" dirty="0"/>
              <a:t>na əks-göstərişlər:</a:t>
            </a:r>
            <a:r>
              <a:rPr lang="en-US" sz="2800" b="1" dirty="0"/>
              <a:t> </a:t>
            </a:r>
            <a:r>
              <a:rPr lang="en-US" sz="2800" dirty="0" err="1"/>
              <a:t>striktur</a:t>
            </a:r>
            <a:r>
              <a:rPr lang="en-US" sz="2800" dirty="0"/>
              <a:t>(lar), </a:t>
            </a:r>
            <a:r>
              <a:rPr lang="en-US" sz="2800" dirty="0" err="1"/>
              <a:t>fistul</a:t>
            </a:r>
            <a:r>
              <a:rPr lang="en-US" sz="2800" dirty="0"/>
              <a:t>(lar)</a:t>
            </a:r>
            <a:r>
              <a:rPr lang="az-Latn-AZ" sz="2800" dirty="0"/>
              <a:t>,</a:t>
            </a:r>
            <a:r>
              <a:rPr lang="en-US" sz="2800" dirty="0"/>
              <a:t> </a:t>
            </a:r>
            <a:r>
              <a:rPr lang="en-US" sz="2800" dirty="0" err="1"/>
              <a:t>kəskin</a:t>
            </a:r>
            <a:r>
              <a:rPr lang="en-US" sz="2800" dirty="0"/>
              <a:t> </a:t>
            </a:r>
            <a:r>
              <a:rPr lang="en-US" sz="2800" dirty="0" err="1"/>
              <a:t>bağırsaq</a:t>
            </a:r>
            <a:r>
              <a:rPr lang="en-US" sz="2800" dirty="0"/>
              <a:t> </a:t>
            </a:r>
            <a:r>
              <a:rPr lang="en-US" sz="2800" dirty="0" err="1"/>
              <a:t>keçməzliyi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bağırsağın</a:t>
            </a:r>
            <a:r>
              <a:rPr lang="en-US" sz="2800" dirty="0"/>
              <a:t> </a:t>
            </a:r>
            <a:r>
              <a:rPr lang="en-US" sz="2800" dirty="0" err="1"/>
              <a:t>perforasiyası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8556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3282"/>
            <a:ext cx="5862851" cy="623970"/>
          </a:xfrm>
        </p:spPr>
        <p:txBody>
          <a:bodyPr>
            <a:normAutofit fontScale="90000"/>
          </a:bodyPr>
          <a:lstStyle/>
          <a:p>
            <a:r>
              <a:rPr lang="az-Latn-AZ" sz="4000" dirty="0">
                <a:solidFill>
                  <a:srgbClr val="7030A0"/>
                </a:solidFill>
                <a:cs typeface="Times New Roman" pitchFamily="18" charset="0"/>
              </a:rPr>
              <a:t>Diaqnostikası</a:t>
            </a:r>
            <a:r>
              <a:rPr lang="az-Latn-AZ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700808"/>
            <a:ext cx="10515600" cy="410445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2800" b="1" dirty="0"/>
              <a:t>Crohn </a:t>
            </a:r>
            <a:r>
              <a:rPr lang="en-US" sz="2800" b="1" dirty="0" err="1"/>
              <a:t>xəstəliyinin</a:t>
            </a:r>
            <a:r>
              <a:rPr lang="en-US" sz="2800" b="1" dirty="0"/>
              <a:t> </a:t>
            </a:r>
            <a:r>
              <a:rPr lang="en-US" sz="2800" b="1" dirty="0" err="1"/>
              <a:t>diaqnostik</a:t>
            </a:r>
            <a:r>
              <a:rPr lang="en-US" sz="2800" b="1" dirty="0"/>
              <a:t> </a:t>
            </a:r>
            <a:r>
              <a:rPr lang="en-US" sz="2800" b="1" dirty="0" err="1"/>
              <a:t>əlamətləri</a:t>
            </a:r>
            <a:endParaRPr lang="az-Latn-AZ" sz="2800" b="1" dirty="0"/>
          </a:p>
          <a:p>
            <a:endParaRPr lang="az-Latn-AZ" sz="2800" b="1" dirty="0"/>
          </a:p>
          <a:p>
            <a:r>
              <a:rPr lang="en-US" sz="2800" dirty="0" err="1"/>
              <a:t>Xarakterik</a:t>
            </a:r>
            <a:r>
              <a:rPr lang="en-US" sz="2800" dirty="0"/>
              <a:t> </a:t>
            </a:r>
            <a:r>
              <a:rPr lang="en-US" sz="2800" dirty="0" err="1"/>
              <a:t>anamnez</a:t>
            </a:r>
            <a:r>
              <a:rPr lang="en-US" sz="2800" dirty="0"/>
              <a:t> (</a:t>
            </a:r>
            <a:r>
              <a:rPr lang="en-US" sz="2800" dirty="0" err="1"/>
              <a:t>uzunmüddətli</a:t>
            </a:r>
            <a:r>
              <a:rPr lang="en-US" sz="2800" dirty="0"/>
              <a:t> </a:t>
            </a:r>
            <a:r>
              <a:rPr lang="en-US" sz="2800" dirty="0" err="1"/>
              <a:t>diareya</a:t>
            </a:r>
            <a:r>
              <a:rPr lang="en-US" sz="2800" dirty="0"/>
              <a:t>, </a:t>
            </a:r>
            <a:r>
              <a:rPr lang="en-US" sz="2800" dirty="0" err="1"/>
              <a:t>təkrarlanan</a:t>
            </a:r>
            <a:r>
              <a:rPr lang="en-US" sz="2800" dirty="0"/>
              <a:t> </a:t>
            </a:r>
            <a:r>
              <a:rPr lang="en-US" sz="2800" dirty="0" err="1"/>
              <a:t>qarın</a:t>
            </a:r>
            <a:r>
              <a:rPr lang="en-US" sz="2800" dirty="0"/>
              <a:t> </a:t>
            </a:r>
            <a:r>
              <a:rPr lang="en-US" sz="2800" dirty="0" err="1"/>
              <a:t>ağrıları</a:t>
            </a:r>
            <a:r>
              <a:rPr lang="en-US" sz="2800" dirty="0"/>
              <a:t>, </a:t>
            </a:r>
            <a:r>
              <a:rPr lang="en-US" sz="2800" dirty="0" err="1"/>
              <a:t>özündə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ya</a:t>
            </a:r>
            <a:r>
              <a:rPr lang="en-US" sz="2800" dirty="0"/>
              <a:t> </a:t>
            </a:r>
            <a:r>
              <a:rPr lang="en-US" sz="2800" dirty="0" err="1"/>
              <a:t>ailə</a:t>
            </a:r>
            <a:r>
              <a:rPr lang="en-US" sz="2800" dirty="0"/>
              <a:t> </a:t>
            </a:r>
            <a:r>
              <a:rPr lang="en-US" sz="2800" dirty="0" err="1"/>
              <a:t>üzvlərində</a:t>
            </a:r>
            <a:r>
              <a:rPr lang="en-US" sz="2800" dirty="0"/>
              <a:t> Crohn </a:t>
            </a:r>
            <a:r>
              <a:rPr lang="en-US" sz="2800" dirty="0" err="1"/>
              <a:t>xəstəliyinin</a:t>
            </a:r>
            <a:r>
              <a:rPr lang="en-US" sz="2800" dirty="0"/>
              <a:t> </a:t>
            </a:r>
            <a:r>
              <a:rPr lang="en-US" sz="2800" dirty="0" err="1"/>
              <a:t>mövcudluğu</a:t>
            </a:r>
            <a:r>
              <a:rPr lang="en-US" sz="2800" dirty="0"/>
              <a:t>);</a:t>
            </a:r>
            <a:endParaRPr lang="az-Latn-AZ" sz="2800" dirty="0"/>
          </a:p>
          <a:p>
            <a:endParaRPr lang="en-US" sz="2800" dirty="0"/>
          </a:p>
          <a:p>
            <a:r>
              <a:rPr lang="en-US" sz="2800" dirty="0" err="1"/>
              <a:t>Endoskopik</a:t>
            </a:r>
            <a:r>
              <a:rPr lang="en-US" sz="2800" dirty="0"/>
              <a:t> </a:t>
            </a:r>
            <a:r>
              <a:rPr lang="en-US" sz="2800" dirty="0" err="1"/>
              <a:t>əlamətlər</a:t>
            </a:r>
            <a:r>
              <a:rPr lang="en-US" sz="2800" dirty="0"/>
              <a:t>;</a:t>
            </a:r>
            <a:endParaRPr lang="az-Latn-AZ" sz="2800" dirty="0"/>
          </a:p>
          <a:p>
            <a:endParaRPr lang="en-US" sz="2800" dirty="0"/>
          </a:p>
          <a:p>
            <a:r>
              <a:rPr lang="en-US" sz="2800" dirty="0"/>
              <a:t>KT /MRT </a:t>
            </a:r>
            <a:r>
              <a:rPr lang="en-US" sz="2800" dirty="0" err="1"/>
              <a:t>əlamətləri</a:t>
            </a:r>
            <a:r>
              <a:rPr lang="en-US" sz="2800" dirty="0"/>
              <a:t>;</a:t>
            </a:r>
            <a:endParaRPr lang="az-Latn-AZ" sz="2800" dirty="0"/>
          </a:p>
          <a:p>
            <a:endParaRPr lang="en-US" sz="2800" dirty="0"/>
          </a:p>
          <a:p>
            <a:r>
              <a:rPr lang="en-US" sz="2800" dirty="0" err="1"/>
              <a:t>Bioptatda</a:t>
            </a:r>
            <a:r>
              <a:rPr lang="en-US" sz="2800" dirty="0"/>
              <a:t> </a:t>
            </a:r>
            <a:r>
              <a:rPr lang="en-US" sz="2800" dirty="0" err="1"/>
              <a:t>qranulomatoz</a:t>
            </a:r>
            <a:r>
              <a:rPr lang="en-US" sz="2800" dirty="0"/>
              <a:t> </a:t>
            </a:r>
            <a:r>
              <a:rPr lang="en-US" sz="2800" dirty="0" err="1"/>
              <a:t>iltihab</a:t>
            </a:r>
            <a:r>
              <a:rPr lang="en-US" sz="2800" dirty="0"/>
              <a:t> </a:t>
            </a:r>
            <a:r>
              <a:rPr lang="en-US" sz="2800" dirty="0" err="1"/>
              <a:t>əlamətləri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6992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7030A0"/>
                </a:solidFill>
              </a:rPr>
              <a:t>FKS (erkən faza): Aftoz eroziyalar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1589696"/>
            <a:ext cx="4680520" cy="3994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ontent Placeholder 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1589696"/>
            <a:ext cx="4660532" cy="3979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41277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2800" dirty="0">
                <a:solidFill>
                  <a:srgbClr val="7030A0"/>
                </a:solidFill>
              </a:rPr>
              <a:t>FKS (gecikmiş faza): Aftoz xoralar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1340768"/>
            <a:ext cx="5057763" cy="432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1340769"/>
            <a:ext cx="4748078" cy="4320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57248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743" y="129625"/>
            <a:ext cx="6076051" cy="611546"/>
          </a:xfrm>
        </p:spPr>
        <p:txBody>
          <a:bodyPr>
            <a:noAutofit/>
          </a:bodyPr>
          <a:lstStyle/>
          <a:p>
            <a:r>
              <a:rPr lang="az-Latn-AZ" sz="2400" dirty="0">
                <a:solidFill>
                  <a:srgbClr val="7030A0"/>
                </a:solidFill>
              </a:rPr>
              <a:t>FKS (gecikmiş faza): Enən çəmbər</a:t>
            </a:r>
            <a:br>
              <a:rPr lang="az-Latn-AZ" sz="2400" dirty="0">
                <a:solidFill>
                  <a:srgbClr val="7030A0"/>
                </a:solidFill>
              </a:rPr>
            </a:br>
            <a:r>
              <a:rPr lang="az-Latn-AZ" sz="2400" dirty="0">
                <a:solidFill>
                  <a:srgbClr val="7030A0"/>
                </a:solidFill>
              </a:rPr>
              <a:t> bağırsaqda boylama xoralar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1495455"/>
            <a:ext cx="4663782" cy="4127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495455"/>
            <a:ext cx="4663780" cy="411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24221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155527"/>
            <a:ext cx="6076051" cy="611546"/>
          </a:xfrm>
        </p:spPr>
        <p:txBody>
          <a:bodyPr>
            <a:noAutofit/>
          </a:bodyPr>
          <a:lstStyle/>
          <a:p>
            <a:r>
              <a:rPr lang="az-Latn-AZ" sz="2400" dirty="0">
                <a:solidFill>
                  <a:srgbClr val="7030A0"/>
                </a:solidFill>
              </a:rPr>
              <a:t>İleoskopiya: böyük aftoz eroziyalar və xoralar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1505015"/>
            <a:ext cx="4896544" cy="428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435" y="1505015"/>
            <a:ext cx="4752528" cy="4248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80346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4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i="1" dirty="0" err="1">
                <a:solidFill>
                  <a:srgbClr val="7030A0"/>
                </a:solidFill>
              </a:rPr>
              <a:t>Differensial</a:t>
            </a:r>
            <a:r>
              <a:rPr lang="en-US" sz="3600" i="1" dirty="0">
                <a:solidFill>
                  <a:srgbClr val="7030A0"/>
                </a:solidFill>
              </a:rPr>
              <a:t> </a:t>
            </a:r>
            <a:r>
              <a:rPr lang="en-US" sz="3600" i="1" dirty="0" err="1">
                <a:solidFill>
                  <a:srgbClr val="7030A0"/>
                </a:solidFill>
              </a:rPr>
              <a:t>diaqno</a:t>
            </a:r>
            <a:r>
              <a:rPr lang="az-Latn-AZ" sz="3600" i="1" dirty="0">
                <a:solidFill>
                  <a:srgbClr val="7030A0"/>
                </a:solidFill>
              </a:rPr>
              <a:t>stikası</a:t>
            </a:r>
            <a:br>
              <a:rPr lang="en-US" sz="4000" dirty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9456" y="1556792"/>
            <a:ext cx="8077676" cy="4267671"/>
          </a:xfrm>
        </p:spPr>
        <p:txBody>
          <a:bodyPr>
            <a:normAutofit fontScale="92500" lnSpcReduction="20000"/>
          </a:bodyPr>
          <a:lstStyle/>
          <a:p>
            <a:r>
              <a:rPr lang="az-Latn-AZ" sz="3200" b="1" dirty="0"/>
              <a:t>Qeyri-spesifik xoralı kolit</a:t>
            </a:r>
          </a:p>
          <a:p>
            <a:endParaRPr lang="en-US" sz="3200" b="1" dirty="0"/>
          </a:p>
          <a:p>
            <a:r>
              <a:rPr lang="az-Latn-AZ" sz="3200" b="1" dirty="0"/>
              <a:t>Kəskin appendisit</a:t>
            </a:r>
          </a:p>
          <a:p>
            <a:endParaRPr lang="en-US" sz="3200" b="1" dirty="0"/>
          </a:p>
          <a:p>
            <a:r>
              <a:rPr lang="az-Latn-AZ" sz="3200" b="1" dirty="0"/>
              <a:t>Limfom</a:t>
            </a:r>
          </a:p>
          <a:p>
            <a:endParaRPr lang="en-US" sz="3200" b="1" dirty="0"/>
          </a:p>
          <a:p>
            <a:r>
              <a:rPr lang="az-Latn-AZ" sz="3200" b="1" dirty="0"/>
              <a:t>Karsinom </a:t>
            </a:r>
          </a:p>
          <a:p>
            <a:endParaRPr lang="en-US" sz="3200" b="1" dirty="0"/>
          </a:p>
          <a:p>
            <a:r>
              <a:rPr lang="az-Latn-AZ" sz="3200" b="1" dirty="0"/>
              <a:t>Nazik</a:t>
            </a:r>
            <a:r>
              <a:rPr lang="en-US" sz="3200" b="1" dirty="0"/>
              <a:t> </a:t>
            </a:r>
            <a:r>
              <a:rPr lang="en-US" sz="3200" b="1" dirty="0" err="1"/>
              <a:t>bağırsa</a:t>
            </a:r>
            <a:r>
              <a:rPr lang="az-Latn-AZ" sz="3200" b="1" dirty="0"/>
              <a:t>ğın vərəmi</a:t>
            </a:r>
            <a:endParaRPr lang="en-US" sz="32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5203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289260" y="76470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600" i="1" dirty="0">
                <a:solidFill>
                  <a:srgbClr val="7030A0"/>
                </a:solidFill>
              </a:rPr>
              <a:t>Ağırlıq dərəcəsinin təyini</a:t>
            </a:r>
            <a:br>
              <a:rPr lang="en-US" sz="2800" dirty="0">
                <a:solidFill>
                  <a:schemeClr val="tx1"/>
                </a:solidFill>
              </a:rPr>
            </a:br>
            <a:br>
              <a:rPr lang="ru-RU" sz="2800" dirty="0">
                <a:solidFill>
                  <a:schemeClr val="tx1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sz="2400" dirty="0"/>
              <a:t>Klinik praktikada </a:t>
            </a:r>
            <a:r>
              <a:rPr lang="en-US" sz="2400" dirty="0"/>
              <a:t>Crohn’s Disease Activity İndex (CDAI)</a:t>
            </a:r>
            <a:r>
              <a:rPr lang="az-Latn-AZ" sz="2400" dirty="0"/>
              <a:t> və</a:t>
            </a:r>
            <a:r>
              <a:rPr lang="en-US" sz="2400" dirty="0"/>
              <a:t> Harvey</a:t>
            </a:r>
            <a:r>
              <a:rPr lang="az-Latn-AZ" sz="2400" dirty="0"/>
              <a:t>-</a:t>
            </a:r>
            <a:r>
              <a:rPr lang="en-US" sz="2400" dirty="0"/>
              <a:t>Bradshaw Index (HBI) </a:t>
            </a:r>
            <a:r>
              <a:rPr lang="az-Latn-AZ" sz="2400" dirty="0"/>
              <a:t>istifadə </a:t>
            </a:r>
            <a:r>
              <a:rPr lang="en-US" sz="2400" dirty="0" err="1"/>
              <a:t>edilir</a:t>
            </a:r>
            <a:r>
              <a:rPr lang="az-Latn-AZ" sz="2400" dirty="0"/>
              <a:t>.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az-Latn-AZ" sz="2400" dirty="0"/>
          </a:p>
          <a:p>
            <a:pPr marL="0" indent="0">
              <a:buNone/>
            </a:pPr>
            <a:r>
              <a:rPr lang="en-US" sz="2400" dirty="0" err="1"/>
              <a:t>Sadə</a:t>
            </a:r>
            <a:r>
              <a:rPr lang="en-US" sz="2400" dirty="0"/>
              <a:t> </a:t>
            </a:r>
            <a:r>
              <a:rPr lang="en-US" sz="2400" dirty="0" err="1"/>
              <a:t>klinik</a:t>
            </a:r>
            <a:r>
              <a:rPr lang="en-US" sz="2400" dirty="0"/>
              <a:t> </a:t>
            </a:r>
            <a:r>
              <a:rPr lang="en-US" sz="2400" dirty="0" err="1"/>
              <a:t>təsnifata</a:t>
            </a:r>
            <a:r>
              <a:rPr lang="en-US" sz="2400" dirty="0"/>
              <a:t> </a:t>
            </a:r>
            <a:r>
              <a:rPr lang="en-US" sz="2400" dirty="0" err="1"/>
              <a:t>görə</a:t>
            </a:r>
            <a:r>
              <a:rPr lang="en-US" sz="2400" dirty="0"/>
              <a:t> </a:t>
            </a:r>
            <a:r>
              <a:rPr lang="en-US" sz="2400" dirty="0" err="1"/>
              <a:t>xəstəliyin</a:t>
            </a:r>
            <a:r>
              <a:rPr lang="en-US" sz="2400" dirty="0"/>
              <a:t> 4 </a:t>
            </a:r>
            <a:r>
              <a:rPr lang="az-Latn-AZ" sz="2400" dirty="0"/>
              <a:t>ağırlıq </a:t>
            </a:r>
            <a:r>
              <a:rPr lang="en-US" sz="2400" dirty="0" err="1"/>
              <a:t>dərəcəsi</a:t>
            </a:r>
            <a:r>
              <a:rPr lang="en-US" sz="2400" dirty="0"/>
              <a:t> </a:t>
            </a:r>
            <a:r>
              <a:rPr lang="en-US" sz="2400" dirty="0" err="1"/>
              <a:t>ayrıd</a:t>
            </a:r>
            <a:r>
              <a:rPr lang="en-US" sz="2400" dirty="0"/>
              <a:t> </a:t>
            </a:r>
            <a:r>
              <a:rPr lang="en-US" sz="2400" dirty="0" err="1"/>
              <a:t>edilir</a:t>
            </a:r>
            <a:r>
              <a:rPr lang="en-US" sz="2400" dirty="0"/>
              <a:t>:</a:t>
            </a:r>
            <a:r>
              <a:rPr lang="az-Latn-AZ" sz="2400" dirty="0"/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az-Latn-AZ" sz="2400" dirty="0"/>
              <a:t>a</a:t>
            </a:r>
            <a:r>
              <a:rPr lang="en-US" sz="2400" dirty="0" err="1"/>
              <a:t>simptomatik</a:t>
            </a:r>
            <a:r>
              <a:rPr lang="en-US" sz="2400" dirty="0"/>
              <a:t>;</a:t>
            </a:r>
            <a:r>
              <a:rPr lang="az-Latn-AZ" sz="2400" dirty="0"/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az-Latn-AZ" sz="2400" dirty="0"/>
              <a:t>yungül,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az-Latn-AZ" sz="2400" dirty="0"/>
              <a:t>orta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az-Latn-AZ" sz="2400" dirty="0"/>
              <a:t>ağır</a:t>
            </a:r>
            <a:endParaRPr lang="en-US" sz="2400" dirty="0"/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6695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974" y="116632"/>
            <a:ext cx="6076051" cy="611546"/>
          </a:xfrm>
        </p:spPr>
        <p:txBody>
          <a:bodyPr>
            <a:normAutofit fontScale="90000"/>
          </a:bodyPr>
          <a:lstStyle/>
          <a:p>
            <a:br>
              <a:rPr lang="az-Latn-AZ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7030A0"/>
                </a:solidFill>
                <a:cs typeface="Times New Roman" pitchFamily="18" charset="0"/>
              </a:rPr>
              <a:t>Müalicəsi</a:t>
            </a:r>
            <a:br>
              <a:rPr lang="az-Latn-AZ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043535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dirty="0"/>
              <a:t>Crohn </a:t>
            </a:r>
            <a:r>
              <a:rPr lang="en-US" sz="2800" dirty="0" err="1"/>
              <a:t>xəstəliyinin</a:t>
            </a:r>
            <a:r>
              <a:rPr lang="en-US" sz="2800" dirty="0"/>
              <a:t> </a:t>
            </a:r>
            <a:r>
              <a:rPr lang="en-US" sz="2800" b="1" dirty="0" err="1"/>
              <a:t>spesifik</a:t>
            </a:r>
            <a:r>
              <a:rPr lang="en-US" sz="2800" b="1" dirty="0"/>
              <a:t> </a:t>
            </a:r>
            <a:r>
              <a:rPr lang="en-US" sz="2800" b="1" dirty="0" err="1"/>
              <a:t>müalicə</a:t>
            </a:r>
            <a:r>
              <a:rPr lang="en-US" sz="2800" b="1" dirty="0"/>
              <a:t> </a:t>
            </a:r>
            <a:r>
              <a:rPr lang="en-US" sz="2800" b="1" dirty="0" err="1"/>
              <a:t>üsulu</a:t>
            </a:r>
            <a:r>
              <a:rPr lang="en-US" sz="2800" b="1" dirty="0"/>
              <a:t> </a:t>
            </a:r>
            <a:r>
              <a:rPr lang="en-US" sz="2800" b="1" dirty="0" err="1"/>
              <a:t>yoxdur</a:t>
            </a:r>
            <a:r>
              <a:rPr lang="en-US" sz="2800" dirty="0"/>
              <a:t>. </a:t>
            </a:r>
            <a:r>
              <a:rPr lang="en-US" sz="2800" dirty="0" err="1"/>
              <a:t>Mövcud</a:t>
            </a:r>
            <a:r>
              <a:rPr lang="en-US" sz="2800" dirty="0"/>
              <a:t> </a:t>
            </a:r>
            <a:r>
              <a:rPr lang="en-US" sz="2800" dirty="0" err="1"/>
              <a:t>konservativ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cərrahi</a:t>
            </a:r>
            <a:r>
              <a:rPr lang="en-US" sz="2800" dirty="0"/>
              <a:t> </a:t>
            </a:r>
            <a:r>
              <a:rPr lang="en-US" sz="2800" dirty="0" err="1"/>
              <a:t>əməliyyat</a:t>
            </a:r>
            <a:r>
              <a:rPr lang="en-US" sz="2800" dirty="0"/>
              <a:t> </a:t>
            </a:r>
            <a:r>
              <a:rPr lang="en-US" sz="2800" dirty="0" err="1"/>
              <a:t>üsulları</a:t>
            </a:r>
            <a:r>
              <a:rPr lang="en-US" sz="2800" dirty="0"/>
              <a:t> </a:t>
            </a:r>
            <a:r>
              <a:rPr lang="en-US" sz="2800" dirty="0" err="1"/>
              <a:t>iltihabın</a:t>
            </a:r>
            <a:r>
              <a:rPr lang="en-US" sz="2800" dirty="0"/>
              <a:t> </a:t>
            </a:r>
            <a:r>
              <a:rPr lang="en-US" sz="2800" dirty="0" err="1"/>
              <a:t>şiddətinin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residivlərin</a:t>
            </a:r>
            <a:r>
              <a:rPr lang="en-US" sz="2800" dirty="0"/>
              <a:t> </a:t>
            </a:r>
            <a:r>
              <a:rPr lang="en-US" sz="2800" dirty="0" err="1"/>
              <a:t>tezliyinin</a:t>
            </a:r>
            <a:r>
              <a:rPr lang="en-US" sz="2800" dirty="0"/>
              <a:t> </a:t>
            </a:r>
            <a:r>
              <a:rPr lang="en-US" sz="2800" dirty="0" err="1"/>
              <a:t>azaldılmasına</a:t>
            </a:r>
            <a:r>
              <a:rPr lang="en-US" sz="2800" dirty="0"/>
              <a:t>, </a:t>
            </a:r>
            <a:r>
              <a:rPr lang="en-US" sz="2800" dirty="0" err="1"/>
              <a:t>remissiya</a:t>
            </a:r>
            <a:r>
              <a:rPr lang="en-US" sz="2800" dirty="0"/>
              <a:t> </a:t>
            </a:r>
            <a:r>
              <a:rPr lang="en-US" sz="2800" dirty="0" err="1"/>
              <a:t>vəziyyətinin</a:t>
            </a:r>
            <a:r>
              <a:rPr lang="en-US" sz="2800" dirty="0"/>
              <a:t> </a:t>
            </a:r>
            <a:r>
              <a:rPr lang="en-US" sz="2800" dirty="0" err="1"/>
              <a:t>uzadılmasına</a:t>
            </a:r>
            <a:r>
              <a:rPr lang="en-US" sz="2800" dirty="0"/>
              <a:t>, </a:t>
            </a:r>
            <a:r>
              <a:rPr lang="en-US" sz="2800" dirty="0" err="1"/>
              <a:t>ağırlaşmaların</a:t>
            </a:r>
            <a:r>
              <a:rPr lang="en-US" sz="2800" dirty="0"/>
              <a:t> </a:t>
            </a:r>
            <a:r>
              <a:rPr lang="en-US" sz="2800" dirty="0" err="1"/>
              <a:t>profilaktikası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müalicəsinə</a:t>
            </a:r>
            <a:r>
              <a:rPr lang="en-US" sz="2800" dirty="0"/>
              <a:t> </a:t>
            </a:r>
            <a:r>
              <a:rPr lang="en-US" sz="2800" dirty="0" err="1"/>
              <a:t>yönəlmişdir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4641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76470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200" dirty="0">
                <a:solidFill>
                  <a:srgbClr val="7030A0"/>
                </a:solidFill>
              </a:rPr>
              <a:t>Konservativ müalicə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Iltihab</a:t>
            </a:r>
            <a:r>
              <a:rPr lang="az-Latn-AZ" sz="2400" dirty="0"/>
              <a:t> </a:t>
            </a:r>
            <a:r>
              <a:rPr lang="en-US" sz="2400" dirty="0" err="1"/>
              <a:t>əle</a:t>
            </a:r>
            <a:r>
              <a:rPr lang="az-Latn-AZ" sz="2400" dirty="0"/>
              <a:t>y</a:t>
            </a:r>
            <a:r>
              <a:rPr lang="en-US" sz="2400" dirty="0" err="1"/>
              <a:t>hinə</a:t>
            </a:r>
            <a:r>
              <a:rPr lang="en-US" sz="2400" dirty="0"/>
              <a:t> </a:t>
            </a:r>
            <a:r>
              <a:rPr lang="en-US" sz="2400" dirty="0" err="1"/>
              <a:t>müalicə</a:t>
            </a:r>
            <a:r>
              <a:rPr lang="en-US" sz="2000" dirty="0"/>
              <a:t>: </a:t>
            </a:r>
            <a:r>
              <a:rPr lang="en-US" sz="2000" dirty="0" err="1"/>
              <a:t>aminosalisilatlar</a:t>
            </a:r>
            <a:r>
              <a:rPr lang="en-US" sz="2000" dirty="0"/>
              <a:t> (</a:t>
            </a:r>
            <a:r>
              <a:rPr lang="en-US" sz="2000" dirty="0" err="1"/>
              <a:t>mesalazin</a:t>
            </a:r>
            <a:r>
              <a:rPr lang="en-US" sz="2000" dirty="0"/>
              <a:t>, </a:t>
            </a:r>
            <a:r>
              <a:rPr lang="en-US" sz="2000" dirty="0" err="1"/>
              <a:t>sulfosalazin</a:t>
            </a:r>
            <a:r>
              <a:rPr lang="en-US" sz="2000" dirty="0"/>
              <a:t>);</a:t>
            </a:r>
            <a:endParaRPr lang="az-Latn-AZ" sz="2000" dirty="0"/>
          </a:p>
          <a:p>
            <a:endParaRPr lang="en-US" sz="2000" dirty="0"/>
          </a:p>
          <a:p>
            <a:r>
              <a:rPr lang="az-Latn-AZ" sz="2000" dirty="0"/>
              <a:t> </a:t>
            </a:r>
            <a:r>
              <a:rPr lang="en-US" sz="2400" dirty="0" err="1"/>
              <a:t>Immunosupressor</a:t>
            </a:r>
            <a:r>
              <a:rPr lang="en-US" sz="2400" dirty="0"/>
              <a:t> </a:t>
            </a:r>
            <a:r>
              <a:rPr lang="en-US" sz="2400" dirty="0" err="1"/>
              <a:t>terapiya</a:t>
            </a:r>
            <a:r>
              <a:rPr lang="en-US" sz="2400" dirty="0"/>
              <a:t> </a:t>
            </a:r>
            <a:r>
              <a:rPr lang="en-US" sz="2000" dirty="0"/>
              <a:t>(</a:t>
            </a:r>
            <a:r>
              <a:rPr lang="en-US" sz="2000" dirty="0" err="1"/>
              <a:t>azatioprin</a:t>
            </a:r>
            <a:r>
              <a:rPr lang="en-US" sz="2000" dirty="0"/>
              <a:t>, steroid </a:t>
            </a:r>
            <a:r>
              <a:rPr lang="en-US" sz="2000" dirty="0" err="1"/>
              <a:t>preparatları</a:t>
            </a:r>
            <a:r>
              <a:rPr lang="en-US" sz="2000" dirty="0"/>
              <a:t> –</a:t>
            </a:r>
            <a:r>
              <a:rPr lang="en-US" sz="2000" dirty="0" err="1"/>
              <a:t>prednizolon</a:t>
            </a:r>
            <a:r>
              <a:rPr lang="en-US" sz="2000" dirty="0"/>
              <a:t>, </a:t>
            </a:r>
            <a:r>
              <a:rPr lang="en-US" sz="2000" dirty="0" err="1"/>
              <a:t>hidrokortizon</a:t>
            </a:r>
            <a:r>
              <a:rPr lang="en-US" sz="2000" dirty="0"/>
              <a:t>, </a:t>
            </a:r>
            <a:r>
              <a:rPr lang="en-US" sz="2000" dirty="0" err="1"/>
              <a:t>budesonid</a:t>
            </a:r>
            <a:r>
              <a:rPr lang="en-US" sz="2000" dirty="0"/>
              <a:t>);</a:t>
            </a:r>
            <a:endParaRPr lang="az-Latn-AZ" sz="2000" dirty="0"/>
          </a:p>
          <a:p>
            <a:endParaRPr lang="en-US" sz="2000" dirty="0"/>
          </a:p>
          <a:p>
            <a:r>
              <a:rPr lang="az-Latn-AZ" sz="2000" dirty="0"/>
              <a:t> </a:t>
            </a:r>
            <a:r>
              <a:rPr lang="en-US" sz="2400" dirty="0" err="1"/>
              <a:t>Antibiotikoterapiya</a:t>
            </a:r>
            <a:r>
              <a:rPr lang="en-US" sz="2000" dirty="0"/>
              <a:t> (</a:t>
            </a:r>
            <a:r>
              <a:rPr lang="en-US" sz="2000" dirty="0" err="1"/>
              <a:t>siprofloksasin</a:t>
            </a:r>
            <a:r>
              <a:rPr lang="en-US" sz="2000" dirty="0"/>
              <a:t>, </a:t>
            </a:r>
            <a:r>
              <a:rPr lang="en-US" sz="2000" dirty="0" err="1"/>
              <a:t>metronidazol</a:t>
            </a:r>
            <a:r>
              <a:rPr lang="en-US" sz="2000" dirty="0"/>
              <a:t>);</a:t>
            </a:r>
            <a:endParaRPr lang="az-Latn-AZ" sz="2000" dirty="0"/>
          </a:p>
          <a:p>
            <a:endParaRPr lang="en-US" sz="2000" dirty="0"/>
          </a:p>
          <a:p>
            <a:r>
              <a:rPr lang="az-Latn-AZ" sz="2400" dirty="0"/>
              <a:t> </a:t>
            </a:r>
            <a:r>
              <a:rPr lang="en-US" sz="2400" dirty="0"/>
              <a:t>Infliximab </a:t>
            </a:r>
            <a:r>
              <a:rPr lang="en-US" sz="2000" dirty="0"/>
              <a:t>(anti-</a:t>
            </a:r>
            <a:r>
              <a:rPr lang="en-US" sz="2000" dirty="0" err="1"/>
              <a:t>tnfa</a:t>
            </a:r>
            <a:r>
              <a:rPr lang="en-US" sz="2000" dirty="0"/>
              <a:t>) </a:t>
            </a:r>
            <a:endParaRPr lang="az-Latn-AZ" sz="2000" dirty="0"/>
          </a:p>
          <a:p>
            <a:endParaRPr lang="en-US" sz="2000" dirty="0"/>
          </a:p>
          <a:p>
            <a:r>
              <a:rPr lang="az-Latn-AZ" sz="2000" dirty="0"/>
              <a:t> </a:t>
            </a:r>
            <a:r>
              <a:rPr lang="en-US" sz="2400" dirty="0" err="1"/>
              <a:t>dietik</a:t>
            </a:r>
            <a:r>
              <a:rPr lang="en-US" sz="2000" dirty="0"/>
              <a:t> (</a:t>
            </a:r>
            <a:r>
              <a:rPr lang="en-US" sz="2000" dirty="0" err="1"/>
              <a:t>əsirgəyici</a:t>
            </a:r>
            <a:r>
              <a:rPr lang="en-US" sz="2000" dirty="0"/>
              <a:t>) </a:t>
            </a:r>
            <a:r>
              <a:rPr lang="en-US" sz="2000" dirty="0" err="1"/>
              <a:t>qidalanma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122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76470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200" i="1" dirty="0">
                <a:solidFill>
                  <a:srgbClr val="7030A0"/>
                </a:solidFill>
              </a:rPr>
              <a:t>Cərrahi müalicə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sz="2800" b="1" dirty="0"/>
              <a:t>P</a:t>
            </a:r>
            <a:r>
              <a:rPr lang="en-US" sz="2800" b="1" dirty="0" err="1"/>
              <a:t>alliativ</a:t>
            </a:r>
            <a:r>
              <a:rPr lang="en-US" sz="2800" b="1" dirty="0"/>
              <a:t> </a:t>
            </a:r>
            <a:r>
              <a:rPr lang="en-US" sz="2800" b="1" dirty="0" err="1"/>
              <a:t>xarakter</a:t>
            </a:r>
            <a:r>
              <a:rPr lang="en-US" sz="2800" b="1" dirty="0"/>
              <a:t> </a:t>
            </a:r>
            <a:r>
              <a:rPr lang="en-US" sz="2800" b="1" dirty="0" err="1"/>
              <a:t>daşıyır</a:t>
            </a:r>
            <a:r>
              <a:rPr lang="en-US" sz="2800" b="1" dirty="0"/>
              <a:t>, </a:t>
            </a:r>
            <a:r>
              <a:rPr lang="en-US" sz="2800" b="1" dirty="0" err="1"/>
              <a:t>əsasən</a:t>
            </a:r>
            <a:r>
              <a:rPr lang="en-US" sz="2800" b="1" dirty="0"/>
              <a:t> </a:t>
            </a:r>
            <a:r>
              <a:rPr lang="en-US" sz="2800" b="1" dirty="0" err="1"/>
              <a:t>ağırlaşmalarda</a:t>
            </a:r>
            <a:r>
              <a:rPr lang="en-US" sz="2800" b="1" dirty="0"/>
              <a:t> </a:t>
            </a:r>
            <a:r>
              <a:rPr lang="en-US" sz="2800" b="1" dirty="0" err="1"/>
              <a:t>və</a:t>
            </a:r>
            <a:r>
              <a:rPr lang="en-US" sz="2800" b="1" dirty="0"/>
              <a:t> </a:t>
            </a:r>
            <a:r>
              <a:rPr lang="en-US" sz="2800" b="1" dirty="0" err="1"/>
              <a:t>konservativ</a:t>
            </a:r>
            <a:r>
              <a:rPr lang="en-US" sz="2800" b="1" dirty="0"/>
              <a:t> </a:t>
            </a:r>
            <a:r>
              <a:rPr lang="en-US" sz="2800" b="1" dirty="0" err="1"/>
              <a:t>müalicəyə</a:t>
            </a:r>
            <a:r>
              <a:rPr lang="en-US" sz="2800" b="1" dirty="0"/>
              <a:t> </a:t>
            </a:r>
            <a:r>
              <a:rPr lang="en-US" sz="2800" b="1" dirty="0" err="1"/>
              <a:t>tabe</a:t>
            </a:r>
            <a:r>
              <a:rPr lang="en-US" sz="2800" b="1" dirty="0"/>
              <a:t> </a:t>
            </a:r>
            <a:r>
              <a:rPr lang="en-US" sz="2800" b="1" dirty="0" err="1"/>
              <a:t>olmayan</a:t>
            </a:r>
            <a:r>
              <a:rPr lang="en-US" sz="2800" b="1" dirty="0"/>
              <a:t> </a:t>
            </a:r>
            <a:r>
              <a:rPr lang="en-US" sz="2800" b="1" dirty="0" err="1"/>
              <a:t>bəzi</a:t>
            </a:r>
            <a:r>
              <a:rPr lang="en-US" sz="2800" b="1" dirty="0"/>
              <a:t> </a:t>
            </a:r>
            <a:r>
              <a:rPr lang="en-US" sz="2800" b="1" dirty="0" err="1"/>
              <a:t>hallarda</a:t>
            </a:r>
            <a:r>
              <a:rPr lang="en-US" sz="2800" b="1" dirty="0"/>
              <a:t> </a:t>
            </a:r>
            <a:r>
              <a:rPr lang="en-US" sz="2800" b="1" dirty="0" err="1"/>
              <a:t>göstərişdir</a:t>
            </a:r>
            <a:r>
              <a:rPr lang="en-US" sz="2800" b="1" dirty="0"/>
              <a:t>:</a:t>
            </a:r>
            <a:endParaRPr lang="az-Latn-AZ" sz="2800" b="1" dirty="0"/>
          </a:p>
          <a:p>
            <a:endParaRPr lang="en-US" sz="2400" dirty="0"/>
          </a:p>
          <a:p>
            <a:r>
              <a:rPr lang="en-US" sz="2400" dirty="0" err="1"/>
              <a:t>obstruksiya</a:t>
            </a:r>
            <a:r>
              <a:rPr lang="en-US" sz="2400" dirty="0"/>
              <a:t> (</a:t>
            </a:r>
            <a:r>
              <a:rPr lang="en-US" sz="2400" dirty="0" err="1"/>
              <a:t>ən</a:t>
            </a:r>
            <a:r>
              <a:rPr lang="en-US" sz="2400" dirty="0"/>
              <a:t> </a:t>
            </a:r>
            <a:r>
              <a:rPr lang="en-US" sz="2400" dirty="0" err="1"/>
              <a:t>çox</a:t>
            </a:r>
            <a:r>
              <a:rPr lang="en-US" sz="2400" dirty="0"/>
              <a:t> </a:t>
            </a:r>
            <a:r>
              <a:rPr lang="en-US" sz="2400" dirty="0" err="1"/>
              <a:t>rast</a:t>
            </a:r>
            <a:r>
              <a:rPr lang="en-US" sz="2400" dirty="0"/>
              <a:t> </a:t>
            </a:r>
            <a:r>
              <a:rPr lang="en-US" sz="2400" dirty="0" err="1"/>
              <a:t>gələn</a:t>
            </a:r>
            <a:r>
              <a:rPr lang="en-US" sz="2400" dirty="0"/>
              <a:t> </a:t>
            </a:r>
            <a:r>
              <a:rPr lang="en-US" sz="2400" dirty="0" err="1"/>
              <a:t>göstərişdir</a:t>
            </a:r>
            <a:r>
              <a:rPr lang="en-US" sz="2400" dirty="0"/>
              <a:t>);</a:t>
            </a:r>
          </a:p>
          <a:p>
            <a:r>
              <a:rPr lang="en-US" sz="2400" dirty="0" err="1"/>
              <a:t>perforasiya</a:t>
            </a:r>
            <a:r>
              <a:rPr lang="en-US" sz="2400" dirty="0"/>
              <a:t> (</a:t>
            </a:r>
            <a:r>
              <a:rPr lang="en-US" sz="2400" dirty="0" err="1"/>
              <a:t>abses</a:t>
            </a:r>
            <a:r>
              <a:rPr lang="en-US" sz="2400" dirty="0"/>
              <a:t>, </a:t>
            </a:r>
            <a:r>
              <a:rPr lang="en-US" sz="2400" dirty="0" err="1"/>
              <a:t>daxili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xarici</a:t>
            </a:r>
            <a:r>
              <a:rPr lang="en-US" sz="2400" dirty="0"/>
              <a:t> </a:t>
            </a:r>
            <a:r>
              <a:rPr lang="en-US" sz="2400" dirty="0" err="1"/>
              <a:t>fistullar</a:t>
            </a:r>
            <a:r>
              <a:rPr lang="en-US" sz="2400" dirty="0"/>
              <a:t>, </a:t>
            </a:r>
            <a:r>
              <a:rPr lang="en-US" sz="2400" dirty="0" err="1"/>
              <a:t>kəskin</a:t>
            </a:r>
            <a:r>
              <a:rPr lang="en-US" sz="2400" dirty="0"/>
              <a:t> </a:t>
            </a:r>
            <a:r>
              <a:rPr lang="en-US" sz="2400" dirty="0" err="1"/>
              <a:t>peritonit</a:t>
            </a:r>
            <a:r>
              <a:rPr lang="en-US" sz="2400" dirty="0"/>
              <a:t>);</a:t>
            </a:r>
          </a:p>
          <a:p>
            <a:r>
              <a:rPr lang="en-US" sz="2400" dirty="0" err="1"/>
              <a:t>massiv</a:t>
            </a:r>
            <a:r>
              <a:rPr lang="en-US" sz="2400" dirty="0"/>
              <a:t> </a:t>
            </a:r>
            <a:r>
              <a:rPr lang="en-US" sz="2400" dirty="0" err="1"/>
              <a:t>qanaxma</a:t>
            </a:r>
            <a:r>
              <a:rPr lang="en-US" sz="2400" dirty="0"/>
              <a:t>;</a:t>
            </a:r>
          </a:p>
          <a:p>
            <a:r>
              <a:rPr lang="en-US" sz="2400" dirty="0" err="1"/>
              <a:t>neoplastik</a:t>
            </a:r>
            <a:r>
              <a:rPr lang="en-US" sz="2400" dirty="0"/>
              <a:t> </a:t>
            </a:r>
            <a:r>
              <a:rPr lang="en-US" sz="2400" dirty="0" err="1"/>
              <a:t>proseslərdən</a:t>
            </a:r>
            <a:r>
              <a:rPr lang="en-US" sz="2400" dirty="0"/>
              <a:t> </a:t>
            </a:r>
            <a:r>
              <a:rPr lang="en-US" sz="2400" dirty="0" err="1"/>
              <a:t>differensiasiyanın</a:t>
            </a:r>
            <a:r>
              <a:rPr lang="en-US" sz="2400" dirty="0"/>
              <a:t> </a:t>
            </a:r>
            <a:r>
              <a:rPr lang="en-US" sz="2400" dirty="0" err="1"/>
              <a:t>çətinlikləri</a:t>
            </a:r>
            <a:r>
              <a:rPr lang="en-US" sz="2400" dirty="0"/>
              <a:t> (</a:t>
            </a:r>
            <a:r>
              <a:rPr lang="en-US" sz="2400" dirty="0" err="1"/>
              <a:t>mümkünsüzlüyü</a:t>
            </a:r>
            <a:r>
              <a:rPr lang="en-US" sz="2400" dirty="0"/>
              <a:t>).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5335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76470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200" i="1" dirty="0">
                <a:solidFill>
                  <a:srgbClr val="7030A0"/>
                </a:solidFill>
              </a:rPr>
              <a:t>Cərrahi müalicə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dirty="0"/>
              <a:t>Crohn </a:t>
            </a:r>
            <a:r>
              <a:rPr lang="en-US" sz="2400" dirty="0" err="1"/>
              <a:t>xəstəliyində</a:t>
            </a:r>
            <a:r>
              <a:rPr lang="en-US" sz="2400" dirty="0"/>
              <a:t> </a:t>
            </a:r>
            <a:r>
              <a:rPr lang="en-US" sz="2400" b="1" dirty="0" err="1"/>
              <a:t>laparoskopik</a:t>
            </a:r>
            <a:r>
              <a:rPr lang="en-US" sz="2400" b="1" dirty="0"/>
              <a:t> </a:t>
            </a:r>
            <a:r>
              <a:rPr lang="en-US" sz="2400" b="1" dirty="0" err="1"/>
              <a:t>yol</a:t>
            </a:r>
            <a:r>
              <a:rPr lang="en-US" sz="2400" b="1" dirty="0"/>
              <a:t> ilk </a:t>
            </a:r>
            <a:r>
              <a:rPr lang="en-US" sz="2400" b="1" dirty="0" err="1"/>
              <a:t>seçimdir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aşağıdakı</a:t>
            </a:r>
            <a:r>
              <a:rPr lang="en-US" sz="2400" dirty="0"/>
              <a:t> </a:t>
            </a:r>
            <a:r>
              <a:rPr lang="en-US" sz="2400" dirty="0" err="1"/>
              <a:t>cərrahi</a:t>
            </a:r>
            <a:r>
              <a:rPr lang="en-US" sz="2400" dirty="0"/>
              <a:t> </a:t>
            </a:r>
            <a:r>
              <a:rPr lang="en-US" sz="2400" dirty="0" err="1"/>
              <a:t>əməliyyatlar</a:t>
            </a:r>
            <a:r>
              <a:rPr lang="en-US" sz="2400" dirty="0"/>
              <a:t> </a:t>
            </a:r>
            <a:r>
              <a:rPr lang="en-US" sz="2400" dirty="0" err="1"/>
              <a:t>aparılır</a:t>
            </a:r>
            <a:r>
              <a:rPr lang="en-US" sz="2400" dirty="0"/>
              <a:t>:</a:t>
            </a:r>
            <a:endParaRPr lang="az-Latn-AZ" sz="2400" dirty="0"/>
          </a:p>
          <a:p>
            <a:endParaRPr lang="en-US" dirty="0"/>
          </a:p>
          <a:p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zədələnmiş</a:t>
            </a:r>
            <a:r>
              <a:rPr lang="en-US" dirty="0"/>
              <a:t> </a:t>
            </a:r>
            <a:r>
              <a:rPr lang="en-US" dirty="0" err="1"/>
              <a:t>hissəsinin</a:t>
            </a:r>
            <a:r>
              <a:rPr lang="en-US" dirty="0"/>
              <a:t> </a:t>
            </a:r>
            <a:r>
              <a:rPr lang="en-US" dirty="0" err="1"/>
              <a:t>rezeksiyası</a:t>
            </a:r>
            <a:r>
              <a:rPr lang="en-US" dirty="0"/>
              <a:t>;</a:t>
            </a:r>
            <a:endParaRPr lang="az-Latn-AZ" dirty="0"/>
          </a:p>
          <a:p>
            <a:endParaRPr lang="en-US" dirty="0"/>
          </a:p>
          <a:p>
            <a:r>
              <a:rPr lang="en-US" dirty="0" err="1"/>
              <a:t>strikturoplastika</a:t>
            </a:r>
            <a:r>
              <a:rPr lang="en-US" dirty="0"/>
              <a:t>;</a:t>
            </a:r>
            <a:endParaRPr lang="az-Latn-AZ" dirty="0"/>
          </a:p>
          <a:p>
            <a:endParaRPr lang="en-US" dirty="0"/>
          </a:p>
          <a:p>
            <a:r>
              <a:rPr lang="en-US" dirty="0" err="1"/>
              <a:t>abses</a:t>
            </a:r>
            <a:r>
              <a:rPr lang="en-US" dirty="0"/>
              <a:t>(</a:t>
            </a:r>
            <a:r>
              <a:rPr lang="en-US" dirty="0" err="1"/>
              <a:t>lər</a:t>
            </a:r>
            <a:r>
              <a:rPr lang="en-US" dirty="0"/>
              <a:t>)in </a:t>
            </a:r>
            <a:r>
              <a:rPr lang="en-US" dirty="0" err="1"/>
              <a:t>sanasiyası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drenajı</a:t>
            </a:r>
            <a:r>
              <a:rPr lang="en-US" dirty="0"/>
              <a:t>.</a:t>
            </a:r>
            <a:endParaRPr lang="az-Latn-AZ" dirty="0"/>
          </a:p>
          <a:p>
            <a:endParaRPr lang="en-US" dirty="0"/>
          </a:p>
          <a:p>
            <a:pPr marL="0" indent="0">
              <a:buNone/>
            </a:pPr>
            <a:r>
              <a:rPr lang="en-US" i="1" dirty="0" err="1"/>
              <a:t>Əməliyyatdan</a:t>
            </a:r>
            <a:r>
              <a:rPr lang="en-US" i="1" dirty="0"/>
              <a:t> </a:t>
            </a:r>
            <a:r>
              <a:rPr lang="en-US" i="1" dirty="0" err="1"/>
              <a:t>sonra</a:t>
            </a:r>
            <a:r>
              <a:rPr lang="en-US" i="1" dirty="0"/>
              <a:t> </a:t>
            </a:r>
            <a:r>
              <a:rPr lang="en-US" i="1" dirty="0" err="1"/>
              <a:t>profilaktik</a:t>
            </a:r>
            <a:r>
              <a:rPr lang="en-US" i="1" dirty="0"/>
              <a:t> </a:t>
            </a:r>
            <a:r>
              <a:rPr lang="en-US" i="1" dirty="0" err="1"/>
              <a:t>məqsədlə</a:t>
            </a:r>
            <a:r>
              <a:rPr lang="en-US" i="1" dirty="0"/>
              <a:t> </a:t>
            </a:r>
            <a:r>
              <a:rPr lang="en-US" i="1" dirty="0" err="1"/>
              <a:t>uzunmüddətli</a:t>
            </a:r>
            <a:r>
              <a:rPr lang="en-US" i="1" dirty="0"/>
              <a:t> </a:t>
            </a:r>
            <a:r>
              <a:rPr lang="en-US" i="1" dirty="0" err="1"/>
              <a:t>mesalazin</a:t>
            </a:r>
            <a:r>
              <a:rPr lang="en-US" i="1" dirty="0"/>
              <a:t> </a:t>
            </a:r>
            <a:r>
              <a:rPr lang="en-US" i="1" dirty="0" err="1"/>
              <a:t>və</a:t>
            </a:r>
            <a:r>
              <a:rPr lang="en-US" i="1" dirty="0"/>
              <a:t> </a:t>
            </a:r>
            <a:r>
              <a:rPr lang="en-US" i="1" dirty="0" err="1"/>
              <a:t>metronidazol</a:t>
            </a:r>
            <a:r>
              <a:rPr lang="en-US" i="1" dirty="0"/>
              <a:t> </a:t>
            </a:r>
            <a:r>
              <a:rPr lang="en-US" i="1" dirty="0" err="1"/>
              <a:t>istifadəsi</a:t>
            </a:r>
            <a:r>
              <a:rPr lang="en-US" i="1" dirty="0"/>
              <a:t> </a:t>
            </a:r>
            <a:r>
              <a:rPr lang="en-US" i="1" dirty="0" err="1"/>
              <a:t>tövsiyə</a:t>
            </a:r>
            <a:r>
              <a:rPr lang="en-US" i="1" dirty="0"/>
              <a:t> </a:t>
            </a:r>
            <a:r>
              <a:rPr lang="en-US" i="1" dirty="0" err="1"/>
              <a:t>olunur</a:t>
            </a:r>
            <a:r>
              <a:rPr lang="en-US" i="1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4687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3" y="116632"/>
            <a:ext cx="6076051" cy="611546"/>
          </a:xfrm>
        </p:spPr>
        <p:txBody>
          <a:bodyPr/>
          <a:lstStyle/>
          <a:p>
            <a:r>
              <a:rPr lang="az-Latn-AZ" sz="3200" dirty="0">
                <a:solidFill>
                  <a:srgbClr val="7030A0"/>
                </a:solidFill>
              </a:rPr>
              <a:t>Preparatın görünüşü</a:t>
            </a:r>
            <a:endParaRPr lang="ru-RU" sz="3200" dirty="0">
              <a:solidFill>
                <a:srgbClr val="7030A0"/>
              </a:solidFill>
            </a:endParaRPr>
          </a:p>
        </p:txBody>
      </p:sp>
      <p:pic>
        <p:nvPicPr>
          <p:cNvPr id="9" name="Рисунок 5" descr="C:\Users\nano\Desktop\MEHMAN CABBAROV\Mehman\DSC0021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0" t="2438" r="4301"/>
          <a:stretch>
            <a:fillRect/>
          </a:stretch>
        </p:blipFill>
        <p:spPr bwMode="auto">
          <a:xfrm>
            <a:off x="2279576" y="1340768"/>
            <a:ext cx="7272807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9145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743" y="116632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en-US" sz="4000" dirty="0" err="1">
                <a:solidFill>
                  <a:srgbClr val="7030A0"/>
                </a:solidFill>
              </a:rPr>
              <a:t>Diqq</a:t>
            </a:r>
            <a:r>
              <a:rPr lang="az-Latn-AZ" sz="4000" dirty="0">
                <a:solidFill>
                  <a:srgbClr val="7030A0"/>
                </a:solidFill>
              </a:rPr>
              <a:t>ət!!!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27448" y="2204864"/>
            <a:ext cx="9289032" cy="3240360"/>
          </a:xfrm>
        </p:spPr>
        <p:txBody>
          <a:bodyPr/>
          <a:lstStyle/>
          <a:p>
            <a:r>
              <a:rPr lang="en-US" sz="2800" dirty="0" err="1">
                <a:solidFill>
                  <a:srgbClr val="252525"/>
                </a:solidFill>
              </a:rPr>
              <a:t>Kəskin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appendisit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diaqnozu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və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ya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şübhəsi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ilə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laparotomiya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və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ya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laparoskopiya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zamanı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xəstədə</a:t>
            </a:r>
            <a:r>
              <a:rPr lang="en-US" sz="2800" dirty="0">
                <a:solidFill>
                  <a:srgbClr val="252525"/>
                </a:solidFill>
              </a:rPr>
              <a:t> Crohn </a:t>
            </a:r>
            <a:r>
              <a:rPr lang="en-US" sz="2800" dirty="0" err="1">
                <a:solidFill>
                  <a:srgbClr val="252525"/>
                </a:solidFill>
              </a:rPr>
              <a:t>xəstəliyinə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şübhələr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yaranarsa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və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kor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bağırsaq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iltihablı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deyilsə</a:t>
            </a:r>
            <a:r>
              <a:rPr lang="en-US" sz="2800" dirty="0">
                <a:solidFill>
                  <a:srgbClr val="252525"/>
                </a:solidFill>
              </a:rPr>
              <a:t> terminal </a:t>
            </a:r>
            <a:r>
              <a:rPr lang="en-US" sz="2800" dirty="0" err="1">
                <a:solidFill>
                  <a:srgbClr val="252525"/>
                </a:solidFill>
              </a:rPr>
              <a:t>ileitə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görə</a:t>
            </a:r>
            <a:r>
              <a:rPr lang="en-US" sz="2800" dirty="0">
                <a:solidFill>
                  <a:srgbClr val="252525"/>
                </a:solidFill>
              </a:rPr>
              <a:t> distal </a:t>
            </a:r>
            <a:r>
              <a:rPr lang="en-US" sz="2800" dirty="0" err="1">
                <a:solidFill>
                  <a:srgbClr val="252525"/>
                </a:solidFill>
              </a:rPr>
              <a:t>ileuma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toxunmama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və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appendektomiya</a:t>
            </a:r>
            <a:r>
              <a:rPr lang="en-US" sz="2800" dirty="0">
                <a:solidFill>
                  <a:srgbClr val="252525"/>
                </a:solidFill>
              </a:rPr>
              <a:t>, </a:t>
            </a:r>
            <a:r>
              <a:rPr lang="en-US" sz="2800" dirty="0" err="1">
                <a:solidFill>
                  <a:srgbClr val="252525"/>
                </a:solidFill>
              </a:rPr>
              <a:t>kor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bağırsaq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iltihablıdırsa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b="1" dirty="0" err="1"/>
              <a:t>ileosekal</a:t>
            </a:r>
            <a:r>
              <a:rPr lang="en-US" sz="2800" b="1" dirty="0"/>
              <a:t> </a:t>
            </a:r>
            <a:r>
              <a:rPr lang="en-US" sz="2800" b="1" dirty="0" err="1"/>
              <a:t>rezeksiya</a:t>
            </a:r>
            <a:r>
              <a:rPr lang="en-US" sz="2800" b="1" dirty="0"/>
              <a:t> </a:t>
            </a:r>
            <a:r>
              <a:rPr lang="en-US" sz="2800" b="1" dirty="0" err="1"/>
              <a:t>və</a:t>
            </a:r>
            <a:r>
              <a:rPr lang="en-US" sz="2800" b="1" dirty="0"/>
              <a:t> </a:t>
            </a:r>
            <a:r>
              <a:rPr lang="en-US" sz="2800" b="1" dirty="0" err="1"/>
              <a:t>appendektomiya</a:t>
            </a:r>
            <a:r>
              <a:rPr lang="en-US" sz="2800" b="1" dirty="0"/>
              <a:t> </a:t>
            </a:r>
            <a:r>
              <a:rPr lang="en-US" sz="2800" dirty="0" err="1">
                <a:solidFill>
                  <a:srgbClr val="252525"/>
                </a:solidFill>
              </a:rPr>
              <a:t>icra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oluna</a:t>
            </a:r>
            <a:r>
              <a:rPr lang="en-US" sz="2800" dirty="0">
                <a:solidFill>
                  <a:srgbClr val="252525"/>
                </a:solidFill>
              </a:rPr>
              <a:t> </a:t>
            </a:r>
            <a:r>
              <a:rPr lang="en-US" sz="2800" dirty="0" err="1">
                <a:solidFill>
                  <a:srgbClr val="252525"/>
                </a:solidFill>
              </a:rPr>
              <a:t>bilər</a:t>
            </a:r>
            <a:r>
              <a:rPr lang="en-US" sz="2800" dirty="0">
                <a:solidFill>
                  <a:srgbClr val="252525"/>
                </a:solidFill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415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1288949"/>
          </a:xfrm>
        </p:spPr>
        <p:txBody>
          <a:bodyPr/>
          <a:lstStyle/>
          <a:p>
            <a:r>
              <a:rPr lang="az-Latn-AZ" sz="3200" dirty="0">
                <a:solidFill>
                  <a:srgbClr val="7030A0"/>
                </a:solidFill>
                <a:latin typeface="+mn-lt"/>
              </a:rPr>
              <a:t>Müalicəsi</a:t>
            </a:r>
            <a:br>
              <a:rPr lang="az-Latn-AZ" sz="3200" dirty="0">
                <a:solidFill>
                  <a:srgbClr val="7030A0"/>
                </a:solidFill>
                <a:latin typeface="+mn-lt"/>
              </a:rPr>
            </a:br>
            <a:br>
              <a:rPr lang="az-Latn-AZ" i="1" dirty="0">
                <a:solidFill>
                  <a:srgbClr val="252525"/>
                </a:solidFill>
                <a:latin typeface="+mn-lt"/>
              </a:rPr>
            </a:br>
            <a:r>
              <a:rPr lang="az-Latn-AZ" sz="2000" i="1" dirty="0">
                <a:solidFill>
                  <a:srgbClr val="252525"/>
                </a:solidFill>
                <a:latin typeface="+mn-lt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</a:rPr>
              <a:t>Müalicə</a:t>
            </a:r>
            <a:r>
              <a:rPr lang="az-Latn-AZ" sz="2000" i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</a:rPr>
              <a:t>üsulunun</a:t>
            </a:r>
            <a:r>
              <a:rPr lang="en-US" sz="2000" i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</a:rPr>
              <a:t>seçimi</a:t>
            </a:r>
            <a:r>
              <a:rPr lang="az-Latn-AZ" sz="2000" i="1" dirty="0">
                <a:solidFill>
                  <a:schemeClr val="tx1"/>
                </a:solidFill>
                <a:latin typeface="+mn-lt"/>
              </a:rPr>
              <a:t> ağırlıq dərəcəsinə əsaslanır</a:t>
            </a: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5517233"/>
            <a:ext cx="4114800" cy="1440159"/>
          </a:xfrm>
        </p:spPr>
        <p:txBody>
          <a:bodyPr/>
          <a:lstStyle/>
          <a:p>
            <a:r>
              <a:rPr lang="az-Latn-AZ" altLang="en-US"/>
              <a:t>Dos.Dr. Ə.M.Rüstəm, doktorant  S.Y. Məmmədova. Dr. N.Z.Süleymanova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A5FD5216-6FEA-4511-B507-F2B845EFB7B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7448" y="1340767"/>
            <a:ext cx="10081120" cy="496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5231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2613" y="1340768"/>
            <a:ext cx="18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123044" y="620688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59743" y="110041"/>
            <a:ext cx="6076051" cy="611546"/>
          </a:xfrm>
        </p:spPr>
        <p:txBody>
          <a:bodyPr/>
          <a:lstStyle/>
          <a:p>
            <a:r>
              <a:rPr lang="az-Latn-AZ" sz="3600" i="1" dirty="0">
                <a:solidFill>
                  <a:srgbClr val="7030A0"/>
                </a:solidFill>
              </a:rPr>
              <a:t>Proqnoz</a:t>
            </a:r>
            <a:endParaRPr lang="en-US" sz="3200" dirty="0">
              <a:solidFill>
                <a:srgbClr val="7030A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95400" y="2704896"/>
            <a:ext cx="10515600" cy="15313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800" b="1" dirty="0"/>
              <a:t>    </a:t>
            </a:r>
            <a:r>
              <a:rPr lang="en-US" sz="2800" b="1" dirty="0"/>
              <a:t>Crohn </a:t>
            </a:r>
            <a:r>
              <a:rPr lang="en-US" sz="2800" b="1" dirty="0" err="1"/>
              <a:t>bədxassəli</a:t>
            </a:r>
            <a:r>
              <a:rPr lang="en-US" sz="2800" b="1" dirty="0"/>
              <a:t> </a:t>
            </a:r>
            <a:r>
              <a:rPr lang="en-US" sz="2800" b="1" dirty="0" err="1"/>
              <a:t>xəstəlik</a:t>
            </a:r>
            <a:r>
              <a:rPr lang="en-US" sz="2800" b="1" dirty="0"/>
              <a:t> </a:t>
            </a:r>
            <a:r>
              <a:rPr lang="en-US" sz="2800" b="1" dirty="0" err="1"/>
              <a:t>deyil</a:t>
            </a:r>
            <a:r>
              <a:rPr lang="en-US" sz="2800" b="1" dirty="0"/>
              <a:t>, </a:t>
            </a:r>
            <a:r>
              <a:rPr lang="en-US" sz="2800" b="1" dirty="0" err="1"/>
              <a:t>lakin</a:t>
            </a:r>
            <a:r>
              <a:rPr lang="en-US" sz="2800" b="1" dirty="0"/>
              <a:t> </a:t>
            </a:r>
            <a:r>
              <a:rPr lang="en-US" sz="2800" b="1" dirty="0" err="1"/>
              <a:t>xroniki</a:t>
            </a:r>
            <a:r>
              <a:rPr lang="en-US" sz="2800" b="1" dirty="0"/>
              <a:t> </a:t>
            </a:r>
            <a:r>
              <a:rPr lang="en-US" sz="2800" b="1" dirty="0" err="1"/>
              <a:t>gedişlidir</a:t>
            </a:r>
            <a:r>
              <a:rPr lang="en-US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63323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2613" y="1340768"/>
            <a:ext cx="18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123044" y="620688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2" y="2348880"/>
            <a:ext cx="8640960" cy="2000200"/>
          </a:xfrm>
        </p:spPr>
        <p:txBody>
          <a:bodyPr>
            <a:normAutofit/>
          </a:bodyPr>
          <a:lstStyle/>
          <a:p>
            <a:r>
              <a:rPr lang="az-Latn-AZ" sz="4000" dirty="0"/>
              <a:t>Diqqətinizə görə təşəkkür.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0" y="1773238"/>
            <a:ext cx="9118600" cy="2463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az-Latn-AZ" sz="2800" dirty="0"/>
          </a:p>
          <a:p>
            <a:pPr marL="0" indent="0" algn="ctr">
              <a:buNone/>
            </a:pPr>
            <a:endParaRPr lang="az-Latn-AZ" sz="2800" dirty="0"/>
          </a:p>
        </p:txBody>
      </p:sp>
    </p:spTree>
    <p:extLst>
      <p:ext uri="{BB962C8B-B14F-4D97-AF65-F5344CB8AC3E}">
        <p14:creationId xmlns:p14="http://schemas.microsoft.com/office/powerpoint/2010/main" val="5378938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1510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2905</TotalTime>
  <Words>1037</Words>
  <Application>Microsoft Office PowerPoint</Application>
  <PresentationFormat>Widescreen</PresentationFormat>
  <Paragraphs>217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Times New Roman</vt:lpstr>
      <vt:lpstr>Wingdings</vt:lpstr>
      <vt:lpstr>Praktiki dərs şablonu 7</vt:lpstr>
      <vt:lpstr> KRON (CROHN) XƏSTƏLİYİ </vt:lpstr>
      <vt:lpstr>Tərifi</vt:lpstr>
      <vt:lpstr>Rastgəlmə tezliyi</vt:lpstr>
      <vt:lpstr>Təsnifatı</vt:lpstr>
      <vt:lpstr> Etiologiyası </vt:lpstr>
      <vt:lpstr> Patogenezi </vt:lpstr>
      <vt:lpstr>Patomorfologiyası</vt:lpstr>
      <vt:lpstr>Patomorfologiyası</vt:lpstr>
      <vt:lpstr>Patomorfologiyası</vt:lpstr>
      <vt:lpstr>Preparatın makroskopik görünüşü</vt:lpstr>
      <vt:lpstr>Endoskopik görünüşü</vt:lpstr>
      <vt:lpstr> Klinikası </vt:lpstr>
      <vt:lpstr>Crohn xəstəliyinin klinik gedişi (sxem)</vt:lpstr>
      <vt:lpstr>Ağırlaşmaları</vt:lpstr>
      <vt:lpstr>Ağırlaşmaları</vt:lpstr>
      <vt:lpstr>Diaqnostikası</vt:lpstr>
      <vt:lpstr>Diaqnostikası</vt:lpstr>
      <vt:lpstr>Diaqnostikası</vt:lpstr>
      <vt:lpstr>Diaqnostikası </vt:lpstr>
      <vt:lpstr>Diaqnostikası </vt:lpstr>
      <vt:lpstr>Diaqnostikası </vt:lpstr>
      <vt:lpstr>Diaqnostikası </vt:lpstr>
      <vt:lpstr>FKS (erkən faza): Aftoz eroziyalar</vt:lpstr>
      <vt:lpstr>FKS (gecikmiş faza): Aftoz xoralar</vt:lpstr>
      <vt:lpstr>FKS (gecikmiş faza): Enən çəmbər  bağırsaqda boylama xoralar</vt:lpstr>
      <vt:lpstr>İleoskopiya: böyük aftoz eroziyalar və xoralar</vt:lpstr>
      <vt:lpstr> Differensial diaqnostikası </vt:lpstr>
      <vt:lpstr>  Ağırlıq dərəcəsinin təyini  </vt:lpstr>
      <vt:lpstr> Müalicəsi </vt:lpstr>
      <vt:lpstr>Konservativ müalicə</vt:lpstr>
      <vt:lpstr>Cərrahi müalicə</vt:lpstr>
      <vt:lpstr>Cərrahi müalicə</vt:lpstr>
      <vt:lpstr>Preparatın görünüşü</vt:lpstr>
      <vt:lpstr>Diqqət!!!</vt:lpstr>
      <vt:lpstr>Müalicəsi   Müalicə üsulunun seçimi ağırlıq dərəcəsinə əsaslanır</vt:lpstr>
      <vt:lpstr>Proqnoz</vt:lpstr>
      <vt:lpstr>Diqqətinizə görə təşəkkür. 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280</cp:revision>
  <dcterms:created xsi:type="dcterms:W3CDTF">2001-04-16T20:54:45Z</dcterms:created>
  <dcterms:modified xsi:type="dcterms:W3CDTF">2021-07-31T13:23:33Z</dcterms:modified>
</cp:coreProperties>
</file>