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6"/>
  </p:notesMasterIdLst>
  <p:handoutMasterIdLst>
    <p:handoutMasterId r:id="rId17"/>
  </p:handoutMasterIdLst>
  <p:sldIdLst>
    <p:sldId id="284" r:id="rId2"/>
    <p:sldId id="295" r:id="rId3"/>
    <p:sldId id="296" r:id="rId4"/>
    <p:sldId id="297" r:id="rId5"/>
    <p:sldId id="298" r:id="rId6"/>
    <p:sldId id="299" r:id="rId7"/>
    <p:sldId id="300" r:id="rId8"/>
    <p:sldId id="301" r:id="rId9"/>
    <p:sldId id="290" r:id="rId10"/>
    <p:sldId id="270" r:id="rId11"/>
    <p:sldId id="294" r:id="rId12"/>
    <p:sldId id="293" r:id="rId13"/>
    <p:sldId id="303" r:id="rId14"/>
    <p:sldId id="304" r:id="rId15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53" autoAdjust="0"/>
    <p:restoredTop sz="94660"/>
  </p:normalViewPr>
  <p:slideViewPr>
    <p:cSldViewPr>
      <p:cViewPr varScale="1">
        <p:scale>
          <a:sx n="64" d="100"/>
          <a:sy n="64" d="100"/>
        </p:scale>
        <p:origin x="518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119525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676884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Mədə</a:t>
            </a:r>
            <a:r>
              <a:rPr lang="en-US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əstəliklərinə</a:t>
            </a:r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diaqnostik yanaşma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Asst.</a:t>
            </a:r>
            <a:r>
              <a:rPr lang="az-Latn-AZ" sz="1400" b="1" baseline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M. Mahmudov, Dr. N. Süleymanova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132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02614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890894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228803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73512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60961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03011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23379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670477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43477865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471033342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Asst.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M. Mahmudov, Dr. N. Süleymanova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Mədə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xəstəliklərinə</a:t>
            </a:r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diaqnostik yanaşma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2356" y="-56436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984541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677528" y="1196752"/>
            <a:ext cx="8856984" cy="2088578"/>
          </a:xfrm>
        </p:spPr>
        <p:txBody>
          <a:bodyPr>
            <a:normAutofit fontScale="90000"/>
          </a:bodyPr>
          <a:lstStyle/>
          <a:p>
            <a:r>
              <a:rPr lang="en-US" altLang="en-US" sz="5400" dirty="0"/>
              <a:t>M</a:t>
            </a:r>
            <a:r>
              <a:rPr lang="az-Latn-AZ" altLang="en-US" sz="5400" dirty="0"/>
              <a:t>ədənin cərrahi xəstəliklərinə </a:t>
            </a:r>
            <a:br>
              <a:rPr lang="az-Latn-AZ" altLang="en-US" sz="5400" dirty="0"/>
            </a:br>
            <a:r>
              <a:rPr lang="az-Latn-AZ" altLang="en-US" sz="5400" dirty="0"/>
              <a:t>diaqnostik yanaşma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677528" y="3861048"/>
            <a:ext cx="8921080" cy="1896616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T.ü.f.d., assistent Mahir Gümrah oğlu Mahmudov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Dr. Nuranə Zahid qızı Süleymanova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9656" y="67703"/>
            <a:ext cx="5862851" cy="835878"/>
          </a:xfrm>
        </p:spPr>
        <p:txBody>
          <a:bodyPr>
            <a:noAutofit/>
          </a:bodyPr>
          <a:lstStyle/>
          <a:p>
            <a:r>
              <a:rPr lang="en-US" sz="2400" dirty="0"/>
              <a:t>MƏDƏNİN ANATOMİYASI</a:t>
            </a:r>
            <a:br>
              <a:rPr lang="ru-RU" sz="2400" dirty="0"/>
            </a:b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1424" y="1274503"/>
            <a:ext cx="5181600" cy="474563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err="1"/>
              <a:t>Ölçüləri</a:t>
            </a:r>
            <a:endParaRPr lang="en-US" b="1" dirty="0"/>
          </a:p>
          <a:p>
            <a:pPr marL="0" indent="0" algn="just">
              <a:buNone/>
            </a:pPr>
            <a:r>
              <a:rPr lang="en-US" dirty="0" err="1"/>
              <a:t>Mədənin</a:t>
            </a:r>
            <a:r>
              <a:rPr lang="en-US" dirty="0"/>
              <a:t> </a:t>
            </a:r>
            <a:r>
              <a:rPr lang="en-US" dirty="0" err="1"/>
              <a:t>həcmi</a:t>
            </a:r>
            <a:r>
              <a:rPr lang="en-US" dirty="0"/>
              <a:t> </a:t>
            </a:r>
            <a:r>
              <a:rPr lang="en-US" dirty="0" err="1"/>
              <a:t>boş</a:t>
            </a:r>
            <a:r>
              <a:rPr lang="en-US" dirty="0"/>
              <a:t> </a:t>
            </a:r>
            <a:r>
              <a:rPr lang="en-US" dirty="0" err="1"/>
              <a:t>olduqda</a:t>
            </a:r>
            <a:r>
              <a:rPr lang="en-US" dirty="0"/>
              <a:t> 50 ml, </a:t>
            </a:r>
            <a:r>
              <a:rPr lang="en-US" dirty="0" err="1"/>
              <a:t>qida</a:t>
            </a:r>
            <a:r>
              <a:rPr lang="en-US" dirty="0"/>
              <a:t> </a:t>
            </a:r>
            <a:r>
              <a:rPr lang="en-US" dirty="0" err="1"/>
              <a:t>qəbulundan</a:t>
            </a:r>
            <a:r>
              <a:rPr lang="en-US" dirty="0"/>
              <a:t> </a:t>
            </a:r>
            <a:r>
              <a:rPr lang="en-US" dirty="0" err="1"/>
              <a:t>sonra</a:t>
            </a:r>
            <a:r>
              <a:rPr lang="en-US" dirty="0"/>
              <a:t> 1 – 2 </a:t>
            </a:r>
            <a:r>
              <a:rPr lang="en-US" dirty="0" err="1"/>
              <a:t>litr</a:t>
            </a:r>
            <a:r>
              <a:rPr lang="en-US" dirty="0"/>
              <a:t>, tam</a:t>
            </a:r>
          </a:p>
          <a:p>
            <a:pPr marL="0" indent="0" algn="just">
              <a:buNone/>
            </a:pPr>
            <a:r>
              <a:rPr lang="en-US" dirty="0" err="1"/>
              <a:t>doldurduqda</a:t>
            </a:r>
            <a:r>
              <a:rPr lang="en-US" dirty="0"/>
              <a:t> – 4 </a:t>
            </a:r>
            <a:r>
              <a:rPr lang="en-US" dirty="0" err="1"/>
              <a:t>litr</a:t>
            </a:r>
            <a:r>
              <a:rPr lang="en-US" dirty="0"/>
              <a:t> </a:t>
            </a:r>
            <a:r>
              <a:rPr lang="en-US" dirty="0" err="1"/>
              <a:t>təşkil</a:t>
            </a:r>
            <a:r>
              <a:rPr lang="en-US" dirty="0"/>
              <a:t> </a:t>
            </a:r>
            <a:r>
              <a:rPr lang="en-US" dirty="0" err="1"/>
              <a:t>edir</a:t>
            </a:r>
            <a:r>
              <a:rPr lang="en-US" dirty="0"/>
              <a:t>, </a:t>
            </a:r>
            <a:r>
              <a:rPr lang="en-US" dirty="0" err="1"/>
              <a:t>obstruksiyalarda</a:t>
            </a:r>
            <a:r>
              <a:rPr lang="en-US" dirty="0"/>
              <a:t>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ola</a:t>
            </a:r>
            <a:r>
              <a:rPr lang="en-US" dirty="0"/>
              <a:t> </a:t>
            </a:r>
            <a:r>
              <a:rPr lang="en-US" dirty="0" err="1"/>
              <a:t>bilir</a:t>
            </a:r>
            <a:r>
              <a:rPr lang="en-US" dirty="0"/>
              <a:t>.</a:t>
            </a:r>
          </a:p>
          <a:p>
            <a:pPr algn="just"/>
            <a:endParaRPr lang="en-US" dirty="0"/>
          </a:p>
          <a:p>
            <a:pPr marL="0" indent="0">
              <a:buNone/>
            </a:pPr>
            <a:r>
              <a:rPr lang="en-US" b="1" dirty="0" err="1"/>
              <a:t>Mədənin</a:t>
            </a:r>
            <a:r>
              <a:rPr lang="en-US" b="1" dirty="0"/>
              <a:t> </a:t>
            </a:r>
            <a:r>
              <a:rPr lang="en-US" b="1" dirty="0" err="1"/>
              <a:t>hissələri</a:t>
            </a:r>
            <a:endParaRPr lang="en-US" b="1" dirty="0"/>
          </a:p>
          <a:p>
            <a:pPr marL="0" indent="0">
              <a:buNone/>
            </a:pPr>
            <a:r>
              <a:rPr lang="en-US" dirty="0" err="1"/>
              <a:t>Anatomik</a:t>
            </a:r>
            <a:r>
              <a:rPr lang="en-US" dirty="0"/>
              <a:t> </a:t>
            </a:r>
            <a:r>
              <a:rPr lang="en-US" dirty="0" err="1"/>
              <a:t>olaraq</a:t>
            </a:r>
            <a:r>
              <a:rPr lang="en-US" dirty="0"/>
              <a:t> 5 </a:t>
            </a:r>
            <a:r>
              <a:rPr lang="en-US" dirty="0" err="1"/>
              <a:t>hissəyə</a:t>
            </a:r>
            <a:r>
              <a:rPr lang="en-US" dirty="0"/>
              <a:t> </a:t>
            </a:r>
            <a:r>
              <a:rPr lang="en-US" dirty="0" err="1"/>
              <a:t>bölünür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 err="1"/>
              <a:t>Kardia</a:t>
            </a:r>
            <a:r>
              <a:rPr lang="en-US" b="1" dirty="0"/>
              <a:t>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 err="1"/>
              <a:t>Dibi</a:t>
            </a:r>
            <a:r>
              <a:rPr lang="en-US" b="1" dirty="0"/>
              <a:t>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 err="1"/>
              <a:t>Cismi</a:t>
            </a:r>
            <a:r>
              <a:rPr lang="en-US" b="1" dirty="0"/>
              <a:t>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/>
              <a:t>Antrum 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b="1" dirty="0" err="1"/>
              <a:t>Pilor</a:t>
            </a:r>
            <a:endParaRPr lang="ru-RU" dirty="0"/>
          </a:p>
          <a:p>
            <a:endParaRPr lang="en-US" dirty="0"/>
          </a:p>
        </p:txBody>
      </p:sp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id="{5D5E01CA-B44F-4623-91FB-5799042676A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816080" y="1340768"/>
            <a:ext cx="4655048" cy="435133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Acquired Disorders | Radiology Ke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 descr="Acquired Disorders | Radiology Ke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4" name="AutoShape 6" descr="Acquired Disorders | Radiology Ke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3672" y="0"/>
            <a:ext cx="5862851" cy="737510"/>
          </a:xfrm>
        </p:spPr>
        <p:txBody>
          <a:bodyPr>
            <a:normAutofit fontScale="90000"/>
          </a:bodyPr>
          <a:lstStyle/>
          <a:p>
            <a:pPr lvl="0"/>
            <a:br>
              <a:rPr lang="az-Latn-AZ" dirty="0"/>
            </a:br>
            <a:r>
              <a:rPr lang="en-US" sz="2700" dirty="0"/>
              <a:t>MƏDƏNİN ANATOMİYASI</a:t>
            </a:r>
            <a:br>
              <a:rPr lang="en-US" dirty="0">
                <a:solidFill>
                  <a:prstClr val="black"/>
                </a:solidFill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2452" y="1484784"/>
            <a:ext cx="4675476" cy="3456384"/>
          </a:xfrm>
        </p:spPr>
        <p:txBody>
          <a:bodyPr/>
          <a:lstStyle/>
          <a:p>
            <a:pPr marL="0" indent="0">
              <a:buNone/>
            </a:pPr>
            <a:r>
              <a:rPr lang="az-Latn-AZ" b="1" dirty="0"/>
              <a:t>Mədənin bağları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Mədə-qaraciyər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Mədə-köndələn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Mədə-dalaq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Mədə</a:t>
            </a:r>
            <a:r>
              <a:rPr lang="en-US" dirty="0"/>
              <a:t> </a:t>
            </a:r>
            <a:r>
              <a:rPr lang="en-US" dirty="0" err="1"/>
              <a:t>diafraqma</a:t>
            </a:r>
            <a:endParaRPr lang="ru-RU" dirty="0"/>
          </a:p>
          <a:p>
            <a:endParaRPr lang="en-US" dirty="0"/>
          </a:p>
        </p:txBody>
      </p:sp>
      <p:pic>
        <p:nvPicPr>
          <p:cNvPr id="13" name="Picture 8" descr="Peritoneum Dr. Mehul Tandel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47928" y="1412776"/>
            <a:ext cx="5473824" cy="471326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3592" y="0"/>
            <a:ext cx="6680033" cy="835213"/>
          </a:xfrm>
        </p:spPr>
        <p:txBody>
          <a:bodyPr>
            <a:normAutofit fontScale="90000"/>
          </a:bodyPr>
          <a:lstStyle/>
          <a:p>
            <a:pPr lvl="0"/>
            <a:br>
              <a:rPr lang="az-Latn-AZ" sz="2700" dirty="0"/>
            </a:br>
            <a:r>
              <a:rPr lang="az-Latn-AZ" sz="2700" dirty="0"/>
              <a:t>Mədənin anatomiyası</a:t>
            </a:r>
            <a:br>
              <a:rPr lang="en-US" dirty="0">
                <a:solidFill>
                  <a:prstClr val="black"/>
                </a:solidFill>
              </a:rPr>
            </a:br>
            <a:r>
              <a:rPr lang="az-Latn-AZ" dirty="0">
                <a:solidFill>
                  <a:prstClr val="black"/>
                </a:solidFill>
              </a:rPr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20494" y="1196752"/>
            <a:ext cx="5181600" cy="489654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 err="1"/>
              <a:t>Arteriyaları</a:t>
            </a:r>
            <a:endParaRPr lang="az-Latn-AZ" b="1" dirty="0"/>
          </a:p>
          <a:p>
            <a:pPr marL="0" indent="0">
              <a:buNone/>
            </a:pPr>
            <a:r>
              <a:rPr lang="en-US" sz="2400" dirty="0" err="1"/>
              <a:t>Mədə</a:t>
            </a:r>
            <a:r>
              <a:rPr lang="en-US" sz="2400" dirty="0"/>
              <a:t> </a:t>
            </a:r>
            <a:r>
              <a:rPr lang="en-US" sz="2400" b="1" dirty="0" err="1"/>
              <a:t>qarın</a:t>
            </a:r>
            <a:r>
              <a:rPr lang="en-US" sz="2400" b="1" dirty="0"/>
              <a:t> </a:t>
            </a:r>
            <a:r>
              <a:rPr lang="en-US" sz="2400" b="1" dirty="0" err="1"/>
              <a:t>kötüyünün</a:t>
            </a:r>
            <a:r>
              <a:rPr lang="en-US" sz="2400" b="1" dirty="0"/>
              <a:t> </a:t>
            </a:r>
            <a:r>
              <a:rPr lang="en-US" sz="2400" dirty="0" err="1"/>
              <a:t>hər</a:t>
            </a:r>
            <a:r>
              <a:rPr lang="en-US" sz="2400" dirty="0"/>
              <a:t> </a:t>
            </a:r>
            <a:r>
              <a:rPr lang="en-US" sz="2400" dirty="0" err="1"/>
              <a:t>üç</a:t>
            </a:r>
            <a:r>
              <a:rPr lang="en-US" sz="2400" dirty="0"/>
              <a:t> </a:t>
            </a:r>
            <a:r>
              <a:rPr lang="en-US" sz="2400" dirty="0" err="1"/>
              <a:t>şaxəsindən</a:t>
            </a:r>
            <a:r>
              <a:rPr lang="en-US" sz="2400" dirty="0"/>
              <a:t> arterial </a:t>
            </a:r>
            <a:r>
              <a:rPr lang="en-US" sz="2400" dirty="0" err="1"/>
              <a:t>qan</a:t>
            </a:r>
            <a:r>
              <a:rPr lang="en-US" sz="2400" dirty="0"/>
              <a:t> </a:t>
            </a:r>
            <a:r>
              <a:rPr lang="en-US" sz="2400" dirty="0" err="1"/>
              <a:t>alır</a:t>
            </a:r>
            <a:endParaRPr lang="en-US" sz="24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rgbClr val="7030A0"/>
                </a:solidFill>
              </a:rPr>
              <a:t> Sol </a:t>
            </a:r>
            <a:r>
              <a:rPr lang="en-US" sz="2400" dirty="0" err="1">
                <a:solidFill>
                  <a:srgbClr val="7030A0"/>
                </a:solidFill>
              </a:rPr>
              <a:t>mədə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arteriyası</a:t>
            </a:r>
            <a:endParaRPr lang="en-US" sz="2400" dirty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Qaraciyər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arteriyasından</a:t>
            </a:r>
            <a:endParaRPr lang="en-US" sz="2400" dirty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/>
              <a:t>     </a:t>
            </a:r>
            <a:r>
              <a:rPr lang="en-US" sz="2400" dirty="0" err="1"/>
              <a:t>Sağ</a:t>
            </a:r>
            <a:r>
              <a:rPr lang="en-US" sz="2400" dirty="0"/>
              <a:t> </a:t>
            </a:r>
            <a:r>
              <a:rPr lang="en-US" sz="2400" dirty="0" err="1"/>
              <a:t>mədə</a:t>
            </a:r>
            <a:r>
              <a:rPr lang="en-US" sz="2400" dirty="0"/>
              <a:t> </a:t>
            </a:r>
            <a:r>
              <a:rPr lang="en-US" sz="2400" dirty="0" err="1"/>
              <a:t>arteriyası</a:t>
            </a:r>
            <a:endParaRPr lang="en-US" sz="2400" dirty="0"/>
          </a:p>
          <a:p>
            <a:pPr>
              <a:buFont typeface="Wingdings" pitchFamily="2" charset="2"/>
              <a:buChar char="ü"/>
            </a:pPr>
            <a:r>
              <a:rPr lang="en-US" sz="2400" dirty="0"/>
              <a:t>     </a:t>
            </a:r>
            <a:r>
              <a:rPr lang="en-US" sz="2400" dirty="0" err="1"/>
              <a:t>Sağ</a:t>
            </a:r>
            <a:r>
              <a:rPr lang="en-US" sz="2400" dirty="0"/>
              <a:t> </a:t>
            </a:r>
            <a:r>
              <a:rPr lang="en-US" sz="2400" dirty="0" err="1"/>
              <a:t>mədə-piylik</a:t>
            </a:r>
            <a:r>
              <a:rPr lang="en-US" sz="2400" dirty="0"/>
              <a:t> </a:t>
            </a:r>
            <a:r>
              <a:rPr lang="en-US" sz="2400" dirty="0" err="1"/>
              <a:t>arteriyası</a:t>
            </a:r>
            <a:endParaRPr lang="en-US" sz="24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Dalaq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arteriyasından</a:t>
            </a:r>
            <a:endParaRPr lang="en-US" sz="2400" dirty="0">
              <a:solidFill>
                <a:srgbClr val="7030A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400" dirty="0"/>
              <a:t>     Sol </a:t>
            </a:r>
            <a:r>
              <a:rPr lang="en-US" sz="2400" dirty="0" err="1"/>
              <a:t>mədə-piylik</a:t>
            </a:r>
            <a:r>
              <a:rPr lang="en-US" sz="2400" dirty="0"/>
              <a:t> </a:t>
            </a:r>
            <a:r>
              <a:rPr lang="en-US" sz="2400" dirty="0" err="1"/>
              <a:t>arteriyası</a:t>
            </a:r>
            <a:endParaRPr lang="en-US" sz="2400" dirty="0"/>
          </a:p>
          <a:p>
            <a:pPr>
              <a:buFont typeface="Wingdings" pitchFamily="2" charset="2"/>
              <a:buChar char="ü"/>
            </a:pPr>
            <a:r>
              <a:rPr lang="en-US" sz="2400" dirty="0"/>
              <a:t>     </a:t>
            </a:r>
            <a:r>
              <a:rPr lang="en-US" sz="2400" dirty="0" err="1"/>
              <a:t>Kiçik</a:t>
            </a:r>
            <a:r>
              <a:rPr lang="en-US" sz="2400" dirty="0"/>
              <a:t> </a:t>
            </a:r>
            <a:r>
              <a:rPr lang="en-US" sz="2400" dirty="0" err="1"/>
              <a:t>arteriyalar</a:t>
            </a:r>
            <a:endParaRPr lang="en-US" sz="2400" dirty="0"/>
          </a:p>
          <a:p>
            <a:pPr>
              <a:buFont typeface="Wingdings" pitchFamily="2" charset="2"/>
              <a:buChar char="ü"/>
            </a:pPr>
            <a:r>
              <a:rPr lang="en-US" sz="2400" dirty="0"/>
              <a:t>    </a:t>
            </a:r>
            <a:r>
              <a:rPr lang="en-US" sz="2400" dirty="0" err="1"/>
              <a:t>Arxa</a:t>
            </a:r>
            <a:r>
              <a:rPr lang="en-US" sz="2400" dirty="0"/>
              <a:t> </a:t>
            </a:r>
            <a:r>
              <a:rPr lang="en-US" sz="2400" dirty="0" err="1"/>
              <a:t>mədə</a:t>
            </a:r>
            <a:r>
              <a:rPr lang="en-US" sz="2400" dirty="0"/>
              <a:t> </a:t>
            </a:r>
            <a:r>
              <a:rPr lang="en-US" sz="2400" dirty="0" err="1"/>
              <a:t>arteriyası</a:t>
            </a:r>
            <a:endParaRPr lang="ru-RU" sz="2400" dirty="0"/>
          </a:p>
          <a:p>
            <a:endParaRPr lang="en-US" dirty="0"/>
          </a:p>
        </p:txBody>
      </p:sp>
      <p:pic>
        <p:nvPicPr>
          <p:cNvPr id="10" name="Picture 2" descr="Left Gastric Artery - Stepward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72200" y="1412776"/>
            <a:ext cx="5181600" cy="43513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2565" y="1196752"/>
            <a:ext cx="5255096" cy="5043652"/>
          </a:xfrm>
        </p:spPr>
        <p:txBody>
          <a:bodyPr/>
          <a:lstStyle/>
          <a:p>
            <a:pPr marL="0" indent="0" algn="just">
              <a:buNone/>
            </a:pPr>
            <a:r>
              <a:rPr lang="en-US" sz="2400" b="1" dirty="0" err="1"/>
              <a:t>Venaları</a:t>
            </a:r>
            <a:endParaRPr lang="az-Latn-AZ" sz="2400" dirty="0"/>
          </a:p>
          <a:p>
            <a:pPr marL="0" indent="0" algn="just">
              <a:buNone/>
            </a:pPr>
            <a:r>
              <a:rPr lang="en-US" sz="2400" dirty="0" err="1"/>
              <a:t>Venoz</a:t>
            </a:r>
            <a:r>
              <a:rPr lang="en-US" sz="2400" dirty="0"/>
              <a:t> </a:t>
            </a:r>
            <a:r>
              <a:rPr lang="en-US" sz="2400" dirty="0" err="1"/>
              <a:t>qan</a:t>
            </a:r>
            <a:r>
              <a:rPr lang="en-US" sz="2400" dirty="0"/>
              <a:t> </a:t>
            </a:r>
            <a:r>
              <a:rPr lang="en-US" sz="2400" dirty="0" err="1"/>
              <a:t>arteriyalara</a:t>
            </a:r>
            <a:r>
              <a:rPr lang="en-US" sz="2400" dirty="0"/>
              <a:t> </a:t>
            </a:r>
            <a:r>
              <a:rPr lang="en-US" sz="2400" dirty="0" err="1"/>
              <a:t>paraleldir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3 </a:t>
            </a:r>
            <a:r>
              <a:rPr lang="en-US" sz="2400" dirty="0" err="1"/>
              <a:t>venaya</a:t>
            </a:r>
            <a:r>
              <a:rPr lang="en-US" sz="2400" dirty="0"/>
              <a:t> </a:t>
            </a:r>
            <a:r>
              <a:rPr lang="en-US" sz="2400" dirty="0" err="1"/>
              <a:t>axır</a:t>
            </a:r>
            <a:r>
              <a:rPr lang="en-US" sz="2400" dirty="0"/>
              <a:t>:</a:t>
            </a:r>
          </a:p>
          <a:p>
            <a:pPr algn="just"/>
            <a:r>
              <a:rPr lang="en-US" sz="2400" dirty="0"/>
              <a:t>Sol </a:t>
            </a:r>
            <a:r>
              <a:rPr lang="en-US" sz="2400" dirty="0" err="1"/>
              <a:t>mədə</a:t>
            </a:r>
            <a:r>
              <a:rPr lang="en-US" sz="2400" dirty="0"/>
              <a:t> </a:t>
            </a:r>
            <a:r>
              <a:rPr lang="en-US" sz="2400" dirty="0" err="1"/>
              <a:t>venasından</a:t>
            </a:r>
            <a:r>
              <a:rPr lang="en-US" sz="2400" dirty="0"/>
              <a:t> (</a:t>
            </a:r>
            <a:r>
              <a:rPr lang="en-US" sz="2400" dirty="0" err="1"/>
              <a:t>koronar</a:t>
            </a:r>
            <a:r>
              <a:rPr lang="en-US" sz="2400" dirty="0"/>
              <a:t> vena)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sağ</a:t>
            </a:r>
            <a:r>
              <a:rPr lang="en-US" sz="2400" dirty="0"/>
              <a:t> </a:t>
            </a:r>
            <a:r>
              <a:rPr lang="en-US" sz="2400" dirty="0" err="1"/>
              <a:t>mədə</a:t>
            </a:r>
            <a:r>
              <a:rPr lang="en-US" sz="2400" dirty="0"/>
              <a:t> </a:t>
            </a:r>
            <a:r>
              <a:rPr lang="en-US" sz="2400" dirty="0" err="1"/>
              <a:t>venasından</a:t>
            </a:r>
            <a:r>
              <a:rPr lang="en-US" sz="2400" dirty="0"/>
              <a:t> portal </a:t>
            </a:r>
            <a:r>
              <a:rPr lang="en-US" sz="2400" dirty="0" err="1"/>
              <a:t>venaya</a:t>
            </a:r>
            <a:endParaRPr lang="en-US" sz="2400" dirty="0"/>
          </a:p>
          <a:p>
            <a:pPr algn="just"/>
            <a:r>
              <a:rPr lang="en-US" sz="2400" dirty="0" err="1"/>
              <a:t>Sağ</a:t>
            </a:r>
            <a:r>
              <a:rPr lang="en-US" sz="2400" dirty="0"/>
              <a:t> </a:t>
            </a:r>
            <a:r>
              <a:rPr lang="en-US" sz="2400" dirty="0" err="1"/>
              <a:t>qastro-epiploik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kiçik</a:t>
            </a:r>
            <a:r>
              <a:rPr lang="en-US" sz="2400" dirty="0"/>
              <a:t> </a:t>
            </a:r>
            <a:r>
              <a:rPr lang="en-US" sz="2400" dirty="0" err="1"/>
              <a:t>venalardan</a:t>
            </a:r>
            <a:r>
              <a:rPr lang="en-US" sz="2400" dirty="0"/>
              <a:t> </a:t>
            </a:r>
            <a:r>
              <a:rPr lang="en-US" sz="2400" dirty="0" err="1"/>
              <a:t>dalaq</a:t>
            </a:r>
            <a:r>
              <a:rPr lang="en-US" sz="2400" dirty="0"/>
              <a:t> </a:t>
            </a:r>
            <a:r>
              <a:rPr lang="en-US" sz="2400" dirty="0" err="1"/>
              <a:t>venasına</a:t>
            </a:r>
            <a:endParaRPr lang="en-US" sz="2400" dirty="0"/>
          </a:p>
          <a:p>
            <a:pPr algn="just"/>
            <a:r>
              <a:rPr lang="en-US" sz="2400" dirty="0" err="1"/>
              <a:t>Sağ</a:t>
            </a:r>
            <a:r>
              <a:rPr lang="en-US" sz="2400" dirty="0"/>
              <a:t> </a:t>
            </a:r>
            <a:r>
              <a:rPr lang="en-US" sz="2400" dirty="0" err="1"/>
              <a:t>qastro-epiploik</a:t>
            </a:r>
            <a:r>
              <a:rPr lang="en-US" sz="2400" dirty="0"/>
              <a:t> </a:t>
            </a:r>
            <a:r>
              <a:rPr lang="en-US" sz="2400" dirty="0" err="1"/>
              <a:t>venadan</a:t>
            </a:r>
            <a:r>
              <a:rPr lang="en-US" sz="2400" dirty="0"/>
              <a:t> </a:t>
            </a:r>
            <a:r>
              <a:rPr lang="en-US" sz="2400" dirty="0" err="1"/>
              <a:t>yuxarı</a:t>
            </a:r>
            <a:r>
              <a:rPr lang="en-US" sz="2400" dirty="0"/>
              <a:t> </a:t>
            </a:r>
            <a:r>
              <a:rPr lang="en-US" sz="2400" dirty="0" err="1"/>
              <a:t>çöz</a:t>
            </a:r>
            <a:r>
              <a:rPr lang="en-US" sz="2400" dirty="0"/>
              <a:t> </a:t>
            </a:r>
            <a:r>
              <a:rPr lang="en-US" sz="2400" dirty="0" err="1"/>
              <a:t>venasına</a:t>
            </a:r>
            <a:endParaRPr lang="ru-RU" sz="2400" dirty="0"/>
          </a:p>
          <a:p>
            <a:endParaRPr lang="en-US" dirty="0"/>
          </a:p>
        </p:txBody>
      </p:sp>
      <p:pic>
        <p:nvPicPr>
          <p:cNvPr id="10" name="Picture 2" descr="What vein drains the lesser curvature of the stomach, and empties directly  into the hepatic portal vein? | Socratic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240016" y="1340768"/>
            <a:ext cx="5181600" cy="4467588"/>
          </a:xfrm>
          <a:prstGeom prst="rect">
            <a:avLst/>
          </a:prstGeom>
          <a:noFill/>
        </p:spPr>
      </p:pic>
      <p:sp>
        <p:nvSpPr>
          <p:cNvPr id="12" name="Прямоугольник 5"/>
          <p:cNvSpPr>
            <a:spLocks noGrp="1"/>
          </p:cNvSpPr>
          <p:nvPr>
            <p:ph type="title"/>
          </p:nvPr>
        </p:nvSpPr>
        <p:spPr>
          <a:xfrm>
            <a:off x="4183638" y="106547"/>
            <a:ext cx="3296094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az-Latn-AZ" sz="2400" b="1" dirty="0"/>
              <a:t>Mədənin anatomiyası</a:t>
            </a:r>
            <a:endParaRPr lang="en-US" sz="24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400" dirty="0"/>
              <a:t>Mədənin anatomiyası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6772" y="1624235"/>
            <a:ext cx="2835584" cy="4351338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b="1" dirty="0" err="1"/>
              <a:t>Limfatik</a:t>
            </a:r>
            <a:r>
              <a:rPr lang="en-US" b="1" dirty="0"/>
              <a:t> </a:t>
            </a:r>
            <a:r>
              <a:rPr lang="en-US" b="1" dirty="0" err="1"/>
              <a:t>düyünləri</a:t>
            </a:r>
            <a:endParaRPr lang="en-US" b="1" dirty="0"/>
          </a:p>
          <a:p>
            <a:pPr marL="0" indent="0">
              <a:buNone/>
            </a:pPr>
            <a:r>
              <a:rPr lang="en-US" sz="2400" dirty="0" err="1"/>
              <a:t>Arteriyalara</a:t>
            </a:r>
            <a:r>
              <a:rPr lang="en-US" sz="2400" dirty="0"/>
              <a:t> </a:t>
            </a:r>
            <a:r>
              <a:rPr lang="en-US" sz="2400" dirty="0" err="1"/>
              <a:t>paralel</a:t>
            </a:r>
            <a:r>
              <a:rPr lang="en-US" sz="2400" dirty="0"/>
              <a:t> </a:t>
            </a:r>
            <a:r>
              <a:rPr lang="en-US" sz="2400" dirty="0" err="1"/>
              <a:t>yerləşir</a:t>
            </a:r>
            <a:r>
              <a:rPr lang="en-US" sz="2400" dirty="0"/>
              <a:t>.</a:t>
            </a:r>
            <a:endParaRPr lang="ru-RU" sz="2400" dirty="0"/>
          </a:p>
          <a:p>
            <a:pPr algn="ctr">
              <a:buFont typeface="Wingdings" panose="05000000000000000000" pitchFamily="2" charset="2"/>
              <a:buChar char="q"/>
            </a:pPr>
            <a:endParaRPr lang="az-Latn-AZ" b="1" dirty="0"/>
          </a:p>
          <a:p>
            <a:pPr algn="ctr">
              <a:buFont typeface="Wingdings" panose="05000000000000000000" pitchFamily="2" charset="2"/>
              <a:buChar char="q"/>
            </a:pPr>
            <a:r>
              <a:rPr lang="en-US" b="1" dirty="0" err="1"/>
              <a:t>İnnervasiyası</a:t>
            </a:r>
            <a:endParaRPr lang="en-US" b="1" dirty="0"/>
          </a:p>
          <a:p>
            <a:pPr marL="0" indent="0">
              <a:buNone/>
            </a:pPr>
            <a:r>
              <a:rPr lang="en-US" sz="2400" dirty="0" err="1"/>
              <a:t>Sağ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sol </a:t>
            </a:r>
            <a:r>
              <a:rPr lang="en-US" sz="2400" i="1" dirty="0"/>
              <a:t>azan </a:t>
            </a:r>
            <a:r>
              <a:rPr lang="en-US" sz="2400" i="1" dirty="0" err="1"/>
              <a:t>sinir</a:t>
            </a:r>
            <a:r>
              <a:rPr lang="en-US" sz="2400" i="1" dirty="0"/>
              <a:t> </a:t>
            </a:r>
            <a:r>
              <a:rPr lang="en-US" sz="2400" dirty="0"/>
              <a:t>– </a:t>
            </a:r>
            <a:r>
              <a:rPr lang="en-US" sz="2400" dirty="0" err="1"/>
              <a:t>motorikanı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sekresiyanı</a:t>
            </a:r>
            <a:r>
              <a:rPr lang="en-US" sz="2400" dirty="0"/>
              <a:t> </a:t>
            </a:r>
            <a:r>
              <a:rPr lang="en-US" sz="2400" dirty="0" err="1"/>
              <a:t>artırır</a:t>
            </a:r>
            <a:endParaRPr lang="en-US" sz="2400" dirty="0"/>
          </a:p>
          <a:p>
            <a:pPr marL="0" indent="0">
              <a:buNone/>
            </a:pPr>
            <a:r>
              <a:rPr lang="en-US" sz="2400" i="1" dirty="0" err="1"/>
              <a:t>Simpatik</a:t>
            </a:r>
            <a:r>
              <a:rPr lang="en-US" sz="2400" i="1" dirty="0"/>
              <a:t> </a:t>
            </a:r>
            <a:r>
              <a:rPr lang="en-US" sz="2400" i="1" dirty="0" err="1"/>
              <a:t>sinirlər</a:t>
            </a:r>
            <a:r>
              <a:rPr lang="en-US" sz="2400" i="1" dirty="0"/>
              <a:t> </a:t>
            </a:r>
            <a:r>
              <a:rPr lang="en-US" sz="2400" dirty="0"/>
              <a:t>– </a:t>
            </a:r>
            <a:r>
              <a:rPr lang="en-US" sz="2400" dirty="0" err="1"/>
              <a:t>arteriyalar</a:t>
            </a:r>
            <a:r>
              <a:rPr lang="en-US" sz="2400" dirty="0"/>
              <a:t> </a:t>
            </a:r>
            <a:r>
              <a:rPr lang="en-US" sz="2400" dirty="0" err="1"/>
              <a:t>ətrafında</a:t>
            </a:r>
            <a:r>
              <a:rPr lang="en-US" sz="2400" dirty="0"/>
              <a:t> </a:t>
            </a:r>
            <a:r>
              <a:rPr lang="en-US" sz="2400" dirty="0" err="1"/>
              <a:t>yerləşir</a:t>
            </a:r>
            <a:r>
              <a:rPr lang="en-US" sz="2400" dirty="0"/>
              <a:t>, </a:t>
            </a:r>
            <a:r>
              <a:rPr lang="en-US" sz="2400" dirty="0" err="1"/>
              <a:t>motorikanı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sekresiyanı</a:t>
            </a:r>
            <a:r>
              <a:rPr lang="en-US" sz="2400" dirty="0"/>
              <a:t> </a:t>
            </a:r>
            <a:r>
              <a:rPr lang="en-US" sz="2400" dirty="0" err="1"/>
              <a:t>azaldır</a:t>
            </a:r>
            <a:r>
              <a:rPr lang="en-US" sz="2400" dirty="0"/>
              <a:t>.</a:t>
            </a:r>
            <a:endParaRPr lang="ru-RU" sz="2400" dirty="0"/>
          </a:p>
          <a:p>
            <a:endParaRPr lang="en-US" dirty="0"/>
          </a:p>
        </p:txBody>
      </p:sp>
      <p:pic>
        <p:nvPicPr>
          <p:cNvPr id="10" name="Picture 2" descr="1.Gastric lymph nodes (superior 2/3rd of stomach) 2.Pancreaticosplenic lymph  nodes (fundus &amp; superior body) 3.Pyloric lym… | Anatomy, Human body  systems, Flashcard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744072" y="1196752"/>
            <a:ext cx="4142159" cy="4295775"/>
          </a:xfrm>
          <a:prstGeom prst="rect">
            <a:avLst/>
          </a:prstGeom>
          <a:noFill/>
        </p:spPr>
      </p:pic>
      <p:pic>
        <p:nvPicPr>
          <p:cNvPr id="5" name="Picture 2" descr="Картинки по запросу gastric lymph nodes">
            <a:extLst>
              <a:ext uri="{FF2B5EF4-FFF2-40B4-BE49-F238E27FC236}">
                <a16:creationId xmlns:a16="http://schemas.microsoft.com/office/drawing/2014/main" id="{9CE5BF45-A30A-4FDF-A7D3-C60A16CDA4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15" b="30380"/>
          <a:stretch/>
        </p:blipFill>
        <p:spPr bwMode="auto">
          <a:xfrm>
            <a:off x="3997891" y="1379505"/>
            <a:ext cx="7810499" cy="461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2999656" y="58125"/>
            <a:ext cx="5862851" cy="835878"/>
          </a:xfrm>
        </p:spPr>
        <p:txBody>
          <a:bodyPr>
            <a:noAutofit/>
          </a:bodyPr>
          <a:lstStyle/>
          <a:p>
            <a:pPr lvl="0"/>
            <a:r>
              <a:rPr lang="en-US" sz="2800" dirty="0" err="1"/>
              <a:t>Mədənin</a:t>
            </a:r>
            <a:r>
              <a:rPr lang="en-US" sz="2800" dirty="0"/>
              <a:t> </a:t>
            </a:r>
            <a:r>
              <a:rPr lang="en-US" sz="2800" dirty="0" err="1"/>
              <a:t>histoloji</a:t>
            </a:r>
            <a:r>
              <a:rPr lang="en-US" sz="2800" dirty="0"/>
              <a:t> </a:t>
            </a:r>
            <a:r>
              <a:rPr lang="en-US" sz="2800" dirty="0" err="1"/>
              <a:t>quruluşu</a:t>
            </a:r>
            <a:br>
              <a:rPr lang="en-US" sz="2800" dirty="0"/>
            </a:br>
            <a:endParaRPr lang="en-US" sz="2800" dirty="0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err="1"/>
              <a:t>Mədə</a:t>
            </a:r>
            <a:r>
              <a:rPr lang="en-US" b="1" dirty="0"/>
              <a:t> </a:t>
            </a:r>
            <a:r>
              <a:rPr lang="en-US" b="1" dirty="0" err="1"/>
              <a:t>divarının</a:t>
            </a:r>
            <a:r>
              <a:rPr lang="en-US" b="1" dirty="0"/>
              <a:t> 4 </a:t>
            </a:r>
            <a:r>
              <a:rPr lang="en-US" b="1" dirty="0" err="1"/>
              <a:t>qatı</a:t>
            </a:r>
            <a:r>
              <a:rPr lang="en-US" b="1" dirty="0"/>
              <a:t> </a:t>
            </a:r>
            <a:r>
              <a:rPr lang="en-US" b="1" dirty="0" err="1"/>
              <a:t>var</a:t>
            </a:r>
            <a:r>
              <a:rPr lang="en-US" b="1" dirty="0"/>
              <a:t>: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selikli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selikaltı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əzələ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seroz</a:t>
            </a:r>
            <a:endParaRPr lang="ru-RU" dirty="0"/>
          </a:p>
          <a:p>
            <a:endParaRPr lang="en-US" dirty="0"/>
          </a:p>
        </p:txBody>
      </p:sp>
      <p:pic>
        <p:nvPicPr>
          <p:cNvPr id="13" name="Picture 2" descr="What are the names of the tissue layers of the stomach? | Socratic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72200" y="1412777"/>
            <a:ext cx="5181600" cy="4176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2" descr="Topic 53. Duodenum - Summary Anatomy - StuDoc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5604" name="AutoShape 4" descr="Topic 53. Duodenum - Summary Anatomy - StuDoc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64574" y="127268"/>
            <a:ext cx="5862851" cy="835878"/>
          </a:xfrm>
        </p:spPr>
        <p:txBody>
          <a:bodyPr>
            <a:normAutofit fontScale="90000"/>
          </a:bodyPr>
          <a:lstStyle/>
          <a:p>
            <a:r>
              <a:rPr lang="en-US" dirty="0"/>
              <a:t>12 </a:t>
            </a:r>
            <a:r>
              <a:rPr lang="az-Latn-AZ" dirty="0"/>
              <a:t>Barmaq bağırsaq</a:t>
            </a:r>
            <a:br>
              <a:rPr lang="ru-RU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5400" y="1124744"/>
            <a:ext cx="5181600" cy="5255727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dirty="0" err="1"/>
              <a:t>Uzunluğu</a:t>
            </a:r>
            <a:r>
              <a:rPr lang="en-US" dirty="0"/>
              <a:t> </a:t>
            </a:r>
            <a:r>
              <a:rPr lang="en-US" dirty="0" err="1"/>
              <a:t>təxminən</a:t>
            </a:r>
            <a:r>
              <a:rPr lang="en-US" dirty="0"/>
              <a:t> 20 </a:t>
            </a:r>
            <a:r>
              <a:rPr lang="en-US" dirty="0" err="1"/>
              <a:t>sm</a:t>
            </a:r>
            <a:r>
              <a:rPr lang="en-US" dirty="0"/>
              <a:t>, </a:t>
            </a:r>
            <a:r>
              <a:rPr lang="en-US" dirty="0" err="1"/>
              <a:t>diametri</a:t>
            </a:r>
            <a:r>
              <a:rPr lang="en-US" dirty="0"/>
              <a:t> 2-3 sm.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soğanaq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enən</a:t>
            </a:r>
            <a:r>
              <a:rPr lang="en-US" dirty="0"/>
              <a:t> (</a:t>
            </a:r>
            <a:r>
              <a:rPr lang="en-US" dirty="0" err="1"/>
              <a:t>ikinci</a:t>
            </a:r>
            <a:r>
              <a:rPr lang="en-US" dirty="0"/>
              <a:t> </a:t>
            </a:r>
            <a:r>
              <a:rPr lang="en-US" dirty="0" err="1"/>
              <a:t>hissə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• horizontal (</a:t>
            </a:r>
            <a:r>
              <a:rPr lang="en-US" dirty="0" err="1"/>
              <a:t>üçüncü</a:t>
            </a:r>
            <a:r>
              <a:rPr lang="en-US" dirty="0"/>
              <a:t> </a:t>
            </a:r>
            <a:r>
              <a:rPr lang="en-US" dirty="0" err="1"/>
              <a:t>hissə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qalxan</a:t>
            </a:r>
            <a:r>
              <a:rPr lang="en-US" dirty="0"/>
              <a:t> (</a:t>
            </a:r>
            <a:r>
              <a:rPr lang="en-US" dirty="0" err="1"/>
              <a:t>dördüncü</a:t>
            </a:r>
            <a:r>
              <a:rPr lang="en-US" dirty="0"/>
              <a:t> </a:t>
            </a:r>
            <a:r>
              <a:rPr lang="en-US" dirty="0" err="1"/>
              <a:t>hissə</a:t>
            </a:r>
            <a:r>
              <a:rPr lang="en-US" dirty="0"/>
              <a:t>)</a:t>
            </a:r>
            <a:endParaRPr lang="az-Latn-AZ" dirty="0"/>
          </a:p>
          <a:p>
            <a:pPr marL="0" indent="0">
              <a:buNone/>
            </a:pPr>
            <a:r>
              <a:rPr lang="en-US" b="1" dirty="0" err="1"/>
              <a:t>Arteriyaları</a:t>
            </a:r>
            <a:endParaRPr lang="ru-RU" dirty="0"/>
          </a:p>
          <a:p>
            <a:pPr marL="0" indent="0">
              <a:buNone/>
            </a:pPr>
            <a:r>
              <a:rPr lang="en-US" dirty="0"/>
              <a:t>• Arterial </a:t>
            </a:r>
            <a:r>
              <a:rPr lang="en-US" dirty="0" err="1"/>
              <a:t>qanı</a:t>
            </a:r>
            <a:r>
              <a:rPr lang="en-US" dirty="0"/>
              <a:t> </a:t>
            </a:r>
            <a:r>
              <a:rPr lang="en-US" dirty="0" err="1"/>
              <a:t>əsasən</a:t>
            </a:r>
            <a:r>
              <a:rPr lang="en-US" dirty="0"/>
              <a:t> </a:t>
            </a:r>
            <a:r>
              <a:rPr lang="en-US" dirty="0" err="1"/>
              <a:t>iki</a:t>
            </a:r>
            <a:r>
              <a:rPr lang="en-US" dirty="0"/>
              <a:t> </a:t>
            </a:r>
            <a:r>
              <a:rPr lang="en-US" dirty="0" err="1"/>
              <a:t>mənbədən</a:t>
            </a:r>
            <a:r>
              <a:rPr lang="en-US" dirty="0"/>
              <a:t> </a:t>
            </a:r>
            <a:r>
              <a:rPr lang="en-US" dirty="0" err="1"/>
              <a:t>alır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b="1" dirty="0"/>
              <a:t>» </a:t>
            </a:r>
            <a:r>
              <a:rPr lang="en-US" dirty="0" err="1"/>
              <a:t>Qaraciyər</a:t>
            </a:r>
            <a:r>
              <a:rPr lang="en-US" dirty="0"/>
              <a:t> </a:t>
            </a:r>
            <a:r>
              <a:rPr lang="en-US" dirty="0" err="1"/>
              <a:t>arteriyasından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◊ </a:t>
            </a:r>
            <a:r>
              <a:rPr lang="en-US" dirty="0" err="1"/>
              <a:t>Qatroduodenal</a:t>
            </a:r>
            <a:r>
              <a:rPr lang="en-US" dirty="0"/>
              <a:t> </a:t>
            </a:r>
            <a:r>
              <a:rPr lang="en-US" dirty="0" err="1"/>
              <a:t>arteriyanın</a:t>
            </a:r>
            <a:r>
              <a:rPr lang="en-US" dirty="0"/>
              <a:t> </a:t>
            </a:r>
            <a:r>
              <a:rPr lang="en-US" dirty="0" err="1"/>
              <a:t>şaxəsi</a:t>
            </a:r>
            <a:r>
              <a:rPr lang="en-US" dirty="0"/>
              <a:t> </a:t>
            </a:r>
            <a:r>
              <a:rPr lang="en-US" dirty="0" err="1"/>
              <a:t>olan</a:t>
            </a:r>
            <a:r>
              <a:rPr lang="en-US" dirty="0"/>
              <a:t> </a:t>
            </a:r>
            <a:r>
              <a:rPr lang="en-US" dirty="0" err="1"/>
              <a:t>yuxarı</a:t>
            </a:r>
            <a:r>
              <a:rPr lang="en-US" dirty="0"/>
              <a:t> </a:t>
            </a:r>
            <a:r>
              <a:rPr lang="en-US" dirty="0" err="1"/>
              <a:t>pankreatoduodenal</a:t>
            </a:r>
            <a:r>
              <a:rPr lang="az-Latn-AZ" dirty="0"/>
              <a:t> </a:t>
            </a:r>
            <a:r>
              <a:rPr lang="en-US" dirty="0" err="1"/>
              <a:t>arteriya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»</a:t>
            </a:r>
            <a:r>
              <a:rPr lang="en-US" dirty="0"/>
              <a:t> </a:t>
            </a:r>
            <a:r>
              <a:rPr lang="en-US" dirty="0" err="1"/>
              <a:t>Yuxarı</a:t>
            </a:r>
            <a:r>
              <a:rPr lang="en-US" dirty="0"/>
              <a:t> </a:t>
            </a:r>
            <a:r>
              <a:rPr lang="en-US" dirty="0" err="1"/>
              <a:t>çöz</a:t>
            </a:r>
            <a:r>
              <a:rPr lang="en-US" dirty="0"/>
              <a:t> </a:t>
            </a:r>
            <a:r>
              <a:rPr lang="en-US" dirty="0" err="1"/>
              <a:t>arteriyasından</a:t>
            </a:r>
            <a:r>
              <a:rPr lang="en-US" dirty="0"/>
              <a:t>:</a:t>
            </a:r>
          </a:p>
          <a:p>
            <a:pPr marL="0" indent="0">
              <a:buNone/>
            </a:pPr>
            <a:r>
              <a:rPr lang="en-US" dirty="0"/>
              <a:t>◊ </a:t>
            </a:r>
            <a:r>
              <a:rPr lang="en-US" dirty="0" err="1"/>
              <a:t>Aşağı</a:t>
            </a:r>
            <a:r>
              <a:rPr lang="en-US" dirty="0"/>
              <a:t> </a:t>
            </a:r>
            <a:r>
              <a:rPr lang="en-US" dirty="0" err="1"/>
              <a:t>pankreatoduodenal</a:t>
            </a:r>
            <a:r>
              <a:rPr lang="en-US" dirty="0"/>
              <a:t> </a:t>
            </a:r>
            <a:r>
              <a:rPr lang="en-US" dirty="0" err="1"/>
              <a:t>arteriya</a:t>
            </a:r>
            <a:endParaRPr lang="az-Latn-AZ" dirty="0"/>
          </a:p>
          <a:p>
            <a:pPr marL="0" indent="0">
              <a:buNone/>
            </a:pPr>
            <a:r>
              <a:rPr lang="en-US" b="1" dirty="0" err="1"/>
              <a:t>Venaları</a:t>
            </a:r>
            <a:endParaRPr lang="en-US" b="1" dirty="0"/>
          </a:p>
          <a:p>
            <a:pPr marL="0" indent="0">
              <a:buNone/>
            </a:pPr>
            <a:r>
              <a:rPr lang="en-US" dirty="0"/>
              <a:t>• </a:t>
            </a:r>
            <a:r>
              <a:rPr lang="en-US" dirty="0" err="1"/>
              <a:t>Venalar</a:t>
            </a:r>
            <a:r>
              <a:rPr lang="en-US" dirty="0"/>
              <a:t> </a:t>
            </a:r>
            <a:r>
              <a:rPr lang="en-US" dirty="0" err="1"/>
              <a:t>arteriyaları</a:t>
            </a:r>
            <a:r>
              <a:rPr lang="en-US" dirty="0"/>
              <a:t> </a:t>
            </a:r>
            <a:r>
              <a:rPr lang="en-US" dirty="0" err="1"/>
              <a:t>izləyir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eyni</a:t>
            </a:r>
            <a:r>
              <a:rPr lang="en-US" dirty="0"/>
              <a:t> </a:t>
            </a:r>
            <a:r>
              <a:rPr lang="en-US" dirty="0" err="1"/>
              <a:t>adla</a:t>
            </a:r>
            <a:r>
              <a:rPr lang="en-US" dirty="0"/>
              <a:t> </a:t>
            </a:r>
            <a:r>
              <a:rPr lang="en-US" dirty="0" err="1"/>
              <a:t>adlanır</a:t>
            </a:r>
            <a:r>
              <a:rPr lang="en-US" dirty="0"/>
              <a:t>, </a:t>
            </a:r>
            <a:r>
              <a:rPr lang="en-US" dirty="0" err="1"/>
              <a:t>venoz</a:t>
            </a:r>
            <a:r>
              <a:rPr lang="en-US" dirty="0"/>
              <a:t> </a:t>
            </a:r>
            <a:r>
              <a:rPr lang="en-US" dirty="0" err="1"/>
              <a:t>qanı</a:t>
            </a:r>
            <a:r>
              <a:rPr lang="en-US" dirty="0"/>
              <a:t> </a:t>
            </a:r>
            <a:r>
              <a:rPr lang="en-US" dirty="0" err="1"/>
              <a:t>yuxarı</a:t>
            </a:r>
            <a:r>
              <a:rPr lang="en-US" dirty="0"/>
              <a:t> </a:t>
            </a:r>
            <a:r>
              <a:rPr lang="en-US" dirty="0" err="1"/>
              <a:t>çöz</a:t>
            </a:r>
            <a:r>
              <a:rPr lang="en-US" dirty="0"/>
              <a:t> </a:t>
            </a:r>
            <a:r>
              <a:rPr lang="en-US" dirty="0" err="1"/>
              <a:t>venasına</a:t>
            </a:r>
            <a:r>
              <a:rPr lang="en-US" dirty="0"/>
              <a:t> </a:t>
            </a:r>
            <a:r>
              <a:rPr lang="en-US" dirty="0" err="1"/>
              <a:t>və</a:t>
            </a:r>
            <a:endParaRPr lang="en-US" dirty="0"/>
          </a:p>
          <a:p>
            <a:pPr marL="0" indent="0">
              <a:buNone/>
            </a:pPr>
            <a:r>
              <a:rPr lang="en-US" dirty="0" err="1"/>
              <a:t>qapı</a:t>
            </a:r>
            <a:r>
              <a:rPr lang="en-US" dirty="0"/>
              <a:t> </a:t>
            </a:r>
            <a:r>
              <a:rPr lang="en-US" dirty="0" err="1"/>
              <a:t>venasına</a:t>
            </a:r>
            <a:r>
              <a:rPr lang="en-US" dirty="0"/>
              <a:t> </a:t>
            </a:r>
            <a:r>
              <a:rPr lang="en-US" dirty="0" err="1"/>
              <a:t>daşıyırlar</a:t>
            </a:r>
            <a:r>
              <a:rPr lang="en-US" dirty="0"/>
              <a:t>.</a:t>
            </a:r>
            <a:endParaRPr lang="ru-RU" dirty="0"/>
          </a:p>
          <a:p>
            <a:endParaRPr lang="en-US" dirty="0"/>
          </a:p>
        </p:txBody>
      </p:sp>
      <p:pic>
        <p:nvPicPr>
          <p:cNvPr id="15" name="Picture 6" descr="Duodenum: Anatomy, Location, and Function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258479" y="1124744"/>
            <a:ext cx="5537891" cy="505221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55640" y="-56436"/>
            <a:ext cx="6840760" cy="677124"/>
          </a:xfrm>
        </p:spPr>
        <p:txBody>
          <a:bodyPr>
            <a:noAutofit/>
          </a:bodyPr>
          <a:lstStyle/>
          <a:p>
            <a:br>
              <a:rPr lang="az-Latn-AZ" sz="2800" dirty="0"/>
            </a:br>
            <a:br>
              <a:rPr lang="az-Latn-AZ" sz="2800" dirty="0"/>
            </a:br>
            <a:r>
              <a:rPr lang="az-Latn-AZ" sz="2800" dirty="0"/>
              <a:t>Diaqnostikası</a:t>
            </a:r>
            <a:br>
              <a:rPr lang="en-US" sz="2000" b="0" dirty="0"/>
            </a:br>
            <a:br>
              <a:rPr lang="ru-RU" sz="2800" dirty="0"/>
            </a:br>
            <a:endParaRPr lang="az-Latn-AZ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113067"/>
              </p:ext>
            </p:extLst>
          </p:nvPr>
        </p:nvGraphicFramePr>
        <p:xfrm>
          <a:off x="983432" y="1000092"/>
          <a:ext cx="10441160" cy="515722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5220580">
                  <a:extLst>
                    <a:ext uri="{9D8B030D-6E8A-4147-A177-3AD203B41FA5}">
                      <a16:colId xmlns:a16="http://schemas.microsoft.com/office/drawing/2014/main" val="910739603"/>
                    </a:ext>
                  </a:extLst>
                </a:gridCol>
                <a:gridCol w="5220580">
                  <a:extLst>
                    <a:ext uri="{9D8B030D-6E8A-4147-A177-3AD203B41FA5}">
                      <a16:colId xmlns:a16="http://schemas.microsoft.com/office/drawing/2014/main" val="494743539"/>
                    </a:ext>
                  </a:extLst>
                </a:gridCol>
              </a:tblGrid>
              <a:tr h="6222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az-Latn-AZ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Mədənin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cərrahi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xəstəlikləri</a:t>
                      </a:r>
                      <a:endParaRPr lang="en-US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12bb-ın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cərrahi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xəstəlikləri</a:t>
                      </a:r>
                      <a:endParaRPr lang="en-US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456614"/>
                  </a:ext>
                </a:extLst>
              </a:tr>
              <a:tr h="6222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Mədə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xorası</a:t>
                      </a:r>
                      <a:endParaRPr lang="en-US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12bb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divertikulu</a:t>
                      </a:r>
                      <a:endParaRPr lang="en-US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1389733"/>
                  </a:ext>
                </a:extLst>
              </a:tr>
              <a:tr h="622273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Stress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xoraları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12bb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bəd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şişləri</a:t>
                      </a:r>
                      <a:endParaRPr lang="en-US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2912041"/>
                  </a:ext>
                </a:extLst>
              </a:tr>
              <a:tr h="6222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Mallory-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Veys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sindromu</a:t>
                      </a:r>
                      <a:endParaRPr lang="en-US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12bb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xoş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şişləri</a:t>
                      </a:r>
                      <a:endParaRPr lang="en-US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5467009"/>
                  </a:ext>
                </a:extLst>
              </a:tr>
              <a:tr h="622273">
                <a:tc>
                  <a:txBody>
                    <a:bodyPr/>
                    <a:lstStyle/>
                    <a:p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Meneterier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xəstəliyi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Yuxarı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çöz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arteriyası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sindromu</a:t>
                      </a:r>
                      <a:endParaRPr lang="en-US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7992770"/>
                  </a:ext>
                </a:extLst>
              </a:tr>
              <a:tr h="622273">
                <a:tc>
                  <a:txBody>
                    <a:bodyPr/>
                    <a:lstStyle/>
                    <a:p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Postoperativ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sindromlar</a:t>
                      </a:r>
                      <a:r>
                        <a:rPr lang="az-Latn-AZ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endParaRPr lang="en-US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Mədə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12bb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Kron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xəstəliyi</a:t>
                      </a:r>
                      <a:endParaRPr lang="en-US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5610066"/>
                  </a:ext>
                </a:extLst>
              </a:tr>
              <a:tr h="676660">
                <a:tc>
                  <a:txBody>
                    <a:bodyPr/>
                    <a:lstStyle/>
                    <a:p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Mədə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xərçəngi</a:t>
                      </a:r>
                      <a:r>
                        <a:rPr lang="az-Latn-AZ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Mədə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limfoması</a:t>
                      </a:r>
                      <a:r>
                        <a:rPr lang="az-Latn-AZ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Mədə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polipləri</a:t>
                      </a:r>
                      <a:endParaRPr lang="en-US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Mədənin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digər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şişlər</a:t>
                      </a:r>
                      <a:r>
                        <a:rPr lang="az-Latn-AZ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en-US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12bb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xorası</a:t>
                      </a:r>
                      <a:endParaRPr lang="en-US" sz="1800" kern="1200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8456721"/>
                  </a:ext>
                </a:extLst>
              </a:tr>
              <a:tr h="622273">
                <a:tc>
                  <a:txBody>
                    <a:bodyPr/>
                    <a:lstStyle/>
                    <a:p>
                      <a:r>
                        <a:rPr lang="az-Latn-AZ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Mədə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burulması</a:t>
                      </a:r>
                      <a:r>
                        <a:rPr lang="az-Latn-AZ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Mədə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kern="1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divertikulu</a:t>
                      </a:r>
                      <a:r>
                        <a:rPr lang="az-Latn-AZ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  <a:r>
                        <a:rPr lang="en-US" sz="1800" kern="1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Bezoar</a:t>
                      </a: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02372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Diaqnostikası</a:t>
            </a:r>
            <a:endParaRPr lang="ru-RU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38200" y="1124744"/>
            <a:ext cx="10515600" cy="505221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err="1">
                <a:solidFill>
                  <a:srgbClr val="7030A0"/>
                </a:solidFill>
              </a:rPr>
              <a:t>Prinsip</a:t>
            </a:r>
            <a:endParaRPr lang="en-US" dirty="0">
              <a:solidFill>
                <a:srgbClr val="7030A0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Mədə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12bb </a:t>
            </a:r>
            <a:r>
              <a:rPr lang="en-US" dirty="0" err="1"/>
              <a:t>müyinələrində</a:t>
            </a:r>
            <a:r>
              <a:rPr lang="en-US" dirty="0"/>
              <a:t> ilk </a:t>
            </a:r>
            <a:r>
              <a:rPr lang="en-US" dirty="0" err="1"/>
              <a:t>növbədə</a:t>
            </a:r>
            <a:r>
              <a:rPr lang="en-US" dirty="0"/>
              <a:t> </a:t>
            </a:r>
            <a:r>
              <a:rPr lang="en-US" dirty="0" err="1"/>
              <a:t>təcili</a:t>
            </a:r>
            <a:r>
              <a:rPr lang="en-US" dirty="0"/>
              <a:t> </a:t>
            </a:r>
            <a:r>
              <a:rPr lang="en-US" dirty="0" err="1"/>
              <a:t>xəstəlikləri</a:t>
            </a:r>
            <a:r>
              <a:rPr lang="en-US" dirty="0"/>
              <a:t>, </a:t>
            </a:r>
            <a:r>
              <a:rPr lang="en-US" dirty="0" err="1"/>
              <a:t>sonra</a:t>
            </a:r>
            <a:r>
              <a:rPr lang="en-US" dirty="0"/>
              <a:t> </a:t>
            </a:r>
            <a:r>
              <a:rPr lang="en-US" dirty="0" err="1"/>
              <a:t>isə</a:t>
            </a:r>
            <a:r>
              <a:rPr lang="en-US" dirty="0"/>
              <a:t>  </a:t>
            </a:r>
            <a:r>
              <a:rPr lang="en-US" dirty="0" err="1"/>
              <a:t>üzvi</a:t>
            </a:r>
            <a:r>
              <a:rPr lang="en-US" dirty="0"/>
              <a:t> </a:t>
            </a:r>
            <a:r>
              <a:rPr lang="en-US" dirty="0" err="1"/>
              <a:t>xəstəlikləri</a:t>
            </a:r>
            <a:r>
              <a:rPr lang="en-US" dirty="0"/>
              <a:t> </a:t>
            </a:r>
            <a:r>
              <a:rPr lang="en-US" dirty="0" err="1"/>
              <a:t>təsdiq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inkar</a:t>
            </a:r>
            <a:r>
              <a:rPr lang="en-US" dirty="0"/>
              <a:t> </a:t>
            </a:r>
            <a:r>
              <a:rPr lang="en-US" dirty="0" err="1"/>
              <a:t>etmək</a:t>
            </a:r>
            <a:r>
              <a:rPr lang="en-US" dirty="0"/>
              <a:t> </a:t>
            </a:r>
            <a:r>
              <a:rPr lang="en-US" dirty="0" err="1"/>
              <a:t>lazımdır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dirty="0" err="1">
                <a:solidFill>
                  <a:srgbClr val="7030A0"/>
                </a:solidFill>
              </a:rPr>
              <a:t>Şübhə</a:t>
            </a:r>
            <a:endParaRPr lang="en-US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US" i="1" dirty="0" err="1"/>
              <a:t>Aşağıdakı</a:t>
            </a:r>
            <a:r>
              <a:rPr lang="en-US" i="1" dirty="0"/>
              <a:t> </a:t>
            </a:r>
            <a:r>
              <a:rPr lang="en-US" i="1" dirty="0" err="1"/>
              <a:t>əlamətlərin</a:t>
            </a:r>
            <a:r>
              <a:rPr lang="en-US" i="1" dirty="0"/>
              <a:t> </a:t>
            </a:r>
            <a:r>
              <a:rPr lang="en-US" i="1" dirty="0" err="1"/>
              <a:t>hər</a:t>
            </a:r>
            <a:r>
              <a:rPr lang="en-US" i="1" dirty="0"/>
              <a:t> </a:t>
            </a:r>
            <a:r>
              <a:rPr lang="en-US" i="1" dirty="0" err="1"/>
              <a:t>hansı</a:t>
            </a:r>
            <a:r>
              <a:rPr lang="en-US" i="1" dirty="0"/>
              <a:t> </a:t>
            </a:r>
            <a:r>
              <a:rPr lang="en-US" i="1" dirty="0" err="1"/>
              <a:t>biri</a:t>
            </a:r>
            <a:r>
              <a:rPr lang="en-US" i="1" dirty="0"/>
              <a:t> </a:t>
            </a:r>
            <a:r>
              <a:rPr lang="en-US" i="1" dirty="0" err="1"/>
              <a:t>varsa</a:t>
            </a:r>
            <a:r>
              <a:rPr lang="en-US" i="1" dirty="0"/>
              <a:t> </a:t>
            </a:r>
            <a:r>
              <a:rPr lang="en-US" i="1" dirty="0" err="1"/>
              <a:t>mədə</a:t>
            </a:r>
            <a:r>
              <a:rPr lang="en-US" i="1" dirty="0"/>
              <a:t> </a:t>
            </a:r>
            <a:r>
              <a:rPr lang="en-US" i="1" dirty="0" err="1"/>
              <a:t>və</a:t>
            </a:r>
            <a:r>
              <a:rPr lang="en-US" i="1" dirty="0"/>
              <a:t> 12bb </a:t>
            </a:r>
            <a:r>
              <a:rPr lang="en-US" i="1" dirty="0" err="1"/>
              <a:t>xəstəliyinə</a:t>
            </a:r>
            <a:r>
              <a:rPr lang="en-US" i="1" dirty="0"/>
              <a:t> </a:t>
            </a:r>
            <a:r>
              <a:rPr lang="en-US" i="1" dirty="0" err="1"/>
              <a:t>şübhə</a:t>
            </a:r>
            <a:r>
              <a:rPr lang="en-US" i="1" dirty="0"/>
              <a:t> </a:t>
            </a:r>
            <a:r>
              <a:rPr lang="en-US" i="1" dirty="0" err="1"/>
              <a:t>yaranır</a:t>
            </a:r>
            <a:r>
              <a:rPr lang="en-US" i="1" dirty="0"/>
              <a:t>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Epiqastral</a:t>
            </a:r>
            <a:r>
              <a:rPr lang="en-US" dirty="0"/>
              <a:t> </a:t>
            </a:r>
            <a:r>
              <a:rPr lang="en-US" dirty="0" err="1"/>
              <a:t>ağrı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köp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bulantı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qusma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qan</a:t>
            </a:r>
            <a:r>
              <a:rPr lang="en-US" dirty="0"/>
              <a:t> </a:t>
            </a:r>
            <a:r>
              <a:rPr lang="en-US" dirty="0" err="1"/>
              <a:t>qusma</a:t>
            </a:r>
            <a:endParaRPr 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melena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1991543" y="620688"/>
            <a:ext cx="7776863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4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Mədə və 12BB XƏSTƏLİKLƏRİNƏ ŞÜBHƏ</a:t>
            </a:r>
          </a:p>
          <a:p>
            <a:pPr marL="0" lvl="1" algn="ctr"/>
            <a:r>
              <a:rPr lang="az-Latn-AZ" sz="2000" b="1" dirty="0">
                <a:solidFill>
                  <a:srgbClr val="C00000"/>
                </a:solidFill>
              </a:rPr>
              <a:t>Ağrı, bulanma, qusma,köp və diskomfort, qıcqırma, diareya, </a:t>
            </a:r>
          </a:p>
          <a:p>
            <a:pPr marL="0" lvl="1" algn="ctr"/>
            <a:r>
              <a:rPr lang="az-Latn-AZ" sz="2000" b="1" dirty="0">
                <a:solidFill>
                  <a:srgbClr val="C00000"/>
                </a:solidFill>
              </a:rPr>
              <a:t>qanqusma,  melena, epiqastral gərginlk kütlə</a:t>
            </a:r>
            <a:endParaRPr lang="tr-TR" altLang="en-US" sz="2000" b="1" dirty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 Box 44"/>
          <p:cNvSpPr txBox="1">
            <a:spLocks noChangeArrowheads="1"/>
          </p:cNvSpPr>
          <p:nvPr/>
        </p:nvSpPr>
        <p:spPr bwMode="auto">
          <a:xfrm>
            <a:off x="1199456" y="1988840"/>
            <a:ext cx="9649072" cy="1123712"/>
          </a:xfrm>
          <a:prstGeom prst="roundRect">
            <a:avLst/>
          </a:prstGeom>
          <a:ln>
            <a:solidFill>
              <a:srgbClr val="990033"/>
            </a:solidFill>
          </a:ln>
          <a:effectLst>
            <a:innerShdw blurRad="63500" dist="50800" dir="8100000">
              <a:prstClr val="black">
                <a:alpha val="50000"/>
              </a:prstClr>
            </a:inn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rgbClr val="002060"/>
                </a:solidFill>
                <a:latin typeface="Calibri" panose="020F0502020204030204" pitchFamily="34" charset="0"/>
              </a:rPr>
              <a:t>BİRİNCİ PİLLƏ MÜAYİNƏLƏRİ</a:t>
            </a:r>
          </a:p>
          <a:p>
            <a:pPr algn="ctr"/>
            <a:endParaRPr lang="az-Latn-AZ" altLang="en-US" sz="20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algn="ctr"/>
            <a:r>
              <a:rPr lang="az-Latn-AZ" sz="2000" b="1" dirty="0">
                <a:solidFill>
                  <a:srgbClr val="002060"/>
                </a:solidFill>
                <a:latin typeface="Calibri" panose="020F0502020204030204" pitchFamily="34" charset="0"/>
              </a:rPr>
              <a:t>Geniş klinik müayinə, USM, Endoskopiya, Hemoqram</a:t>
            </a:r>
            <a:endParaRPr lang="tr-TR" altLang="en-US" sz="2000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5663952" y="1697906"/>
            <a:ext cx="0" cy="22860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5907576" y="3116462"/>
            <a:ext cx="4652920" cy="651624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5907576" y="3112552"/>
            <a:ext cx="1872208" cy="85119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10" idx="2"/>
          </p:cNvCxnSpPr>
          <p:nvPr/>
        </p:nvCxnSpPr>
        <p:spPr>
          <a:xfrm flipH="1">
            <a:off x="4367808" y="3112552"/>
            <a:ext cx="1656184" cy="63354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1631504" y="3112552"/>
            <a:ext cx="4248470" cy="46721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Box 45"/>
          <p:cNvSpPr txBox="1">
            <a:spLocks noChangeArrowheads="1"/>
          </p:cNvSpPr>
          <p:nvPr/>
        </p:nvSpPr>
        <p:spPr bwMode="auto">
          <a:xfrm>
            <a:off x="-19269" y="3343837"/>
            <a:ext cx="1650773" cy="783193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rgbClr val="002060"/>
                </a:solidFill>
                <a:latin typeface="Calibri" panose="020F0502020204030204" pitchFamily="34" charset="0"/>
              </a:rPr>
              <a:t>Diaqnoz dəqiqləşir</a:t>
            </a:r>
            <a:endParaRPr lang="tr-TR" altLang="en-US" sz="20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37" name="Text Box 45"/>
          <p:cNvSpPr txBox="1">
            <a:spLocks noChangeArrowheads="1"/>
          </p:cNvSpPr>
          <p:nvPr/>
        </p:nvSpPr>
        <p:spPr bwMode="auto">
          <a:xfrm>
            <a:off x="3116699" y="3768086"/>
            <a:ext cx="2913619" cy="783193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rgbClr val="002060"/>
                </a:solidFill>
                <a:latin typeface="Calibri" panose="020F0502020204030204" pitchFamily="34" charset="0"/>
              </a:rPr>
              <a:t>Diaqnoz dəqiqləşir, lakin mərhələsi dəqiqləşmir</a:t>
            </a:r>
            <a:endParaRPr lang="tr-TR" altLang="en-US" sz="20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39" name="Text Box 51"/>
          <p:cNvSpPr txBox="1">
            <a:spLocks noChangeArrowheads="1"/>
          </p:cNvSpPr>
          <p:nvPr/>
        </p:nvSpPr>
        <p:spPr bwMode="auto">
          <a:xfrm>
            <a:off x="6836853" y="4038600"/>
            <a:ext cx="2931553" cy="783193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rgbClr val="002060"/>
                </a:solidFill>
                <a:latin typeface="Calibri" panose="020F0502020204030204" pitchFamily="34" charset="0"/>
              </a:rPr>
              <a:t>Üzvi dəyişiklik var, lakin təbiəti dəqiqləşmir</a:t>
            </a:r>
            <a:endParaRPr lang="tr-TR" altLang="en-US" sz="20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40" name="Text Box 48"/>
          <p:cNvSpPr txBox="1">
            <a:spLocks noChangeArrowheads="1"/>
          </p:cNvSpPr>
          <p:nvPr/>
        </p:nvSpPr>
        <p:spPr bwMode="auto">
          <a:xfrm>
            <a:off x="9733401" y="3868030"/>
            <a:ext cx="2590800" cy="783193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rgbClr val="002060"/>
                </a:solidFill>
                <a:latin typeface="Calibri" panose="020F0502020204030204" pitchFamily="34" charset="0"/>
              </a:rPr>
              <a:t>Üzvi dəyişiklik yox,  lakin klinik  şübhə var</a:t>
            </a:r>
            <a:endParaRPr lang="tr-TR" altLang="en-US" sz="20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42" name="Text Box 44"/>
          <p:cNvSpPr txBox="1">
            <a:spLocks noChangeArrowheads="1"/>
          </p:cNvSpPr>
          <p:nvPr/>
        </p:nvSpPr>
        <p:spPr bwMode="auto">
          <a:xfrm>
            <a:off x="3215250" y="5256594"/>
            <a:ext cx="8719524" cy="1123712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rgbClr val="002060"/>
                </a:solidFill>
                <a:latin typeface="Calibri" panose="020F0502020204030204" pitchFamily="34" charset="0"/>
              </a:rPr>
              <a:t>İKİNCİ  PİLLƏ MÜAYİNƏLƏRİ</a:t>
            </a:r>
          </a:p>
          <a:p>
            <a:pPr algn="ctr"/>
            <a:endParaRPr lang="az-Latn-AZ" altLang="en-US" sz="2000" b="1" dirty="0">
              <a:solidFill>
                <a:srgbClr val="002060"/>
              </a:solidFill>
              <a:latin typeface="Calibri" panose="020F0502020204030204" pitchFamily="34" charset="0"/>
            </a:endParaRPr>
          </a:p>
          <a:p>
            <a:pPr algn="ctr"/>
            <a:r>
              <a:rPr lang="az-Latn-AZ" altLang="en-US" sz="2000" b="1" dirty="0">
                <a:solidFill>
                  <a:srgbClr val="002060"/>
                </a:solidFill>
                <a:latin typeface="Calibri" panose="020F0502020204030204" pitchFamily="34" charset="0"/>
              </a:rPr>
              <a:t>KT, EndoUSM, MRT, PET, Biokimya, Funksional Müayinələr</a:t>
            </a:r>
          </a:p>
        </p:txBody>
      </p:sp>
      <p:cxnSp>
        <p:nvCxnSpPr>
          <p:cNvPr id="66566" name="Прямая со стрелкой 66565"/>
          <p:cNvCxnSpPr/>
          <p:nvPr/>
        </p:nvCxnSpPr>
        <p:spPr>
          <a:xfrm>
            <a:off x="4367808" y="4530941"/>
            <a:ext cx="0" cy="4572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7968208" y="4759541"/>
            <a:ext cx="0" cy="4572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10848528" y="4683341"/>
            <a:ext cx="0" cy="45720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30382" y="4329917"/>
            <a:ext cx="239321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Təcili xəstəliklər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Kəskin qastrit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Bakterial qastrit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Reflüks qastrit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Duodenit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Xora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Mallori – Veys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Digər</a:t>
            </a:r>
          </a:p>
          <a:p>
            <a:pPr marL="285750" indent="-285750">
              <a:buFont typeface="Arial" pitchFamily="34" charset="0"/>
              <a:buChar char="•"/>
            </a:pPr>
            <a:endParaRPr lang="en-US" b="1" dirty="0">
              <a:solidFill>
                <a:srgbClr val="002060"/>
              </a:solidFill>
            </a:endParaRPr>
          </a:p>
        </p:txBody>
      </p:sp>
      <p:cxnSp>
        <p:nvCxnSpPr>
          <p:cNvPr id="49" name="Прямая со стрелкой 48"/>
          <p:cNvCxnSpPr>
            <a:stCxn id="36" idx="2"/>
          </p:cNvCxnSpPr>
          <p:nvPr/>
        </p:nvCxnSpPr>
        <p:spPr>
          <a:xfrm flipH="1">
            <a:off x="806117" y="4127030"/>
            <a:ext cx="1" cy="28590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8468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36" grpId="0"/>
      <p:bldP spid="37" grpId="0"/>
      <p:bldP spid="39" grpId="0"/>
      <p:bldP spid="4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071664" y="692696"/>
            <a:ext cx="5760640" cy="359421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alt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BİRİNCİ PİLLƏ MÜAYİNƏLƏRİ</a:t>
            </a:r>
          </a:p>
        </p:txBody>
      </p:sp>
      <p:cxnSp>
        <p:nvCxnSpPr>
          <p:cNvPr id="6" name="Прямая со стрелкой 5"/>
          <p:cNvCxnSpPr/>
          <p:nvPr/>
        </p:nvCxnSpPr>
        <p:spPr>
          <a:xfrm>
            <a:off x="5951984" y="1084841"/>
            <a:ext cx="2999540" cy="720080"/>
          </a:xfrm>
          <a:prstGeom prst="straightConnector1">
            <a:avLst/>
          </a:prstGeom>
          <a:ln w="28575">
            <a:tailEnd type="arrow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>
            <a:off x="2927649" y="1104679"/>
            <a:ext cx="3024335" cy="449215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>
            <a:off x="5910296" y="1083834"/>
            <a:ext cx="41688" cy="667746"/>
          </a:xfrm>
          <a:prstGeom prst="straightConnector1">
            <a:avLst/>
          </a:prstGeom>
          <a:ln w="38100">
            <a:tailEnd type="arrow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-991505" y="1593665"/>
            <a:ext cx="57450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z-Latn-AZ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Diaqnoz dəqiqləşir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, </a:t>
            </a:r>
            <a:r>
              <a:rPr lang="en-US" b="1" dirty="0" err="1">
                <a:solidFill>
                  <a:schemeClr val="accent1">
                    <a:lumMod val="75000"/>
                  </a:schemeClr>
                </a:solidFill>
                <a:latin typeface="+mj-lt"/>
              </a:rPr>
              <a:t>lakin</a:t>
            </a:r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 </a:t>
            </a:r>
            <a:endParaRPr lang="az-Latn-AZ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pPr algn="ctr"/>
            <a:r>
              <a:rPr lang="en-US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m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  <a:latin typeface="+mj-lt"/>
              </a:rPr>
              <a:t>ərhələsi dəqiqləşmir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+mj-lt"/>
            </a:endParaRPr>
          </a:p>
        </p:txBody>
      </p:sp>
      <p:sp>
        <p:nvSpPr>
          <p:cNvPr id="22" name="Text Box 51"/>
          <p:cNvSpPr txBox="1">
            <a:spLocks noChangeArrowheads="1"/>
          </p:cNvSpPr>
          <p:nvPr/>
        </p:nvSpPr>
        <p:spPr bwMode="auto">
          <a:xfrm>
            <a:off x="4414962" y="1778754"/>
            <a:ext cx="2931553" cy="783193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rgbClr val="002060"/>
                </a:solidFill>
                <a:latin typeface="Calibri" panose="020F0502020204030204" pitchFamily="34" charset="0"/>
              </a:rPr>
              <a:t>Üzvi dəyişiklik var, lakin təbiəti dəqiqləşmir</a:t>
            </a:r>
            <a:endParaRPr lang="tr-TR" altLang="en-US" sz="20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29" name="Text Box 48"/>
          <p:cNvSpPr txBox="1">
            <a:spLocks noChangeArrowheads="1"/>
          </p:cNvSpPr>
          <p:nvPr/>
        </p:nvSpPr>
        <p:spPr bwMode="auto">
          <a:xfrm>
            <a:off x="8900771" y="1644515"/>
            <a:ext cx="2590800" cy="783193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rgbClr val="002060"/>
                </a:solidFill>
                <a:latin typeface="Calibri" panose="020F0502020204030204" pitchFamily="34" charset="0"/>
              </a:rPr>
              <a:t>Üzvi dəyişiklik yox,  lakin klinik  şübhə var</a:t>
            </a:r>
            <a:endParaRPr lang="tr-TR" altLang="en-US" sz="2000" b="1" dirty="0">
              <a:solidFill>
                <a:srgbClr val="002060"/>
              </a:solidFill>
              <a:latin typeface="Calibri" panose="020F0502020204030204" pitchFamily="34" charset="0"/>
            </a:endParaRPr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695471" y="2783290"/>
            <a:ext cx="10657184" cy="783193"/>
          </a:xfrm>
          <a:prstGeom prst="round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rgbClr val="002060"/>
                </a:solidFill>
                <a:latin typeface="Calibri" panose="020F0502020204030204" pitchFamily="34" charset="0"/>
              </a:rPr>
              <a:t>İKİNCİ  PİLLƏ MÜAYİNƏLƏRİ</a:t>
            </a:r>
          </a:p>
          <a:p>
            <a:pPr algn="ctr"/>
            <a:r>
              <a:rPr lang="az-Latn-AZ" altLang="en-US" sz="2000" b="1" dirty="0">
                <a:solidFill>
                  <a:srgbClr val="002060"/>
                </a:solidFill>
                <a:latin typeface="Calibri" panose="020F0502020204030204" pitchFamily="34" charset="0"/>
              </a:rPr>
              <a:t>KT, EndoUSM, MRT, PET, Biokimya, Funksional Müayinələr</a:t>
            </a:r>
          </a:p>
        </p:txBody>
      </p:sp>
      <p:cxnSp>
        <p:nvCxnSpPr>
          <p:cNvPr id="31" name="Прямая со стрелкой 30"/>
          <p:cNvCxnSpPr/>
          <p:nvPr/>
        </p:nvCxnSpPr>
        <p:spPr>
          <a:xfrm>
            <a:off x="1873263" y="2170350"/>
            <a:ext cx="0" cy="612940"/>
          </a:xfrm>
          <a:prstGeom prst="straightConnector1">
            <a:avLst/>
          </a:prstGeom>
          <a:ln w="38100">
            <a:tailEnd type="arrow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H="1">
            <a:off x="5880738" y="2424923"/>
            <a:ext cx="1" cy="428013"/>
          </a:xfrm>
          <a:prstGeom prst="straightConnector1">
            <a:avLst/>
          </a:prstGeom>
          <a:ln w="38100">
            <a:tailEnd type="arrow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9935169" y="2424923"/>
            <a:ext cx="0" cy="572029"/>
          </a:xfrm>
          <a:prstGeom prst="straightConnector1">
            <a:avLst/>
          </a:prstGeom>
          <a:ln w="38100">
            <a:tailEnd type="arrow"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24"/>
          <p:cNvCxnSpPr/>
          <p:nvPr/>
        </p:nvCxnSpPr>
        <p:spPr>
          <a:xfrm>
            <a:off x="6024063" y="3566483"/>
            <a:ext cx="0" cy="71315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stCxn id="30" idx="2"/>
          </p:cNvCxnSpPr>
          <p:nvPr/>
        </p:nvCxnSpPr>
        <p:spPr>
          <a:xfrm>
            <a:off x="6024063" y="3566483"/>
            <a:ext cx="4004077" cy="537569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stCxn id="30" idx="2"/>
          </p:cNvCxnSpPr>
          <p:nvPr/>
        </p:nvCxnSpPr>
        <p:spPr>
          <a:xfrm flipH="1">
            <a:off x="1559567" y="3566483"/>
            <a:ext cx="4464496" cy="384482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600" name="Прямоугольник 67599"/>
          <p:cNvSpPr/>
          <p:nvPr/>
        </p:nvSpPr>
        <p:spPr>
          <a:xfrm>
            <a:off x="417858" y="3953564"/>
            <a:ext cx="11496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z-Latn-AZ" b="1" dirty="0">
                <a:solidFill>
                  <a:srgbClr val="002060"/>
                </a:solidFill>
              </a:rPr>
              <a:t>Dəqiqləşir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7601" name="Прямоугольник 67600"/>
          <p:cNvSpPr/>
          <p:nvPr/>
        </p:nvSpPr>
        <p:spPr>
          <a:xfrm>
            <a:off x="5212126" y="4340109"/>
            <a:ext cx="13372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z-Latn-AZ" b="1" dirty="0">
                <a:solidFill>
                  <a:srgbClr val="002060"/>
                </a:solidFill>
              </a:rPr>
              <a:t>Dəqiqləşmir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7602" name="Прямоугольник 67601"/>
          <p:cNvSpPr/>
          <p:nvPr/>
        </p:nvSpPr>
        <p:spPr>
          <a:xfrm>
            <a:off x="9524751" y="4310900"/>
            <a:ext cx="1966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Üzvi  və funksional</a:t>
            </a:r>
          </a:p>
          <a:p>
            <a:pPr algn="ctr"/>
            <a:r>
              <a:rPr lang="az-Latn-AZ" altLang="en-US" b="1" dirty="0">
                <a:solidFill>
                  <a:srgbClr val="002060"/>
                </a:solidFill>
                <a:latin typeface="Calibri" panose="020F0502020204030204" pitchFamily="34" charset="0"/>
              </a:rPr>
              <a:t>dəyişiklik yox</a:t>
            </a:r>
            <a:endParaRPr lang="ru-RU" dirty="0">
              <a:solidFill>
                <a:srgbClr val="002060"/>
              </a:solidFill>
            </a:endParaRPr>
          </a:p>
        </p:txBody>
      </p:sp>
      <p:cxnSp>
        <p:nvCxnSpPr>
          <p:cNvPr id="56" name="Straight Arrow Connector 24"/>
          <p:cNvCxnSpPr/>
          <p:nvPr/>
        </p:nvCxnSpPr>
        <p:spPr>
          <a:xfrm>
            <a:off x="10509035" y="4957231"/>
            <a:ext cx="0" cy="71315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24"/>
          <p:cNvCxnSpPr/>
          <p:nvPr/>
        </p:nvCxnSpPr>
        <p:spPr>
          <a:xfrm>
            <a:off x="6023992" y="4590457"/>
            <a:ext cx="0" cy="713158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Text Box 44"/>
          <p:cNvSpPr txBox="1">
            <a:spLocks noChangeArrowheads="1"/>
          </p:cNvSpPr>
          <p:nvPr/>
        </p:nvSpPr>
        <p:spPr bwMode="auto">
          <a:xfrm>
            <a:off x="4233362" y="5274674"/>
            <a:ext cx="3581401" cy="1123712"/>
          </a:xfrm>
          <a:prstGeom prst="roundRect">
            <a:avLst/>
          </a:prstGeom>
          <a:ln/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az-Latn-AZ" altLang="en-US" sz="2000" b="1" dirty="0">
                <a:solidFill>
                  <a:srgbClr val="C00000"/>
                </a:solidFill>
                <a:latin typeface="Calibri" panose="020F0502020204030204" pitchFamily="34" charset="0"/>
              </a:rPr>
              <a:t>ÜÇÜNCÜ  PİLLƏ MÜAYİNƏLƏRİ</a:t>
            </a:r>
          </a:p>
          <a:p>
            <a:pPr algn="ctr"/>
            <a:r>
              <a:rPr lang="az-Latn-AZ" altLang="en-US" sz="2000" b="1" dirty="0">
                <a:solidFill>
                  <a:srgbClr val="C00000"/>
                </a:solidFill>
                <a:latin typeface="Calibri" panose="020F0502020204030204" pitchFamily="34" charset="0"/>
              </a:rPr>
              <a:t>Laporoskopiya</a:t>
            </a:r>
          </a:p>
          <a:p>
            <a:pPr algn="ctr"/>
            <a:r>
              <a:rPr lang="az-Latn-AZ" altLang="en-US" sz="2000" b="1" dirty="0">
                <a:solidFill>
                  <a:srgbClr val="C00000"/>
                </a:solidFill>
                <a:latin typeface="Calibri" panose="020F0502020204030204" pitchFamily="34" charset="0"/>
              </a:rPr>
              <a:t>laparotomiya</a:t>
            </a:r>
          </a:p>
        </p:txBody>
      </p:sp>
      <p:cxnSp>
        <p:nvCxnSpPr>
          <p:cNvPr id="59" name="Straight Arrow Connector 24"/>
          <p:cNvCxnSpPr/>
          <p:nvPr/>
        </p:nvCxnSpPr>
        <p:spPr>
          <a:xfrm>
            <a:off x="802908" y="4303851"/>
            <a:ext cx="0" cy="356579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Прямоугольник 60"/>
          <p:cNvSpPr/>
          <p:nvPr/>
        </p:nvSpPr>
        <p:spPr>
          <a:xfrm>
            <a:off x="9624392" y="5818024"/>
            <a:ext cx="21366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az-Latn-AZ" b="1" dirty="0">
                <a:solidFill>
                  <a:srgbClr val="002060"/>
                </a:solidFill>
              </a:rPr>
              <a:t>Başqa xəstəliyi axtar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2" name="Прямоугольник 61"/>
          <p:cNvSpPr/>
          <p:nvPr/>
        </p:nvSpPr>
        <p:spPr>
          <a:xfrm>
            <a:off x="10139" y="4515049"/>
            <a:ext cx="180329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Xərçəng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Limfoma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Perforasiya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Penetrasiya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Stenoz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Divertikul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GİST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az-Latn-AZ" b="1" dirty="0">
                <a:solidFill>
                  <a:srgbClr val="002060"/>
                </a:solidFill>
              </a:rPr>
              <a:t>Digər</a:t>
            </a:r>
          </a:p>
          <a:p>
            <a:pPr marL="285750" indent="-285750">
              <a:buFont typeface="Arial" pitchFamily="34" charset="0"/>
              <a:buChar char="•"/>
            </a:pPr>
            <a:endParaRPr lang="en-US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885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67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67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67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2" grpId="0"/>
      <p:bldP spid="29" grpId="0"/>
      <p:bldP spid="30" grpId="0" animBg="1"/>
      <p:bldP spid="67600" grpId="0"/>
      <p:bldP spid="67601" grpId="0"/>
      <p:bldP spid="67602" grpId="0"/>
      <p:bldP spid="58" grpId="0" animBg="1"/>
      <p:bldP spid="6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5400" y="2780928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az-Latn-AZ" sz="4000" b="1" dirty="0">
                <a:solidFill>
                  <a:srgbClr val="7030A0"/>
                </a:solidFill>
              </a:rPr>
              <a:t>Diqqətinizə görə təşəkkür.</a:t>
            </a:r>
            <a:endParaRPr lang="en-US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38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549335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2913</TotalTime>
  <Words>588</Words>
  <Application>Microsoft Office PowerPoint</Application>
  <PresentationFormat>Widescreen</PresentationFormat>
  <Paragraphs>142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Wingdings</vt:lpstr>
      <vt:lpstr>Praktiki dərs şablonu 7</vt:lpstr>
      <vt:lpstr>Mədənin cərrahi xəstəliklərinə  diaqnostik yanaşma</vt:lpstr>
      <vt:lpstr>MƏDƏNİN ANATOMİYASI </vt:lpstr>
      <vt:lpstr> MƏDƏNİN ANATOMİYASI </vt:lpstr>
      <vt:lpstr> Mədənin anatomiyası  </vt:lpstr>
      <vt:lpstr>Mədənin anatomiyası</vt:lpstr>
      <vt:lpstr>Mədənin anatomiyası</vt:lpstr>
      <vt:lpstr>Mədənin histoloji quruluşu </vt:lpstr>
      <vt:lpstr>12 Barmaq bağırsaq </vt:lpstr>
      <vt:lpstr>  Diaqnostikası  </vt:lpstr>
      <vt:lpstr>Diaqnostikası</vt:lpstr>
      <vt:lpstr>PowerPoint Presentation</vt:lpstr>
      <vt:lpstr>PowerPoint Presentation</vt:lpstr>
      <vt:lpstr>PowerPoint Presentation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173</cp:revision>
  <dcterms:created xsi:type="dcterms:W3CDTF">2001-04-16T20:54:45Z</dcterms:created>
  <dcterms:modified xsi:type="dcterms:W3CDTF">2021-07-31T13:22:12Z</dcterms:modified>
</cp:coreProperties>
</file>