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3"/>
  </p:notesMasterIdLst>
  <p:handoutMasterIdLst>
    <p:handoutMasterId r:id="rId44"/>
  </p:handoutMasterIdLst>
  <p:sldIdLst>
    <p:sldId id="284" r:id="rId2"/>
    <p:sldId id="290" r:id="rId3"/>
    <p:sldId id="292" r:id="rId4"/>
    <p:sldId id="305" r:id="rId5"/>
    <p:sldId id="312" r:id="rId6"/>
    <p:sldId id="313" r:id="rId7"/>
    <p:sldId id="314" r:id="rId8"/>
    <p:sldId id="315" r:id="rId9"/>
    <p:sldId id="308" r:id="rId10"/>
    <p:sldId id="309" r:id="rId11"/>
    <p:sldId id="351" r:id="rId12"/>
    <p:sldId id="316" r:id="rId13"/>
    <p:sldId id="317" r:id="rId14"/>
    <p:sldId id="318" r:id="rId15"/>
    <p:sldId id="319" r:id="rId16"/>
    <p:sldId id="320" r:id="rId17"/>
    <p:sldId id="322" r:id="rId18"/>
    <p:sldId id="354" r:id="rId19"/>
    <p:sldId id="352" r:id="rId20"/>
    <p:sldId id="324" r:id="rId21"/>
    <p:sldId id="330" r:id="rId22"/>
    <p:sldId id="355" r:id="rId23"/>
    <p:sldId id="328" r:id="rId24"/>
    <p:sldId id="329" r:id="rId25"/>
    <p:sldId id="331" r:id="rId26"/>
    <p:sldId id="332" r:id="rId27"/>
    <p:sldId id="333" r:id="rId28"/>
    <p:sldId id="334" r:id="rId29"/>
    <p:sldId id="335" r:id="rId30"/>
    <p:sldId id="345" r:id="rId31"/>
    <p:sldId id="340" r:id="rId32"/>
    <p:sldId id="341" r:id="rId33"/>
    <p:sldId id="353" r:id="rId34"/>
    <p:sldId id="343" r:id="rId35"/>
    <p:sldId id="344" r:id="rId36"/>
    <p:sldId id="346" r:id="rId37"/>
    <p:sldId id="347" r:id="rId38"/>
    <p:sldId id="337" r:id="rId39"/>
    <p:sldId id="338" r:id="rId40"/>
    <p:sldId id="357" r:id="rId41"/>
    <p:sldId id="356" r:id="rId4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FFF00"/>
    <a:srgbClr val="F9B88B"/>
    <a:srgbClr val="E59E0F"/>
    <a:srgbClr val="EC3308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35" autoAdjust="0"/>
    <p:restoredTop sz="94660"/>
  </p:normalViewPr>
  <p:slideViewPr>
    <p:cSldViewPr>
      <p:cViewPr varScale="1">
        <p:scale>
          <a:sx n="64" d="100"/>
          <a:sy n="64" d="100"/>
        </p:scale>
        <p:origin x="473" y="3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53039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81705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67591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31682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64170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83944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73911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01139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61103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18059886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1155514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Dr. N. Xıdırova,</a:t>
            </a:r>
            <a:r>
              <a:rPr lang="az-Latn-AZ" sz="1600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N. Süleymanova</a:t>
            </a:r>
            <a:endParaRPr lang="en-US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bağırsaq </a:t>
            </a:r>
          </a:p>
          <a:p>
            <a:pPr algn="r"/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qanaxmaları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67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5560" y="1412776"/>
            <a:ext cx="7772400" cy="2478137"/>
          </a:xfrm>
        </p:spPr>
        <p:txBody>
          <a:bodyPr>
            <a:normAutofit/>
          </a:bodyPr>
          <a:lstStyle/>
          <a:p>
            <a:r>
              <a:rPr lang="az-Latn-AZ" altLang="en-US" sz="8000" dirty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az-Latn-AZ" altLang="en-US" sz="7300" dirty="0"/>
              <a:t>Mədə-bağırsaq   qanaxmaları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927648" y="4005064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  Natəvan Xıdırova 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Nuranə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  <a:p>
            <a:pPr>
              <a:lnSpc>
                <a:spcPct val="80000"/>
              </a:lnSpc>
            </a:pPr>
            <a:r>
              <a:rPr lang="ru-RU" altLang="en-US" sz="2400" dirty="0"/>
              <a:t> </a:t>
            </a:r>
            <a:endParaRPr lang="az-Latn-AZ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69087" y="0"/>
            <a:ext cx="6076051" cy="611546"/>
          </a:xfrm>
        </p:spPr>
        <p:txBody>
          <a:bodyPr>
            <a:noAutofit/>
          </a:bodyPr>
          <a:lstStyle/>
          <a:p>
            <a:r>
              <a:rPr lang="az-Latn-AZ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7408" y="1340768"/>
            <a:ext cx="10369152" cy="45647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altLang="en-US" sz="3200" dirty="0"/>
              <a:t>Müxtəlif xəstəliklərin mədə-bağırsaq mənfəzinə qanaxma ilə ağırlaşmasıdır</a:t>
            </a:r>
          </a:p>
          <a:p>
            <a:pPr>
              <a:buFont typeface="Arial" panose="020B0604020202020204" pitchFamily="34" charset="0"/>
              <a:buChar char="–"/>
            </a:pPr>
            <a:r>
              <a:rPr lang="az-Latn-AZ" altLang="en-US" sz="3200" b="1" i="1" dirty="0"/>
              <a:t>anemiyaya, </a:t>
            </a:r>
          </a:p>
          <a:p>
            <a:pPr>
              <a:buFont typeface="Arial" panose="020B0604020202020204" pitchFamily="34" charset="0"/>
              <a:buChar char="–"/>
            </a:pPr>
            <a:r>
              <a:rPr lang="az-Latn-AZ" altLang="en-US" sz="3200" b="1" i="1" dirty="0"/>
              <a:t>şoka </a:t>
            </a:r>
          </a:p>
          <a:p>
            <a:pPr>
              <a:buFont typeface="Arial" panose="020B0604020202020204" pitchFamily="34" charset="0"/>
              <a:buChar char="–"/>
            </a:pPr>
            <a:r>
              <a:rPr lang="az-Latn-AZ" altLang="en-US" sz="3200" b="1" i="1" dirty="0"/>
              <a:t>və letallığa </a:t>
            </a:r>
            <a:r>
              <a:rPr lang="az-Latn-AZ" altLang="en-US" sz="3200" dirty="0"/>
              <a:t>səbəb ola bilər.</a:t>
            </a:r>
            <a:endParaRPr lang="en-GB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39616" y="0"/>
            <a:ext cx="6336704" cy="548680"/>
          </a:xfrm>
        </p:spPr>
        <p:txBody>
          <a:bodyPr>
            <a:normAutofit fontScale="90000"/>
          </a:bodyPr>
          <a:lstStyle/>
          <a:p>
            <a:r>
              <a:rPr lang="az-Latn-AZ" altLang="en-US" sz="4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az-Latn-AZ" alt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Təsnifatı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767D29C-5455-DD4B-9C31-19BB2129BC6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6223" y="1411973"/>
            <a:ext cx="11233248" cy="474935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616" y="0"/>
            <a:ext cx="6652115" cy="611546"/>
          </a:xfrm>
        </p:spPr>
        <p:txBody>
          <a:bodyPr>
            <a:normAutofit/>
          </a:bodyPr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Səbəbləri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7606686"/>
              </p:ext>
            </p:extLst>
          </p:nvPr>
        </p:nvGraphicFramePr>
        <p:xfrm>
          <a:off x="911424" y="1124744"/>
          <a:ext cx="10515600" cy="5394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279655310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97451982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23663056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32499676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398993757"/>
                    </a:ext>
                  </a:extLst>
                </a:gridCol>
              </a:tblGrid>
              <a:tr h="597363">
                <a:tc>
                  <a:txBody>
                    <a:bodyPr/>
                    <a:lstStyle/>
                    <a:p>
                      <a:r>
                        <a:rPr lang="az-Latn-AZ" sz="1800" dirty="0"/>
                        <a:t>Mədə və 12b.b xəst</a:t>
                      </a:r>
                    </a:p>
                    <a:p>
                      <a:pPr>
                        <a:buNone/>
                      </a:pPr>
                      <a:r>
                        <a:rPr lang="az-Latn-AZ" sz="1800" dirty="0"/>
                        <a:t>  </a:t>
                      </a:r>
                      <a:endParaRPr lang="az-Latn-AZ" sz="1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Qida borusu xəst.                 </a:t>
                      </a:r>
                      <a:endParaRPr lang="az-Latn-AZ" sz="1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Hepatobiliyar</a:t>
                      </a:r>
                    </a:p>
                    <a:p>
                      <a:pPr>
                        <a:buNone/>
                      </a:pPr>
                      <a:r>
                        <a:rPr lang="az-Latn-AZ" sz="1800" dirty="0"/>
                        <a:t>  </a:t>
                      </a:r>
                      <a:endParaRPr lang="en-US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Aşağı qanaxmalar</a:t>
                      </a:r>
                      <a:endParaRPr lang="az-Latn-AZ" sz="18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az-Latn-AZ" sz="1800" dirty="0"/>
                        <a:t>Qarışıq</a:t>
                      </a:r>
                    </a:p>
                    <a:p>
                      <a:pPr>
                        <a:buNone/>
                      </a:pPr>
                      <a:r>
                        <a:rPr lang="az-Latn-AZ" sz="1800" dirty="0"/>
                        <a:t>  </a:t>
                      </a:r>
                      <a:endParaRPr lang="az-Latn-AZ" sz="18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860095"/>
                  </a:ext>
                </a:extLst>
              </a:tr>
              <a:tr h="5973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 xora,stress xoraları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varikoz venalar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şişlər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mekkel divertikulu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Sistem xəstəlikləri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3916963"/>
                  </a:ext>
                </a:extLst>
              </a:tr>
              <a:tr h="5973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portal hipertenziya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şişlər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travmalar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divertikuyoz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qan xəstəlikəri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593190"/>
                  </a:ext>
                </a:extLst>
              </a:tr>
              <a:tr h="5973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şişlər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xoralı ezofagitv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-poliplər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qan-damar xəstəlikləri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122894"/>
                  </a:ext>
                </a:extLst>
              </a:tr>
              <a:tr h="5973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az-Latn-AZ" sz="1800" dirty="0"/>
                        <a:t>divertikul</a:t>
                      </a:r>
                      <a:endParaRPr lang="az-Latn-AZ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yanıqlar, travmalar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xərçəng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752855"/>
                  </a:ext>
                </a:extLst>
              </a:tr>
              <a:tr h="5973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hemorragik qastrit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xoralı kolit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5466056"/>
                  </a:ext>
                </a:extLst>
              </a:tr>
              <a:tr h="5973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travmalar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1800" dirty="0"/>
                        <a:t>hemorroy, çat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466518"/>
                  </a:ext>
                </a:extLst>
              </a:tr>
              <a:tr h="8533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aorta-duodenal fistul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dirty="0"/>
                        <a:t>dizenteriya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0940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9457" y="1075415"/>
            <a:ext cx="9793088" cy="835878"/>
          </a:xfrm>
        </p:spPr>
        <p:txBody>
          <a:bodyPr/>
          <a:lstStyle/>
          <a:p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Ezofagit        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Duodenal</a:t>
            </a:r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 xora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Esofagiti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09800" y="3224054"/>
            <a:ext cx="2438400" cy="1554480"/>
          </a:xfrm>
          <a:prstGeom prst="rect">
            <a:avLst/>
          </a:prstGeom>
          <a:noFill/>
        </p:spPr>
      </p:pic>
      <p:pic>
        <p:nvPicPr>
          <p:cNvPr id="7" name="Picture 4" descr="Esofagit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988840"/>
            <a:ext cx="4885184" cy="4030960"/>
          </a:xfrm>
          <a:prstGeom prst="rect">
            <a:avLst/>
          </a:prstGeom>
          <a:noFill/>
        </p:spPr>
      </p:pic>
      <p:pic>
        <p:nvPicPr>
          <p:cNvPr id="11" name="Picture 4" descr="Duodenalmultiplesulcers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3000" y="1988840"/>
            <a:ext cx="5080000" cy="40309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987499"/>
            <a:ext cx="10657184" cy="835878"/>
          </a:xfrm>
        </p:spPr>
        <p:txBody>
          <a:bodyPr>
            <a:normAutofit fontScale="90000"/>
          </a:bodyPr>
          <a:lstStyle/>
          <a:p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Vari</a:t>
            </a:r>
            <a:r>
              <a:rPr lang="az-Latn-AZ" sz="3200" dirty="0">
                <a:latin typeface="Arial" panose="020B0604020202020204" pitchFamily="34" charset="0"/>
                <a:cs typeface="Arial" panose="020B0604020202020204" pitchFamily="34" charset="0"/>
              </a:rPr>
              <a:t>koz                                           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MALLORİ - VEYS  SİNDROMU</a:t>
            </a:r>
            <a:br>
              <a:rPr lang="ru-RU" sz="2800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pic>
        <p:nvPicPr>
          <p:cNvPr id="5" name="Picture 4" descr="varic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2736" y="2232149"/>
            <a:ext cx="4752528" cy="3538290"/>
          </a:xfrm>
          <a:prstGeom prst="rect">
            <a:avLst/>
          </a:prstGeom>
          <a:noFill/>
        </p:spPr>
      </p:pic>
      <p:pic>
        <p:nvPicPr>
          <p:cNvPr id="10" name="Picture 2" descr="E:\загруженное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048" y="2232149"/>
            <a:ext cx="4971528" cy="35382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7696" y="980728"/>
            <a:ext cx="10768632" cy="835878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zofageal tumor                                        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Angio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displaziya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esophtumor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55440" y="1916832"/>
            <a:ext cx="4248472" cy="3991744"/>
          </a:xfrm>
          <a:prstGeom prst="rect">
            <a:avLst/>
          </a:prstGeom>
          <a:noFill/>
        </p:spPr>
      </p:pic>
      <p:pic>
        <p:nvPicPr>
          <p:cNvPr id="9" name="Picture 4" descr="angiodysplasiagastr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0016" y="1916832"/>
            <a:ext cx="5080000" cy="39917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4764" y="1196752"/>
            <a:ext cx="11479868" cy="792088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Diverti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kulyoz         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Hemmor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roid                  </a:t>
            </a:r>
            <a:r>
              <a:rPr lang="az-Latn-AZ" sz="2700" dirty="0">
                <a:latin typeface="Arial" panose="020B0604020202020204" pitchFamily="34" charset="0"/>
                <a:cs typeface="Arial" panose="020B0604020202020204" pitchFamily="34" charset="0"/>
              </a:rPr>
              <a:t>Kolon polipi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Content Placeholder 4" descr="Divertic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510" y="2765312"/>
            <a:ext cx="36004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polipofamiliarsigmoi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5800" y="2780928"/>
            <a:ext cx="369458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retrohemorroide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84232" y="2780928"/>
            <a:ext cx="360040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Patogenezi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Latn-AZ" sz="3200" b="1" dirty="0">
                <a:solidFill>
                  <a:srgbClr val="C00000"/>
                </a:solidFill>
              </a:rPr>
              <a:t>3 əsas mexanizmi məlumdur</a:t>
            </a:r>
            <a:r>
              <a:rPr lang="az-Latn-AZ" sz="3200" b="1" dirty="0">
                <a:solidFill>
                  <a:srgbClr val="7030A0"/>
                </a:solidFill>
              </a:rPr>
              <a:t>:</a:t>
            </a:r>
          </a:p>
          <a:p>
            <a:pPr>
              <a:buNone/>
            </a:pPr>
            <a:endParaRPr lang="az-Latn-AZ" b="1" dirty="0"/>
          </a:p>
          <a:p>
            <a:pPr marL="514350" indent="-514350">
              <a:buFont typeface="+mj-lt"/>
              <a:buAutoNum type="arabicPeriod"/>
            </a:pPr>
            <a:r>
              <a:rPr lang="az-Latn-AZ" dirty="0"/>
              <a:t> </a:t>
            </a:r>
            <a:r>
              <a:rPr lang="az-Latn-AZ" sz="2400" dirty="0"/>
              <a:t>MB divarının zədələnməsi nəticəsində divar damarlarından qanaxma (</a:t>
            </a:r>
            <a:r>
              <a:rPr lang="az-Latn-AZ" sz="2400" b="1" dirty="0"/>
              <a:t>varikoz, xora, polip, qastrit, törəmə</a:t>
            </a:r>
            <a:r>
              <a:rPr lang="az-Latn-AZ" sz="2400" dirty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az-Latn-AZ" sz="2400" dirty="0"/>
              <a:t>qaraciyər və öd yollarında baş verən qanaxmanın öd yolları ilə MB-a tökülməsi (</a:t>
            </a:r>
            <a:r>
              <a:rPr lang="az-Latn-AZ" sz="2400" b="1" dirty="0"/>
              <a:t>hemobiliya</a:t>
            </a:r>
            <a:r>
              <a:rPr lang="az-Latn-AZ" sz="2400" dirty="0"/>
              <a:t>)</a:t>
            </a:r>
          </a:p>
          <a:p>
            <a:pPr marL="514350" indent="-514350">
              <a:buFont typeface="+mj-lt"/>
              <a:buAutoNum type="arabicPeriod"/>
            </a:pPr>
            <a:endParaRPr lang="az-Latn-AZ" sz="2400" dirty="0"/>
          </a:p>
          <a:p>
            <a:pPr marL="514350" indent="-514350">
              <a:buFont typeface="+mj-lt"/>
              <a:buAutoNum type="arabicPeriod"/>
            </a:pPr>
            <a:r>
              <a:rPr lang="az-Latn-AZ" sz="2400" dirty="0"/>
              <a:t> boşluqdan kənar baş verən qanaxmaların divarı destruksiya edərək mənfəzə açılması (</a:t>
            </a:r>
            <a:r>
              <a:rPr lang="az-Latn-AZ" sz="2400" b="1" dirty="0"/>
              <a:t>travmalar və pankreatitlərdə</a:t>
            </a:r>
            <a:r>
              <a:rPr lang="az-Latn-AZ" sz="2400" dirty="0"/>
              <a:t>)</a:t>
            </a:r>
            <a:endParaRPr lang="ru-RU" sz="2400" dirty="0"/>
          </a:p>
          <a:p>
            <a:endParaRPr lang="en-US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az-Latn-AZ" altLang="en-US" b="1" dirty="0">
                <a:solidFill>
                  <a:schemeClr val="accent2">
                    <a:lumMod val="50000"/>
                  </a:schemeClr>
                </a:solidFill>
                <a:latin typeface="+mn-lt"/>
              </a:rPr>
              <a:t> </a:t>
            </a:r>
            <a:endParaRPr lang="en-US" altLang="en-US" sz="2000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7648" y="0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  <a:t>Gedişi</a:t>
            </a:r>
            <a:r>
              <a:rPr lang="az-Latn-AZ" altLang="en-US" sz="4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124744"/>
            <a:ext cx="9865096" cy="5184576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sz="4000" b="1" dirty="0"/>
              <a:t> </a:t>
            </a:r>
            <a:r>
              <a:rPr lang="az-Latn-AZ" sz="2400" b="1" dirty="0"/>
              <a:t>Xroniki</a:t>
            </a:r>
            <a:r>
              <a:rPr lang="az-Latn-AZ" sz="2400" dirty="0"/>
              <a:t> – yavaş inkişaf edən anemiya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 </a:t>
            </a:r>
            <a:r>
              <a:rPr lang="az-Latn-AZ" b="1" dirty="0"/>
              <a:t>Kəskin </a:t>
            </a:r>
            <a:r>
              <a:rPr lang="az-Latn-AZ" dirty="0"/>
              <a:t>– ani baş verən çoxlu qanaxma nəticəsində kəskin anemiya, şok və SİRS inkişaf edir.</a:t>
            </a:r>
          </a:p>
          <a:p>
            <a:pPr>
              <a:buFont typeface="Wingdings" panose="05000000000000000000" pitchFamily="2" charset="2"/>
              <a:buChar char="Ø"/>
            </a:pPr>
            <a:endParaRPr lang="az-Latn-AZ" dirty="0"/>
          </a:p>
          <a:p>
            <a:pPr>
              <a:buFont typeface="Wingdings" panose="05000000000000000000" pitchFamily="2" charset="2"/>
              <a:buChar char="Ø"/>
            </a:pPr>
            <a:r>
              <a:rPr lang="az-Latn-AZ" dirty="0"/>
              <a:t> </a:t>
            </a:r>
            <a:r>
              <a:rPr lang="az-Latn-AZ" b="1" dirty="0"/>
              <a:t>Hemorragik şokun </a:t>
            </a:r>
            <a:r>
              <a:rPr lang="az-Latn-AZ" dirty="0"/>
              <a:t>fazaları</a:t>
            </a:r>
          </a:p>
          <a:p>
            <a:pPr>
              <a:buNone/>
            </a:pPr>
            <a:r>
              <a:rPr lang="az-Latn-AZ" sz="2400" dirty="0"/>
              <a:t> - kompensator</a:t>
            </a:r>
          </a:p>
          <a:p>
            <a:pPr>
              <a:buNone/>
            </a:pPr>
            <a:r>
              <a:rPr lang="az-Latn-AZ" sz="2400" dirty="0"/>
              <a:t> - dekompensator</a:t>
            </a:r>
          </a:p>
          <a:p>
            <a:pPr>
              <a:buNone/>
            </a:pPr>
            <a:r>
              <a:rPr lang="az-Latn-AZ" sz="2400" dirty="0"/>
              <a:t> - refrakter</a:t>
            </a:r>
            <a:endParaRPr lang="ru-RU" sz="2400" dirty="0"/>
          </a:p>
          <a:p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14A4E7-1D4F-4C3F-A596-A5FEE766EB9F}"/>
              </a:ext>
            </a:extLst>
          </p:cNvPr>
          <p:cNvSpPr txBox="1"/>
          <p:nvPr/>
        </p:nvSpPr>
        <p:spPr>
          <a:xfrm>
            <a:off x="4727848" y="849166"/>
            <a:ext cx="253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400" b="1" dirty="0"/>
              <a:t>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045296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az-Latn-AZ" i="1" dirty="0"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edişi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Content Placeholder 7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052736"/>
            <a:ext cx="10153127" cy="5120561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190" y="0"/>
            <a:ext cx="6076051" cy="1628800"/>
          </a:xfrm>
        </p:spPr>
        <p:txBody>
          <a:bodyPr>
            <a:normAutofit fontScale="90000"/>
          </a:bodyPr>
          <a:lstStyle/>
          <a:p>
            <a:pPr lvl="1" algn="ctr" rtl="0">
              <a:lnSpc>
                <a:spcPct val="90000"/>
              </a:lnSpc>
              <a:spcBef>
                <a:spcPct val="0"/>
              </a:spcBef>
            </a:pPr>
            <a:r>
              <a:rPr lang="az-Latn-AZ" sz="32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Klinikası</a:t>
            </a:r>
            <a:b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sz="3200" b="1" dirty="0">
                <a:solidFill>
                  <a:srgbClr val="0070C0"/>
                </a:solidFill>
                <a:cs typeface="Times New Roman" pitchFamily="18" charset="0"/>
              </a:rPr>
              <a:t>Yerli əlamətləri</a:t>
            </a:r>
            <a:br>
              <a:rPr lang="az-Latn-AZ" sz="3200" b="1" dirty="0">
                <a:solidFill>
                  <a:srgbClr val="C00000"/>
                </a:solidFill>
                <a:cs typeface="Times New Roman" pitchFamily="18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4985673"/>
              </p:ext>
            </p:extLst>
          </p:nvPr>
        </p:nvGraphicFramePr>
        <p:xfrm>
          <a:off x="839788" y="1628800"/>
          <a:ext cx="10515600" cy="447632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2519908">
                  <a:extLst>
                    <a:ext uri="{9D8B030D-6E8A-4147-A177-3AD203B41FA5}">
                      <a16:colId xmlns:a16="http://schemas.microsoft.com/office/drawing/2014/main" val="1040300384"/>
                    </a:ext>
                  </a:extLst>
                </a:gridCol>
                <a:gridCol w="7995692">
                  <a:extLst>
                    <a:ext uri="{9D8B030D-6E8A-4147-A177-3AD203B41FA5}">
                      <a16:colId xmlns:a16="http://schemas.microsoft.com/office/drawing/2014/main" val="2624279178"/>
                    </a:ext>
                  </a:extLst>
                </a:gridCol>
              </a:tblGrid>
              <a:tr h="1440160">
                <a:tc>
                  <a:txBody>
                    <a:bodyPr/>
                    <a:lstStyle/>
                    <a:p>
                      <a:pPr lvl="1" algn="l">
                        <a:buFont typeface="Wingdings" panose="05000000000000000000" pitchFamily="2" charset="2"/>
                        <a:buNone/>
                      </a:pPr>
                      <a:r>
                        <a:rPr lang="az-Latn-A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Qanqusma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4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yuxarı qanaxmalara xasdır, qanlı qusma və qəhvə çöküntüsü şəklində ola bilər</a:t>
                      </a: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0450551"/>
                  </a:ext>
                </a:extLst>
              </a:tr>
              <a:tr h="144016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Melena</a:t>
                      </a:r>
                      <a:r>
                        <a:rPr lang="az-Latn-A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qətranabənzər nəcis ifrazıdır. Həm yuxarı, həm də aşağı qanaxmalarda olur(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 ml-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dən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qanaxmalarda</a:t>
                      </a:r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2875968"/>
                  </a:ext>
                </a:extLst>
              </a:tr>
              <a:tr h="1512168">
                <a:tc>
                  <a:txBody>
                    <a:bodyPr/>
                    <a:lstStyle/>
                    <a:p>
                      <a:r>
                        <a:rPr lang="az-Latn-AZ" sz="2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Hematokeziya</a:t>
                      </a:r>
                      <a:r>
                        <a:rPr lang="az-Latn-AZ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düz bağırsaqdan al qanın axmasıdır.</a:t>
                      </a:r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az-Latn-A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artmış</a:t>
                      </a:r>
                      <a:r>
                        <a:rPr lang="en-US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peristaltikada</a:t>
                      </a:r>
                      <a:r>
                        <a:rPr lang="en-US" sz="2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r>
                        <a:rPr lang="az-Latn-AZ" sz="32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3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81586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0"/>
            <a:ext cx="6076051" cy="1628800"/>
          </a:xfrm>
        </p:spPr>
        <p:txBody>
          <a:bodyPr>
            <a:normAutofit fontScale="90000"/>
          </a:bodyPr>
          <a:lstStyle/>
          <a:p>
            <a: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  <a:t>Klinikası</a:t>
            </a:r>
            <a:b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dirty="0">
                <a:solidFill>
                  <a:srgbClr val="0070C0"/>
                </a:solidFill>
              </a:rPr>
              <a:t>Ümumi əlamətlər:</a:t>
            </a:r>
            <a:br>
              <a:rPr lang="az-Latn-AZ" dirty="0">
                <a:solidFill>
                  <a:srgbClr val="C00000"/>
                </a:solidFill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az-Latn-AZ" sz="3200" b="1" dirty="0">
              <a:solidFill>
                <a:srgbClr val="FF0000"/>
              </a:solidFill>
            </a:endParaRPr>
          </a:p>
          <a:p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840416" y="0"/>
            <a:ext cx="2351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dirty="0"/>
              <a:t> </a:t>
            </a:r>
          </a:p>
          <a:p>
            <a:pPr>
              <a:buNone/>
            </a:pPr>
            <a:r>
              <a:rPr lang="az-Latn-AZ" dirty="0"/>
              <a:t>  </a:t>
            </a:r>
          </a:p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947698"/>
              </p:ext>
            </p:extLst>
          </p:nvPr>
        </p:nvGraphicFramePr>
        <p:xfrm>
          <a:off x="1415480" y="1916832"/>
          <a:ext cx="9577064" cy="39604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155208060"/>
                    </a:ext>
                  </a:extLst>
                </a:gridCol>
                <a:gridCol w="7416824">
                  <a:extLst>
                    <a:ext uri="{9D8B030D-6E8A-4147-A177-3AD203B41FA5}">
                      <a16:colId xmlns:a16="http://schemas.microsoft.com/office/drawing/2014/main" val="2311848628"/>
                    </a:ext>
                  </a:extLst>
                </a:gridCol>
              </a:tblGrid>
              <a:tr h="1523246">
                <a:tc>
                  <a:txBody>
                    <a:bodyPr/>
                    <a:lstStyle/>
                    <a:p>
                      <a:r>
                        <a:rPr lang="az-Latn-A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Anemiya</a:t>
                      </a:r>
                      <a:endParaRPr lang="en-US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Hemoqlobinin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 mg/dl-</a:t>
                      </a: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dən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düşməsi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qanaxmanın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əlamətidir</a:t>
                      </a:r>
                      <a:r>
                        <a:rPr lang="en-US" sz="1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az-Latn-AZ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394989"/>
                  </a:ext>
                </a:extLst>
              </a:tr>
              <a:tr h="2437194">
                <a:tc>
                  <a:txBody>
                    <a:bodyPr/>
                    <a:lstStyle/>
                    <a:p>
                      <a:r>
                        <a:rPr lang="az-Latn-AZ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Şok (hipoperfuziya) </a:t>
                      </a:r>
                      <a:endParaRPr lang="en-US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sürətli və çoxlu (500ml-dən çox) qanaxmalarda  (taxikardiya, hipotenziya, soyuq və avazımış dəri, ortostatik kollaps, oliqouriya və s.)</a:t>
                      </a:r>
                      <a:endParaRPr lang="ru-RU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329686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0"/>
            <a:ext cx="6436091" cy="1556792"/>
          </a:xfrm>
        </p:spPr>
        <p:txBody>
          <a:bodyPr>
            <a:normAutofit fontScale="90000"/>
          </a:bodyPr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Diaqnostik yanaşma prinsipi</a:t>
            </a:r>
            <a:b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dirty="0">
                <a:solidFill>
                  <a:srgbClr val="0070C0"/>
                </a:solidFill>
                <a:cs typeface="Times New Roman" pitchFamily="18" charset="0"/>
              </a:rPr>
              <a:t>Diaqnostik plan 4</a:t>
            </a:r>
            <a:r>
              <a:rPr lang="ru-RU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dirty="0">
                <a:solidFill>
                  <a:srgbClr val="0070C0"/>
                </a:solidFill>
                <a:cs typeface="Times New Roman" pitchFamily="18" charset="0"/>
              </a:rPr>
              <a:t>məsələnin həllinə yönəlir:</a:t>
            </a:r>
            <a:br>
              <a:rPr lang="az-Latn-AZ" dirty="0">
                <a:solidFill>
                  <a:srgbClr val="0070C0"/>
                </a:solidFill>
                <a:cs typeface="Times New Roman" pitchFamily="18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2564904"/>
            <a:ext cx="10515600" cy="3612058"/>
          </a:xfrm>
        </p:spPr>
        <p:txBody>
          <a:bodyPr/>
          <a:lstStyle/>
          <a:p>
            <a:pPr>
              <a:buNone/>
            </a:pPr>
            <a:endParaRPr lang="az-Latn-AZ" sz="2800" b="1" dirty="0">
              <a:solidFill>
                <a:srgbClr val="002060"/>
              </a:solidFill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az-Latn-AZ" sz="2800" b="1" dirty="0">
                <a:cs typeface="Times New Roman" pitchFamily="18" charset="0"/>
              </a:rPr>
              <a:t>qanaxma varmı?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b="1" dirty="0">
                <a:cs typeface="Times New Roman" pitchFamily="18" charset="0"/>
              </a:rPr>
              <a:t> ağırlıq dərəcəsi (miqdarı və sürəti)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b="1" dirty="0">
                <a:cs typeface="Times New Roman" pitchFamily="18" charset="0"/>
              </a:rPr>
              <a:t> yeri və səbəbi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b="1" dirty="0">
                <a:cs typeface="Times New Roman" pitchFamily="18" charset="0"/>
              </a:rPr>
              <a:t> davam edib-etməməsi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7648" y="72853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  <a:t>Qanaxma varmı</a:t>
            </a:r>
            <a:r>
              <a:rPr lang="az-Latn-AZ" sz="4000" dirty="0"/>
              <a:t>?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5440" y="1554091"/>
            <a:ext cx="10513168" cy="4694880"/>
          </a:xfrm>
        </p:spPr>
        <p:txBody>
          <a:bodyPr>
            <a:normAutofit/>
          </a:bodyPr>
          <a:lstStyle/>
          <a:p>
            <a:r>
              <a:rPr lang="az-Latn-AZ" sz="2400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sz="2800" b="1" dirty="0">
                <a:solidFill>
                  <a:srgbClr val="0070C0"/>
                </a:solidFill>
                <a:cs typeface="Times New Roman" pitchFamily="18" charset="0"/>
              </a:rPr>
              <a:t>qanqusma</a:t>
            </a:r>
            <a:r>
              <a:rPr lang="az-Latn-AZ" sz="2400" b="1" dirty="0">
                <a:solidFill>
                  <a:srgbClr val="0070C0"/>
                </a:solidFill>
                <a:cs typeface="Times New Roman" pitchFamily="18" charset="0"/>
              </a:rPr>
              <a:t>       </a:t>
            </a:r>
          </a:p>
          <a:p>
            <a:r>
              <a:rPr lang="az-Latn-AZ" sz="2400" b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az-Latn-AZ" sz="2800" b="1" dirty="0">
                <a:solidFill>
                  <a:srgbClr val="0070C0"/>
                </a:solidFill>
                <a:cs typeface="Times New Roman" pitchFamily="18" charset="0"/>
              </a:rPr>
              <a:t>melena</a:t>
            </a:r>
            <a:r>
              <a:rPr lang="az-Latn-AZ" sz="2800" dirty="0">
                <a:solidFill>
                  <a:srgbClr val="0070C0"/>
                </a:solidFill>
                <a:cs typeface="Times New Roman" pitchFamily="18" charset="0"/>
              </a:rPr>
              <a:t>                               </a:t>
            </a:r>
            <a:r>
              <a:rPr lang="az-Latn-AZ" sz="2800" dirty="0">
                <a:cs typeface="Times New Roman" pitchFamily="18" charset="0"/>
              </a:rPr>
              <a:t>qanaxmanı təsdiqləyir</a:t>
            </a:r>
            <a:endParaRPr lang="az-Latn-AZ" sz="2400" dirty="0">
              <a:cs typeface="Times New Roman" pitchFamily="18" charset="0"/>
            </a:endParaRPr>
          </a:p>
          <a:p>
            <a:endParaRPr lang="az-Latn-AZ" sz="2400" dirty="0">
              <a:cs typeface="Times New Roman" pitchFamily="18" charset="0"/>
            </a:endParaRPr>
          </a:p>
          <a:p>
            <a:r>
              <a:rPr lang="az-Latn-AZ" sz="2400" dirty="0">
                <a:cs typeface="Times New Roman" pitchFamily="18" charset="0"/>
              </a:rPr>
              <a:t> </a:t>
            </a:r>
            <a:r>
              <a:rPr lang="az-Latn-AZ" sz="2800" b="1" dirty="0">
                <a:solidFill>
                  <a:srgbClr val="0070C0"/>
                </a:solidFill>
                <a:cs typeface="Times New Roman" pitchFamily="18" charset="0"/>
              </a:rPr>
              <a:t>şok</a:t>
            </a:r>
            <a:endParaRPr lang="az-Latn-AZ" sz="2400" b="1" dirty="0">
              <a:solidFill>
                <a:srgbClr val="0070C0"/>
              </a:solidFill>
              <a:cs typeface="Times New Roman" pitchFamily="18" charset="0"/>
            </a:endParaRPr>
          </a:p>
          <a:p>
            <a:r>
              <a:rPr lang="az-Latn-AZ" sz="2800" b="1" dirty="0">
                <a:solidFill>
                  <a:srgbClr val="0070C0"/>
                </a:solidFill>
                <a:cs typeface="Times New Roman" pitchFamily="18" charset="0"/>
              </a:rPr>
              <a:t> kəskin anemiya</a:t>
            </a:r>
            <a:r>
              <a:rPr lang="az-Latn-AZ" sz="2800" dirty="0">
                <a:solidFill>
                  <a:srgbClr val="0070C0"/>
                </a:solidFill>
                <a:cs typeface="Times New Roman" pitchFamily="18" charset="0"/>
              </a:rPr>
              <a:t>                             </a:t>
            </a:r>
            <a:r>
              <a:rPr lang="az-Latn-AZ" sz="2800" dirty="0">
                <a:cs typeface="Times New Roman" pitchFamily="18" charset="0"/>
              </a:rPr>
              <a:t>ağır qanitirməni göstərir</a:t>
            </a:r>
          </a:p>
          <a:p>
            <a:endParaRPr lang="az-Latn-AZ" sz="2400" dirty="0">
              <a:cs typeface="Times New Roman" pitchFamily="18" charset="0"/>
            </a:endParaRPr>
          </a:p>
          <a:p>
            <a:r>
              <a:rPr lang="az-Latn-AZ" sz="2400" dirty="0">
                <a:cs typeface="Times New Roman" pitchFamily="18" charset="0"/>
              </a:rPr>
              <a:t> </a:t>
            </a:r>
            <a:r>
              <a:rPr lang="az-Latn-AZ" sz="2800" b="1" dirty="0">
                <a:solidFill>
                  <a:srgbClr val="0070C0"/>
                </a:solidFill>
                <a:cs typeface="Times New Roman" pitchFamily="18" charset="0"/>
              </a:rPr>
              <a:t>nəcisdə gizli qan</a:t>
            </a:r>
            <a:r>
              <a:rPr lang="az-Latn-AZ" sz="2800" dirty="0">
                <a:cs typeface="Times New Roman" pitchFamily="18" charset="0"/>
              </a:rPr>
              <a:t>                     klinik biruzə verməyən və ya                                                   şübhəli  hallarda yoxlanılır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8" name="Штриховая стрелка вправо 7"/>
          <p:cNvSpPr/>
          <p:nvPr/>
        </p:nvSpPr>
        <p:spPr>
          <a:xfrm>
            <a:off x="3503712" y="2018149"/>
            <a:ext cx="1584176" cy="484632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4871864" y="3504662"/>
            <a:ext cx="1591996" cy="396869"/>
          </a:xfrm>
          <a:prstGeom prst="striped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4674961" y="4443809"/>
            <a:ext cx="1296144" cy="484632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Qanaxmanın ağırlıq dərəcəsi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Latn-AZ" b="1" dirty="0"/>
              <a:t> </a:t>
            </a:r>
            <a:endParaRPr lang="az-Latn-AZ" sz="2800" b="1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b="1" dirty="0">
                <a:cs typeface="Times New Roman" pitchFamily="18" charset="0"/>
              </a:rPr>
              <a:t> </a:t>
            </a:r>
            <a:r>
              <a:rPr lang="az-Latn-AZ" sz="2400" b="1" dirty="0">
                <a:solidFill>
                  <a:srgbClr val="0070C0"/>
                </a:solidFill>
                <a:cs typeface="Times New Roman" pitchFamily="18" charset="0"/>
              </a:rPr>
              <a:t>yüngül dərəcəli </a:t>
            </a:r>
            <a:r>
              <a:rPr lang="az-Latn-AZ" sz="2400" dirty="0">
                <a:cs typeface="Times New Roman" pitchFamily="18" charset="0"/>
              </a:rPr>
              <a:t>–</a:t>
            </a:r>
            <a:r>
              <a:rPr lang="az-Latn-AZ" sz="2400" b="1" dirty="0">
                <a:cs typeface="Times New Roman" pitchFamily="18" charset="0"/>
              </a:rPr>
              <a:t> </a:t>
            </a:r>
            <a:r>
              <a:rPr lang="az-Latn-AZ" sz="2400" dirty="0">
                <a:cs typeface="Times New Roman" pitchFamily="18" charset="0"/>
              </a:rPr>
              <a:t>anemiya və hipovolemiya yox (az miqdarda qanaxmalarda)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sz="2400" b="1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b="1" dirty="0">
                <a:cs typeface="Times New Roman" pitchFamily="18" charset="0"/>
              </a:rPr>
              <a:t> </a:t>
            </a:r>
            <a:r>
              <a:rPr lang="az-Latn-AZ" sz="2400" b="1" dirty="0">
                <a:solidFill>
                  <a:srgbClr val="0070C0"/>
                </a:solidFill>
                <a:cs typeface="Times New Roman" pitchFamily="18" charset="0"/>
              </a:rPr>
              <a:t>orta dərəcəli</a:t>
            </a:r>
            <a:r>
              <a:rPr lang="az-Latn-AZ" sz="2400" b="1" dirty="0">
                <a:solidFill>
                  <a:srgbClr val="FF0000"/>
                </a:solidFill>
                <a:cs typeface="Times New Roman" pitchFamily="18" charset="0"/>
              </a:rPr>
              <a:t> </a:t>
            </a:r>
            <a:r>
              <a:rPr lang="az-Latn-AZ" sz="2400" dirty="0">
                <a:cs typeface="Times New Roman" pitchFamily="18" charset="0"/>
              </a:rPr>
              <a:t>– anemiya var, hemodinamika stabil (uzunmüddətli təkrarlayan qanaxmalarda)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sz="2400" b="1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b="1" dirty="0">
                <a:cs typeface="Times New Roman" pitchFamily="18" charset="0"/>
              </a:rPr>
              <a:t> </a:t>
            </a:r>
            <a:r>
              <a:rPr lang="az-Latn-AZ" sz="2400" b="1" dirty="0">
                <a:solidFill>
                  <a:srgbClr val="0070C0"/>
                </a:solidFill>
                <a:cs typeface="Times New Roman" pitchFamily="18" charset="0"/>
              </a:rPr>
              <a:t>ağır dərəcəli </a:t>
            </a:r>
            <a:r>
              <a:rPr lang="az-Latn-AZ" sz="2400" dirty="0">
                <a:cs typeface="Times New Roman" pitchFamily="18" charset="0"/>
              </a:rPr>
              <a:t>– anemiya və şok əlamətləri var (böyük qanaxmalarda)</a:t>
            </a:r>
          </a:p>
          <a:p>
            <a:pPr marL="0" indent="0">
              <a:buNone/>
            </a:pPr>
            <a:endParaRPr lang="ru-RU" b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624" y="-1074"/>
            <a:ext cx="5862851" cy="835878"/>
          </a:xfrm>
        </p:spPr>
        <p:txBody>
          <a:bodyPr>
            <a:noAutofit/>
          </a:bodyPr>
          <a:lstStyle/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Qanaxmanın ağırlıq dərəcəsi</a:t>
            </a:r>
            <a:b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sz="1800" dirty="0">
                <a:latin typeface="Arial" panose="020B0604020202020204" pitchFamily="34" charset="0"/>
                <a:cs typeface="Arial" panose="020B0604020202020204" pitchFamily="34" charset="0"/>
              </a:rPr>
              <a:t>Amerikan Cərrahlar Kollecinin qanaxma təsnifatı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Content Placeholder 7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196752"/>
            <a:ext cx="10174120" cy="4968552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az-Latn-AZ" i="1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iaqnostik</a:t>
            </a:r>
            <a:r>
              <a:rPr lang="az-Latn-AZ" i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Content Placeholder 1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196752"/>
            <a:ext cx="8856984" cy="4871755"/>
          </a:xfrm>
        </p:spPr>
      </p:pic>
    </p:spTree>
    <p:extLst>
      <p:ext uri="{BB962C8B-B14F-4D97-AF65-F5344CB8AC3E}">
        <p14:creationId xmlns:p14="http://schemas.microsoft.com/office/powerpoint/2010/main" val="3555350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25437" y="-12431"/>
            <a:ext cx="5862851" cy="470479"/>
          </a:xfrm>
        </p:spPr>
        <p:txBody>
          <a:bodyPr/>
          <a:lstStyle/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         Diaqnostika</a:t>
            </a:r>
            <a:b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Yeri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tapılmayan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qanaxmalarda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390365"/>
            <a:ext cx="9001000" cy="477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266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Diaqnostika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0070C0"/>
                </a:solidFill>
              </a:rPr>
              <a:t>Radioizotopla</a:t>
            </a:r>
            <a:r>
              <a:rPr lang="az-Latn-AZ" sz="2800" dirty="0"/>
              <a:t>  nişanlanmış eritrositlərlə aparılan müayinə 0.1ml/dəq sürətində zəif və təkrarlanan qanaxmalarda</a:t>
            </a:r>
          </a:p>
          <a:p>
            <a:endParaRPr lang="az-Latn-AZ" sz="2800" dirty="0"/>
          </a:p>
          <a:p>
            <a:r>
              <a:rPr lang="az-Latn-AZ" sz="2800" dirty="0">
                <a:solidFill>
                  <a:srgbClr val="0070C0"/>
                </a:solidFill>
              </a:rPr>
              <a:t>Angioqrafiya</a:t>
            </a:r>
            <a:r>
              <a:rPr lang="az-Latn-AZ" sz="2800" dirty="0"/>
              <a:t> davam edən sürətli (0.5-1.0ml/dəq çox) qanaxmalarda daha həssasdır.</a:t>
            </a:r>
            <a:endParaRPr lang="ru-RU" sz="2800" dirty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116632"/>
            <a:ext cx="6444595" cy="572712"/>
          </a:xfrm>
        </p:spPr>
        <p:txBody>
          <a:bodyPr/>
          <a:lstStyle/>
          <a:p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Əməliyyatdaxili endoskopiya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4" descr="1304200705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1925" y="1340768"/>
            <a:ext cx="7056784" cy="4692179"/>
          </a:xfrm>
          <a:noFill/>
          <a:ln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sz="4000" dirty="0"/>
              <a:t> </a:t>
            </a:r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Kapsul endoskopiyası</a:t>
            </a:r>
            <a:endParaRPr lang="ru-RU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>
            <a:normAutofit/>
          </a:bodyPr>
          <a:lstStyle/>
          <a:p>
            <a:r>
              <a:rPr lang="az-Latn-AZ" sz="2000" dirty="0">
                <a:solidFill>
                  <a:srgbClr val="0070C0"/>
                </a:solidFill>
              </a:rPr>
              <a:t>Nazik bağırsağın müayinə metodudur</a:t>
            </a:r>
            <a:r>
              <a:rPr lang="az-Latn-AZ" sz="2000" dirty="0"/>
              <a:t>. Xəstə 1 və 2 kamera ilə təchiz olunmuş kapsulu udur. HT-da hərəkəti zamanı cihaz şəkillər çəkərək informasiyanı pesiverə ötürür. Həkim alınan məlumatları analiz edərək nəticəni qeyd edir. Kapsul orqanizmdən təbii yolla xaric olur.</a:t>
            </a:r>
          </a:p>
          <a:p>
            <a:endParaRPr lang="az-Latn-AZ" sz="2000" dirty="0"/>
          </a:p>
          <a:p>
            <a:r>
              <a:rPr lang="az-Latn-AZ" sz="2000" b="1" dirty="0">
                <a:solidFill>
                  <a:srgbClr val="0070C0"/>
                </a:solidFill>
              </a:rPr>
              <a:t>Üstünlüyü</a:t>
            </a:r>
            <a:r>
              <a:rPr lang="az-Latn-AZ" sz="2000" dirty="0">
                <a:solidFill>
                  <a:srgbClr val="0070C0"/>
                </a:solidFill>
              </a:rPr>
              <a:t> - </a:t>
            </a:r>
            <a:r>
              <a:rPr lang="az-Latn-AZ" sz="2000" dirty="0"/>
              <a:t>nazik bağırsağın tam və ağrısız müayinəsi, kapsulun birdəfəlik olması  </a:t>
            </a:r>
          </a:p>
          <a:p>
            <a:r>
              <a:rPr lang="az-Latn-AZ" sz="2000" b="1" dirty="0">
                <a:solidFill>
                  <a:srgbClr val="0070C0"/>
                </a:solidFill>
              </a:rPr>
              <a:t>Çatmazlığı</a:t>
            </a:r>
            <a:r>
              <a:rPr lang="az-Latn-AZ" sz="2000" dirty="0"/>
              <a:t> – biopsiyanın mümkünsüzlüyü, kapsulun bağırsaqda ləngimə ehtimalı</a:t>
            </a:r>
          </a:p>
          <a:p>
            <a:r>
              <a:rPr lang="az-Latn-AZ" sz="2000" b="1" dirty="0">
                <a:solidFill>
                  <a:srgbClr val="0070C0"/>
                </a:solidFill>
              </a:rPr>
              <a:t>Göstərişlər -</a:t>
            </a:r>
            <a:r>
              <a:rPr lang="az-Latn-AZ" sz="2000" dirty="0"/>
              <a:t> qarında səbəbi bilinməyən ağrı, gizli MBQ, seliak xəstəliyi, enteritlər, nazik bağırsaq şişləri, Kron xəstəliyinə şübhə</a:t>
            </a:r>
          </a:p>
          <a:p>
            <a:r>
              <a:rPr lang="az-Latn-AZ" sz="2000" b="1" dirty="0">
                <a:solidFill>
                  <a:srgbClr val="0070C0"/>
                </a:solidFill>
              </a:rPr>
              <a:t>Əks göstərişlər – </a:t>
            </a:r>
            <a:r>
              <a:rPr lang="az-Latn-AZ" sz="2000" dirty="0"/>
              <a:t>stenoz, striktura, fistula, divertikulun olması, kardiostimulyator, digər tibbi cihazlar, disfagiya, kəskin bağırsaq keçməzliyi</a:t>
            </a:r>
          </a:p>
          <a:p>
            <a:endParaRPr lang="az-Latn-AZ" sz="2000" dirty="0"/>
          </a:p>
          <a:p>
            <a:endParaRPr lang="az-Latn-AZ" sz="2000" dirty="0"/>
          </a:p>
          <a:p>
            <a:r>
              <a:rPr lang="az-Latn-AZ" sz="2000" i="1" dirty="0">
                <a:solidFill>
                  <a:srgbClr val="0070C0"/>
                </a:solidFill>
              </a:rPr>
              <a:t>P.S</a:t>
            </a:r>
            <a:r>
              <a:rPr lang="az-Latn-AZ" sz="2000" b="1" i="1" dirty="0">
                <a:solidFill>
                  <a:srgbClr val="0070C0"/>
                </a:solidFill>
              </a:rPr>
              <a:t>. Kapsul endoskopiyası qastroskopiya və kolonoskopiyanı əvəz etmir</a:t>
            </a:r>
            <a:r>
              <a:rPr lang="az-Latn-AZ" sz="2000" i="1" dirty="0">
                <a:solidFill>
                  <a:srgbClr val="0070C0"/>
                </a:solidFill>
              </a:rPr>
              <a:t>.</a:t>
            </a:r>
            <a:endParaRPr lang="az-Latn-AZ" sz="20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92696"/>
          </a:xfrm>
        </p:spPr>
        <p:txBody>
          <a:bodyPr>
            <a:normAutofit/>
          </a:bodyPr>
          <a:lstStyle/>
          <a:p>
            <a:r>
              <a:rPr lang="az-Latn-AZ" sz="3600" dirty="0">
                <a:latin typeface="Arial" panose="020B0604020202020204" pitchFamily="34" charset="0"/>
                <a:cs typeface="Arial" panose="020B0604020202020204" pitchFamily="34" charset="0"/>
              </a:rPr>
              <a:t>Kapsul endoskopiyası</a:t>
            </a:r>
            <a:endParaRPr lang="ru-RU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2" descr="Gross blee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9183" y="17526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Copy of Gross blo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4534" y="17526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Suspected Crohn's Disea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9730" y="17101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5" descr="Suspected Crohn's diseas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45081" y="1710100"/>
            <a:ext cx="1905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623728" y="3816628"/>
            <a:ext cx="3886200" cy="2355850"/>
            <a:chOff x="288" y="2404"/>
            <a:chExt cx="2448" cy="1484"/>
          </a:xfrm>
        </p:grpSpPr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1051" y="2404"/>
              <a:ext cx="970" cy="2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2000" b="1" dirty="0">
                  <a:solidFill>
                    <a:srgbClr val="0070C0"/>
                  </a:solidFill>
                  <a:latin typeface="Arial" charset="0"/>
                  <a:cs typeface="Arial" charset="0"/>
                </a:rPr>
                <a:t>Tumor</a:t>
              </a:r>
            </a:p>
          </p:txBody>
        </p:sp>
        <p:pic>
          <p:nvPicPr>
            <p:cNvPr id="12" name="Picture 12" descr="pedunculated polyp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88" y="2688"/>
              <a:ext cx="120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3" descr="tumor 1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536" y="2688"/>
              <a:ext cx="1200" cy="1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23" descr="Picture3 cop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088840" y="4268926"/>
            <a:ext cx="19018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4" descr="Picture2 copy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11317" y="4282352"/>
            <a:ext cx="1901825" cy="190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7962230" y="3816628"/>
            <a:ext cx="1826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b="1" dirty="0">
                <a:solidFill>
                  <a:srgbClr val="0070C0"/>
                </a:solidFill>
                <a:latin typeface="Arial" charset="0"/>
                <a:cs typeface="Arial" charset="0"/>
              </a:rPr>
              <a:t>Seliak xəstəliyi</a:t>
            </a:r>
            <a:endParaRPr lang="en-US" b="1" dirty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940507" y="1287256"/>
            <a:ext cx="995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az-Latn-AZ" b="1" dirty="0">
                <a:solidFill>
                  <a:srgbClr val="0070C0"/>
                </a:solidFill>
                <a:cs typeface="Arial" charset="0"/>
              </a:rPr>
              <a:t>Qanama</a:t>
            </a:r>
            <a:endParaRPr lang="en-US" b="1" dirty="0">
              <a:solidFill>
                <a:srgbClr val="0070C0"/>
              </a:solidFill>
              <a:cs typeface="Arial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411071" y="1287200"/>
            <a:ext cx="928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1B894D"/>
                </a:solidFill>
                <a:latin typeface="Arial" charset="0"/>
                <a:cs typeface="Arial" charset="0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Arial" charset="0"/>
                <a:cs typeface="Arial" charset="0"/>
              </a:rPr>
              <a:t>Crohn</a:t>
            </a:r>
          </a:p>
        </p:txBody>
      </p:sp>
      <p:pic>
        <p:nvPicPr>
          <p:cNvPr id="19" name="Picture 6" descr="SB capsule">
            <a:extLst>
              <a:ext uri="{FF2B5EF4-FFF2-40B4-BE49-F238E27FC236}">
                <a16:creationId xmlns:a16="http://schemas.microsoft.com/office/drawing/2014/main" id="{781342A3-3C55-1647-A70E-9A3D6A369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69104" y="3188360"/>
            <a:ext cx="27432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116632"/>
            <a:ext cx="5862851" cy="572712"/>
          </a:xfrm>
        </p:spPr>
        <p:txBody>
          <a:bodyPr>
            <a:normAutofit/>
          </a:bodyPr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Diaqnostika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340768"/>
            <a:ext cx="10515600" cy="483619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az-Latn-AZ" sz="2800" dirty="0"/>
              <a:t>Qanaxmanın </a:t>
            </a:r>
            <a:r>
              <a:rPr lang="az-Latn-AZ" sz="2800" b="1" dirty="0">
                <a:solidFill>
                  <a:srgbClr val="0070C0"/>
                </a:solidFill>
              </a:rPr>
              <a:t>davam edib-etmədiyini </a:t>
            </a:r>
            <a:r>
              <a:rPr lang="az-Latn-AZ" sz="2800" dirty="0"/>
              <a:t>göstərən əlamətlər aşağıdakılardır:</a:t>
            </a:r>
          </a:p>
          <a:p>
            <a:pPr>
              <a:buNone/>
            </a:pPr>
            <a:endParaRPr lang="az-Latn-AZ" sz="2800" dirty="0"/>
          </a:p>
          <a:p>
            <a:r>
              <a:rPr lang="az-Latn-AZ" sz="2800" b="1" i="1" dirty="0">
                <a:solidFill>
                  <a:srgbClr val="0070C0"/>
                </a:solidFill>
              </a:rPr>
              <a:t>klinik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az-Latn-AZ" sz="2800" dirty="0"/>
              <a:t>– melena,qanqusma, NQD-dan qanın gəlməsi</a:t>
            </a:r>
          </a:p>
          <a:p>
            <a:r>
              <a:rPr lang="az-Latn-AZ" sz="2800" b="1" i="1" dirty="0">
                <a:solidFill>
                  <a:srgbClr val="0070C0"/>
                </a:solidFill>
              </a:rPr>
              <a:t>laborator</a:t>
            </a:r>
            <a:r>
              <a:rPr lang="az-Latn-AZ" sz="2800" dirty="0"/>
              <a:t> – qanda Hb və Ht</a:t>
            </a:r>
          </a:p>
          <a:p>
            <a:r>
              <a:rPr lang="az-Latn-AZ" sz="2800" b="1" i="1" dirty="0">
                <a:solidFill>
                  <a:srgbClr val="0070C0"/>
                </a:solidFill>
              </a:rPr>
              <a:t>hemodinamik göstəricilər </a:t>
            </a:r>
            <a:r>
              <a:rPr lang="az-Latn-AZ" sz="2800" dirty="0"/>
              <a:t>– nəbz, təzyiq, laktat oksigenasiya</a:t>
            </a:r>
          </a:p>
          <a:p>
            <a:r>
              <a:rPr lang="az-Latn-AZ" sz="2800" b="1" i="1" dirty="0">
                <a:solidFill>
                  <a:srgbClr val="0070C0"/>
                </a:solidFill>
              </a:rPr>
              <a:t>endoskopik əlamətlər </a:t>
            </a:r>
            <a:r>
              <a:rPr lang="az-Latn-AZ" sz="2800" dirty="0"/>
              <a:t>– laxta, sızma və s.</a:t>
            </a:r>
          </a:p>
          <a:p>
            <a:pPr marL="0" indent="0">
              <a:buNone/>
            </a:pPr>
            <a:endParaRPr lang="az-Latn-AZ" sz="2800" dirty="0"/>
          </a:p>
          <a:p>
            <a:pPr>
              <a:buNone/>
            </a:pPr>
            <a:r>
              <a:rPr lang="az-Latn-AZ" sz="2800" dirty="0"/>
              <a:t> Qanaxmanın olmaması, Hb sabit qalması və hemodinamikanın </a:t>
            </a:r>
            <a:r>
              <a:rPr lang="az-Latn-AZ" sz="2800" b="1" dirty="0">
                <a:solidFill>
                  <a:srgbClr val="0070C0"/>
                </a:solidFill>
              </a:rPr>
              <a:t>stabilləşməsi</a:t>
            </a:r>
            <a:r>
              <a:rPr lang="az-Latn-AZ" sz="2800" dirty="0"/>
              <a:t> qanaxmanın dayandığını göstərir.  </a:t>
            </a:r>
            <a:endParaRPr lang="ru-RU" sz="2800" dirty="0"/>
          </a:p>
          <a:p>
            <a:pPr marL="860425" lvl="1" indent="-285750">
              <a:lnSpc>
                <a:spcPct val="110000"/>
              </a:lnSpc>
              <a:spcBef>
                <a:spcPct val="35000"/>
              </a:spcBef>
              <a:buNone/>
              <a:tabLst>
                <a:tab pos="61913" algn="l"/>
              </a:tabLst>
            </a:pPr>
            <a:r>
              <a:rPr lang="az-Latn-AZ" sz="2800" dirty="0">
                <a:solidFill>
                  <a:srgbClr val="1B894D"/>
                </a:solidFill>
              </a:rPr>
              <a:t> </a:t>
            </a:r>
            <a:endParaRPr lang="en-US" sz="2800" dirty="0">
              <a:solidFill>
                <a:srgbClr val="1B894D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524715" cy="835878"/>
          </a:xfrm>
        </p:spPr>
        <p:txBody>
          <a:bodyPr>
            <a:normAutofit/>
          </a:bodyPr>
          <a:lstStyle/>
          <a:p>
            <a:b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Qanaxmanın diaqnostikası və Forrest -ə görə təsnifatı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4" descr="C:\Users\Nadir\Desktop\MEDIUM_11894_2011_223_Fig1_HTML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104112" y="1658974"/>
            <a:ext cx="4176464" cy="4278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39416" y="1658974"/>
            <a:ext cx="5181600" cy="4351338"/>
          </a:xfrm>
        </p:spPr>
        <p:txBody>
          <a:bodyPr/>
          <a:lstStyle/>
          <a:p>
            <a:pPr marL="457200" lvl="1" indent="0">
              <a:buNone/>
            </a:pPr>
            <a:r>
              <a:rPr lang="az-Latn-AZ" sz="3200" b="1" dirty="0"/>
              <a:t>Forrest I: xoradan fəal qanaxma var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az-Latn-AZ" sz="32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az-Latn-AZ" dirty="0">
                <a:solidFill>
                  <a:srgbClr val="0070C0"/>
                </a:solidFill>
              </a:rPr>
              <a:t> Forrest I a: qan şırnaqla vurur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az-Latn-AZ" dirty="0">
                <a:solidFill>
                  <a:srgbClr val="0070C0"/>
                </a:solidFill>
              </a:rPr>
              <a:t> Forrest I b: qan sızır</a:t>
            </a:r>
            <a:endParaRPr lang="az-Latn-AZ" b="1" dirty="0">
              <a:solidFill>
                <a:srgbClr val="0070C0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7452707" cy="548680"/>
          </a:xfrm>
        </p:spPr>
        <p:txBody>
          <a:bodyPr>
            <a:noAutofit/>
          </a:bodyPr>
          <a:lstStyle/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Qanaxmanın diaqnostikası və Forrest -ə görə təsnifatı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C:\Users\Nadir\Desktop\116px-MALT_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320136" y="1628800"/>
            <a:ext cx="3888432" cy="435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39416" y="1631064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marL="457200" lvl="1" indent="0" algn="ctr">
              <a:buNone/>
            </a:pPr>
            <a:r>
              <a:rPr lang="az-Latn-AZ" sz="3200" b="1" dirty="0"/>
              <a:t>Forrest II: təzə baş vermiş və dayanmış qanaxma</a:t>
            </a:r>
            <a:endParaRPr lang="az-Latn-AZ" b="1" dirty="0"/>
          </a:p>
          <a:p>
            <a:r>
              <a:rPr lang="az-Latn-AZ" dirty="0">
                <a:solidFill>
                  <a:srgbClr val="0070C0"/>
                </a:solidFill>
              </a:rPr>
              <a:t>Forrest II a: xorada damar görünür (təkrar qanaxma riski 50%)</a:t>
            </a:r>
          </a:p>
          <a:p>
            <a:r>
              <a:rPr lang="az-Latn-AZ" dirty="0">
                <a:solidFill>
                  <a:srgbClr val="0070C0"/>
                </a:solidFill>
              </a:rPr>
              <a:t>Forrest II b: xoranın üzərini tromb tutur (təkrar qanaxma riski azdır)</a:t>
            </a:r>
          </a:p>
          <a:p>
            <a:r>
              <a:rPr lang="az-Latn-AZ" dirty="0">
                <a:solidFill>
                  <a:srgbClr val="0070C0"/>
                </a:solidFill>
              </a:rPr>
              <a:t>Forrest II c: xoranın yatağında hematin izləri (təkrar qanaxma riski azdır)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116632"/>
            <a:ext cx="7596723" cy="572712"/>
          </a:xfrm>
        </p:spPr>
        <p:txBody>
          <a:bodyPr>
            <a:noAutofit/>
          </a:bodyPr>
          <a:lstStyle/>
          <a:p>
            <a:r>
              <a:rPr lang="az-Latn-AZ" sz="2000" dirty="0">
                <a:latin typeface="Arial" panose="020B0604020202020204" pitchFamily="34" charset="0"/>
                <a:cs typeface="Arial" panose="020B0604020202020204" pitchFamily="34" charset="0"/>
              </a:rPr>
              <a:t>Qanaxmanın diaqnostikası və Forrest -ə görə təsnifatı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 descr="C:\Users\Nadir\Desktop\DU_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672064" y="1556792"/>
            <a:ext cx="468173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39416" y="1700808"/>
            <a:ext cx="5181600" cy="4351338"/>
          </a:xfrm>
        </p:spPr>
        <p:txBody>
          <a:bodyPr/>
          <a:lstStyle/>
          <a:p>
            <a:pPr marL="228600" lvl="1">
              <a:spcBef>
                <a:spcPts val="1000"/>
              </a:spcBef>
            </a:pPr>
            <a:r>
              <a:rPr lang="az-Latn-AZ" sz="3200" b="1" dirty="0"/>
              <a:t>Forrest III: qanaxma əlamətləri görünmür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>
            <a:normAutofit/>
          </a:bodyPr>
          <a:lstStyle/>
          <a:p>
            <a:r>
              <a:rPr lang="az-Latn-AZ" sz="3600" dirty="0">
                <a:latin typeface="Arial" panose="020B0604020202020204" pitchFamily="34" charset="0"/>
                <a:cs typeface="Arial" panose="020B0604020202020204" pitchFamily="34" charset="0"/>
              </a:rPr>
              <a:t>Müalicə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43472" y="1556792"/>
            <a:ext cx="35283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q"/>
            </a:pPr>
            <a:r>
              <a:rPr lang="az-Latn-AZ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Hemostaz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endParaRPr lang="az-Latn-AZ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az-Latn-AZ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Dəstək tədbirləri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endParaRPr lang="az-Latn-AZ" sz="36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az-Latn-AZ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Etiotrop müalicə</a:t>
            </a:r>
            <a:endParaRPr lang="ru-RU" sz="3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3088CC2-2DCE-F342-A493-ECB45B23352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700808"/>
            <a:ext cx="5181600" cy="416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0"/>
            <a:ext cx="5538936" cy="476672"/>
          </a:xfrm>
        </p:spPr>
        <p:txBody>
          <a:bodyPr>
            <a:noAutofit/>
          </a:bodyPr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Hemostaz üsulları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1055440" y="1628800"/>
            <a:ext cx="4680520" cy="4548163"/>
          </a:xfrm>
        </p:spPr>
        <p:txBody>
          <a:bodyPr>
            <a:normAutofit fontScale="77500" lnSpcReduction="20000"/>
          </a:bodyPr>
          <a:lstStyle/>
          <a:p>
            <a:r>
              <a:rPr lang="az-Latn-AZ" sz="2800" b="1" dirty="0">
                <a:solidFill>
                  <a:srgbClr val="0070C0"/>
                </a:solidFill>
              </a:rPr>
              <a:t>medikamentoz</a:t>
            </a:r>
            <a:r>
              <a:rPr lang="az-Latn-AZ" sz="2800" b="1" dirty="0"/>
              <a:t> </a:t>
            </a:r>
            <a:r>
              <a:rPr lang="az-Latn-AZ" sz="2800" dirty="0"/>
              <a:t>– antisekretor, vazoaktiv, anti-fibrinolitiklər </a:t>
            </a:r>
          </a:p>
          <a:p>
            <a:pPr marL="0" indent="0">
              <a:buNone/>
            </a:pPr>
            <a:endParaRPr lang="az-Latn-AZ" sz="2800" dirty="0"/>
          </a:p>
          <a:p>
            <a:r>
              <a:rPr lang="az-Latn-AZ" sz="2800" b="1" dirty="0">
                <a:solidFill>
                  <a:srgbClr val="0070C0"/>
                </a:solidFill>
              </a:rPr>
              <a:t>endoskopiya üsulları </a:t>
            </a:r>
            <a:r>
              <a:rPr lang="az-Latn-AZ" sz="2800" dirty="0">
                <a:solidFill>
                  <a:srgbClr val="0070C0"/>
                </a:solidFill>
              </a:rPr>
              <a:t>– </a:t>
            </a:r>
            <a:r>
              <a:rPr lang="az-Latn-AZ" sz="2800" dirty="0"/>
              <a:t>skleroterapiya, koaqulyasiya, klipləmə, liqasiya, adrenalin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inyeksiyası, topikal hemostatiklər</a:t>
            </a:r>
          </a:p>
          <a:p>
            <a:endParaRPr lang="az-Latn-AZ" sz="2800" dirty="0"/>
          </a:p>
          <a:p>
            <a:r>
              <a:rPr lang="az-Latn-AZ" sz="2800" b="1" dirty="0">
                <a:solidFill>
                  <a:srgbClr val="0070C0"/>
                </a:solidFill>
              </a:rPr>
              <a:t>endovaskulyar</a:t>
            </a:r>
            <a:r>
              <a:rPr lang="az-Latn-AZ" sz="2800" dirty="0">
                <a:solidFill>
                  <a:srgbClr val="0070C0"/>
                </a:solidFill>
              </a:rPr>
              <a:t> - </a:t>
            </a:r>
            <a:r>
              <a:rPr lang="az-Latn-AZ" sz="2800" dirty="0"/>
              <a:t>embolizasiya(koyl, trombin və s), porto-kaval yanyol </a:t>
            </a:r>
          </a:p>
          <a:p>
            <a:endParaRPr lang="az-Latn-AZ" sz="2800" dirty="0"/>
          </a:p>
          <a:p>
            <a:r>
              <a:rPr lang="az-Latn-AZ" sz="2800" b="1" dirty="0">
                <a:solidFill>
                  <a:srgbClr val="0070C0"/>
                </a:solidFill>
              </a:rPr>
              <a:t>cərrahi üsullar </a:t>
            </a:r>
            <a:r>
              <a:rPr lang="az-Latn-AZ" sz="2800" dirty="0">
                <a:solidFill>
                  <a:srgbClr val="0070C0"/>
                </a:solidFill>
              </a:rPr>
              <a:t>– </a:t>
            </a:r>
            <a:r>
              <a:rPr lang="az-Latn-AZ" sz="2800" dirty="0"/>
              <a:t>damar bağlanması, rezeksiya və  diğər spesifik əməliyyatlar</a:t>
            </a:r>
            <a:endParaRPr lang="ru-RU" sz="2800" dirty="0"/>
          </a:p>
          <a:p>
            <a:endParaRPr lang="ru-RU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C44F01-FAB8-FE46-B8EF-B608A84137A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60096" y="4149080"/>
            <a:ext cx="4569248" cy="19212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0AB79CB-9099-8349-8061-3FB7387958F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60096" y="1556792"/>
            <a:ext cx="4569248" cy="237249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1694" y="0"/>
            <a:ext cx="6822698" cy="1268760"/>
          </a:xfrm>
        </p:spPr>
        <p:txBody>
          <a:bodyPr/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Müalicə</a:t>
            </a:r>
            <a:b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1504" y="1268760"/>
            <a:ext cx="9073008" cy="4875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0" y="0"/>
            <a:ext cx="5862851" cy="548680"/>
          </a:xfrm>
        </p:spPr>
        <p:txBody>
          <a:bodyPr>
            <a:normAutofit fontScale="90000"/>
          </a:bodyPr>
          <a:lstStyle/>
          <a:p>
            <a:r>
              <a:rPr lang="az-Latn-AZ" sz="3600" dirty="0">
                <a:latin typeface="Arial" panose="020B0604020202020204" pitchFamily="34" charset="0"/>
                <a:cs typeface="Arial" panose="020B0604020202020204" pitchFamily="34" charset="0"/>
              </a:rPr>
              <a:t>Müalicə taktikası </a:t>
            </a:r>
            <a:b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</a:b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600" b="1" i="1" dirty="0">
                <a:solidFill>
                  <a:srgbClr val="0070C0"/>
                </a:solidFill>
              </a:rPr>
              <a:t>İlkin tədbirlər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600" dirty="0"/>
              <a:t> </a:t>
            </a:r>
            <a:r>
              <a:rPr lang="az-Latn-AZ" sz="3600" b="1" dirty="0"/>
              <a:t>yerləşdirmə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600" b="1" dirty="0"/>
              <a:t> stabilləşdirmə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600" b="1" dirty="0"/>
              <a:t> endoskopik diaqnostika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600" b="1" dirty="0"/>
              <a:t> medikamentoz və endoskopik hemostaz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3600" b="1" dirty="0"/>
              <a:t> digər müalicələr  </a:t>
            </a:r>
            <a:endParaRPr lang="ru-RU" sz="3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5640" y="30144"/>
            <a:ext cx="6624736" cy="43204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az-Latn-AZ" sz="2800" b="1" dirty="0">
                <a:solidFill>
                  <a:srgbClr val="7030A0"/>
                </a:solidFill>
                <a:cs typeface="APPLE CHANCERY" panose="03020702040506060504" pitchFamily="66" charset="-79"/>
              </a:rPr>
              <a:t>Müalicəsi </a:t>
            </a:r>
          </a:p>
        </p:txBody>
      </p:sp>
      <p:pic>
        <p:nvPicPr>
          <p:cNvPr id="2052" name="Picture 4" descr="Doctor And Nurse With Old Patient Cartoon Drawing Stock Vector -  Illustration of illness, oncology: 78147524">
            <a:extLst>
              <a:ext uri="{FF2B5EF4-FFF2-40B4-BE49-F238E27FC236}">
                <a16:creationId xmlns:a16="http://schemas.microsoft.com/office/drawing/2014/main" id="{16334BBC-53FE-C648-8F16-111F6291D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1628800"/>
            <a:ext cx="4536504" cy="472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одержимое 2">
            <a:extLst>
              <a:ext uri="{FF2B5EF4-FFF2-40B4-BE49-F238E27FC236}">
                <a16:creationId xmlns:a16="http://schemas.microsoft.com/office/drawing/2014/main" id="{E35A9FBA-A693-BF46-92C5-5C82A64DAC8A}"/>
              </a:ext>
            </a:extLst>
          </p:cNvPr>
          <p:cNvSpPr txBox="1">
            <a:spLocks/>
          </p:cNvSpPr>
          <p:nvPr/>
        </p:nvSpPr>
        <p:spPr>
          <a:xfrm>
            <a:off x="459390" y="1628800"/>
            <a:ext cx="6553944" cy="44700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Xəstə təcili olaraq reanimasiya şöbəsinə yatırılır, cərrah, reanimatoloq və endoskopist briqadası tərəfindən nəzarətə alınır</a:t>
            </a:r>
          </a:p>
          <a:p>
            <a:endParaRPr lang="ru-RU" sz="24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Monitorizasiya qoşulur (</a:t>
            </a:r>
            <a:r>
              <a:rPr lang="az-Latn-AZ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saturasiya, təzyiq, nəbz və s.) </a:t>
            </a:r>
          </a:p>
          <a:p>
            <a:endParaRPr lang="az-Latn-A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 Tənəffüs yolu yoxlanılır və keçiriciliyi təmin edilir. Aramsız qanaxmalarda və ensefalopatik xəstələrdə təcili intubasiya edilir.</a:t>
            </a:r>
          </a:p>
          <a:p>
            <a:pPr>
              <a:buFont typeface="Arial" panose="020B0604020202020204" pitchFamily="34" charset="0"/>
              <a:buNone/>
            </a:pP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Hemodinamika qiymətləndirilir və hipovolemiya varsa (</a:t>
            </a:r>
            <a:r>
              <a:rPr lang="az-Latn-AZ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taxikardiya, hipotenziya, ortostatik kollaps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) infuziyaya başlanılır.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7236683" cy="689344"/>
          </a:xfrm>
        </p:spPr>
        <p:txBody>
          <a:bodyPr>
            <a:normAutofit fontScale="90000"/>
          </a:bodyPr>
          <a:lstStyle/>
          <a:p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Həyati funksiyalara nəzarət və stabilləşdirmə </a:t>
            </a:r>
            <a:r>
              <a:rPr lang="az-Latn-AZ" sz="3600" dirty="0"/>
              <a:t>	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az-Latn-AZ" sz="3200" b="1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3200" b="1" dirty="0"/>
              <a:t>Şokda</a:t>
            </a:r>
            <a:r>
              <a:rPr lang="az-Latn-AZ" sz="3200" dirty="0"/>
              <a:t> olan xəstələrə Ringer – Laktat bolus şəklində 1000 ml verilir və kolloid infuziyasına (plazma, albumin, jelatin, dekstran) başlanılır. </a:t>
            </a:r>
          </a:p>
          <a:p>
            <a:pPr>
              <a:buNone/>
            </a:pPr>
            <a:r>
              <a:rPr lang="ru-RU" sz="3200" dirty="0"/>
              <a:t>	</a:t>
            </a:r>
          </a:p>
          <a:p>
            <a:r>
              <a:rPr lang="az-Latn-AZ" sz="3200" dirty="0"/>
              <a:t>Damar yolu açılır, təhlillər alınır (Hemoqram, PTZ, APTZ, qanaxma, laxtalanma zamanı, qlükoza, ALT, AST, sidik cövhəri, kreatinin, albumin, bilirubin, elektrolitlər, HBsAg, Anti-HCV).</a:t>
            </a:r>
          </a:p>
          <a:p>
            <a:pPr>
              <a:buNone/>
            </a:pPr>
            <a:r>
              <a:rPr lang="az-Latn-AZ" sz="3200" b="1" dirty="0"/>
              <a:t> </a:t>
            </a:r>
          </a:p>
          <a:p>
            <a:r>
              <a:rPr lang="az-Latn-AZ" sz="3200" dirty="0"/>
              <a:t>Sidik kateteri qoyulur. 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ADA861D6-2718-F745-9BFA-7617068CE40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56792"/>
            <a:ext cx="465956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0"/>
            <a:ext cx="6696744" cy="764704"/>
          </a:xfrm>
        </p:spPr>
        <p:txBody>
          <a:bodyPr>
            <a:normAutofit fontScale="90000"/>
          </a:bodyPr>
          <a:lstStyle/>
          <a:p>
            <a:r>
              <a:rPr lang="az-Latn-AZ" sz="2700" dirty="0">
                <a:latin typeface="Arial" panose="020B0604020202020204" pitchFamily="34" charset="0"/>
                <a:cs typeface="Arial" panose="020B0604020202020204" pitchFamily="34" charset="0"/>
              </a:rPr>
              <a:t>Qanaxmanı dayandırma – medikamentoz + endoskopik </a:t>
            </a:r>
            <a:r>
              <a:rPr lang="az-Latn-AZ" dirty="0"/>
              <a:t>	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5360" y="1196752"/>
            <a:ext cx="11521280" cy="4980211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az-Latn-AZ" b="1" dirty="0"/>
              <a:t>Sandostatin</a:t>
            </a:r>
            <a:r>
              <a:rPr lang="az-Latn-AZ" dirty="0"/>
              <a:t> (</a:t>
            </a:r>
            <a:r>
              <a:rPr lang="az-Latn-AZ" i="1" dirty="0"/>
              <a:t>250 mkq ilk doz, 250mkq/saat infuziya</a:t>
            </a:r>
            <a:r>
              <a:rPr lang="az-Latn-AZ" dirty="0"/>
              <a:t>) və ya oktreotid (</a:t>
            </a:r>
            <a:r>
              <a:rPr lang="az-Latn-AZ" i="1" dirty="0"/>
              <a:t>50 mkq ilk doz, 50mkq/saat infuziya</a:t>
            </a:r>
            <a:r>
              <a:rPr lang="az-Latn-AZ" dirty="0"/>
              <a:t>) və ya terlipressin (</a:t>
            </a:r>
            <a:r>
              <a:rPr lang="az-Latn-AZ" i="1" dirty="0"/>
              <a:t>2 mq hər 4 saatda</a:t>
            </a:r>
            <a:r>
              <a:rPr lang="az-Latn-AZ" dirty="0"/>
              <a:t>) müalicəsinə başlanır və 5 günə qədər davam etdirilir.</a:t>
            </a:r>
          </a:p>
          <a:p>
            <a:pPr>
              <a:buNone/>
            </a:pPr>
            <a:r>
              <a:rPr lang="az-Latn-AZ" dirty="0"/>
              <a:t> </a:t>
            </a:r>
            <a:endParaRPr lang="ru-RU" dirty="0"/>
          </a:p>
          <a:p>
            <a:r>
              <a:rPr lang="az-Latn-AZ" b="1" dirty="0"/>
              <a:t>HKB </a:t>
            </a:r>
            <a:r>
              <a:rPr lang="az-Latn-AZ" dirty="0"/>
              <a:t>(pantoprazol və ya esomeprazol) infuziyası başladılır</a:t>
            </a:r>
          </a:p>
          <a:p>
            <a:pPr>
              <a:buNone/>
            </a:pPr>
            <a:r>
              <a:rPr lang="az-Latn-AZ" dirty="0"/>
              <a:t> </a:t>
            </a:r>
          </a:p>
          <a:p>
            <a:r>
              <a:rPr lang="az-Latn-AZ" dirty="0"/>
              <a:t> Hemodinamika stabilləşərsə təcili endoskopik müayinə və hemostaz (</a:t>
            </a:r>
            <a:r>
              <a:rPr lang="az-Latn-AZ" i="1" dirty="0"/>
              <a:t>12 saat ərzində</a:t>
            </a:r>
            <a:r>
              <a:rPr lang="az-Latn-AZ" dirty="0"/>
              <a:t>).</a:t>
            </a:r>
          </a:p>
          <a:p>
            <a:pPr>
              <a:buNone/>
            </a:pPr>
            <a:r>
              <a:rPr lang="az-Latn-AZ" dirty="0"/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672" y="3472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az-Latn-AZ" sz="3600" dirty="0">
                <a:latin typeface="Arial" panose="020B0604020202020204" pitchFamily="34" charset="0"/>
                <a:cs typeface="Arial" panose="020B0604020202020204" pitchFamily="34" charset="0"/>
              </a:rPr>
              <a:t>   Digər tədbirlər </a:t>
            </a:r>
            <a:r>
              <a:rPr lang="az-Latn-AZ" sz="4000" dirty="0"/>
              <a:t>	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908720"/>
            <a:ext cx="10515600" cy="5400600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b="1" dirty="0">
                <a:solidFill>
                  <a:schemeClr val="accent5">
                    <a:lumMod val="75000"/>
                  </a:schemeClr>
                </a:solidFill>
              </a:rPr>
              <a:t>Eritrositar kütlə, plazma tədarük edilir.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/>
              <a:t>Hb &lt; 8-10 q/dL və ya Ht &lt; 30% olan xəstələrə hemotransfuziya başladılır.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>
                <a:solidFill>
                  <a:schemeClr val="accent5">
                    <a:lumMod val="75000"/>
                  </a:schemeClr>
                </a:solidFill>
              </a:rPr>
              <a:t>TDP koaqulopatiyası varsa (INR&gt;1,5) və qan transfuziyası alanlarda (hər 2 vahid qana 1 vahid plazma).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/>
              <a:t>Vikasol, disinon, traneksam turşusu və s. hemostatiklər təyin edilir. Fibrinogeni az olanlara (&lt;200 mq) kriopresitat verilir. Trombositopeniya (&lt;50 x 109/L) olarsa trombosit kütləsi köçürülür.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>
                <a:solidFill>
                  <a:schemeClr val="accent5">
                    <a:lumMod val="75000"/>
                  </a:schemeClr>
                </a:solidFill>
              </a:rPr>
              <a:t>Şəkər, elektrolit tənzimlənir. Hipoqlikemiya və hpokalemiya ensefalopatiyanı dərinləşdirir.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/>
              <a:t>Qarın boşluğu USM və portal dopler edilir.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>
                <a:solidFill>
                  <a:schemeClr val="accent5">
                    <a:lumMod val="75000"/>
                  </a:schemeClr>
                </a:solidFill>
              </a:rPr>
              <a:t>Xəstənin hərtərəfli monitorinqi davam etdirilir (hemodinamika, tənəffüs, sidik ifrazı, NQZ-dan ifrazat, melena, Hb, Ht, huş və digər).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400" dirty="0"/>
              <a:t> </a:t>
            </a:r>
            <a:r>
              <a:rPr lang="az-Latn-AZ" sz="2400" b="1" dirty="0"/>
              <a:t>Ensefalopatiya və infeksiyaların profilaktikasına başlanılır. </a:t>
            </a:r>
          </a:p>
          <a:p>
            <a:pPr>
              <a:buNone/>
            </a:pPr>
            <a:r>
              <a:rPr lang="ru-RU" sz="2400" dirty="0">
                <a:solidFill>
                  <a:srgbClr val="FF0000"/>
                </a:solidFill>
              </a:rPr>
              <a:t>	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79748" y="48126"/>
            <a:ext cx="10632504" cy="835025"/>
          </a:xfrm>
          <a:prstGeom prst="rect">
            <a:avLst/>
          </a:prstGeom>
        </p:spPr>
        <p:txBody>
          <a:bodyPr/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Endoskopik müalicə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623392" y="1412776"/>
            <a:ext cx="5256584" cy="4968552"/>
          </a:xfrm>
        </p:spPr>
        <p:txBody>
          <a:bodyPr/>
          <a:lstStyle/>
          <a:p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b="1" dirty="0"/>
              <a:t>Varikoz qanaxmalarda:</a:t>
            </a:r>
          </a:p>
          <a:p>
            <a:pPr marL="0" indent="0">
              <a:buNone/>
            </a:pPr>
            <a:r>
              <a:rPr lang="az-Latn-AZ" sz="2800" b="1" dirty="0"/>
              <a:t>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az-Latn-AZ" b="1" dirty="0"/>
              <a:t>endoskopik liqasiya və ya skleroterapiya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az-Latn-AZ" b="1" dirty="0">
                <a:solidFill>
                  <a:schemeClr val="accent5">
                    <a:lumMod val="75000"/>
                  </a:schemeClr>
                </a:solidFill>
              </a:rPr>
              <a:t>fayda vermədikdə Blekmor zondu 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az-Latn-AZ" b="1" dirty="0"/>
              <a:t> stend , TİPS və ya cərrahi əməliyyat planlaşdırılır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F16D6BF-1FE2-E644-8E1F-7E7C1FBF1653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412776"/>
            <a:ext cx="5184576" cy="22322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79789AC-9478-2243-A613-35A87E29D6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3909808"/>
            <a:ext cx="5184576" cy="2267156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689344"/>
          </a:xfrm>
        </p:spPr>
        <p:txBody>
          <a:bodyPr/>
          <a:lstStyle/>
          <a:p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       Endoskopik müalicə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az-Latn-AZ" sz="2800" b="1" dirty="0"/>
              <a:t>Mədə-12bb xoralarında: </a:t>
            </a:r>
          </a:p>
          <a:p>
            <a:r>
              <a:rPr lang="az-Latn-AZ" sz="2800" dirty="0"/>
              <a:t>konservativ və endoskopik hemostaz ilk planda durur</a:t>
            </a:r>
          </a:p>
          <a:p>
            <a:r>
              <a:rPr lang="az-Latn-AZ" sz="2800" dirty="0"/>
              <a:t>endoskopik hemostaz ilk 12-24 saat ərzində aparılmalıdır</a:t>
            </a:r>
            <a:endParaRPr lang="az-Latn-AZ" dirty="0"/>
          </a:p>
          <a:p>
            <a:r>
              <a:rPr lang="az-Latn-AZ" dirty="0"/>
              <a:t>e</a:t>
            </a:r>
            <a:r>
              <a:rPr lang="az-Latn-AZ" sz="2800" dirty="0"/>
              <a:t>ndoskopik müalicələrlə qanaxma dayanarsa xoraəlehinə müalicə verilir. </a:t>
            </a:r>
          </a:p>
          <a:p>
            <a:r>
              <a:rPr lang="az-Latn-AZ" dirty="0"/>
              <a:t>d</a:t>
            </a:r>
            <a:r>
              <a:rPr lang="az-Latn-AZ" sz="2800" dirty="0"/>
              <a:t>avam edən və ya təkrarlayan qanaxmalarda təkrari endoskopik müalicə verilir</a:t>
            </a:r>
          </a:p>
          <a:p>
            <a:r>
              <a:rPr lang="az-Latn-AZ" dirty="0"/>
              <a:t>b</a:t>
            </a:r>
            <a:r>
              <a:rPr lang="az-Latn-AZ" sz="2800" dirty="0"/>
              <a:t>u da yetərsiz olarsa cərrahi müalicə lazım gəlir və rezeksiya ilk seçimdir </a:t>
            </a:r>
          </a:p>
          <a:p>
            <a:pPr marL="0" indent="0">
              <a:buNone/>
            </a:pPr>
            <a:endParaRPr lang="az-Latn-AZ" sz="2800" b="1" dirty="0"/>
          </a:p>
          <a:p>
            <a:pPr marL="0" indent="0">
              <a:buNone/>
            </a:pPr>
            <a:endParaRPr lang="az-Latn-AZ" sz="2800" b="1" dirty="0"/>
          </a:p>
          <a:p>
            <a:pPr marL="0" indent="0">
              <a:buNone/>
            </a:pPr>
            <a:r>
              <a:rPr lang="az-Latn-AZ" sz="2800" b="1" dirty="0"/>
              <a:t>Mallori– Veys sindromunda:</a:t>
            </a:r>
          </a:p>
          <a:p>
            <a:pPr marL="457200" lvl="1" indent="0">
              <a:buNone/>
            </a:pPr>
            <a:r>
              <a:rPr lang="az-Latn-AZ" dirty="0">
                <a:solidFill>
                  <a:schemeClr val="accent5">
                    <a:lumMod val="75000"/>
                  </a:schemeClr>
                </a:solidFill>
              </a:rPr>
              <a:t>endoskopik müdaxilə effektsiz olarsa əməliyyat – çatın tikilməsi yerinə yetirilir. 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6516603" cy="689344"/>
          </a:xfrm>
        </p:spPr>
        <p:txBody>
          <a:bodyPr>
            <a:normAutofit/>
          </a:bodyPr>
          <a:lstStyle/>
          <a:p>
            <a:r>
              <a:rPr lang="az-Latn-AZ" sz="2800" dirty="0">
                <a:latin typeface="Arial" panose="020B0604020202020204" pitchFamily="34" charset="0"/>
                <a:cs typeface="Arial" panose="020B0604020202020204" pitchFamily="34" charset="0"/>
              </a:rPr>
              <a:t>Cərrahi müalicəyə göstəriş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84784"/>
            <a:ext cx="10515600" cy="469217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yeri bilinən və digər üsullarla dayanmayan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>
                <a:solidFill>
                  <a:srgbClr val="0070C0"/>
                </a:solidFill>
              </a:rPr>
              <a:t>tezliklə təkrarlanan massiv qanaxmalar (stabilləşmək üçün 3 vahiddən çox eritrositar kütlə tələb və ya 6 vahiddən çox eritrositar kütləsi köçürülən)</a:t>
            </a:r>
          </a:p>
          <a:p>
            <a:pPr>
              <a:buFont typeface="Wingdings" panose="05000000000000000000" pitchFamily="2" charset="2"/>
              <a:buChar char="q"/>
            </a:pP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Xəstələrin ~10-15%-nin cərrahi müalicəyə ehtiyacı olur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974" y="21366"/>
            <a:ext cx="6076051" cy="611546"/>
          </a:xfrm>
        </p:spPr>
        <p:txBody>
          <a:bodyPr>
            <a:normAutofit fontScale="90000"/>
          </a:bodyPr>
          <a:lstStyle/>
          <a:p>
            <a:r>
              <a:rPr lang="az-Latn-AZ" sz="4000" dirty="0">
                <a:latin typeface="Arial" panose="020B0604020202020204" pitchFamily="34" charset="0"/>
                <a:cs typeface="Arial" panose="020B0604020202020204" pitchFamily="34" charset="0"/>
              </a:rPr>
              <a:t>Letallıq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800" dirty="0">
                <a:solidFill>
                  <a:srgbClr val="0070C0"/>
                </a:solidFill>
              </a:rPr>
              <a:t>~10% təşkil edir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r>
              <a:rPr lang="az-Latn-AZ" sz="2800" dirty="0"/>
              <a:t>60-80 yaşlarda – 15%</a:t>
            </a:r>
          </a:p>
          <a:p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80 yaşdan yuxarı – 25%</a:t>
            </a:r>
          </a:p>
          <a:p>
            <a:r>
              <a:rPr lang="az-Latn-AZ" sz="2800" dirty="0"/>
              <a:t>Davam edən qanaxmalarda – 30%</a:t>
            </a:r>
          </a:p>
          <a:p>
            <a:endParaRPr lang="az-Latn-AZ" sz="2800" dirty="0"/>
          </a:p>
          <a:p>
            <a:pPr>
              <a:buNone/>
            </a:pPr>
            <a:r>
              <a:rPr lang="az-Latn-AZ" sz="2800" dirty="0">
                <a:solidFill>
                  <a:srgbClr val="0070C0"/>
                </a:solidFill>
              </a:rPr>
              <a:t>Letallığı artıran risk amilləri</a:t>
            </a:r>
          </a:p>
          <a:p>
            <a:r>
              <a:rPr lang="az-Latn-AZ" sz="2800" dirty="0"/>
              <a:t> 60-dan yuxarı yaş</a:t>
            </a:r>
          </a:p>
          <a:p>
            <a:r>
              <a:rPr lang="az-Latn-AZ" sz="2800" dirty="0"/>
              <a:t>5 vahid eritrositar kütlə transfuziyası</a:t>
            </a:r>
            <a:endParaRPr lang="ru-RU" sz="2800" dirty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03512" y="2060848"/>
            <a:ext cx="8280920" cy="1988006"/>
          </a:xfrm>
        </p:spPr>
        <p:txBody>
          <a:bodyPr/>
          <a:lstStyle/>
          <a:p>
            <a:br>
              <a:rPr lang="az-Latn-AZ" dirty="0"/>
            </a:br>
            <a:br>
              <a:rPr lang="az-Latn-AZ" dirty="0"/>
            </a:br>
            <a:r>
              <a:rPr lang="az-Latn-AZ" sz="3600" dirty="0">
                <a:latin typeface="Arial" panose="020B0604020202020204" pitchFamily="34" charset="0"/>
                <a:cs typeface="Arial" panose="020B0604020202020204" pitchFamily="34" charset="0"/>
              </a:rPr>
              <a:t>Diqqətinizə görə təşəkkür.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9941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6940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2797</TotalTime>
  <Words>1395</Words>
  <Application>Microsoft Office PowerPoint</Application>
  <PresentationFormat>Widescreen</PresentationFormat>
  <Paragraphs>241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Times New Roman</vt:lpstr>
      <vt:lpstr>Wingdings</vt:lpstr>
      <vt:lpstr>Praktiki dərs şablonu 7</vt:lpstr>
      <vt:lpstr>  Mədə-bağırsaq   qanaxmaları</vt:lpstr>
      <vt:lpstr>Tərifi</vt:lpstr>
      <vt:lpstr> Təsnifatı </vt:lpstr>
      <vt:lpstr>Səbəbləri</vt:lpstr>
      <vt:lpstr>Ezofagit                                     Duodenal xora</vt:lpstr>
      <vt:lpstr>Varikoz                                           MALLORİ - VEYS  SİNDROMU </vt:lpstr>
      <vt:lpstr>Ezofageal tumor                                         Angiodisplaziya</vt:lpstr>
      <vt:lpstr>Divertikulyoz          Hemmorroid                  Kolon polipi</vt:lpstr>
      <vt:lpstr>Patogenezi </vt:lpstr>
      <vt:lpstr>Gedişi </vt:lpstr>
      <vt:lpstr>Gedişi</vt:lpstr>
      <vt:lpstr>Klinikası  Yerli əlamətləri </vt:lpstr>
      <vt:lpstr>Klinikası  Ümumi əlamətlər: </vt:lpstr>
      <vt:lpstr>Diaqnostik yanaşma prinsipi   Diaqnostik plan 4 məsələnin həllinə yönəlir: </vt:lpstr>
      <vt:lpstr>Qanaxma varmı?</vt:lpstr>
      <vt:lpstr>Qanaxmanın ağırlıq dərəcəsi</vt:lpstr>
      <vt:lpstr>Qanaxmanın ağırlıq dərəcəsi Amerikan Cərrahlar Kollecinin qanaxma təsnifatı</vt:lpstr>
      <vt:lpstr>Diaqnostika</vt:lpstr>
      <vt:lpstr>         Diaqnostika   Yeri tapılmayan qanaxmalarda</vt:lpstr>
      <vt:lpstr>Diaqnostika</vt:lpstr>
      <vt:lpstr>Əməliyyatdaxili endoskopiya</vt:lpstr>
      <vt:lpstr> Kapsul endoskopiyası</vt:lpstr>
      <vt:lpstr>Kapsul endoskopiyası</vt:lpstr>
      <vt:lpstr>Diaqnostika</vt:lpstr>
      <vt:lpstr> Qanaxmanın diaqnostikası və Forrest -ə görə təsnifatı</vt:lpstr>
      <vt:lpstr>Qanaxmanın diaqnostikası və Forrest -ə görə təsnifatı</vt:lpstr>
      <vt:lpstr>Qanaxmanın diaqnostikası və Forrest -ə görə təsnifatı</vt:lpstr>
      <vt:lpstr>Müalicə</vt:lpstr>
      <vt:lpstr>Hemostaz üsulları</vt:lpstr>
      <vt:lpstr>Müalicə </vt:lpstr>
      <vt:lpstr>Müalicə taktikası  </vt:lpstr>
      <vt:lpstr>PowerPoint Presentation</vt:lpstr>
      <vt:lpstr>Həyati funksiyalara nəzarət və stabilləşdirmə  </vt:lpstr>
      <vt:lpstr>Qanaxmanı dayandırma – medikamentoz + endoskopik  </vt:lpstr>
      <vt:lpstr>   Digər tədbirlər  </vt:lpstr>
      <vt:lpstr>Endoskopik müalicə</vt:lpstr>
      <vt:lpstr>       Endoskopik müalicə</vt:lpstr>
      <vt:lpstr>Cərrahi müalicəyə göstəriş</vt:lpstr>
      <vt:lpstr>Letallıq</vt:lpstr>
      <vt:lpstr>  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258</cp:revision>
  <dcterms:created xsi:type="dcterms:W3CDTF">2001-04-16T20:54:45Z</dcterms:created>
  <dcterms:modified xsi:type="dcterms:W3CDTF">2021-07-31T13:21:38Z</dcterms:modified>
</cp:coreProperties>
</file>