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3"/>
  </p:notesMasterIdLst>
  <p:handoutMasterIdLst>
    <p:handoutMasterId r:id="rId24"/>
  </p:handoutMasterIdLst>
  <p:sldIdLst>
    <p:sldId id="284" r:id="rId2"/>
    <p:sldId id="290" r:id="rId3"/>
    <p:sldId id="411" r:id="rId4"/>
    <p:sldId id="396" r:id="rId5"/>
    <p:sldId id="344" r:id="rId6"/>
    <p:sldId id="394" r:id="rId7"/>
    <p:sldId id="395" r:id="rId8"/>
    <p:sldId id="397" r:id="rId9"/>
    <p:sldId id="402" r:id="rId10"/>
    <p:sldId id="403" r:id="rId11"/>
    <p:sldId id="398" r:id="rId12"/>
    <p:sldId id="407" r:id="rId13"/>
    <p:sldId id="405" r:id="rId14"/>
    <p:sldId id="408" r:id="rId15"/>
    <p:sldId id="406" r:id="rId16"/>
    <p:sldId id="372" r:id="rId17"/>
    <p:sldId id="400" r:id="rId18"/>
    <p:sldId id="404" r:id="rId19"/>
    <p:sldId id="401" r:id="rId20"/>
    <p:sldId id="409" r:id="rId21"/>
    <p:sldId id="410" r:id="rId22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EF155B4E-81FF-B449-A7B4-2009799C956D}">
          <p14:sldIdLst>
            <p14:sldId id="284"/>
            <p14:sldId id="290"/>
            <p14:sldId id="394"/>
            <p14:sldId id="395"/>
            <p14:sldId id="344"/>
            <p14:sldId id="396"/>
            <p14:sldId id="402"/>
            <p14:sldId id="397"/>
            <p14:sldId id="403"/>
            <p14:sldId id="398"/>
            <p14:sldId id="407"/>
            <p14:sldId id="405"/>
            <p14:sldId id="408"/>
            <p14:sldId id="406"/>
            <p14:sldId id="372"/>
            <p14:sldId id="400"/>
            <p14:sldId id="404"/>
            <p14:sldId id="401"/>
            <p14:sldId id="409"/>
            <p14:sldId id="410"/>
          </p14:sldIdLst>
        </p14:section>
        <p14:section name="Untitled Section" id="{322C324E-CFC9-3D4D-A044-4FDB5E8EC59E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6397" autoAdjust="0"/>
    <p:restoredTop sz="94660" autoAdjust="0"/>
  </p:normalViewPr>
  <p:slideViewPr>
    <p:cSldViewPr>
      <p:cViewPr>
        <p:scale>
          <a:sx n="50" d="100"/>
          <a:sy n="50" d="100"/>
        </p:scale>
        <p:origin x="-1085" y="-1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322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9/21/2020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15480" y="1052736"/>
            <a:ext cx="9721080" cy="305420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altLang="en-US" sz="4800" dirty="0">
                <a:solidFill>
                  <a:schemeClr val="tx1"/>
                </a:solidFill>
                <a:cs typeface="Times New Roman" pitchFamily="18" charset="0"/>
              </a:rPr>
              <a:t>Surgical diseases </a:t>
            </a:r>
            <a:r>
              <a:rPr lang="en-US" altLang="en-US" sz="4800" dirty="0" smtClean="0">
                <a:solidFill>
                  <a:schemeClr val="tx1"/>
                </a:solidFill>
                <a:cs typeface="Times New Roman" pitchFamily="18" charset="0"/>
              </a:rPr>
              <a:t>of </a:t>
            </a:r>
            <a:r>
              <a:rPr lang="en-US" altLang="en-US" sz="4800" dirty="0">
                <a:solidFill>
                  <a:schemeClr val="tx1"/>
                </a:solidFill>
                <a:cs typeface="Times New Roman" pitchFamily="18" charset="0"/>
              </a:rPr>
              <a:t>esophagus</a:t>
            </a:r>
            <a:r>
              <a:rPr lang="az-Latn-AZ" altLang="en-US" sz="4800" dirty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az-Latn-AZ" altLang="en-US" sz="4800" dirty="0">
                <a:solidFill>
                  <a:schemeClr val="tx1"/>
                </a:solidFill>
                <a:cs typeface="Times New Roman" pitchFamily="18" charset="0"/>
              </a:rPr>
            </a:br>
            <a:r>
              <a:rPr lang="az-Latn-AZ" altLang="en-US" sz="8000" dirty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az-Latn-AZ" altLang="en-US" sz="8000" dirty="0">
                <a:solidFill>
                  <a:schemeClr val="tx1"/>
                </a:solidFill>
                <a:cs typeface="Times New Roman" pitchFamily="18" charset="0"/>
              </a:rPr>
            </a:br>
            <a:r>
              <a:rPr lang="en-US" sz="48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Achalasia</a:t>
            </a:r>
            <a:endParaRPr lang="az-Latn-AZ" altLang="en-US" sz="8000" i="1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240016" y="4941168"/>
            <a:ext cx="5727416" cy="122413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 smtClean="0">
                <a:cs typeface="Times New Roman" pitchFamily="18" charset="0"/>
              </a:rPr>
              <a:t>PhD. </a:t>
            </a:r>
            <a:r>
              <a:rPr lang="en-US" altLang="en-US" sz="2400" dirty="0" err="1" smtClean="0">
                <a:cs typeface="Times New Roman" pitchFamily="18" charset="0"/>
              </a:rPr>
              <a:t>Salahova</a:t>
            </a:r>
            <a:r>
              <a:rPr lang="en-US" altLang="en-US" sz="2400" dirty="0" smtClean="0">
                <a:cs typeface="Times New Roman" pitchFamily="18" charset="0"/>
              </a:rPr>
              <a:t> </a:t>
            </a:r>
            <a:r>
              <a:rPr lang="en-US" altLang="en-US" sz="2400" dirty="0" err="1" smtClean="0">
                <a:cs typeface="Times New Roman" pitchFamily="18" charset="0"/>
              </a:rPr>
              <a:t>Sevinj</a:t>
            </a:r>
            <a:endParaRPr lang="az-Latn-AZ" altLang="en-US" sz="2400" b="1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en-US" altLang="en-US" sz="2400" dirty="0" smtClean="0">
                <a:cs typeface="Times New Roman" pitchFamily="18" charset="0"/>
              </a:rPr>
              <a:t>Azerbaijan Medical </a:t>
            </a:r>
            <a:r>
              <a:rPr lang="en-US" altLang="en-US" sz="2400" dirty="0" err="1" smtClean="0">
                <a:cs typeface="Times New Roman" pitchFamily="18" charset="0"/>
              </a:rPr>
              <a:t>Univercity</a:t>
            </a:r>
            <a:endParaRPr lang="az-Latn-AZ" altLang="en-US" sz="2400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az-Latn-AZ" altLang="en-US" sz="2400" dirty="0">
                <a:cs typeface="Times New Roman" pitchFamily="18" charset="0"/>
              </a:rPr>
              <a:t>I </a:t>
            </a:r>
            <a:r>
              <a:rPr lang="en-US" altLang="en-US" sz="2400" dirty="0" smtClean="0">
                <a:cs typeface="Times New Roman" pitchFamily="18" charset="0"/>
              </a:rPr>
              <a:t>surgical diseases department</a:t>
            </a:r>
            <a:endParaRPr lang="az-Latn-AZ" altLang="en-US" sz="2400" dirty="0"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40416" y="116632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  <a:endParaRPr lang="en-US" b="1" dirty="0" smtClean="0">
              <a:cs typeface="Times New Roman" pitchFamily="18" charset="0"/>
            </a:endParaRPr>
          </a:p>
          <a:p>
            <a:pPr algn="ctr"/>
            <a:r>
              <a:rPr lang="en-US" b="1" dirty="0" smtClean="0">
                <a:cs typeface="Times New Roman" pitchFamily="18" charset="0"/>
              </a:rPr>
              <a:t>of </a:t>
            </a:r>
            <a:r>
              <a:rPr lang="en-US" b="1" dirty="0">
                <a:cs typeface="Times New Roman" pitchFamily="18" charset="0"/>
              </a:rPr>
              <a:t>esophagus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995499" y="214290"/>
            <a:ext cx="2098460" cy="5909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85800">
              <a:lnSpc>
                <a:spcPct val="90000"/>
              </a:lnSpc>
              <a:spcBef>
                <a:spcPct val="0"/>
              </a:spcBef>
            </a:pPr>
            <a:r>
              <a:rPr lang="en-US" sz="3600" b="1" dirty="0" smtClean="0">
                <a:cs typeface="Times New Roman" pitchFamily="18" charset="0"/>
              </a:rPr>
              <a:t>Definition</a:t>
            </a:r>
            <a:endParaRPr lang="ru-RU" sz="3600" dirty="0" smtClean="0">
              <a:cs typeface="Times New Roman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440" y="1412776"/>
            <a:ext cx="523430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en-US" sz="2800" b="1" dirty="0" smtClean="0">
                <a:cs typeface="Times New Roman" pitchFamily="18" charset="0"/>
              </a:rPr>
              <a:t>Achalasia is an uncommon disease of esophageal motility disorder</a:t>
            </a:r>
          </a:p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en-US" sz="2800" b="1" dirty="0" smtClean="0">
                <a:cs typeface="Times New Roman" pitchFamily="18" charset="0"/>
              </a:rPr>
              <a:t>It is characterized by degeneration of the myenteric neurons that innervate LES and esophageal body</a:t>
            </a:r>
            <a:endParaRPr lang="en-US" sz="2800" b="1" dirty="0">
              <a:cs typeface="Times New Roman" pitchFamily="18" charset="0"/>
            </a:endParaRPr>
          </a:p>
        </p:txBody>
      </p:sp>
      <p:pic>
        <p:nvPicPr>
          <p:cNvPr id="1030" name="Picture 6" descr="https://www.welcomecure.com/assets/images/disease_conditions/Achalasia-Cardia/achalasia-card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53454" y="1000108"/>
            <a:ext cx="3333750" cy="303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Achalasia</a:t>
            </a:r>
            <a:endParaRPr lang="ru-RU" dirty="0"/>
          </a:p>
        </p:txBody>
      </p:sp>
      <p:pic>
        <p:nvPicPr>
          <p:cNvPr id="1026" name="Picture 2" descr="Esophageal Achalasia | Radiology K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5274" y="1071546"/>
            <a:ext cx="4643470" cy="5000636"/>
          </a:xfrm>
          <a:prstGeom prst="rect">
            <a:avLst/>
          </a:prstGeom>
          <a:noFill/>
        </p:spPr>
      </p:pic>
      <p:pic>
        <p:nvPicPr>
          <p:cNvPr id="1028" name="Picture 4" descr="P2218 - New Endoscopic Classification of Esophageal Mucosa in Achalas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12852" y="1000108"/>
            <a:ext cx="6879148" cy="50006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7448" y="1844824"/>
            <a:ext cx="3096344" cy="1224136"/>
          </a:xfrm>
          <a:solidFill>
            <a:schemeClr val="bg1">
              <a:lumMod val="95000"/>
            </a:schemeClr>
          </a:solidFill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32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Autoimmune ?</a:t>
            </a:r>
          </a:p>
          <a:p>
            <a:pPr marL="0" indent="0" algn="just">
              <a:buNone/>
            </a:pPr>
            <a:r>
              <a:rPr lang="en-US" sz="32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Viral?</a:t>
            </a:r>
          </a:p>
          <a:p>
            <a:pPr marL="0" indent="0" algn="just">
              <a:buNone/>
            </a:pPr>
            <a:r>
              <a:rPr lang="en-US" sz="32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Familial?</a:t>
            </a:r>
          </a:p>
          <a:p>
            <a:pPr marL="0" indent="0" algn="just">
              <a:buNone/>
            </a:pPr>
            <a:endParaRPr lang="en-US" sz="28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855640" y="340558"/>
            <a:ext cx="6076051" cy="611546"/>
          </a:xfrm>
        </p:spPr>
        <p:txBody>
          <a:bodyPr/>
          <a:lstStyle/>
          <a:p>
            <a:r>
              <a:rPr lang="en-US" sz="3200" dirty="0" err="1" smtClean="0"/>
              <a:t>Ae</a:t>
            </a:r>
            <a:r>
              <a:rPr lang="az-Latn-AZ" sz="3200" dirty="0" smtClean="0"/>
              <a:t>tiology </a:t>
            </a:r>
            <a:r>
              <a:rPr lang="az-Latn-AZ" sz="3200" dirty="0"/>
              <a:t>and pathogenesis</a:t>
            </a:r>
            <a:endParaRPr lang="ru-RU" sz="32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087888" y="270892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3600" b="1" dirty="0">
                <a:solidFill>
                  <a:schemeClr val="accent1"/>
                </a:solidFill>
                <a:cs typeface="Times New Roman" pitchFamily="18" charset="0"/>
              </a:rPr>
              <a:t>There are 2 theories:</a:t>
            </a:r>
          </a:p>
          <a:p>
            <a:pPr algn="just"/>
            <a:r>
              <a:rPr lang="en-US" sz="3600" dirty="0">
                <a:cs typeface="Times New Roman" pitchFamily="18" charset="0"/>
              </a:rPr>
              <a:t>Neuron degeneration</a:t>
            </a:r>
          </a:p>
          <a:p>
            <a:pPr algn="just"/>
            <a:r>
              <a:rPr lang="en-US" sz="3600" dirty="0">
                <a:cs typeface="Times New Roman" pitchFamily="18" charset="0"/>
              </a:rPr>
              <a:t>Injury of neurons by infection</a:t>
            </a:r>
            <a:endParaRPr lang="az-Latn-AZ" sz="36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030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9416" y="1700808"/>
            <a:ext cx="10441160" cy="399129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az-Latn-AZ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4000" dirty="0" smtClean="0">
                <a:cs typeface="Times New Roman" pitchFamily="18" charset="0"/>
              </a:rPr>
              <a:t>1/100 </a:t>
            </a:r>
            <a:r>
              <a:rPr lang="en-US" sz="4000" dirty="0">
                <a:cs typeface="Times New Roman" pitchFamily="18" charset="0"/>
              </a:rPr>
              <a:t>000: 6/1000, it is more common among people aged 30-50.</a:t>
            </a:r>
          </a:p>
          <a:p>
            <a:pPr marL="0" indent="0">
              <a:buNone/>
            </a:pPr>
            <a:endParaRPr lang="en-US" sz="4000" dirty="0"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4000" dirty="0">
                <a:cs typeface="Times New Roman" pitchFamily="18" charset="0"/>
              </a:rPr>
              <a:t>Frequency of </a:t>
            </a:r>
            <a:r>
              <a:rPr lang="en-US" sz="4000" dirty="0" smtClean="0">
                <a:cs typeface="Times New Roman" pitchFamily="18" charset="0"/>
              </a:rPr>
              <a:t>gender; 3:2</a:t>
            </a:r>
            <a:endParaRPr lang="ru-RU" sz="4000" dirty="0">
              <a:cs typeface="Times New Roman" pitchFamily="18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711624" y="476672"/>
            <a:ext cx="6076051" cy="611546"/>
          </a:xfrm>
        </p:spPr>
        <p:txBody>
          <a:bodyPr/>
          <a:lstStyle/>
          <a:p>
            <a:r>
              <a:rPr lang="en-US" sz="3200" dirty="0" smtClean="0"/>
              <a:t>F</a:t>
            </a:r>
            <a:r>
              <a:rPr lang="az-Latn-AZ" sz="3200" dirty="0" smtClean="0"/>
              <a:t>requency</a:t>
            </a:r>
            <a:endParaRPr lang="ru-RU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</p:spTree>
    <p:extLst>
      <p:ext uri="{BB962C8B-B14F-4D97-AF65-F5344CB8AC3E}">
        <p14:creationId xmlns:p14="http://schemas.microsoft.com/office/powerpoint/2010/main" xmlns="" val="122757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99836846"/>
              </p:ext>
            </p:extLst>
          </p:nvPr>
        </p:nvGraphicFramePr>
        <p:xfrm>
          <a:off x="695400" y="996553"/>
          <a:ext cx="6829360" cy="53644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405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68883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204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Radiology</a:t>
                      </a:r>
                      <a:endParaRPr lang="ru-RU" sz="32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Stage I - There is no dilation in the Esophagus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Stage II - There is a longitudinal dilation in the Esophagus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Stage III - There is one “knee” in the Esophagus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Stage IV - There are several “knees” in the QB (takes the form as Sigmoid</a:t>
                      </a:r>
                      <a:r>
                        <a:rPr lang="en-US" sz="3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colon).</a:t>
                      </a:r>
                      <a:endParaRPr lang="ru-RU" sz="2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838200" y="35750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z-Latn-AZ" altLang="ja-JP" sz="14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Təsnifatı</a:t>
            </a:r>
            <a:endParaRPr kumimoji="0" lang="ru-RU" altLang="ja-JP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ja-JP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999656" y="177552"/>
            <a:ext cx="6076051" cy="611546"/>
          </a:xfrm>
        </p:spPr>
        <p:txBody>
          <a:bodyPr/>
          <a:lstStyle/>
          <a:p>
            <a:r>
              <a:rPr lang="en-US" sz="3200" dirty="0" smtClean="0"/>
              <a:t>Classification</a:t>
            </a:r>
            <a:endParaRPr lang="ru-RU" sz="3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  <p:pic>
        <p:nvPicPr>
          <p:cNvPr id="9" name="Picture 1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3388" y="1643050"/>
            <a:ext cx="3960440" cy="44984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6568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41755861"/>
              </p:ext>
            </p:extLst>
          </p:nvPr>
        </p:nvGraphicFramePr>
        <p:xfrm>
          <a:off x="263352" y="1033046"/>
          <a:ext cx="7200800" cy="5120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116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8912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0204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600" b="1" kern="1200" dirty="0" err="1" smtClean="0">
                          <a:solidFill>
                            <a:schemeClr val="lt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Manometric</a:t>
                      </a:r>
                      <a:endParaRPr lang="ru-RU" sz="3600" b="1" kern="1200" dirty="0">
                        <a:solidFill>
                          <a:schemeClr val="lt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lvl="0" indent="-457200">
                        <a:buFont typeface="Arial" pitchFamily="34" charset="0"/>
                        <a:buChar char="•"/>
                      </a:pPr>
                      <a:r>
                        <a:rPr lang="en-US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Type I (classic type) - no LES relaxation, no peristalsis in the Esophagus.</a:t>
                      </a:r>
                    </a:p>
                    <a:p>
                      <a:pPr marL="457200" lvl="0" indent="-457200">
                        <a:buFont typeface="Arial" pitchFamily="34" charset="0"/>
                        <a:buChar char="•"/>
                      </a:pPr>
                      <a:endParaRPr lang="en-US" sz="24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457200" lvl="0" indent="-457200">
                        <a:buFont typeface="Arial" pitchFamily="34" charset="0"/>
                        <a:buChar char="•"/>
                      </a:pPr>
                      <a:r>
                        <a:rPr lang="en-US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Type II (compression type) - no LES relaxation, low amplitude peristalsis in the Esophagus (pressure less than 30 mm Hg </a:t>
                      </a:r>
                      <a:r>
                        <a:rPr lang="en-US" sz="2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st</a:t>
                      </a:r>
                      <a:r>
                        <a:rPr lang="en-US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).</a:t>
                      </a:r>
                    </a:p>
                    <a:p>
                      <a:pPr marL="457200" lvl="0" indent="-457200">
                        <a:buFont typeface="Arial" pitchFamily="34" charset="0"/>
                        <a:buChar char="•"/>
                      </a:pPr>
                      <a:endParaRPr lang="en-US" sz="24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457200" lvl="0" indent="-457200">
                        <a:buFont typeface="Arial" pitchFamily="34" charset="0"/>
                        <a:buChar char="•"/>
                      </a:pPr>
                      <a:r>
                        <a:rPr lang="en-US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Type III (spastic type) - no LES relaxation, total spasms in the Esophagus (amplitudes 70 mm Hg and more).</a:t>
                      </a:r>
                      <a:endParaRPr lang="ru-RU" sz="2400" b="0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1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Classification</a:t>
            </a:r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  <p:pic>
        <p:nvPicPr>
          <p:cNvPr id="8" name="Picture 2" descr="https://www.researchgate.net/profile/Francisco_Schlottmann/publication/324897715/figure/fig1/AS:623622251110402@1525694539043/Barium-swallow-of-an-achalasia-patient-Bird-beak-narrowing-at-the-level-of-th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00642" y="928670"/>
            <a:ext cx="4433228" cy="5088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7275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8348" y="0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 smtClean="0">
                <a:solidFill>
                  <a:schemeClr val="tx1"/>
                </a:solidFill>
                <a:cs typeface="Times New Roman" pitchFamily="18" charset="0"/>
              </a:rPr>
              <a:t>Clinical Features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11590598"/>
              </p:ext>
            </p:extLst>
          </p:nvPr>
        </p:nvGraphicFramePr>
        <p:xfrm>
          <a:off x="1127448" y="1628800"/>
          <a:ext cx="10515600" cy="41076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9565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31994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29614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Dysphagia</a:t>
                      </a:r>
                      <a:endParaRPr lang="ru-RU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- Occurs after ingestion of both liquid and solid foods. Initially, it occurs more often after eating liquid food (paradoxical dysphagia).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217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Regurgitation</a:t>
                      </a:r>
                      <a:endParaRPr lang="ru-RU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- It usually occurs in a supine position, sometimes caused to aspiration.</a:t>
                      </a:r>
                      <a:r>
                        <a:rPr lang="az-Latn-AZ" sz="24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 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6807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Heartburn</a:t>
                      </a:r>
                      <a:endParaRPr lang="ru-RU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- Not due to reflux, but due to the enzymatic fermentation of stagnant foods in the esophagus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217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az-Latn-AZ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Chest pains</a:t>
                      </a:r>
                      <a:endParaRPr lang="ru-RU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- Usually appears with meals. It gets heavier at first. As the CB dilation increases, the pain intensity decreases.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</p:spTree>
    <p:extLst>
      <p:ext uri="{BB962C8B-B14F-4D97-AF65-F5344CB8AC3E}">
        <p14:creationId xmlns:p14="http://schemas.microsoft.com/office/powerpoint/2010/main" xmlns="" val="24574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1624" y="259780"/>
            <a:ext cx="6076051" cy="611546"/>
          </a:xfrm>
        </p:spPr>
        <p:txBody>
          <a:bodyPr/>
          <a:lstStyle/>
          <a:p>
            <a:r>
              <a:rPr lang="en-US" sz="3200" dirty="0" smtClean="0">
                <a:solidFill>
                  <a:schemeClr val="tx1"/>
                </a:solidFill>
                <a:cs typeface="Times New Roman" pitchFamily="18" charset="0"/>
              </a:rPr>
              <a:t>Course of diseases and complications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536505" y="1124744"/>
            <a:ext cx="2552073" cy="165310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5201" y="1565850"/>
            <a:ext cx="226857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distal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narrowing 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esofagus</a:t>
            </a:r>
            <a:endParaRPr lang="ru-RU" sz="2400" dirty="0"/>
          </a:p>
        </p:txBody>
      </p:sp>
      <p:sp>
        <p:nvSpPr>
          <p:cNvPr id="11" name="Стрелка вправо 10"/>
          <p:cNvSpPr/>
          <p:nvPr/>
        </p:nvSpPr>
        <p:spPr>
          <a:xfrm>
            <a:off x="3514428" y="1124744"/>
            <a:ext cx="3013619" cy="1713210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92352" y="1531639"/>
            <a:ext cx="262289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diffuse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enlargement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 esophagus</a:t>
            </a:r>
            <a:endParaRPr lang="ru-RU" sz="2400" dirty="0"/>
          </a:p>
        </p:txBody>
      </p:sp>
      <p:sp>
        <p:nvSpPr>
          <p:cNvPr id="12" name="Стрелка вправо 11"/>
          <p:cNvSpPr/>
          <p:nvPr/>
        </p:nvSpPr>
        <p:spPr>
          <a:xfrm>
            <a:off x="7176120" y="1027495"/>
            <a:ext cx="3805414" cy="18392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Sigmoid colon image</a:t>
            </a:r>
            <a:endParaRPr lang="ru-RU" sz="2400" dirty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023248" y="3604300"/>
            <a:ext cx="3928736" cy="1912932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07568" y="4272172"/>
            <a:ext cx="25442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   Complications</a:t>
            </a:r>
            <a:endParaRPr lang="az-Latn-A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528047" y="3473537"/>
            <a:ext cx="4187781" cy="25202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032104" y="3946060"/>
            <a:ext cx="438147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Aspiration pneumonia</a:t>
            </a:r>
          </a:p>
          <a:p>
            <a:pPr lvl="0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Candida esophagitis</a:t>
            </a:r>
          </a:p>
          <a:p>
            <a:pPr lvl="0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Cancer (risk increases by 7 times)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</p:spTree>
    <p:extLst>
      <p:ext uri="{BB962C8B-B14F-4D97-AF65-F5344CB8AC3E}">
        <p14:creationId xmlns:p14="http://schemas.microsoft.com/office/powerpoint/2010/main" xmlns="" val="76570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200" dirty="0">
                <a:solidFill>
                  <a:schemeClr val="tx1"/>
                </a:solidFill>
                <a:cs typeface="Times New Roman" pitchFamily="18" charset="0"/>
              </a:rPr>
              <a:t>Diagnosis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5" name="Овальная выноска 4"/>
          <p:cNvSpPr/>
          <p:nvPr/>
        </p:nvSpPr>
        <p:spPr>
          <a:xfrm>
            <a:off x="4038600" y="663365"/>
            <a:ext cx="2777480" cy="1325475"/>
          </a:xfrm>
          <a:prstGeom prst="wedgeEllipseCallout">
            <a:avLst>
              <a:gd name="adj1" fmla="val -52828"/>
              <a:gd name="adj2" fmla="val 72216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az-Latn-A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uspicion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27448" y="2240925"/>
            <a:ext cx="3096344" cy="512815"/>
          </a:xfrm>
          <a:prstGeom prst="roundRect">
            <a:avLst>
              <a:gd name="adj" fmla="val 36758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az-Latn-AZ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Dysphagia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575048" y="2862747"/>
            <a:ext cx="4304928" cy="793829"/>
          </a:xfrm>
          <a:prstGeom prst="roundRect">
            <a:avLst>
              <a:gd name="adj" fmla="val 36135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az-Latn-AZ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Patients who 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loss weight and with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stable weight for a long time despite dysphagia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674305" y="3782038"/>
            <a:ext cx="3141775" cy="459988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az-Latn-AZ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az-Latn-A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Paradoksal d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az-Latn-A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sfagia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976447" y="2324369"/>
            <a:ext cx="2880320" cy="504056"/>
          </a:xfrm>
          <a:prstGeom prst="roundRect">
            <a:avLst>
              <a:gd name="adj" fmla="val 31997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Chest pain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416607" y="4012032"/>
            <a:ext cx="3240360" cy="864096"/>
          </a:xfrm>
          <a:prstGeom prst="roundRect">
            <a:avLst>
              <a:gd name="adj" fmla="val 30081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 smell in the mouth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817240" y="4933563"/>
            <a:ext cx="4790928" cy="674787"/>
          </a:xfrm>
          <a:prstGeom prst="roundRect">
            <a:avLst>
              <a:gd name="adj" fmla="val 3384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824192" y="3049040"/>
            <a:ext cx="3584049" cy="742377"/>
          </a:xfrm>
          <a:prstGeom prst="roundRect">
            <a:avLst>
              <a:gd name="adj" fmla="val 28590"/>
            </a:avLst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az-Latn-AZ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Thickening in the distal sphincter region on CT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77692" y="4331300"/>
            <a:ext cx="2635833" cy="557057"/>
          </a:xfrm>
          <a:prstGeom prst="roundRect">
            <a:avLst>
              <a:gd name="adj" fmla="val 44772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Re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az-Latn-A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urgita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tion</a:t>
            </a:r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386717" y="5771832"/>
            <a:ext cx="2304256" cy="504056"/>
          </a:xfrm>
          <a:prstGeom prst="roundRect">
            <a:avLst>
              <a:gd name="adj" fmla="val 39662"/>
            </a:avLst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 flipH="1">
            <a:off x="4936492" y="5842337"/>
            <a:ext cx="17544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Heartburn</a:t>
            </a:r>
            <a:endParaRPr lang="ru-RU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3095608" y="4934634"/>
            <a:ext cx="4947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Narrowing of the distal part of the GB on radiological and endoscopic examinations</a:t>
            </a:r>
            <a:endParaRPr lang="ru-RU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</p:spTree>
    <p:extLst>
      <p:ext uri="{BB962C8B-B14F-4D97-AF65-F5344CB8AC3E}">
        <p14:creationId xmlns:p14="http://schemas.microsoft.com/office/powerpoint/2010/main" xmlns="" val="300262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9576" y="201083"/>
            <a:ext cx="7056784" cy="695172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dirty="0" smtClean="0">
                <a:solidFill>
                  <a:schemeClr val="tx1"/>
                </a:solidFill>
                <a:cs typeface="Times New Roman" pitchFamily="18" charset="0"/>
              </a:rPr>
              <a:t>Diagnosis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3392" y="3212976"/>
            <a:ext cx="111612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sz="3600" dirty="0">
                <a:cs typeface="Times New Roman" pitchFamily="18" charset="0"/>
              </a:rPr>
              <a:t>Organic diseases of the gastrointestinal tract should be </a:t>
            </a:r>
            <a:r>
              <a:rPr lang="en-US" sz="3600" dirty="0" smtClean="0">
                <a:cs typeface="Times New Roman" pitchFamily="18" charset="0"/>
              </a:rPr>
              <a:t>denial</a:t>
            </a:r>
            <a:endParaRPr lang="en-US" sz="3600" dirty="0">
              <a:cs typeface="Times New Roman" pitchFamily="18" charset="0"/>
            </a:endParaRP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sz="3600" dirty="0">
                <a:cs typeface="Times New Roman" pitchFamily="18" charset="0"/>
              </a:rPr>
              <a:t>Peristalsis of the </a:t>
            </a:r>
            <a:r>
              <a:rPr lang="en-US" sz="3600" dirty="0" smtClean="0">
                <a:cs typeface="Times New Roman" pitchFamily="18" charset="0"/>
              </a:rPr>
              <a:t>Esophagus and tonus </a:t>
            </a:r>
            <a:r>
              <a:rPr lang="en-US" sz="3600" dirty="0">
                <a:cs typeface="Times New Roman" pitchFamily="18" charset="0"/>
              </a:rPr>
              <a:t>of the lower sphincter should be assessed by functional examination</a:t>
            </a: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sz="3600" dirty="0">
                <a:cs typeface="Times New Roman" pitchFamily="18" charset="0"/>
              </a:rPr>
              <a:t>The diagnosis is mainly confirmed by </a:t>
            </a:r>
            <a:r>
              <a:rPr lang="en-US" sz="3600" dirty="0" err="1">
                <a:cs typeface="Times New Roman" pitchFamily="18" charset="0"/>
              </a:rPr>
              <a:t>manometry</a:t>
            </a:r>
            <a:endParaRPr lang="ru-RU" sz="3600" dirty="0">
              <a:cs typeface="Times New Roman" pitchFamily="18" charset="0"/>
            </a:endParaRPr>
          </a:p>
        </p:txBody>
      </p:sp>
      <p:sp>
        <p:nvSpPr>
          <p:cNvPr id="3" name="Прямоугольная выноска 2"/>
          <p:cNvSpPr/>
          <p:nvPr/>
        </p:nvSpPr>
        <p:spPr>
          <a:xfrm>
            <a:off x="3791744" y="1395626"/>
            <a:ext cx="3456384" cy="936104"/>
          </a:xfrm>
          <a:prstGeom prst="wedgeRectCallout">
            <a:avLst>
              <a:gd name="adj1" fmla="val -52132"/>
              <a:gd name="adj2" fmla="val 7625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the confirmation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</p:spTree>
    <p:extLst>
      <p:ext uri="{BB962C8B-B14F-4D97-AF65-F5344CB8AC3E}">
        <p14:creationId xmlns:p14="http://schemas.microsoft.com/office/powerpoint/2010/main" xmlns="" val="262209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9576" y="201083"/>
            <a:ext cx="7056784" cy="695172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dirty="0" smtClean="0">
                <a:solidFill>
                  <a:schemeClr val="tx1"/>
                </a:solidFill>
                <a:cs typeface="Times New Roman" pitchFamily="18" charset="0"/>
              </a:rPr>
              <a:t>Diagnosis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83432" y="1438292"/>
            <a:ext cx="3537956" cy="5587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800" b="1" dirty="0">
                <a:cs typeface="Times New Roman" pitchFamily="18" charset="0"/>
              </a:rPr>
              <a:t>Barium </a:t>
            </a:r>
            <a:r>
              <a:rPr lang="en-US" sz="2800" b="1" dirty="0" err="1">
                <a:cs typeface="Times New Roman" pitchFamily="18" charset="0"/>
              </a:rPr>
              <a:t>Esophagogram</a:t>
            </a:r>
            <a:endParaRPr lang="ru-RU" sz="2800" b="1" dirty="0">
              <a:ea typeface="MS Mincho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1384" y="2261864"/>
            <a:ext cx="4680520" cy="207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cs typeface="Times New Roman" pitchFamily="18" charset="0"/>
              </a:rPr>
              <a:t>Classical “bird’s beak” </a:t>
            </a:r>
            <a:r>
              <a:rPr lang="en-US" sz="2800" b="1" dirty="0" smtClean="0">
                <a:cs typeface="Times New Roman" pitchFamily="18" charset="0"/>
              </a:rPr>
              <a:t>appearance</a:t>
            </a: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800" b="1" dirty="0">
              <a:cs typeface="Times New Roman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ea typeface="MS Mincho"/>
                <a:cs typeface="Times New Roman" pitchFamily="18" charset="0"/>
              </a:rPr>
              <a:t>Dilated esophageal body</a:t>
            </a:r>
            <a:endParaRPr lang="ru-RU" sz="2800" b="1" dirty="0">
              <a:ea typeface="MS Mincho"/>
              <a:cs typeface="Times New Roman" pitchFamily="18" charset="0"/>
            </a:endParaRPr>
          </a:p>
        </p:txBody>
      </p:sp>
      <p:pic>
        <p:nvPicPr>
          <p:cNvPr id="4098" name="Picture 2" descr="https://image.slidesharecdn.com/roleofendoscopyinachalasiaandgerd-190527111227/95/role-of-endoscopy-in-achalasia-and-gerd-4-638.jpg?cb=15589556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31904" y="1438292"/>
            <a:ext cx="6076950" cy="456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0950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Diagnosis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flipH="1">
            <a:off x="176152" y="1847502"/>
            <a:ext cx="3111883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az-Latn-AZ" sz="2800" b="1" dirty="0" smtClean="0">
                <a:cs typeface="Times New Roman" panose="02020603050405020304" pitchFamily="18" charset="0"/>
              </a:rPr>
              <a:t>Endos</a:t>
            </a:r>
            <a:r>
              <a:rPr lang="en-US" sz="2800" b="1" dirty="0" smtClean="0">
                <a:cs typeface="Times New Roman" panose="02020603050405020304" pitchFamily="18" charset="0"/>
              </a:rPr>
              <a:t>c</a:t>
            </a:r>
            <a:r>
              <a:rPr lang="az-Latn-AZ" sz="2800" b="1" dirty="0" smtClean="0">
                <a:cs typeface="Times New Roman" panose="02020603050405020304" pitchFamily="18" charset="0"/>
              </a:rPr>
              <a:t>opy</a:t>
            </a:r>
            <a:endParaRPr lang="ru-RU" sz="2800" b="1" dirty="0"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61" t="1963" r="2167" b="3091"/>
          <a:stretch/>
        </p:blipFill>
        <p:spPr>
          <a:xfrm>
            <a:off x="5303912" y="1660919"/>
            <a:ext cx="5184576" cy="381642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40034" y="2753312"/>
            <a:ext cx="31916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cs typeface="Times New Roman" pitchFamily="18" charset="0"/>
              </a:rPr>
              <a:t>Enlarged Esophagus, </a:t>
            </a:r>
            <a:r>
              <a:rPr lang="en-US" sz="2400" dirty="0">
                <a:cs typeface="Times New Roman" pitchFamily="18" charset="0"/>
              </a:rPr>
              <a:t>old food scraps, </a:t>
            </a:r>
            <a:r>
              <a:rPr lang="en-US" sz="2400" dirty="0" err="1">
                <a:cs typeface="Times New Roman" pitchFamily="18" charset="0"/>
              </a:rPr>
              <a:t>candidal</a:t>
            </a:r>
            <a:r>
              <a:rPr lang="en-US" sz="2400" dirty="0">
                <a:cs typeface="Times New Roman" pitchFamily="18" charset="0"/>
              </a:rPr>
              <a:t> esophagitis, narrowing of the lower sphincter level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88142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Diagnosis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flipH="1">
            <a:off x="176150" y="1847502"/>
            <a:ext cx="4767721" cy="58785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800" b="1" dirty="0">
                <a:cs typeface="Times New Roman" pitchFamily="18" charset="0"/>
              </a:rPr>
              <a:t>High Resolution </a:t>
            </a:r>
            <a:r>
              <a:rPr lang="en-US" sz="2800" b="1" dirty="0" err="1">
                <a:cs typeface="Times New Roman" pitchFamily="18" charset="0"/>
              </a:rPr>
              <a:t>Manometry</a:t>
            </a:r>
            <a:endParaRPr lang="ru-RU" sz="2800" b="1" dirty="0">
              <a:ea typeface="MS Mincho"/>
              <a:cs typeface="Times New Roman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  <p:pic>
        <p:nvPicPr>
          <p:cNvPr id="5124" name="Picture 4" descr="https://www.verywellhealth.com/thmb/5YlXCZ-piR0Tb4IoL85lXQsbAns=/6000x4000/filters:no_upscale():max_bytes(150000):strip_icc()/4157830_color1-5bbd1c23c9e77c0051e043e2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95802" y="1214422"/>
            <a:ext cx="7143800" cy="528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9629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>
                <a:solidFill>
                  <a:schemeClr val="tx1"/>
                </a:solidFill>
                <a:cs typeface="Times New Roman" pitchFamily="18" charset="0"/>
              </a:rPr>
              <a:t>Diagnosis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81140" y="2599113"/>
            <a:ext cx="3586100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cs typeface="Times New Roman" pitchFamily="18" charset="0"/>
              </a:rPr>
              <a:t>Carried out for differentiation with tumors</a:t>
            </a:r>
            <a:endParaRPr lang="ru-RU" sz="1600" dirty="0">
              <a:ea typeface="MS Mincho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0588" y="1772816"/>
            <a:ext cx="3458767" cy="44627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000" b="1" dirty="0" smtClean="0">
                <a:cs typeface="Times New Roman" pitchFamily="18" charset="0"/>
              </a:rPr>
              <a:t>CT and Endoscopic Ultrasound </a:t>
            </a:r>
            <a:endParaRPr lang="ru-RU" sz="2000" b="1" dirty="0">
              <a:ea typeface="MS Mincho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43872" y="1412776"/>
            <a:ext cx="7101272" cy="468052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</p:spTree>
    <p:extLst>
      <p:ext uri="{BB962C8B-B14F-4D97-AF65-F5344CB8AC3E}">
        <p14:creationId xmlns:p14="http://schemas.microsoft.com/office/powerpoint/2010/main" xmlns="" val="280607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6910" y="214290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3600" dirty="0">
                <a:solidFill>
                  <a:schemeClr val="tx1"/>
                </a:solidFill>
                <a:cs typeface="Times New Roman" pitchFamily="18" charset="0"/>
              </a:rPr>
              <a:t>Diagnostic criteria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8084" y="1142984"/>
            <a:ext cx="742955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ü"/>
            </a:pPr>
            <a:r>
              <a:rPr lang="en-US" sz="2800" dirty="0">
                <a:cs typeface="Times New Roman" pitchFamily="18" charset="0"/>
              </a:rPr>
              <a:t>dysphagia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en-US" sz="2800" dirty="0">
                <a:cs typeface="Times New Roman" pitchFamily="18" charset="0"/>
              </a:rPr>
              <a:t>narrowing of the distal esophagus on imaging and dilation of the </a:t>
            </a:r>
            <a:r>
              <a:rPr lang="en-US" sz="2800" dirty="0" smtClean="0">
                <a:cs typeface="Times New Roman" pitchFamily="18" charset="0"/>
              </a:rPr>
              <a:t>Esophagus </a:t>
            </a:r>
            <a:r>
              <a:rPr lang="en-US" sz="2800" dirty="0">
                <a:cs typeface="Times New Roman" pitchFamily="18" charset="0"/>
              </a:rPr>
              <a:t>before narrowing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en-US" sz="2800" dirty="0" err="1">
                <a:cs typeface="Times New Roman" pitchFamily="18" charset="0"/>
              </a:rPr>
              <a:t>manometry</a:t>
            </a:r>
            <a:r>
              <a:rPr lang="en-US" sz="2800" dirty="0">
                <a:cs typeface="Times New Roman" pitchFamily="18" charset="0"/>
              </a:rPr>
              <a:t> (the main diagnostic test) is the absence of emptying of the lower sphincter at the time of ingestion (more than 10 mm Hg </a:t>
            </a:r>
            <a:r>
              <a:rPr lang="en-US" sz="2800" dirty="0" err="1">
                <a:cs typeface="Times New Roman" pitchFamily="18" charset="0"/>
              </a:rPr>
              <a:t>st</a:t>
            </a:r>
            <a:r>
              <a:rPr lang="en-US" sz="2800" dirty="0" err="1" smtClean="0">
                <a:cs typeface="Times New Roman" pitchFamily="18" charset="0"/>
              </a:rPr>
              <a:t>.</a:t>
            </a:r>
            <a:r>
              <a:rPr lang="en-US" sz="2800" dirty="0" smtClean="0">
                <a:cs typeface="Times New Roman" pitchFamily="18" charset="0"/>
              </a:rPr>
              <a:t>)</a:t>
            </a:r>
            <a:endParaRPr lang="en-US" sz="2800" dirty="0">
              <a:cs typeface="Times New Roman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en-US" sz="2800" dirty="0">
                <a:cs typeface="Times New Roman" pitchFamily="18" charset="0"/>
              </a:rPr>
              <a:t>high pressure of the lower sphincter (&gt; 40 mm Hg </a:t>
            </a:r>
            <a:r>
              <a:rPr lang="en-US" sz="2800" dirty="0" err="1">
                <a:cs typeface="Times New Roman" pitchFamily="18" charset="0"/>
              </a:rPr>
              <a:t>st</a:t>
            </a:r>
            <a:r>
              <a:rPr lang="en-US" sz="2800" dirty="0">
                <a:cs typeface="Times New Roman" pitchFamily="18" charset="0"/>
              </a:rPr>
              <a:t>)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en-US" sz="2800" dirty="0" err="1" smtClean="0">
                <a:cs typeface="Times New Roman" pitchFamily="18" charset="0"/>
              </a:rPr>
              <a:t>uncordinated</a:t>
            </a:r>
            <a:r>
              <a:rPr lang="en-US" sz="2800" dirty="0" smtClean="0">
                <a:cs typeface="Times New Roman" pitchFamily="18" charset="0"/>
              </a:rPr>
              <a:t>  </a:t>
            </a:r>
            <a:r>
              <a:rPr lang="en-US" sz="2800" dirty="0">
                <a:cs typeface="Times New Roman" pitchFamily="18" charset="0"/>
              </a:rPr>
              <a:t>peristalsis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en-US" sz="2800" dirty="0">
                <a:cs typeface="Times New Roman" pitchFamily="18" charset="0"/>
              </a:rPr>
              <a:t>absence of mass (derivative) on endoscopic </a:t>
            </a:r>
            <a:r>
              <a:rPr lang="en-US" sz="2800" dirty="0" smtClean="0">
                <a:cs typeface="Times New Roman" pitchFamily="18" charset="0"/>
              </a:rPr>
              <a:t>USG or </a:t>
            </a:r>
            <a:r>
              <a:rPr lang="en-US" sz="2800" dirty="0">
                <a:cs typeface="Times New Roman" pitchFamily="18" charset="0"/>
              </a:rPr>
              <a:t>CT</a:t>
            </a:r>
            <a:endParaRPr lang="ru-RU" sz="2800" dirty="0">
              <a:cs typeface="Times New Roman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4826" y="1214422"/>
            <a:ext cx="394335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725088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1224" y="0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chemeClr val="tx1"/>
                </a:solidFill>
                <a:cs typeface="Times New Roman" pitchFamily="18" charset="0"/>
              </a:rPr>
              <a:t>Differential diagnostics</a:t>
            </a: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" y="1440313"/>
            <a:ext cx="4310050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az-Latn-A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71500" lvl="0" indent="-571500">
              <a:buFont typeface="Wingdings" pitchFamily="2" charset="2"/>
              <a:buChar char="ü"/>
            </a:pPr>
            <a:r>
              <a:rPr lang="az-Latn-AZ" sz="2800" dirty="0">
                <a:cs typeface="Times New Roman" pitchFamily="18" charset="0"/>
              </a:rPr>
              <a:t>Diffuse and segmental esophageal spasm</a:t>
            </a:r>
          </a:p>
          <a:p>
            <a:pPr marL="571500" lvl="0" indent="-571500">
              <a:buFont typeface="Wingdings" pitchFamily="2" charset="2"/>
              <a:buChar char="ü"/>
            </a:pPr>
            <a:r>
              <a:rPr lang="az-Latn-AZ" sz="2800" dirty="0" smtClean="0">
                <a:cs typeface="Times New Roman" pitchFamily="18" charset="0"/>
              </a:rPr>
              <a:t>“</a:t>
            </a:r>
            <a:r>
              <a:rPr lang="en-US" sz="2800" dirty="0" smtClean="0">
                <a:cs typeface="Times New Roman" pitchFamily="18" charset="0"/>
              </a:rPr>
              <a:t>Nut </a:t>
            </a:r>
            <a:r>
              <a:rPr lang="en-US" sz="2800" dirty="0" err="1" smtClean="0">
                <a:cs typeface="Times New Roman" pitchFamily="18" charset="0"/>
              </a:rPr>
              <a:t>Crcker</a:t>
            </a:r>
            <a:r>
              <a:rPr lang="az-Latn-AZ" sz="2800" dirty="0" smtClean="0">
                <a:cs typeface="Times New Roman" pitchFamily="18" charset="0"/>
              </a:rPr>
              <a:t>" </a:t>
            </a:r>
            <a:r>
              <a:rPr lang="en-US" sz="2800" dirty="0" smtClean="0">
                <a:cs typeface="Times New Roman" pitchFamily="18" charset="0"/>
              </a:rPr>
              <a:t>esophagus</a:t>
            </a:r>
            <a:endParaRPr lang="az-Latn-AZ" sz="2800" dirty="0">
              <a:cs typeface="Times New Roman" pitchFamily="18" charset="0"/>
            </a:endParaRPr>
          </a:p>
          <a:p>
            <a:pPr marL="571500" lvl="0" indent="-571500">
              <a:buFont typeface="Wingdings" pitchFamily="2" charset="2"/>
              <a:buChar char="ü"/>
            </a:pPr>
            <a:r>
              <a:rPr lang="az-Latn-AZ" sz="2800" dirty="0">
                <a:cs typeface="Times New Roman" pitchFamily="18" charset="0"/>
              </a:rPr>
              <a:t>Qatroesophageal reflux disease</a:t>
            </a:r>
          </a:p>
          <a:p>
            <a:pPr marL="571500" lvl="0" indent="-571500">
              <a:buFont typeface="Wingdings" pitchFamily="2" charset="2"/>
              <a:buChar char="ü"/>
            </a:pPr>
            <a:r>
              <a:rPr lang="az-Latn-AZ" sz="2800" dirty="0" smtClean="0">
                <a:cs typeface="Times New Roman" pitchFamily="18" charset="0"/>
              </a:rPr>
              <a:t>Striktur</a:t>
            </a:r>
            <a:r>
              <a:rPr lang="en-US" sz="2800" dirty="0" err="1" smtClean="0">
                <a:cs typeface="Times New Roman" pitchFamily="18" charset="0"/>
              </a:rPr>
              <a:t>es</a:t>
            </a:r>
            <a:endParaRPr lang="az-Latn-AZ" sz="2800" dirty="0">
              <a:cs typeface="Times New Roman" pitchFamily="18" charset="0"/>
            </a:endParaRPr>
          </a:p>
          <a:p>
            <a:pPr marL="571500" lvl="0" indent="-571500">
              <a:buFont typeface="Wingdings" pitchFamily="2" charset="2"/>
              <a:buChar char="ü"/>
            </a:pPr>
            <a:r>
              <a:rPr lang="az-Latn-AZ" sz="2800" dirty="0">
                <a:cs typeface="Times New Roman" pitchFamily="18" charset="0"/>
              </a:rPr>
              <a:t>Distal tumors (especially dysphagia in recent months in elderly patients)</a:t>
            </a:r>
          </a:p>
          <a:p>
            <a:pPr marL="571500" lvl="0" indent="-571500">
              <a:buFont typeface="Wingdings" pitchFamily="2" charset="2"/>
              <a:buChar char="ü"/>
            </a:pPr>
            <a:r>
              <a:rPr lang="az-Latn-AZ" sz="2800" dirty="0">
                <a:cs typeface="Times New Roman" pitchFamily="18" charset="0"/>
              </a:rPr>
              <a:t>Cardiological diseases</a:t>
            </a:r>
            <a:endParaRPr lang="ru-RU" sz="2800" dirty="0"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2" t="1583" r="2814" b="2612"/>
          <a:stretch/>
        </p:blipFill>
        <p:spPr>
          <a:xfrm>
            <a:off x="6960096" y="1556792"/>
            <a:ext cx="5040560" cy="43725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1571612"/>
            <a:ext cx="1981200" cy="4429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00352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0132" y="266931"/>
            <a:ext cx="6076051" cy="611546"/>
          </a:xfrm>
        </p:spPr>
        <p:txBody>
          <a:bodyPr/>
          <a:lstStyle/>
          <a:p>
            <a:r>
              <a:rPr lang="az-Latn-AZ" sz="3200" dirty="0">
                <a:solidFill>
                  <a:schemeClr val="tx1"/>
                </a:solidFill>
                <a:cs typeface="Times New Roman" pitchFamily="18" charset="0"/>
              </a:rPr>
              <a:t>The principle of treatment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83432" y="1389464"/>
            <a:ext cx="37882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b="1" i="1" dirty="0">
                <a:latin typeface="Times New Roman" pitchFamily="18" charset="0"/>
                <a:cs typeface="Times New Roman" pitchFamily="18" charset="0"/>
              </a:rPr>
              <a:t>Calcium channel blockers</a:t>
            </a:r>
            <a:endParaRPr lang="ru-RU" sz="24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61055" y="1890244"/>
            <a:ext cx="4489178" cy="4921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2400" b="1" i="1" dirty="0" smtClean="0">
                <a:cs typeface="Times New Roman" pitchFamily="18" charset="0"/>
              </a:rPr>
              <a:t>E</a:t>
            </a:r>
            <a:r>
              <a:rPr lang="az-Latn-AZ" sz="2400" b="1" i="1" dirty="0" smtClean="0">
                <a:cs typeface="Times New Roman" pitchFamily="18" charset="0"/>
              </a:rPr>
              <a:t>ndoscopic </a:t>
            </a:r>
            <a:r>
              <a:rPr lang="az-Latn-AZ" sz="2400" b="1" i="1" dirty="0">
                <a:cs typeface="Times New Roman" pitchFamily="18" charset="0"/>
              </a:rPr>
              <a:t>botulinum injection</a:t>
            </a:r>
            <a:endParaRPr lang="ru-RU" sz="2400" b="1" i="1" dirty="0">
              <a:ea typeface="MS Mincho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9200" y="2448269"/>
            <a:ext cx="3324564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az-Latn-AZ" sz="2400" b="1" i="1" dirty="0" smtClean="0">
                <a:latin typeface="Times New Roman" pitchFamily="18" charset="0"/>
                <a:cs typeface="Times New Roman" pitchFamily="18" charset="0"/>
              </a:rPr>
              <a:t>Endos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az-Latn-AZ" sz="2400" b="1" i="1" dirty="0" smtClean="0">
                <a:latin typeface="Times New Roman" pitchFamily="18" charset="0"/>
                <a:cs typeface="Times New Roman" pitchFamily="18" charset="0"/>
              </a:rPr>
              <a:t>opi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az-Latn-AZ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sz="2400" b="1" i="1" dirty="0" smtClean="0">
                <a:cs typeface="Times New Roman" pitchFamily="18" charset="0"/>
              </a:rPr>
              <a:t>dilata</a:t>
            </a:r>
            <a:r>
              <a:rPr lang="en-US" sz="2400" b="1" i="1" dirty="0" err="1" smtClean="0">
                <a:cs typeface="Times New Roman" pitchFamily="18" charset="0"/>
              </a:rPr>
              <a:t>tion</a:t>
            </a:r>
            <a:endParaRPr lang="ru-RU" sz="2400" b="1" i="1" dirty="0">
              <a:ea typeface="MS Mincho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0220" y="4340183"/>
            <a:ext cx="2936253" cy="490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az-Latn-AZ" sz="2400" b="1" dirty="0">
                <a:latin typeface="Times New Roman" pitchFamily="18" charset="0"/>
                <a:cs typeface="Times New Roman" pitchFamily="18" charset="0"/>
              </a:rPr>
              <a:t>Surgical treatment</a:t>
            </a:r>
            <a:endParaRPr lang="ru-RU" sz="2400" b="1" dirty="0">
              <a:ea typeface="MS Mincho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05400" y="3642618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az-Latn-AZ" sz="2400" dirty="0">
                <a:latin typeface="Times New Roman" pitchFamily="18" charset="0"/>
                <a:cs typeface="Times New Roman" pitchFamily="18" charset="0"/>
              </a:rPr>
              <a:t>Laparoscopic myotomy and fundoplication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475936" y="5031735"/>
            <a:ext cx="23519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400" dirty="0">
                <a:cs typeface="Times New Roman" pitchFamily="18" charset="0"/>
              </a:rPr>
              <a:t>Esophageectomy</a:t>
            </a:r>
            <a:endParaRPr lang="ru-RU" sz="2400" dirty="0"/>
          </a:p>
        </p:txBody>
      </p:sp>
      <p:cxnSp>
        <p:nvCxnSpPr>
          <p:cNvPr id="11" name="Прямая со стрелкой 10"/>
          <p:cNvCxnSpPr>
            <a:stCxn id="7" idx="3"/>
            <a:endCxn id="8" idx="1"/>
          </p:cNvCxnSpPr>
          <p:nvPr/>
        </p:nvCxnSpPr>
        <p:spPr>
          <a:xfrm flipV="1">
            <a:off x="3846473" y="3873451"/>
            <a:ext cx="1258927" cy="7118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7" idx="3"/>
          </p:cNvCxnSpPr>
          <p:nvPr/>
        </p:nvCxnSpPr>
        <p:spPr>
          <a:xfrm>
            <a:off x="3846473" y="4585283"/>
            <a:ext cx="318663" cy="6534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135" r="3645" b="29367"/>
          <a:stretch/>
        </p:blipFill>
        <p:spPr>
          <a:xfrm>
            <a:off x="7152979" y="1115506"/>
            <a:ext cx="4968552" cy="243547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9840416" y="60932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</p:spTree>
    <p:extLst>
      <p:ext uri="{BB962C8B-B14F-4D97-AF65-F5344CB8AC3E}">
        <p14:creationId xmlns:p14="http://schemas.microsoft.com/office/powerpoint/2010/main" xmlns="" val="130541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2662" y="0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1484" t="16041" r="22071" b="9584"/>
          <a:stretch/>
        </p:blipFill>
        <p:spPr>
          <a:xfrm>
            <a:off x="2462782" y="1268760"/>
            <a:ext cx="7776936" cy="4896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940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2662" y="0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813" t="15749" r="21447" b="9702"/>
          <a:stretch/>
        </p:blipFill>
        <p:spPr>
          <a:xfrm>
            <a:off x="0" y="1412776"/>
            <a:ext cx="6953256" cy="5112568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67306" y="928670"/>
            <a:ext cx="34671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67702" y="3105150"/>
            <a:ext cx="3228975" cy="375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89666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2662" y="0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1535" y="0"/>
            <a:ext cx="1830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Surgical diseases 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of esophagus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382" t="16401" r="21651" b="11151"/>
          <a:stretch/>
        </p:blipFill>
        <p:spPr>
          <a:xfrm>
            <a:off x="0" y="928670"/>
            <a:ext cx="7920880" cy="496855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48600" y="1142984"/>
            <a:ext cx="4343400" cy="4462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59447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3942</TotalTime>
  <Words>663</Words>
  <Application>Microsoft Office PowerPoint</Application>
  <PresentationFormat>Произвольный</PresentationFormat>
  <Paragraphs>154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Praktiki dərs şablonu 1</vt:lpstr>
      <vt:lpstr>Surgical diseases of esophagus  Achalasia</vt:lpstr>
      <vt:lpstr>Слайд 2</vt:lpstr>
      <vt:lpstr>Achalasia</vt:lpstr>
      <vt:lpstr>Aetiology and pathogenesis</vt:lpstr>
      <vt:lpstr>Frequency</vt:lpstr>
      <vt:lpstr>Classification</vt:lpstr>
      <vt:lpstr>Classification</vt:lpstr>
      <vt:lpstr> Clinical Features </vt:lpstr>
      <vt:lpstr>Course of diseases and complications</vt:lpstr>
      <vt:lpstr>Diagnosis</vt:lpstr>
      <vt:lpstr>Diagnosis</vt:lpstr>
      <vt:lpstr>Diagnosis</vt:lpstr>
      <vt:lpstr>Diagnosis</vt:lpstr>
      <vt:lpstr>Diagnosis</vt:lpstr>
      <vt:lpstr>Diagnosis</vt:lpstr>
      <vt:lpstr>  Diagnostic criteria  </vt:lpstr>
      <vt:lpstr>   Differential diagnostics  </vt:lpstr>
      <vt:lpstr>The principle of treatment</vt:lpstr>
      <vt:lpstr>    </vt:lpstr>
      <vt:lpstr>    </vt:lpstr>
      <vt:lpstr>    </vt:lpstr>
    </vt:vector>
  </TitlesOfParts>
  <Company>ATU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windows-user</cp:lastModifiedBy>
  <cp:revision>322</cp:revision>
  <dcterms:created xsi:type="dcterms:W3CDTF">2001-04-16T20:54:45Z</dcterms:created>
  <dcterms:modified xsi:type="dcterms:W3CDTF">2020-09-21T09:07:27Z</dcterms:modified>
</cp:coreProperties>
</file>