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1"/>
  </p:notesMasterIdLst>
  <p:handoutMasterIdLst>
    <p:handoutMasterId r:id="rId22"/>
  </p:handoutMasterIdLst>
  <p:sldIdLst>
    <p:sldId id="284" r:id="rId2"/>
    <p:sldId id="290" r:id="rId3"/>
    <p:sldId id="270" r:id="rId4"/>
    <p:sldId id="291" r:id="rId5"/>
    <p:sldId id="278" r:id="rId6"/>
    <p:sldId id="292" r:id="rId7"/>
    <p:sldId id="293" r:id="rId8"/>
    <p:sldId id="294" r:id="rId9"/>
    <p:sldId id="295" r:id="rId10"/>
    <p:sldId id="296" r:id="rId11"/>
    <p:sldId id="302" r:id="rId12"/>
    <p:sldId id="297" r:id="rId13"/>
    <p:sldId id="303" r:id="rId14"/>
    <p:sldId id="298" r:id="rId15"/>
    <p:sldId id="299" r:id="rId16"/>
    <p:sldId id="304" r:id="rId17"/>
    <p:sldId id="305" r:id="rId18"/>
    <p:sldId id="301" r:id="rId19"/>
    <p:sldId id="306" r:id="rId20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3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04F4F8-3011-964B-A058-6B3684032408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BE9FC2-3E27-994A-9DCD-CDF966A41B35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2000" b="1" i="1" u="sng" dirty="0" smtClean="0">
              <a:solidFill>
                <a:schemeClr val="accent1">
                  <a:lumMod val="50000"/>
                </a:schemeClr>
              </a:solidFill>
            </a:rPr>
            <a:t>Этиология</a:t>
          </a:r>
        </a:p>
        <a:p>
          <a:pPr>
            <a:buFont typeface="Wingdings" pitchFamily="2" charset="2"/>
            <a:buChar char="ü"/>
          </a:pPr>
          <a:r>
            <a:rPr lang="ru-RU" sz="2000" b="1" i="1" u="sng" dirty="0" smtClean="0">
              <a:solidFill>
                <a:schemeClr val="accent1">
                  <a:lumMod val="50000"/>
                </a:schemeClr>
              </a:solidFill>
            </a:rPr>
            <a:t>Ослабление связочного аппарата является основной  причиной.</a:t>
          </a:r>
          <a:endParaRPr lang="ru-RU" sz="2000" b="1" i="1" u="sng" dirty="0">
            <a:solidFill>
              <a:schemeClr val="accent1">
                <a:lumMod val="50000"/>
              </a:schemeClr>
            </a:solidFill>
          </a:endParaRPr>
        </a:p>
      </dgm:t>
    </dgm:pt>
    <dgm:pt modelId="{EF404731-D680-5A4E-9A50-023095F59FE6}" type="parTrans" cxnId="{52F23BE2-45BE-7841-8D7B-1BFB3ACA625B}">
      <dgm:prSet/>
      <dgm:spPr/>
      <dgm:t>
        <a:bodyPr/>
        <a:lstStyle/>
        <a:p>
          <a:endParaRPr lang="en-US" sz="2000"/>
        </a:p>
      </dgm:t>
    </dgm:pt>
    <dgm:pt modelId="{C725D5DA-5B74-1340-8FF7-98C723120D73}" type="sibTrans" cxnId="{52F23BE2-45BE-7841-8D7B-1BFB3ACA625B}">
      <dgm:prSet/>
      <dgm:spPr/>
      <dgm:t>
        <a:bodyPr/>
        <a:lstStyle/>
        <a:p>
          <a:endParaRPr lang="en-US" sz="2000"/>
        </a:p>
      </dgm:t>
    </dgm:pt>
    <dgm:pt modelId="{DF21269A-A297-BB4B-9DF0-AB8C6948CCB2}" type="pres">
      <dgm:prSet presAssocID="{4704F4F8-3011-964B-A058-6B368403240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30505F-077E-4843-8936-12CA1B99F43C}" type="pres">
      <dgm:prSet presAssocID="{E9BE9FC2-3E27-994A-9DCD-CDF966A41B35}" presName="parentLin" presStyleCnt="0"/>
      <dgm:spPr/>
    </dgm:pt>
    <dgm:pt modelId="{C70F5E20-2C08-FF42-935A-40DE2D33F915}" type="pres">
      <dgm:prSet presAssocID="{E9BE9FC2-3E27-994A-9DCD-CDF966A41B35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CD2F8C89-078E-274F-B15B-E552DB8C84BC}" type="pres">
      <dgm:prSet presAssocID="{E9BE9FC2-3E27-994A-9DCD-CDF966A41B3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5B1AFB-9359-4945-8B03-22D1AA88AF76}" type="pres">
      <dgm:prSet presAssocID="{E9BE9FC2-3E27-994A-9DCD-CDF966A41B35}" presName="negativeSpace" presStyleCnt="0"/>
      <dgm:spPr/>
    </dgm:pt>
    <dgm:pt modelId="{83DEE394-7FB5-0642-9830-E8D4BFCF6825}" type="pres">
      <dgm:prSet presAssocID="{E9BE9FC2-3E27-994A-9DCD-CDF966A41B35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2FEF7757-EFA4-D146-B28F-4B41245BCA87}" type="presOf" srcId="{E9BE9FC2-3E27-994A-9DCD-CDF966A41B35}" destId="{C70F5E20-2C08-FF42-935A-40DE2D33F915}" srcOrd="0" destOrd="0" presId="urn:microsoft.com/office/officeart/2005/8/layout/list1"/>
    <dgm:cxn modelId="{BF710FDE-9745-914D-AA61-5300BDB2DADE}" type="presOf" srcId="{E9BE9FC2-3E27-994A-9DCD-CDF966A41B35}" destId="{CD2F8C89-078E-274F-B15B-E552DB8C84BC}" srcOrd="1" destOrd="0" presId="urn:microsoft.com/office/officeart/2005/8/layout/list1"/>
    <dgm:cxn modelId="{52F23BE2-45BE-7841-8D7B-1BFB3ACA625B}" srcId="{4704F4F8-3011-964B-A058-6B3684032408}" destId="{E9BE9FC2-3E27-994A-9DCD-CDF966A41B35}" srcOrd="0" destOrd="0" parTransId="{EF404731-D680-5A4E-9A50-023095F59FE6}" sibTransId="{C725D5DA-5B74-1340-8FF7-98C723120D73}"/>
    <dgm:cxn modelId="{7D5F8467-4FA3-524A-A2FF-9229CA69A15E}" type="presOf" srcId="{4704F4F8-3011-964B-A058-6B3684032408}" destId="{DF21269A-A297-BB4B-9DF0-AB8C6948CCB2}" srcOrd="0" destOrd="0" presId="urn:microsoft.com/office/officeart/2005/8/layout/list1"/>
    <dgm:cxn modelId="{12F2755E-E97B-584B-9E64-7C2474598456}" type="presParOf" srcId="{DF21269A-A297-BB4B-9DF0-AB8C6948CCB2}" destId="{4530505F-077E-4843-8936-12CA1B99F43C}" srcOrd="0" destOrd="0" presId="urn:microsoft.com/office/officeart/2005/8/layout/list1"/>
    <dgm:cxn modelId="{8C0A8E22-78FF-DB44-945E-FB13AFAE7B9B}" type="presParOf" srcId="{4530505F-077E-4843-8936-12CA1B99F43C}" destId="{C70F5E20-2C08-FF42-935A-40DE2D33F915}" srcOrd="0" destOrd="0" presId="urn:microsoft.com/office/officeart/2005/8/layout/list1"/>
    <dgm:cxn modelId="{C246D96C-BF2F-4B4A-A904-37EF2AE9209D}" type="presParOf" srcId="{4530505F-077E-4843-8936-12CA1B99F43C}" destId="{CD2F8C89-078E-274F-B15B-E552DB8C84BC}" srcOrd="1" destOrd="0" presId="urn:microsoft.com/office/officeart/2005/8/layout/list1"/>
    <dgm:cxn modelId="{2AA2535D-FD37-2745-8B34-D8E1B87AF5A1}" type="presParOf" srcId="{DF21269A-A297-BB4B-9DF0-AB8C6948CCB2}" destId="{6C5B1AFB-9359-4945-8B03-22D1AA88AF76}" srcOrd="1" destOrd="0" presId="urn:microsoft.com/office/officeart/2005/8/layout/list1"/>
    <dgm:cxn modelId="{2A0248E4-9D18-5046-858E-CF2388762B44}" type="presParOf" srcId="{DF21269A-A297-BB4B-9DF0-AB8C6948CCB2}" destId="{83DEE394-7FB5-0642-9830-E8D4BFCF6825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04F4F8-3011-964B-A058-6B3684032408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BE9FC2-3E27-994A-9DCD-CDF966A41B35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sz="2000" b="1" i="1" u="sng" dirty="0" smtClean="0">
              <a:solidFill>
                <a:schemeClr val="accent1">
                  <a:lumMod val="50000"/>
                </a:schemeClr>
              </a:solidFill>
            </a:rPr>
            <a:t>Патогенез и течение</a:t>
          </a:r>
          <a:endParaRPr lang="az-Latn-AZ" sz="2000" b="1" i="1" u="sng" dirty="0">
            <a:solidFill>
              <a:schemeClr val="accent1">
                <a:lumMod val="50000"/>
              </a:schemeClr>
            </a:solidFill>
          </a:endParaRPr>
        </a:p>
        <a:p>
          <a:pPr>
            <a:buFont typeface="Wingdings" pitchFamily="2" charset="2"/>
            <a:buChar char="ü"/>
          </a:pPr>
          <a:r>
            <a:rPr lang="ru-RU" sz="2000" dirty="0" smtClean="0">
              <a:solidFill>
                <a:schemeClr val="accent1">
                  <a:lumMod val="50000"/>
                </a:schemeClr>
              </a:solidFill>
            </a:rPr>
            <a:t>Острая форма заворота-вызывает некроз желудка. </a:t>
          </a:r>
        </a:p>
        <a:p>
          <a:pPr>
            <a:buFont typeface="Wingdings" pitchFamily="2" charset="2"/>
            <a:buChar char="ü"/>
          </a:pPr>
          <a:r>
            <a:rPr lang="ru-RU" sz="2000" dirty="0" smtClean="0">
              <a:solidFill>
                <a:schemeClr val="accent1">
                  <a:lumMod val="50000"/>
                </a:schemeClr>
              </a:solidFill>
            </a:rPr>
            <a:t>Хроническая форма заворота сопровождается болью, а иногда грыжей пищевода.</a:t>
          </a:r>
          <a:r>
            <a:rPr lang="az-Latn-AZ" sz="2000" dirty="0">
              <a:solidFill>
                <a:schemeClr val="accent1">
                  <a:lumMod val="50000"/>
                </a:schemeClr>
              </a:solidFill>
            </a:rPr>
            <a:t/>
          </a:r>
          <a:br>
            <a:rPr lang="az-Latn-AZ" sz="2000" dirty="0">
              <a:solidFill>
                <a:schemeClr val="accent1">
                  <a:lumMod val="50000"/>
                </a:schemeClr>
              </a:solidFill>
            </a:rPr>
          </a:br>
          <a:endParaRPr lang="az-Latn-AZ" sz="2000" b="1" i="1" u="sng" dirty="0">
            <a:solidFill>
              <a:schemeClr val="accent1">
                <a:lumMod val="50000"/>
              </a:schemeClr>
            </a:solidFill>
          </a:endParaRPr>
        </a:p>
      </dgm:t>
    </dgm:pt>
    <dgm:pt modelId="{EF404731-D680-5A4E-9A50-023095F59FE6}" type="parTrans" cxnId="{52F23BE2-45BE-7841-8D7B-1BFB3ACA625B}">
      <dgm:prSet/>
      <dgm:spPr/>
      <dgm:t>
        <a:bodyPr/>
        <a:lstStyle/>
        <a:p>
          <a:endParaRPr lang="en-US" sz="2000"/>
        </a:p>
      </dgm:t>
    </dgm:pt>
    <dgm:pt modelId="{C725D5DA-5B74-1340-8FF7-98C723120D73}" type="sibTrans" cxnId="{52F23BE2-45BE-7841-8D7B-1BFB3ACA625B}">
      <dgm:prSet/>
      <dgm:spPr/>
      <dgm:t>
        <a:bodyPr/>
        <a:lstStyle/>
        <a:p>
          <a:endParaRPr lang="en-US" sz="2000"/>
        </a:p>
      </dgm:t>
    </dgm:pt>
    <dgm:pt modelId="{DF21269A-A297-BB4B-9DF0-AB8C6948CCB2}" type="pres">
      <dgm:prSet presAssocID="{4704F4F8-3011-964B-A058-6B368403240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30505F-077E-4843-8936-12CA1B99F43C}" type="pres">
      <dgm:prSet presAssocID="{E9BE9FC2-3E27-994A-9DCD-CDF966A41B35}" presName="parentLin" presStyleCnt="0"/>
      <dgm:spPr/>
    </dgm:pt>
    <dgm:pt modelId="{C70F5E20-2C08-FF42-935A-40DE2D33F915}" type="pres">
      <dgm:prSet presAssocID="{E9BE9FC2-3E27-994A-9DCD-CDF966A41B35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CD2F8C89-078E-274F-B15B-E552DB8C84BC}" type="pres">
      <dgm:prSet presAssocID="{E9BE9FC2-3E27-994A-9DCD-CDF966A41B3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5B1AFB-9359-4945-8B03-22D1AA88AF76}" type="pres">
      <dgm:prSet presAssocID="{E9BE9FC2-3E27-994A-9DCD-CDF966A41B35}" presName="negativeSpace" presStyleCnt="0"/>
      <dgm:spPr/>
    </dgm:pt>
    <dgm:pt modelId="{83DEE394-7FB5-0642-9830-E8D4BFCF6825}" type="pres">
      <dgm:prSet presAssocID="{E9BE9FC2-3E27-994A-9DCD-CDF966A41B35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2FEF7757-EFA4-D146-B28F-4B41245BCA87}" type="presOf" srcId="{E9BE9FC2-3E27-994A-9DCD-CDF966A41B35}" destId="{C70F5E20-2C08-FF42-935A-40DE2D33F915}" srcOrd="0" destOrd="0" presId="urn:microsoft.com/office/officeart/2005/8/layout/list1"/>
    <dgm:cxn modelId="{BF710FDE-9745-914D-AA61-5300BDB2DADE}" type="presOf" srcId="{E9BE9FC2-3E27-994A-9DCD-CDF966A41B35}" destId="{CD2F8C89-078E-274F-B15B-E552DB8C84BC}" srcOrd="1" destOrd="0" presId="urn:microsoft.com/office/officeart/2005/8/layout/list1"/>
    <dgm:cxn modelId="{52F23BE2-45BE-7841-8D7B-1BFB3ACA625B}" srcId="{4704F4F8-3011-964B-A058-6B3684032408}" destId="{E9BE9FC2-3E27-994A-9DCD-CDF966A41B35}" srcOrd="0" destOrd="0" parTransId="{EF404731-D680-5A4E-9A50-023095F59FE6}" sibTransId="{C725D5DA-5B74-1340-8FF7-98C723120D73}"/>
    <dgm:cxn modelId="{7D5F8467-4FA3-524A-A2FF-9229CA69A15E}" type="presOf" srcId="{4704F4F8-3011-964B-A058-6B3684032408}" destId="{DF21269A-A297-BB4B-9DF0-AB8C6948CCB2}" srcOrd="0" destOrd="0" presId="urn:microsoft.com/office/officeart/2005/8/layout/list1"/>
    <dgm:cxn modelId="{12F2755E-E97B-584B-9E64-7C2474598456}" type="presParOf" srcId="{DF21269A-A297-BB4B-9DF0-AB8C6948CCB2}" destId="{4530505F-077E-4843-8936-12CA1B99F43C}" srcOrd="0" destOrd="0" presId="urn:microsoft.com/office/officeart/2005/8/layout/list1"/>
    <dgm:cxn modelId="{8C0A8E22-78FF-DB44-945E-FB13AFAE7B9B}" type="presParOf" srcId="{4530505F-077E-4843-8936-12CA1B99F43C}" destId="{C70F5E20-2C08-FF42-935A-40DE2D33F915}" srcOrd="0" destOrd="0" presId="urn:microsoft.com/office/officeart/2005/8/layout/list1"/>
    <dgm:cxn modelId="{C246D96C-BF2F-4B4A-A904-37EF2AE9209D}" type="presParOf" srcId="{4530505F-077E-4843-8936-12CA1B99F43C}" destId="{CD2F8C89-078E-274F-B15B-E552DB8C84BC}" srcOrd="1" destOrd="0" presId="urn:microsoft.com/office/officeart/2005/8/layout/list1"/>
    <dgm:cxn modelId="{2AA2535D-FD37-2745-8B34-D8E1B87AF5A1}" type="presParOf" srcId="{DF21269A-A297-BB4B-9DF0-AB8C6948CCB2}" destId="{6C5B1AFB-9359-4945-8B03-22D1AA88AF76}" srcOrd="1" destOrd="0" presId="urn:microsoft.com/office/officeart/2005/8/layout/list1"/>
    <dgm:cxn modelId="{2A0248E4-9D18-5046-858E-CF2388762B44}" type="presParOf" srcId="{DF21269A-A297-BB4B-9DF0-AB8C6948CCB2}" destId="{83DEE394-7FB5-0642-9830-E8D4BFCF6825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849523-FEF5-404F-84E8-02AA7E42ABE9}" type="doc">
      <dgm:prSet loTypeId="urn:microsoft.com/office/officeart/2005/8/layout/arrow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ADDD49-149C-0042-BE1C-6C4FDED336EE}">
      <dgm:prSet phldrT="[Text]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Острый заворот</a:t>
          </a:r>
          <a:r>
            <a:rPr lang="az-Latn-AZ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az-Latn-AZ" dirty="0">
              <a:solidFill>
                <a:schemeClr val="accent1">
                  <a:lumMod val="50000"/>
                </a:schemeClr>
              </a:solidFill>
            </a:rPr>
            <a:t>– </a:t>
          </a: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срочная операция</a:t>
          </a:r>
          <a:r>
            <a:rPr lang="az-Latn-AZ" dirty="0" smtClean="0">
              <a:solidFill>
                <a:schemeClr val="accent1">
                  <a:lumMod val="50000"/>
                </a:schemeClr>
              </a:solidFill>
            </a:rPr>
            <a:t>: </a:t>
          </a: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гастропексия или резекция</a:t>
          </a:r>
          <a:endParaRPr lang="az-Latn-AZ" dirty="0">
            <a:solidFill>
              <a:schemeClr val="accent1">
                <a:lumMod val="50000"/>
              </a:schemeClr>
            </a:solidFill>
          </a:endParaRPr>
        </a:p>
        <a:p>
          <a:pPr>
            <a:buFont typeface="Wingdings" pitchFamily="2" charset="2"/>
            <a:buChar char="ü"/>
          </a:pPr>
          <a:endParaRPr lang="az-Latn-AZ" dirty="0">
            <a:solidFill>
              <a:schemeClr val="accent1">
                <a:lumMod val="50000"/>
              </a:schemeClr>
            </a:solidFill>
          </a:endParaRPr>
        </a:p>
      </dgm:t>
    </dgm:pt>
    <dgm:pt modelId="{C55A7442-DC88-EB45-A7E0-5B213885AEBB}" type="parTrans" cxnId="{F6454B96-FF8A-E14A-AE1A-A8074CD86285}">
      <dgm:prSet/>
      <dgm:spPr/>
      <dgm:t>
        <a:bodyPr/>
        <a:lstStyle/>
        <a:p>
          <a:endParaRPr lang="en-US"/>
        </a:p>
      </dgm:t>
    </dgm:pt>
    <dgm:pt modelId="{0AACEAD8-9BE6-7D44-BB01-C804AE1840AB}" type="sibTrans" cxnId="{F6454B96-FF8A-E14A-AE1A-A8074CD86285}">
      <dgm:prSet/>
      <dgm:spPr/>
      <dgm:t>
        <a:bodyPr/>
        <a:lstStyle/>
        <a:p>
          <a:endParaRPr lang="en-US"/>
        </a:p>
      </dgm:t>
    </dgm:pt>
    <dgm:pt modelId="{A9D7D800-A0C7-934D-882D-21E9A9391401}">
      <dgm:prSet phldrT="[Text]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Хронический заворот </a:t>
          </a:r>
          <a:r>
            <a:rPr lang="az-Latn-AZ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az-Latn-AZ" dirty="0">
              <a:solidFill>
                <a:schemeClr val="accent1">
                  <a:lumMod val="50000"/>
                </a:schemeClr>
              </a:solidFill>
            </a:rPr>
            <a:t>– </a:t>
          </a: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гастропексия</a:t>
          </a:r>
          <a:endParaRPr lang="en-US" dirty="0"/>
        </a:p>
      </dgm:t>
    </dgm:pt>
    <dgm:pt modelId="{B79B9F29-D65D-8C46-8A40-FAF4FDC2B4CB}" type="parTrans" cxnId="{65906E7F-F130-7949-96FB-FB1AEE80EAAC}">
      <dgm:prSet/>
      <dgm:spPr/>
      <dgm:t>
        <a:bodyPr/>
        <a:lstStyle/>
        <a:p>
          <a:endParaRPr lang="en-US"/>
        </a:p>
      </dgm:t>
    </dgm:pt>
    <dgm:pt modelId="{50DDA5A5-1CFF-F340-AD4E-99F8E1A865B4}" type="sibTrans" cxnId="{65906E7F-F130-7949-96FB-FB1AEE80EAAC}">
      <dgm:prSet/>
      <dgm:spPr/>
      <dgm:t>
        <a:bodyPr/>
        <a:lstStyle/>
        <a:p>
          <a:endParaRPr lang="en-US"/>
        </a:p>
      </dgm:t>
    </dgm:pt>
    <dgm:pt modelId="{FABA32DF-E469-FC46-9B24-4CB7B85EFAFC}" type="pres">
      <dgm:prSet presAssocID="{9F849523-FEF5-404F-84E8-02AA7E42ABE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1967DD-717D-D142-A8D4-6F42C102BD3E}" type="pres">
      <dgm:prSet presAssocID="{32ADDD49-149C-0042-BE1C-6C4FDED336EE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A373D7-E1AE-924A-B693-39F028FB95A3}" type="pres">
      <dgm:prSet presAssocID="{A9D7D800-A0C7-934D-882D-21E9A9391401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DF4DE5-B2EF-B04A-81C1-38AC1C70E86E}" type="presOf" srcId="{32ADDD49-149C-0042-BE1C-6C4FDED336EE}" destId="{DF1967DD-717D-D142-A8D4-6F42C102BD3E}" srcOrd="0" destOrd="0" presId="urn:microsoft.com/office/officeart/2005/8/layout/arrow1"/>
    <dgm:cxn modelId="{F6454B96-FF8A-E14A-AE1A-A8074CD86285}" srcId="{9F849523-FEF5-404F-84E8-02AA7E42ABE9}" destId="{32ADDD49-149C-0042-BE1C-6C4FDED336EE}" srcOrd="0" destOrd="0" parTransId="{C55A7442-DC88-EB45-A7E0-5B213885AEBB}" sibTransId="{0AACEAD8-9BE6-7D44-BB01-C804AE1840AB}"/>
    <dgm:cxn modelId="{ECD6A826-AC88-8D4C-BD2A-6936F2CF9F0F}" type="presOf" srcId="{A9D7D800-A0C7-934D-882D-21E9A9391401}" destId="{A1A373D7-E1AE-924A-B693-39F028FB95A3}" srcOrd="0" destOrd="0" presId="urn:microsoft.com/office/officeart/2005/8/layout/arrow1"/>
    <dgm:cxn modelId="{65906E7F-F130-7949-96FB-FB1AEE80EAAC}" srcId="{9F849523-FEF5-404F-84E8-02AA7E42ABE9}" destId="{A9D7D800-A0C7-934D-882D-21E9A9391401}" srcOrd="1" destOrd="0" parTransId="{B79B9F29-D65D-8C46-8A40-FAF4FDC2B4CB}" sibTransId="{50DDA5A5-1CFF-F340-AD4E-99F8E1A865B4}"/>
    <dgm:cxn modelId="{22B598B7-00C9-FF46-B79B-9434E3C8F148}" type="presOf" srcId="{9F849523-FEF5-404F-84E8-02AA7E42ABE9}" destId="{FABA32DF-E469-FC46-9B24-4CB7B85EFAFC}" srcOrd="0" destOrd="0" presId="urn:microsoft.com/office/officeart/2005/8/layout/arrow1"/>
    <dgm:cxn modelId="{DF41B06F-6C1C-434E-A155-2D033B79BF0E}" type="presParOf" srcId="{FABA32DF-E469-FC46-9B24-4CB7B85EFAFC}" destId="{DF1967DD-717D-D142-A8D4-6F42C102BD3E}" srcOrd="0" destOrd="0" presId="urn:microsoft.com/office/officeart/2005/8/layout/arrow1"/>
    <dgm:cxn modelId="{41FF4977-11F6-F540-943C-9BD80E69B3F1}" type="presParOf" srcId="{FABA32DF-E469-FC46-9B24-4CB7B85EFAFC}" destId="{A1A373D7-E1AE-924A-B693-39F028FB95A3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6870F63-2C61-47A2-BF86-DD60AAEEFBC9}" type="doc">
      <dgm:prSet loTypeId="urn:microsoft.com/office/officeart/2005/8/layout/cycle8" loCatId="cycle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0B88088E-B309-41A0-B716-B7C8D711C0C5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2500" b="1" kern="1200" dirty="0" smtClean="0">
              <a:solidFill>
                <a:schemeClr val="tx1"/>
              </a:solidFill>
            </a:rPr>
            <a:t>Эмфизема желудка.</a:t>
          </a:r>
          <a:endParaRPr lang="ru-RU" sz="2500" b="1" kern="1200" dirty="0">
            <a:solidFill>
              <a:schemeClr val="tx1"/>
            </a:solidFill>
          </a:endParaRPr>
        </a:p>
      </dgm:t>
    </dgm:pt>
    <dgm:pt modelId="{13E46842-047C-47E1-AFDC-8E22731E0D0D}" type="parTrans" cxnId="{C4F84B82-4CE4-4ECA-A411-9899AB4C237C}">
      <dgm:prSet/>
      <dgm:spPr/>
      <dgm:t>
        <a:bodyPr/>
        <a:lstStyle/>
        <a:p>
          <a:endParaRPr lang="ru-RU"/>
        </a:p>
      </dgm:t>
    </dgm:pt>
    <dgm:pt modelId="{991E76E5-EF5B-4923-8264-314494BFA8CF}" type="sibTrans" cxnId="{C4F84B82-4CE4-4ECA-A411-9899AB4C237C}">
      <dgm:prSet/>
      <dgm:spPr/>
      <dgm:t>
        <a:bodyPr/>
        <a:lstStyle/>
        <a:p>
          <a:endParaRPr lang="ru-RU"/>
        </a:p>
      </dgm:t>
    </dgm:pt>
    <dgm:pt modelId="{1AD45EC4-D246-4F3E-986E-4755BDEE95F1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2400" b="1" kern="1200" dirty="0" smtClean="0">
              <a:solidFill>
                <a:schemeClr val="tx1"/>
              </a:solidFill>
            </a:rPr>
            <a:t>Разрыв  или отрыв части  селезенки во</a:t>
          </a:r>
          <a:r>
            <a:rPr lang="ru-RU" sz="2400" b="1" kern="1200" baseline="0" dirty="0" smtClean="0">
              <a:solidFill>
                <a:schemeClr val="tx1"/>
              </a:solidFill>
            </a:rPr>
            <a:t> время заворота</a:t>
          </a:r>
          <a:endParaRPr lang="ru-RU" sz="2400" b="1" kern="1200" dirty="0">
            <a:solidFill>
              <a:schemeClr val="tx1"/>
            </a:solidFill>
          </a:endParaRPr>
        </a:p>
      </dgm:t>
    </dgm:pt>
    <dgm:pt modelId="{73B22265-F25C-4519-B307-33025786A593}" type="parTrans" cxnId="{386656AA-7AFB-417D-89F8-19285E76D211}">
      <dgm:prSet/>
      <dgm:spPr/>
      <dgm:t>
        <a:bodyPr/>
        <a:lstStyle/>
        <a:p>
          <a:endParaRPr lang="ru-RU"/>
        </a:p>
      </dgm:t>
    </dgm:pt>
    <dgm:pt modelId="{14B15869-DB7B-4D83-BCF2-25B6430F7FD0}" type="sibTrans" cxnId="{386656AA-7AFB-417D-89F8-19285E76D211}">
      <dgm:prSet/>
      <dgm:spPr/>
      <dgm:t>
        <a:bodyPr/>
        <a:lstStyle/>
        <a:p>
          <a:endParaRPr lang="ru-RU"/>
        </a:p>
      </dgm:t>
    </dgm:pt>
    <dgm:pt modelId="{3A9E87DC-C5EF-4DD0-9335-369D3A0A5E0D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2000" b="1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В редких случаях перфорация желудка</a:t>
          </a:r>
          <a:endParaRPr lang="ru-RU" sz="2000" b="1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A9F2C600-3BFD-48FF-B24A-E115A9768CCA}" type="parTrans" cxnId="{4F6E52EC-A8AE-42B1-9C10-639B6B5F31F1}">
      <dgm:prSet/>
      <dgm:spPr/>
      <dgm:t>
        <a:bodyPr/>
        <a:lstStyle/>
        <a:p>
          <a:endParaRPr lang="ru-RU"/>
        </a:p>
      </dgm:t>
    </dgm:pt>
    <dgm:pt modelId="{71A6D397-C965-4CAF-A4C4-26F6B237CD42}" type="sibTrans" cxnId="{4F6E52EC-A8AE-42B1-9C10-639B6B5F31F1}">
      <dgm:prSet/>
      <dgm:spPr/>
      <dgm:t>
        <a:bodyPr/>
        <a:lstStyle/>
        <a:p>
          <a:endParaRPr lang="ru-RU"/>
        </a:p>
      </dgm:t>
    </dgm:pt>
    <dgm:pt modelId="{8FCD65C4-A225-4BEF-9B03-8946B8086BF5}" type="pres">
      <dgm:prSet presAssocID="{46870F63-2C61-47A2-BF86-DD60AAEEFBC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165751-C3BA-4A28-BC70-334A9E1A24C5}" type="pres">
      <dgm:prSet presAssocID="{46870F63-2C61-47A2-BF86-DD60AAEEFBC9}" presName="wedge1" presStyleLbl="node1" presStyleIdx="0" presStyleCnt="3"/>
      <dgm:spPr/>
      <dgm:t>
        <a:bodyPr/>
        <a:lstStyle/>
        <a:p>
          <a:endParaRPr lang="ru-RU"/>
        </a:p>
      </dgm:t>
    </dgm:pt>
    <dgm:pt modelId="{AB306093-8033-4F68-9B7D-F1C92A187E04}" type="pres">
      <dgm:prSet presAssocID="{46870F63-2C61-47A2-BF86-DD60AAEEFBC9}" presName="dummy1a" presStyleCnt="0"/>
      <dgm:spPr/>
    </dgm:pt>
    <dgm:pt modelId="{3F3F86A0-B923-4298-99D7-DE95DCA52F78}" type="pres">
      <dgm:prSet presAssocID="{46870F63-2C61-47A2-BF86-DD60AAEEFBC9}" presName="dummy1b" presStyleCnt="0"/>
      <dgm:spPr/>
    </dgm:pt>
    <dgm:pt modelId="{80689096-D312-40CB-9F59-E6C5F60F2518}" type="pres">
      <dgm:prSet presAssocID="{46870F63-2C61-47A2-BF86-DD60AAEEFBC9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31F684-5B69-4D07-966C-16E5E080980D}" type="pres">
      <dgm:prSet presAssocID="{46870F63-2C61-47A2-BF86-DD60AAEEFBC9}" presName="wedge2" presStyleLbl="node1" presStyleIdx="1" presStyleCnt="3" custLinFactNeighborX="-106" custLinFactNeighborY="-1756"/>
      <dgm:spPr/>
      <dgm:t>
        <a:bodyPr/>
        <a:lstStyle/>
        <a:p>
          <a:endParaRPr lang="ru-RU"/>
        </a:p>
      </dgm:t>
    </dgm:pt>
    <dgm:pt modelId="{214743E5-DF89-4C8A-B2E3-4098CCA00ED4}" type="pres">
      <dgm:prSet presAssocID="{46870F63-2C61-47A2-BF86-DD60AAEEFBC9}" presName="dummy2a" presStyleCnt="0"/>
      <dgm:spPr/>
    </dgm:pt>
    <dgm:pt modelId="{DD5FDC12-23CC-4DD8-BDEF-93B0283BFD9B}" type="pres">
      <dgm:prSet presAssocID="{46870F63-2C61-47A2-BF86-DD60AAEEFBC9}" presName="dummy2b" presStyleCnt="0"/>
      <dgm:spPr/>
    </dgm:pt>
    <dgm:pt modelId="{FE50ECB8-377C-4A52-A330-9724539D0212}" type="pres">
      <dgm:prSet presAssocID="{46870F63-2C61-47A2-BF86-DD60AAEEFBC9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957CE-71B0-4524-89D0-DEBF43A75853}" type="pres">
      <dgm:prSet presAssocID="{46870F63-2C61-47A2-BF86-DD60AAEEFBC9}" presName="wedge3" presStyleLbl="node1" presStyleIdx="2" presStyleCnt="3"/>
      <dgm:spPr/>
      <dgm:t>
        <a:bodyPr/>
        <a:lstStyle/>
        <a:p>
          <a:endParaRPr lang="ru-RU"/>
        </a:p>
      </dgm:t>
    </dgm:pt>
    <dgm:pt modelId="{F7B94D0A-0DF5-45C3-940F-D64A1637B937}" type="pres">
      <dgm:prSet presAssocID="{46870F63-2C61-47A2-BF86-DD60AAEEFBC9}" presName="dummy3a" presStyleCnt="0"/>
      <dgm:spPr/>
    </dgm:pt>
    <dgm:pt modelId="{6F63E570-A733-49EF-9CAE-F78BBD0DC04C}" type="pres">
      <dgm:prSet presAssocID="{46870F63-2C61-47A2-BF86-DD60AAEEFBC9}" presName="dummy3b" presStyleCnt="0"/>
      <dgm:spPr/>
    </dgm:pt>
    <dgm:pt modelId="{CD6343B8-075F-4001-A605-1DA9C9920DE7}" type="pres">
      <dgm:prSet presAssocID="{46870F63-2C61-47A2-BF86-DD60AAEEFBC9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68F430-5038-45C8-B0B3-3BDF65883673}" type="pres">
      <dgm:prSet presAssocID="{991E76E5-EF5B-4923-8264-314494BFA8CF}" presName="arrowWedge1" presStyleLbl="fgSibTrans2D1" presStyleIdx="0" presStyleCnt="3"/>
      <dgm:spPr/>
    </dgm:pt>
    <dgm:pt modelId="{66F13017-52EF-49AE-A394-D02882050EB1}" type="pres">
      <dgm:prSet presAssocID="{14B15869-DB7B-4D83-BCF2-25B6430F7FD0}" presName="arrowWedge2" presStyleLbl="fgSibTrans2D1" presStyleIdx="1" presStyleCnt="3" custLinFactNeighborX="2721" custLinFactNeighborY="492"/>
      <dgm:spPr/>
    </dgm:pt>
    <dgm:pt modelId="{A4483550-872B-4ECD-B1F5-C022DA4BFBF7}" type="pres">
      <dgm:prSet presAssocID="{71A6D397-C965-4CAF-A4C4-26F6B237CD42}" presName="arrowWedge3" presStyleLbl="fgSibTrans2D1" presStyleIdx="2" presStyleCnt="3"/>
      <dgm:spPr/>
    </dgm:pt>
  </dgm:ptLst>
  <dgm:cxnLst>
    <dgm:cxn modelId="{2CA25033-FEB2-4B94-B207-A1A38063D7F7}" type="presOf" srcId="{3A9E87DC-C5EF-4DD0-9335-369D3A0A5E0D}" destId="{0AF957CE-71B0-4524-89D0-DEBF43A75853}" srcOrd="0" destOrd="0" presId="urn:microsoft.com/office/officeart/2005/8/layout/cycle8"/>
    <dgm:cxn modelId="{5BA23C06-C4CE-4A0F-862A-3BF8BC5E9477}" type="presOf" srcId="{0B88088E-B309-41A0-B716-B7C8D711C0C5}" destId="{80689096-D312-40CB-9F59-E6C5F60F2518}" srcOrd="1" destOrd="0" presId="urn:microsoft.com/office/officeart/2005/8/layout/cycle8"/>
    <dgm:cxn modelId="{46825BCA-DE03-4ABB-B9A8-3627723D6876}" type="presOf" srcId="{1AD45EC4-D246-4F3E-986E-4755BDEE95F1}" destId="{4C31F684-5B69-4D07-966C-16E5E080980D}" srcOrd="0" destOrd="0" presId="urn:microsoft.com/office/officeart/2005/8/layout/cycle8"/>
    <dgm:cxn modelId="{B2B3DD42-82C8-4167-82C8-7690C7469B17}" type="presOf" srcId="{46870F63-2C61-47A2-BF86-DD60AAEEFBC9}" destId="{8FCD65C4-A225-4BEF-9B03-8946B8086BF5}" srcOrd="0" destOrd="0" presId="urn:microsoft.com/office/officeart/2005/8/layout/cycle8"/>
    <dgm:cxn modelId="{386656AA-7AFB-417D-89F8-19285E76D211}" srcId="{46870F63-2C61-47A2-BF86-DD60AAEEFBC9}" destId="{1AD45EC4-D246-4F3E-986E-4755BDEE95F1}" srcOrd="1" destOrd="0" parTransId="{73B22265-F25C-4519-B307-33025786A593}" sibTransId="{14B15869-DB7B-4D83-BCF2-25B6430F7FD0}"/>
    <dgm:cxn modelId="{B576322F-5973-4471-A4B7-12DEADD15217}" type="presOf" srcId="{0B88088E-B309-41A0-B716-B7C8D711C0C5}" destId="{8A165751-C3BA-4A28-BC70-334A9E1A24C5}" srcOrd="0" destOrd="0" presId="urn:microsoft.com/office/officeart/2005/8/layout/cycle8"/>
    <dgm:cxn modelId="{44C681F0-AF70-47C1-B91E-6F22CD309049}" type="presOf" srcId="{3A9E87DC-C5EF-4DD0-9335-369D3A0A5E0D}" destId="{CD6343B8-075F-4001-A605-1DA9C9920DE7}" srcOrd="1" destOrd="0" presId="urn:microsoft.com/office/officeart/2005/8/layout/cycle8"/>
    <dgm:cxn modelId="{C4F84B82-4CE4-4ECA-A411-9899AB4C237C}" srcId="{46870F63-2C61-47A2-BF86-DD60AAEEFBC9}" destId="{0B88088E-B309-41A0-B716-B7C8D711C0C5}" srcOrd="0" destOrd="0" parTransId="{13E46842-047C-47E1-AFDC-8E22731E0D0D}" sibTransId="{991E76E5-EF5B-4923-8264-314494BFA8CF}"/>
    <dgm:cxn modelId="{4F6E52EC-A8AE-42B1-9C10-639B6B5F31F1}" srcId="{46870F63-2C61-47A2-BF86-DD60AAEEFBC9}" destId="{3A9E87DC-C5EF-4DD0-9335-369D3A0A5E0D}" srcOrd="2" destOrd="0" parTransId="{A9F2C600-3BFD-48FF-B24A-E115A9768CCA}" sibTransId="{71A6D397-C965-4CAF-A4C4-26F6B237CD42}"/>
    <dgm:cxn modelId="{3CAAE61F-F00C-4E2A-9A68-0F6E8B4C1E54}" type="presOf" srcId="{1AD45EC4-D246-4F3E-986E-4755BDEE95F1}" destId="{FE50ECB8-377C-4A52-A330-9724539D0212}" srcOrd="1" destOrd="0" presId="urn:microsoft.com/office/officeart/2005/8/layout/cycle8"/>
    <dgm:cxn modelId="{F58E24EA-778F-4E64-91DC-6C3A3915D8F9}" type="presParOf" srcId="{8FCD65C4-A225-4BEF-9B03-8946B8086BF5}" destId="{8A165751-C3BA-4A28-BC70-334A9E1A24C5}" srcOrd="0" destOrd="0" presId="urn:microsoft.com/office/officeart/2005/8/layout/cycle8"/>
    <dgm:cxn modelId="{8403814A-0047-40A2-9686-5B42699C357B}" type="presParOf" srcId="{8FCD65C4-A225-4BEF-9B03-8946B8086BF5}" destId="{AB306093-8033-4F68-9B7D-F1C92A187E04}" srcOrd="1" destOrd="0" presId="urn:microsoft.com/office/officeart/2005/8/layout/cycle8"/>
    <dgm:cxn modelId="{785232C7-6710-44AB-9F2D-0EAD111FBFA2}" type="presParOf" srcId="{8FCD65C4-A225-4BEF-9B03-8946B8086BF5}" destId="{3F3F86A0-B923-4298-99D7-DE95DCA52F78}" srcOrd="2" destOrd="0" presId="urn:microsoft.com/office/officeart/2005/8/layout/cycle8"/>
    <dgm:cxn modelId="{B4D4C0E5-BE42-4632-AB70-5869EC27B542}" type="presParOf" srcId="{8FCD65C4-A225-4BEF-9B03-8946B8086BF5}" destId="{80689096-D312-40CB-9F59-E6C5F60F2518}" srcOrd="3" destOrd="0" presId="urn:microsoft.com/office/officeart/2005/8/layout/cycle8"/>
    <dgm:cxn modelId="{43489A61-058F-4D3C-9CB1-B89196C9D321}" type="presParOf" srcId="{8FCD65C4-A225-4BEF-9B03-8946B8086BF5}" destId="{4C31F684-5B69-4D07-966C-16E5E080980D}" srcOrd="4" destOrd="0" presId="urn:microsoft.com/office/officeart/2005/8/layout/cycle8"/>
    <dgm:cxn modelId="{55F4A56C-480C-4A15-937C-6E73B4BB8F6C}" type="presParOf" srcId="{8FCD65C4-A225-4BEF-9B03-8946B8086BF5}" destId="{214743E5-DF89-4C8A-B2E3-4098CCA00ED4}" srcOrd="5" destOrd="0" presId="urn:microsoft.com/office/officeart/2005/8/layout/cycle8"/>
    <dgm:cxn modelId="{E2620DDA-A254-433A-82A8-E2B36C96E8BB}" type="presParOf" srcId="{8FCD65C4-A225-4BEF-9B03-8946B8086BF5}" destId="{DD5FDC12-23CC-4DD8-BDEF-93B0283BFD9B}" srcOrd="6" destOrd="0" presId="urn:microsoft.com/office/officeart/2005/8/layout/cycle8"/>
    <dgm:cxn modelId="{274B75C0-0345-41DB-A04B-96DD28B3C001}" type="presParOf" srcId="{8FCD65C4-A225-4BEF-9B03-8946B8086BF5}" destId="{FE50ECB8-377C-4A52-A330-9724539D0212}" srcOrd="7" destOrd="0" presId="urn:microsoft.com/office/officeart/2005/8/layout/cycle8"/>
    <dgm:cxn modelId="{F23045C7-FFB0-4D78-8671-D5B80229F75E}" type="presParOf" srcId="{8FCD65C4-A225-4BEF-9B03-8946B8086BF5}" destId="{0AF957CE-71B0-4524-89D0-DEBF43A75853}" srcOrd="8" destOrd="0" presId="urn:microsoft.com/office/officeart/2005/8/layout/cycle8"/>
    <dgm:cxn modelId="{D154A637-24BB-4403-83BB-3AB8731894B3}" type="presParOf" srcId="{8FCD65C4-A225-4BEF-9B03-8946B8086BF5}" destId="{F7B94D0A-0DF5-45C3-940F-D64A1637B937}" srcOrd="9" destOrd="0" presId="urn:microsoft.com/office/officeart/2005/8/layout/cycle8"/>
    <dgm:cxn modelId="{7B7538F0-C658-4377-B9E8-0C2177F8D783}" type="presParOf" srcId="{8FCD65C4-A225-4BEF-9B03-8946B8086BF5}" destId="{6F63E570-A733-49EF-9CAE-F78BBD0DC04C}" srcOrd="10" destOrd="0" presId="urn:microsoft.com/office/officeart/2005/8/layout/cycle8"/>
    <dgm:cxn modelId="{62CB5F1B-F845-493B-92CF-3A604A6391C6}" type="presParOf" srcId="{8FCD65C4-A225-4BEF-9B03-8946B8086BF5}" destId="{CD6343B8-075F-4001-A605-1DA9C9920DE7}" srcOrd="11" destOrd="0" presId="urn:microsoft.com/office/officeart/2005/8/layout/cycle8"/>
    <dgm:cxn modelId="{1F2D87B9-BA11-43DD-8B91-8DBD27763E78}" type="presParOf" srcId="{8FCD65C4-A225-4BEF-9B03-8946B8086BF5}" destId="{6A68F430-5038-45C8-B0B3-3BDF65883673}" srcOrd="12" destOrd="0" presId="urn:microsoft.com/office/officeart/2005/8/layout/cycle8"/>
    <dgm:cxn modelId="{AA35E9FD-EAD9-4ECF-8C9D-7E56BC99BF8A}" type="presParOf" srcId="{8FCD65C4-A225-4BEF-9B03-8946B8086BF5}" destId="{66F13017-52EF-49AE-A394-D02882050EB1}" srcOrd="13" destOrd="0" presId="urn:microsoft.com/office/officeart/2005/8/layout/cycle8"/>
    <dgm:cxn modelId="{01CA70E8-1206-42E1-B2C1-10CA626FDEDF}" type="presParOf" srcId="{8FCD65C4-A225-4BEF-9B03-8946B8086BF5}" destId="{A4483550-872B-4ECD-B1F5-C022DA4BFBF7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B4328C5-DAF1-F74D-B4FE-4D981EC60B73}" type="doc">
      <dgm:prSet loTypeId="urn:microsoft.com/office/officeart/2005/8/layout/venn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C7A176F-FA89-954E-8086-5CD7E12BB7A6}">
      <dgm:prSet phldrT="[Text]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ClrTx/>
            <a:buSzTx/>
            <a:buFont typeface="Wingdings" pitchFamily="2" charset="2"/>
            <a:buChar char="ü"/>
          </a:pPr>
          <a:r>
            <a:rPr lang="ru-RU" b="1" dirty="0" smtClean="0">
              <a:solidFill>
                <a:srgbClr val="4472C4">
                  <a:lumMod val="50000"/>
                </a:srgbClr>
              </a:solidFill>
              <a:latin typeface="Calibri"/>
            </a:rPr>
            <a:t>Трихобезоар</a:t>
          </a:r>
          <a:endParaRPr lang="ru-RU" b="1" dirty="0">
            <a:solidFill>
              <a:srgbClr val="4472C4">
                <a:lumMod val="50000"/>
              </a:srgbClr>
            </a:solidFill>
            <a:latin typeface="Calibri"/>
          </a:endParaRPr>
        </a:p>
      </dgm:t>
    </dgm:pt>
    <dgm:pt modelId="{9C6649A0-A7D4-884F-8DCB-9DC24E384FB4}" type="parTrans" cxnId="{E807B05D-9E4F-F14D-B3DD-768C50336493}">
      <dgm:prSet/>
      <dgm:spPr/>
      <dgm:t>
        <a:bodyPr/>
        <a:lstStyle/>
        <a:p>
          <a:endParaRPr lang="en-US"/>
        </a:p>
      </dgm:t>
    </dgm:pt>
    <dgm:pt modelId="{8E915A83-4C74-3647-ACB4-A6BD116942C7}" type="sibTrans" cxnId="{E807B05D-9E4F-F14D-B3DD-768C50336493}">
      <dgm:prSet/>
      <dgm:spPr/>
      <dgm:t>
        <a:bodyPr/>
        <a:lstStyle/>
        <a:p>
          <a:endParaRPr lang="en-US"/>
        </a:p>
      </dgm:t>
    </dgm:pt>
    <dgm:pt modelId="{A3AFD9AE-8228-6D4B-B7E5-301AD728AFFC}">
      <dgm:prSet phldrT="[Text]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ClrTx/>
            <a:buSzTx/>
            <a:buFont typeface="Wingdings" pitchFamily="2" charset="2"/>
            <a:buChar char="ü"/>
          </a:pPr>
          <a:r>
            <a:rPr lang="ru-RU" b="1" dirty="0" smtClean="0">
              <a:solidFill>
                <a:srgbClr val="4472C4">
                  <a:lumMod val="50000"/>
                </a:srgbClr>
              </a:solidFill>
              <a:latin typeface="Calibri"/>
            </a:rPr>
            <a:t>Фитобезоар</a:t>
          </a:r>
          <a:endParaRPr lang="ru-RU" b="1" dirty="0">
            <a:solidFill>
              <a:srgbClr val="4472C4">
                <a:lumMod val="50000"/>
              </a:srgbClr>
            </a:solidFill>
            <a:latin typeface="Calibri"/>
          </a:endParaRPr>
        </a:p>
      </dgm:t>
    </dgm:pt>
    <dgm:pt modelId="{3EBCEAF3-4098-C248-A3A7-694D1BE79E84}" type="parTrans" cxnId="{2977DF19-5E9F-8E4B-83BF-EBF39D042D4B}">
      <dgm:prSet/>
      <dgm:spPr/>
      <dgm:t>
        <a:bodyPr/>
        <a:lstStyle/>
        <a:p>
          <a:endParaRPr lang="en-US"/>
        </a:p>
      </dgm:t>
    </dgm:pt>
    <dgm:pt modelId="{78C8E8ED-01D2-2D47-B40F-E5AC84FE2430}" type="sibTrans" cxnId="{2977DF19-5E9F-8E4B-83BF-EBF39D042D4B}">
      <dgm:prSet/>
      <dgm:spPr/>
      <dgm:t>
        <a:bodyPr/>
        <a:lstStyle/>
        <a:p>
          <a:endParaRPr lang="en-US"/>
        </a:p>
      </dgm:t>
    </dgm:pt>
    <dgm:pt modelId="{A95D46DA-022E-4745-B209-ADDFAAAC166E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ClrTx/>
            <a:buSzTx/>
            <a:buFont typeface="Wingdings" pitchFamily="2" charset="2"/>
            <a:buChar char="ü"/>
          </a:pPr>
          <a:r>
            <a:rPr lang="ru-RU" sz="2700" b="1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Шеллак Безоар</a:t>
          </a:r>
          <a:endParaRPr lang="ru-RU" sz="2700" b="1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80F929BB-93DE-5649-8949-F1EF410EAC3B}" type="parTrans" cxnId="{DB533BF5-FB1A-F046-90EC-9AAAA7A7CCC6}">
      <dgm:prSet/>
      <dgm:spPr/>
      <dgm:t>
        <a:bodyPr/>
        <a:lstStyle/>
        <a:p>
          <a:endParaRPr lang="en-US"/>
        </a:p>
      </dgm:t>
    </dgm:pt>
    <dgm:pt modelId="{41140EB1-8FF4-8E46-8EFE-F25603235007}" type="sibTrans" cxnId="{DB533BF5-FB1A-F046-90EC-9AAAA7A7CCC6}">
      <dgm:prSet/>
      <dgm:spPr/>
      <dgm:t>
        <a:bodyPr/>
        <a:lstStyle/>
        <a:p>
          <a:endParaRPr lang="en-US"/>
        </a:p>
      </dgm:t>
    </dgm:pt>
    <dgm:pt modelId="{387B7BE8-A340-574A-9B99-DB67DCCE96DB}">
      <dgm:prSet phldrT="[Text]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ClrTx/>
            <a:buSzTx/>
            <a:buFont typeface="Wingdings" pitchFamily="2" charset="2"/>
            <a:buChar char="ü"/>
          </a:pPr>
          <a:r>
            <a:rPr lang="ru-RU" b="1" dirty="0" smtClean="0"/>
            <a:t>Себорейный безоар</a:t>
          </a:r>
          <a:endParaRPr lang="en-US" b="1" dirty="0"/>
        </a:p>
      </dgm:t>
    </dgm:pt>
    <dgm:pt modelId="{B4AA9BF5-D8B6-6241-B1C1-20A8128A54E8}" type="parTrans" cxnId="{DB2D9A47-576D-E74D-AC05-3A779C360ECC}">
      <dgm:prSet/>
      <dgm:spPr/>
      <dgm:t>
        <a:bodyPr/>
        <a:lstStyle/>
        <a:p>
          <a:endParaRPr lang="en-US"/>
        </a:p>
      </dgm:t>
    </dgm:pt>
    <dgm:pt modelId="{5E0DF16F-A01B-F84F-9FBB-31BCBE3202F2}" type="sibTrans" cxnId="{DB2D9A47-576D-E74D-AC05-3A779C360ECC}">
      <dgm:prSet/>
      <dgm:spPr/>
      <dgm:t>
        <a:bodyPr/>
        <a:lstStyle/>
        <a:p>
          <a:endParaRPr lang="en-US"/>
        </a:p>
      </dgm:t>
    </dgm:pt>
    <dgm:pt modelId="{0CD0AF7F-19C4-CB4D-9B61-3456D203879F}" type="pres">
      <dgm:prSet presAssocID="{AB4328C5-DAF1-F74D-B4FE-4D981EC60B7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E95C16-844A-DD4A-9F83-95E07C5EA068}" type="pres">
      <dgm:prSet presAssocID="{DC7A176F-FA89-954E-8086-5CD7E12BB7A6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1C9DBE-CDB0-9E49-A94E-F4264D209F13}" type="pres">
      <dgm:prSet presAssocID="{8E915A83-4C74-3647-ACB4-A6BD116942C7}" presName="space" presStyleCnt="0"/>
      <dgm:spPr/>
    </dgm:pt>
    <dgm:pt modelId="{9CE36F77-2574-E445-95F3-5E79AC2DDA30}" type="pres">
      <dgm:prSet presAssocID="{A3AFD9AE-8228-6D4B-B7E5-301AD728AFFC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2BEC5C-401F-9B4D-9C42-14FBFD1D995E}" type="pres">
      <dgm:prSet presAssocID="{78C8E8ED-01D2-2D47-B40F-E5AC84FE2430}" presName="space" presStyleCnt="0"/>
      <dgm:spPr/>
    </dgm:pt>
    <dgm:pt modelId="{D9B72BF9-36F8-B74A-8992-725D87F40228}" type="pres">
      <dgm:prSet presAssocID="{A95D46DA-022E-4745-B209-ADDFAAAC166E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A13078-64AD-5143-A114-FCD60926A144}" type="pres">
      <dgm:prSet presAssocID="{41140EB1-8FF4-8E46-8EFE-F25603235007}" presName="space" presStyleCnt="0"/>
      <dgm:spPr/>
    </dgm:pt>
    <dgm:pt modelId="{929C008B-0665-914D-A79D-F750DF0C1DF4}" type="pres">
      <dgm:prSet presAssocID="{387B7BE8-A340-574A-9B99-DB67DCCE96DB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6C3B59-87BA-F947-9988-9500B225B434}" type="presOf" srcId="{DC7A176F-FA89-954E-8086-5CD7E12BB7A6}" destId="{CCE95C16-844A-DD4A-9F83-95E07C5EA068}" srcOrd="0" destOrd="0" presId="urn:microsoft.com/office/officeart/2005/8/layout/venn3"/>
    <dgm:cxn modelId="{C11660EE-18DD-514F-AD85-C6637FBE561C}" type="presOf" srcId="{A3AFD9AE-8228-6D4B-B7E5-301AD728AFFC}" destId="{9CE36F77-2574-E445-95F3-5E79AC2DDA30}" srcOrd="0" destOrd="0" presId="urn:microsoft.com/office/officeart/2005/8/layout/venn3"/>
    <dgm:cxn modelId="{E807B05D-9E4F-F14D-B3DD-768C50336493}" srcId="{AB4328C5-DAF1-F74D-B4FE-4D981EC60B73}" destId="{DC7A176F-FA89-954E-8086-5CD7E12BB7A6}" srcOrd="0" destOrd="0" parTransId="{9C6649A0-A7D4-884F-8DCB-9DC24E384FB4}" sibTransId="{8E915A83-4C74-3647-ACB4-A6BD116942C7}"/>
    <dgm:cxn modelId="{08FDFCFE-157B-AB44-9A9C-F7BFAAC62457}" type="presOf" srcId="{A95D46DA-022E-4745-B209-ADDFAAAC166E}" destId="{D9B72BF9-36F8-B74A-8992-725D87F40228}" srcOrd="0" destOrd="0" presId="urn:microsoft.com/office/officeart/2005/8/layout/venn3"/>
    <dgm:cxn modelId="{ADF319FF-0A89-F948-A72E-DA4628859B1B}" type="presOf" srcId="{AB4328C5-DAF1-F74D-B4FE-4D981EC60B73}" destId="{0CD0AF7F-19C4-CB4D-9B61-3456D203879F}" srcOrd="0" destOrd="0" presId="urn:microsoft.com/office/officeart/2005/8/layout/venn3"/>
    <dgm:cxn modelId="{DB2D9A47-576D-E74D-AC05-3A779C360ECC}" srcId="{AB4328C5-DAF1-F74D-B4FE-4D981EC60B73}" destId="{387B7BE8-A340-574A-9B99-DB67DCCE96DB}" srcOrd="3" destOrd="0" parTransId="{B4AA9BF5-D8B6-6241-B1C1-20A8128A54E8}" sibTransId="{5E0DF16F-A01B-F84F-9FBB-31BCBE3202F2}"/>
    <dgm:cxn modelId="{2977DF19-5E9F-8E4B-83BF-EBF39D042D4B}" srcId="{AB4328C5-DAF1-F74D-B4FE-4D981EC60B73}" destId="{A3AFD9AE-8228-6D4B-B7E5-301AD728AFFC}" srcOrd="1" destOrd="0" parTransId="{3EBCEAF3-4098-C248-A3A7-694D1BE79E84}" sibTransId="{78C8E8ED-01D2-2D47-B40F-E5AC84FE2430}"/>
    <dgm:cxn modelId="{DB533BF5-FB1A-F046-90EC-9AAAA7A7CCC6}" srcId="{AB4328C5-DAF1-F74D-B4FE-4D981EC60B73}" destId="{A95D46DA-022E-4745-B209-ADDFAAAC166E}" srcOrd="2" destOrd="0" parTransId="{80F929BB-93DE-5649-8949-F1EF410EAC3B}" sibTransId="{41140EB1-8FF4-8E46-8EFE-F25603235007}"/>
    <dgm:cxn modelId="{E13F6C8C-6DB1-B049-9567-9662AB5CE28C}" type="presOf" srcId="{387B7BE8-A340-574A-9B99-DB67DCCE96DB}" destId="{929C008B-0665-914D-A79D-F750DF0C1DF4}" srcOrd="0" destOrd="0" presId="urn:microsoft.com/office/officeart/2005/8/layout/venn3"/>
    <dgm:cxn modelId="{4874EF1A-F328-7446-A4DA-138C11C8E08A}" type="presParOf" srcId="{0CD0AF7F-19C4-CB4D-9B61-3456D203879F}" destId="{CCE95C16-844A-DD4A-9F83-95E07C5EA068}" srcOrd="0" destOrd="0" presId="urn:microsoft.com/office/officeart/2005/8/layout/venn3"/>
    <dgm:cxn modelId="{149926BC-01AE-D24D-8C55-1622E4657AEF}" type="presParOf" srcId="{0CD0AF7F-19C4-CB4D-9B61-3456D203879F}" destId="{121C9DBE-CDB0-9E49-A94E-F4264D209F13}" srcOrd="1" destOrd="0" presId="urn:microsoft.com/office/officeart/2005/8/layout/venn3"/>
    <dgm:cxn modelId="{1B02F747-A423-714E-8028-8D79CEBB4071}" type="presParOf" srcId="{0CD0AF7F-19C4-CB4D-9B61-3456D203879F}" destId="{9CE36F77-2574-E445-95F3-5E79AC2DDA30}" srcOrd="2" destOrd="0" presId="urn:microsoft.com/office/officeart/2005/8/layout/venn3"/>
    <dgm:cxn modelId="{5D75B0D4-B647-BB4E-A8E5-85D357C58E13}" type="presParOf" srcId="{0CD0AF7F-19C4-CB4D-9B61-3456D203879F}" destId="{7A2BEC5C-401F-9B4D-9C42-14FBFD1D995E}" srcOrd="3" destOrd="0" presId="urn:microsoft.com/office/officeart/2005/8/layout/venn3"/>
    <dgm:cxn modelId="{9C7FDED9-B3F1-A94B-803E-BC50F3468AD4}" type="presParOf" srcId="{0CD0AF7F-19C4-CB4D-9B61-3456D203879F}" destId="{D9B72BF9-36F8-B74A-8992-725D87F40228}" srcOrd="4" destOrd="0" presId="urn:microsoft.com/office/officeart/2005/8/layout/venn3"/>
    <dgm:cxn modelId="{370EA6D8-9E2D-C940-BBB5-707B35203366}" type="presParOf" srcId="{0CD0AF7F-19C4-CB4D-9B61-3456D203879F}" destId="{8BA13078-64AD-5143-A114-FCD60926A144}" srcOrd="5" destOrd="0" presId="urn:microsoft.com/office/officeart/2005/8/layout/venn3"/>
    <dgm:cxn modelId="{F45C40C0-7F08-EB4C-B937-B9ED8C67E32C}" type="presParOf" srcId="{0CD0AF7F-19C4-CB4D-9B61-3456D203879F}" destId="{929C008B-0665-914D-A79D-F750DF0C1DF4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FDE54B0-CEAE-6F4A-BB3F-5922C5D16904}" type="doc">
      <dgm:prSet loTypeId="urn:microsoft.com/office/officeart/2005/8/layout/cycle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926C58-202E-6142-99AB-4C7A7471F0CB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20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Боли</a:t>
          </a:r>
          <a:r>
            <a:rPr lang="ru-RU" sz="2000" b="0" kern="1200" baseline="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 в эпигастрии</a:t>
          </a:r>
          <a:endParaRPr lang="az-Latn-AZ" sz="20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36DE0208-A1C0-DC41-8C92-C3D6A7877EAE}" type="parTrans" cxnId="{AB3B7150-36A1-EC48-B7C4-6388AE0A973A}">
      <dgm:prSet/>
      <dgm:spPr/>
      <dgm:t>
        <a:bodyPr/>
        <a:lstStyle/>
        <a:p>
          <a:endParaRPr lang="en-US"/>
        </a:p>
      </dgm:t>
    </dgm:pt>
    <dgm:pt modelId="{6CDD6F27-C49C-C841-A6A5-F1761D8CCADF}" type="sibTrans" cxnId="{AB3B7150-36A1-EC48-B7C4-6388AE0A973A}">
      <dgm:prSet/>
      <dgm:spPr/>
      <dgm:t>
        <a:bodyPr/>
        <a:lstStyle/>
        <a:p>
          <a:endParaRPr lang="en-US"/>
        </a:p>
      </dgm:t>
    </dgm:pt>
    <dgm:pt modelId="{0F3DA42A-6174-CC4D-A899-FB0C99DE7B05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Чувство тяжести</a:t>
          </a:r>
          <a:endParaRPr lang="en-US" sz="24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19933967-8CE5-FE4F-8C1E-510133B730F5}" type="parTrans" cxnId="{082AAC1A-9E77-DF4B-AF7D-A2415E7394F7}">
      <dgm:prSet/>
      <dgm:spPr/>
      <dgm:t>
        <a:bodyPr/>
        <a:lstStyle/>
        <a:p>
          <a:endParaRPr lang="en-US"/>
        </a:p>
      </dgm:t>
    </dgm:pt>
    <dgm:pt modelId="{29E4C04C-1E18-C54C-A0BF-5C62E871623D}" type="sibTrans" cxnId="{082AAC1A-9E77-DF4B-AF7D-A2415E7394F7}">
      <dgm:prSet/>
      <dgm:spPr/>
      <dgm:t>
        <a:bodyPr/>
        <a:lstStyle/>
        <a:p>
          <a:endParaRPr lang="en-US"/>
        </a:p>
      </dgm:t>
    </dgm:pt>
    <dgm:pt modelId="{8E40BE68-60AC-624A-87F2-48708F9AB482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24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Тошнота</a:t>
          </a:r>
          <a:endParaRPr lang="en-US" sz="24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AA9E74A0-7826-EB48-8D7F-6DC6415FD960}" type="parTrans" cxnId="{80CA827A-551A-4E40-96CF-E3AA6B7F12F7}">
      <dgm:prSet/>
      <dgm:spPr/>
      <dgm:t>
        <a:bodyPr/>
        <a:lstStyle/>
        <a:p>
          <a:endParaRPr lang="en-US"/>
        </a:p>
      </dgm:t>
    </dgm:pt>
    <dgm:pt modelId="{BA056283-BA97-2340-8200-4BAB1C0840D1}" type="sibTrans" cxnId="{80CA827A-551A-4E40-96CF-E3AA6B7F12F7}">
      <dgm:prSet/>
      <dgm:spPr/>
      <dgm:t>
        <a:bodyPr/>
        <a:lstStyle/>
        <a:p>
          <a:endParaRPr lang="en-US"/>
        </a:p>
      </dgm:t>
    </dgm:pt>
    <dgm:pt modelId="{5916F067-AC2F-2B4D-BD91-281766CA4C9D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24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Рвота</a:t>
          </a:r>
          <a:endParaRPr lang="en-US" sz="24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45E0557A-95FE-5342-A0EB-6BB43570F50B}" type="parTrans" cxnId="{0AD4C3FC-80C0-CA4F-B7DE-CAF777566076}">
      <dgm:prSet/>
      <dgm:spPr/>
      <dgm:t>
        <a:bodyPr/>
        <a:lstStyle/>
        <a:p>
          <a:endParaRPr lang="en-US"/>
        </a:p>
      </dgm:t>
    </dgm:pt>
    <dgm:pt modelId="{C7413C30-1881-0944-8198-7C142A6EB612}" type="sibTrans" cxnId="{0AD4C3FC-80C0-CA4F-B7DE-CAF777566076}">
      <dgm:prSet/>
      <dgm:spPr/>
      <dgm:t>
        <a:bodyPr/>
        <a:lstStyle/>
        <a:p>
          <a:endParaRPr lang="en-US"/>
        </a:p>
      </dgm:t>
    </dgm:pt>
    <dgm:pt modelId="{16E87011-D4E0-4341-B249-C601D9A1D46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20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брожение</a:t>
          </a:r>
          <a:endParaRPr lang="en-US" sz="20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B17EC48D-1770-2E4B-8052-97912441D4DF}" type="parTrans" cxnId="{2864565B-DB18-EC4C-9FD6-787C9618A82A}">
      <dgm:prSet/>
      <dgm:spPr/>
      <dgm:t>
        <a:bodyPr/>
        <a:lstStyle/>
        <a:p>
          <a:endParaRPr lang="en-US"/>
        </a:p>
      </dgm:t>
    </dgm:pt>
    <dgm:pt modelId="{08B3DCB5-D791-A241-84FD-D9333A1BED9A}" type="sibTrans" cxnId="{2864565B-DB18-EC4C-9FD6-787C9618A82A}">
      <dgm:prSet/>
      <dgm:spPr/>
      <dgm:t>
        <a:bodyPr/>
        <a:lstStyle/>
        <a:p>
          <a:endParaRPr lang="en-US"/>
        </a:p>
      </dgm:t>
    </dgm:pt>
    <dgm:pt modelId="{A8A8D14E-E6A5-174B-91A5-86B409F5C5E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24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Диарея</a:t>
          </a:r>
          <a:endParaRPr lang="en-US" sz="24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6CCBAD94-B69F-A34D-8EB4-6D9601D33559}" type="parTrans" cxnId="{1D1985FC-BA74-144E-97AB-F9664807DD95}">
      <dgm:prSet/>
      <dgm:spPr/>
      <dgm:t>
        <a:bodyPr/>
        <a:lstStyle/>
        <a:p>
          <a:endParaRPr lang="en-US"/>
        </a:p>
      </dgm:t>
    </dgm:pt>
    <dgm:pt modelId="{F8A3E5BE-640E-F940-9B60-24EE99FC7107}" type="sibTrans" cxnId="{1D1985FC-BA74-144E-97AB-F9664807DD95}">
      <dgm:prSet/>
      <dgm:spPr/>
      <dgm:t>
        <a:bodyPr/>
        <a:lstStyle/>
        <a:p>
          <a:endParaRPr lang="en-US"/>
        </a:p>
      </dgm:t>
    </dgm:pt>
    <dgm:pt modelId="{88F1124B-DE36-F54D-862B-4ACACE61C217}" type="pres">
      <dgm:prSet presAssocID="{4FDE54B0-CEAE-6F4A-BB3F-5922C5D1690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CA1BBD-6A2A-5A41-B752-7DF65B5C3AF9}" type="pres">
      <dgm:prSet presAssocID="{C8926C58-202E-6142-99AB-4C7A7471F0CB}" presName="node" presStyleLbl="node1" presStyleIdx="0" presStyleCnt="6" custScaleX="128866" custScaleY="1224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AF14DE-4F68-8840-954C-207ECBB5ACA7}" type="pres">
      <dgm:prSet presAssocID="{6CDD6F27-C49C-C841-A6A5-F1761D8CCADF}" presName="sibTrans" presStyleLbl="sibTrans2D1" presStyleIdx="0" presStyleCnt="6"/>
      <dgm:spPr/>
      <dgm:t>
        <a:bodyPr/>
        <a:lstStyle/>
        <a:p>
          <a:endParaRPr lang="ru-RU"/>
        </a:p>
      </dgm:t>
    </dgm:pt>
    <dgm:pt modelId="{E5BE6636-C8E0-2743-B8D1-ED1E22BC6491}" type="pres">
      <dgm:prSet presAssocID="{6CDD6F27-C49C-C841-A6A5-F1761D8CCADF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B19A801F-F7BA-3644-A3F4-72344CF698CE}" type="pres">
      <dgm:prSet presAssocID="{0F3DA42A-6174-CC4D-A899-FB0C99DE7B05}" presName="node" presStyleLbl="node1" presStyleIdx="1" presStyleCnt="6" custScaleX="128866" custScaleY="1224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A8DEF5-4BA4-7B48-9806-722973F305C5}" type="pres">
      <dgm:prSet presAssocID="{29E4C04C-1E18-C54C-A0BF-5C62E871623D}" presName="sibTrans" presStyleLbl="sibTrans2D1" presStyleIdx="1" presStyleCnt="6"/>
      <dgm:spPr/>
      <dgm:t>
        <a:bodyPr/>
        <a:lstStyle/>
        <a:p>
          <a:endParaRPr lang="ru-RU"/>
        </a:p>
      </dgm:t>
    </dgm:pt>
    <dgm:pt modelId="{634D9337-98AF-8444-B31A-A3ACA02C6429}" type="pres">
      <dgm:prSet presAssocID="{29E4C04C-1E18-C54C-A0BF-5C62E871623D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C5480C4D-166E-094B-AB2A-11330E9069FA}" type="pres">
      <dgm:prSet presAssocID="{8E40BE68-60AC-624A-87F2-48708F9AB482}" presName="node" presStyleLbl="node1" presStyleIdx="2" presStyleCnt="6" custScaleX="128866" custScaleY="122436" custRadScaleRad="95840" custRadScaleInc="-103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4DD7D6-B450-F545-BBEE-8F2A95FA0F08}" type="pres">
      <dgm:prSet presAssocID="{BA056283-BA97-2340-8200-4BAB1C0840D1}" presName="sibTrans" presStyleLbl="sibTrans2D1" presStyleIdx="2" presStyleCnt="6"/>
      <dgm:spPr/>
      <dgm:t>
        <a:bodyPr/>
        <a:lstStyle/>
        <a:p>
          <a:endParaRPr lang="ru-RU"/>
        </a:p>
      </dgm:t>
    </dgm:pt>
    <dgm:pt modelId="{E740EF8C-47D3-544E-992D-A0E90B6A285B}" type="pres">
      <dgm:prSet presAssocID="{BA056283-BA97-2340-8200-4BAB1C0840D1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A9E404CD-33F9-D34D-9BC1-C1B96ADC78E1}" type="pres">
      <dgm:prSet presAssocID="{5916F067-AC2F-2B4D-BD91-281766CA4C9D}" presName="node" presStyleLbl="node1" presStyleIdx="3" presStyleCnt="6" custScaleX="128866" custScaleY="122436" custRadScaleRad="94613" custRadScaleInc="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49B69F-F7F1-A046-83A4-223D4A686BAB}" type="pres">
      <dgm:prSet presAssocID="{C7413C30-1881-0944-8198-7C142A6EB612}" presName="sibTrans" presStyleLbl="sibTrans2D1" presStyleIdx="3" presStyleCnt="6"/>
      <dgm:spPr/>
      <dgm:t>
        <a:bodyPr/>
        <a:lstStyle/>
        <a:p>
          <a:endParaRPr lang="ru-RU"/>
        </a:p>
      </dgm:t>
    </dgm:pt>
    <dgm:pt modelId="{717997B8-D6FE-354F-8F81-3742AA9F58C2}" type="pres">
      <dgm:prSet presAssocID="{C7413C30-1881-0944-8198-7C142A6EB612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FE10713C-DBE4-4849-ACE8-5C0A2228418D}" type="pres">
      <dgm:prSet presAssocID="{16E87011-D4E0-4341-B249-C601D9A1D468}" presName="node" presStyleLbl="node1" presStyleIdx="4" presStyleCnt="6" custScaleX="128866" custScaleY="122436" custRadScaleRad="97872" custRadScaleInc="123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9283BE-0649-9D46-BFC0-0EC12B2DDD45}" type="pres">
      <dgm:prSet presAssocID="{08B3DCB5-D791-A241-84FD-D9333A1BED9A}" presName="sibTrans" presStyleLbl="sibTrans2D1" presStyleIdx="4" presStyleCnt="6"/>
      <dgm:spPr/>
      <dgm:t>
        <a:bodyPr/>
        <a:lstStyle/>
        <a:p>
          <a:endParaRPr lang="ru-RU"/>
        </a:p>
      </dgm:t>
    </dgm:pt>
    <dgm:pt modelId="{FFF1C2EC-6F94-8042-9F54-8645B93C34C8}" type="pres">
      <dgm:prSet presAssocID="{08B3DCB5-D791-A241-84FD-D9333A1BED9A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6D86E5BD-16EC-EB4D-89E3-03AA987A8322}" type="pres">
      <dgm:prSet presAssocID="{A8A8D14E-E6A5-174B-91A5-86B409F5C5E8}" presName="node" presStyleLbl="node1" presStyleIdx="5" presStyleCnt="6" custScaleX="128866" custScaleY="1224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B3B4DB-2C48-EB45-9192-3447E1220566}" type="pres">
      <dgm:prSet presAssocID="{F8A3E5BE-640E-F940-9B60-24EE99FC7107}" presName="sibTrans" presStyleLbl="sibTrans2D1" presStyleIdx="5" presStyleCnt="6"/>
      <dgm:spPr/>
      <dgm:t>
        <a:bodyPr/>
        <a:lstStyle/>
        <a:p>
          <a:endParaRPr lang="ru-RU"/>
        </a:p>
      </dgm:t>
    </dgm:pt>
    <dgm:pt modelId="{719281C8-333D-6042-8374-2A6A95BBC156}" type="pres">
      <dgm:prSet presAssocID="{F8A3E5BE-640E-F940-9B60-24EE99FC7107}" presName="connectorText" presStyleLbl="sibTrans2D1" presStyleIdx="5" presStyleCnt="6"/>
      <dgm:spPr/>
      <dgm:t>
        <a:bodyPr/>
        <a:lstStyle/>
        <a:p>
          <a:endParaRPr lang="ru-RU"/>
        </a:p>
      </dgm:t>
    </dgm:pt>
  </dgm:ptLst>
  <dgm:cxnLst>
    <dgm:cxn modelId="{463AA837-ECDD-D742-84A3-1AA303655019}" type="presOf" srcId="{6CDD6F27-C49C-C841-A6A5-F1761D8CCADF}" destId="{E5BE6636-C8E0-2743-B8D1-ED1E22BC6491}" srcOrd="1" destOrd="0" presId="urn:microsoft.com/office/officeart/2005/8/layout/cycle2"/>
    <dgm:cxn modelId="{AB3B7150-36A1-EC48-B7C4-6388AE0A973A}" srcId="{4FDE54B0-CEAE-6F4A-BB3F-5922C5D16904}" destId="{C8926C58-202E-6142-99AB-4C7A7471F0CB}" srcOrd="0" destOrd="0" parTransId="{36DE0208-A1C0-DC41-8C92-C3D6A7877EAE}" sibTransId="{6CDD6F27-C49C-C841-A6A5-F1761D8CCADF}"/>
    <dgm:cxn modelId="{082AAC1A-9E77-DF4B-AF7D-A2415E7394F7}" srcId="{4FDE54B0-CEAE-6F4A-BB3F-5922C5D16904}" destId="{0F3DA42A-6174-CC4D-A899-FB0C99DE7B05}" srcOrd="1" destOrd="0" parTransId="{19933967-8CE5-FE4F-8C1E-510133B730F5}" sibTransId="{29E4C04C-1E18-C54C-A0BF-5C62E871623D}"/>
    <dgm:cxn modelId="{33294778-3AB8-B14C-8459-3E7FD989775D}" type="presOf" srcId="{08B3DCB5-D791-A241-84FD-D9333A1BED9A}" destId="{FFF1C2EC-6F94-8042-9F54-8645B93C34C8}" srcOrd="1" destOrd="0" presId="urn:microsoft.com/office/officeart/2005/8/layout/cycle2"/>
    <dgm:cxn modelId="{7B891B3B-5343-7F4C-A184-C22F359954FA}" type="presOf" srcId="{BA056283-BA97-2340-8200-4BAB1C0840D1}" destId="{E740EF8C-47D3-544E-992D-A0E90B6A285B}" srcOrd="1" destOrd="0" presId="urn:microsoft.com/office/officeart/2005/8/layout/cycle2"/>
    <dgm:cxn modelId="{34CCDD66-6FFF-F047-ADD5-B6C76DC56A57}" type="presOf" srcId="{29E4C04C-1E18-C54C-A0BF-5C62E871623D}" destId="{6BA8DEF5-4BA4-7B48-9806-722973F305C5}" srcOrd="0" destOrd="0" presId="urn:microsoft.com/office/officeart/2005/8/layout/cycle2"/>
    <dgm:cxn modelId="{6D5A0F69-0215-4D44-812C-DD50A2E3A68B}" type="presOf" srcId="{6CDD6F27-C49C-C841-A6A5-F1761D8CCADF}" destId="{49AF14DE-4F68-8840-954C-207ECBB5ACA7}" srcOrd="0" destOrd="0" presId="urn:microsoft.com/office/officeart/2005/8/layout/cycle2"/>
    <dgm:cxn modelId="{10C3ADFF-1588-CD44-9460-93FE0A6993CE}" type="presOf" srcId="{5916F067-AC2F-2B4D-BD91-281766CA4C9D}" destId="{A9E404CD-33F9-D34D-9BC1-C1B96ADC78E1}" srcOrd="0" destOrd="0" presId="urn:microsoft.com/office/officeart/2005/8/layout/cycle2"/>
    <dgm:cxn modelId="{651BD2EE-D9E3-044F-96F7-B624FF902B56}" type="presOf" srcId="{4FDE54B0-CEAE-6F4A-BB3F-5922C5D16904}" destId="{88F1124B-DE36-F54D-862B-4ACACE61C217}" srcOrd="0" destOrd="0" presId="urn:microsoft.com/office/officeart/2005/8/layout/cycle2"/>
    <dgm:cxn modelId="{80CA827A-551A-4E40-96CF-E3AA6B7F12F7}" srcId="{4FDE54B0-CEAE-6F4A-BB3F-5922C5D16904}" destId="{8E40BE68-60AC-624A-87F2-48708F9AB482}" srcOrd="2" destOrd="0" parTransId="{AA9E74A0-7826-EB48-8D7F-6DC6415FD960}" sibTransId="{BA056283-BA97-2340-8200-4BAB1C0840D1}"/>
    <dgm:cxn modelId="{5113FFAC-3973-A143-A7A3-281E16584830}" type="presOf" srcId="{8E40BE68-60AC-624A-87F2-48708F9AB482}" destId="{C5480C4D-166E-094B-AB2A-11330E9069FA}" srcOrd="0" destOrd="0" presId="urn:microsoft.com/office/officeart/2005/8/layout/cycle2"/>
    <dgm:cxn modelId="{B03CAE9F-AF6A-274C-B7AF-DBF96825480F}" type="presOf" srcId="{C7413C30-1881-0944-8198-7C142A6EB612}" destId="{0949B69F-F7F1-A046-83A4-223D4A686BAB}" srcOrd="0" destOrd="0" presId="urn:microsoft.com/office/officeart/2005/8/layout/cycle2"/>
    <dgm:cxn modelId="{087A3735-417A-724C-8BCD-65E87B4C79A2}" type="presOf" srcId="{F8A3E5BE-640E-F940-9B60-24EE99FC7107}" destId="{719281C8-333D-6042-8374-2A6A95BBC156}" srcOrd="1" destOrd="0" presId="urn:microsoft.com/office/officeart/2005/8/layout/cycle2"/>
    <dgm:cxn modelId="{DE994804-D29E-5D4A-8E3C-9EAABE3A31D4}" type="presOf" srcId="{BA056283-BA97-2340-8200-4BAB1C0840D1}" destId="{724DD7D6-B450-F545-BBEE-8F2A95FA0F08}" srcOrd="0" destOrd="0" presId="urn:microsoft.com/office/officeart/2005/8/layout/cycle2"/>
    <dgm:cxn modelId="{14A37E8A-6AC6-7C41-9A62-3AC61197A122}" type="presOf" srcId="{0F3DA42A-6174-CC4D-A899-FB0C99DE7B05}" destId="{B19A801F-F7BA-3644-A3F4-72344CF698CE}" srcOrd="0" destOrd="0" presId="urn:microsoft.com/office/officeart/2005/8/layout/cycle2"/>
    <dgm:cxn modelId="{E1E8F836-FC1A-7A4B-B135-67D43BD029C2}" type="presOf" srcId="{C7413C30-1881-0944-8198-7C142A6EB612}" destId="{717997B8-D6FE-354F-8F81-3742AA9F58C2}" srcOrd="1" destOrd="0" presId="urn:microsoft.com/office/officeart/2005/8/layout/cycle2"/>
    <dgm:cxn modelId="{3B8C67F2-DD2D-E34A-96DD-9226406175A6}" type="presOf" srcId="{F8A3E5BE-640E-F940-9B60-24EE99FC7107}" destId="{59B3B4DB-2C48-EB45-9192-3447E1220566}" srcOrd="0" destOrd="0" presId="urn:microsoft.com/office/officeart/2005/8/layout/cycle2"/>
    <dgm:cxn modelId="{177B6459-1E08-B94B-A893-069D98A74A78}" type="presOf" srcId="{29E4C04C-1E18-C54C-A0BF-5C62E871623D}" destId="{634D9337-98AF-8444-B31A-A3ACA02C6429}" srcOrd="1" destOrd="0" presId="urn:microsoft.com/office/officeart/2005/8/layout/cycle2"/>
    <dgm:cxn modelId="{5324FFD3-EA1A-AC4F-BEDE-567C2A151677}" type="presOf" srcId="{A8A8D14E-E6A5-174B-91A5-86B409F5C5E8}" destId="{6D86E5BD-16EC-EB4D-89E3-03AA987A8322}" srcOrd="0" destOrd="0" presId="urn:microsoft.com/office/officeart/2005/8/layout/cycle2"/>
    <dgm:cxn modelId="{F1516BC9-9A5D-2441-8EA9-73D5C9DF1937}" type="presOf" srcId="{C8926C58-202E-6142-99AB-4C7A7471F0CB}" destId="{54CA1BBD-6A2A-5A41-B752-7DF65B5C3AF9}" srcOrd="0" destOrd="0" presId="urn:microsoft.com/office/officeart/2005/8/layout/cycle2"/>
    <dgm:cxn modelId="{C32AC12A-BD70-9948-9C4B-31066F8DF312}" type="presOf" srcId="{08B3DCB5-D791-A241-84FD-D9333A1BED9A}" destId="{249283BE-0649-9D46-BFC0-0EC12B2DDD45}" srcOrd="0" destOrd="0" presId="urn:microsoft.com/office/officeart/2005/8/layout/cycle2"/>
    <dgm:cxn modelId="{0AD4C3FC-80C0-CA4F-B7DE-CAF777566076}" srcId="{4FDE54B0-CEAE-6F4A-BB3F-5922C5D16904}" destId="{5916F067-AC2F-2B4D-BD91-281766CA4C9D}" srcOrd="3" destOrd="0" parTransId="{45E0557A-95FE-5342-A0EB-6BB43570F50B}" sibTransId="{C7413C30-1881-0944-8198-7C142A6EB612}"/>
    <dgm:cxn modelId="{2864565B-DB18-EC4C-9FD6-787C9618A82A}" srcId="{4FDE54B0-CEAE-6F4A-BB3F-5922C5D16904}" destId="{16E87011-D4E0-4341-B249-C601D9A1D468}" srcOrd="4" destOrd="0" parTransId="{B17EC48D-1770-2E4B-8052-97912441D4DF}" sibTransId="{08B3DCB5-D791-A241-84FD-D9333A1BED9A}"/>
    <dgm:cxn modelId="{85ADFACE-FC10-784B-8D6E-20EF8F212CC1}" type="presOf" srcId="{16E87011-D4E0-4341-B249-C601D9A1D468}" destId="{FE10713C-DBE4-4849-ACE8-5C0A2228418D}" srcOrd="0" destOrd="0" presId="urn:microsoft.com/office/officeart/2005/8/layout/cycle2"/>
    <dgm:cxn modelId="{1D1985FC-BA74-144E-97AB-F9664807DD95}" srcId="{4FDE54B0-CEAE-6F4A-BB3F-5922C5D16904}" destId="{A8A8D14E-E6A5-174B-91A5-86B409F5C5E8}" srcOrd="5" destOrd="0" parTransId="{6CCBAD94-B69F-A34D-8EB4-6D9601D33559}" sibTransId="{F8A3E5BE-640E-F940-9B60-24EE99FC7107}"/>
    <dgm:cxn modelId="{B5F3E141-196B-6F4B-A2F7-18D07375B82B}" type="presParOf" srcId="{88F1124B-DE36-F54D-862B-4ACACE61C217}" destId="{54CA1BBD-6A2A-5A41-B752-7DF65B5C3AF9}" srcOrd="0" destOrd="0" presId="urn:microsoft.com/office/officeart/2005/8/layout/cycle2"/>
    <dgm:cxn modelId="{0DF00E06-A6FE-EA4A-BCA1-EDF8C64470D2}" type="presParOf" srcId="{88F1124B-DE36-F54D-862B-4ACACE61C217}" destId="{49AF14DE-4F68-8840-954C-207ECBB5ACA7}" srcOrd="1" destOrd="0" presId="urn:microsoft.com/office/officeart/2005/8/layout/cycle2"/>
    <dgm:cxn modelId="{8D404B01-8D89-8047-AAC3-E8F7255D4A11}" type="presParOf" srcId="{49AF14DE-4F68-8840-954C-207ECBB5ACA7}" destId="{E5BE6636-C8E0-2743-B8D1-ED1E22BC6491}" srcOrd="0" destOrd="0" presId="urn:microsoft.com/office/officeart/2005/8/layout/cycle2"/>
    <dgm:cxn modelId="{33AA92FC-EA5C-6A47-B008-E47C3598DE3A}" type="presParOf" srcId="{88F1124B-DE36-F54D-862B-4ACACE61C217}" destId="{B19A801F-F7BA-3644-A3F4-72344CF698CE}" srcOrd="2" destOrd="0" presId="urn:microsoft.com/office/officeart/2005/8/layout/cycle2"/>
    <dgm:cxn modelId="{1BDD12D7-913C-EC4F-B18C-B41A90DC5B6C}" type="presParOf" srcId="{88F1124B-DE36-F54D-862B-4ACACE61C217}" destId="{6BA8DEF5-4BA4-7B48-9806-722973F305C5}" srcOrd="3" destOrd="0" presId="urn:microsoft.com/office/officeart/2005/8/layout/cycle2"/>
    <dgm:cxn modelId="{75FD5963-3FA5-F847-95B5-41AE2AE6F925}" type="presParOf" srcId="{6BA8DEF5-4BA4-7B48-9806-722973F305C5}" destId="{634D9337-98AF-8444-B31A-A3ACA02C6429}" srcOrd="0" destOrd="0" presId="urn:microsoft.com/office/officeart/2005/8/layout/cycle2"/>
    <dgm:cxn modelId="{437C6F17-FDE5-C944-A8CD-252A13478226}" type="presParOf" srcId="{88F1124B-DE36-F54D-862B-4ACACE61C217}" destId="{C5480C4D-166E-094B-AB2A-11330E9069FA}" srcOrd="4" destOrd="0" presId="urn:microsoft.com/office/officeart/2005/8/layout/cycle2"/>
    <dgm:cxn modelId="{120063F8-4ED3-4449-A8C0-CE7ECEED6318}" type="presParOf" srcId="{88F1124B-DE36-F54D-862B-4ACACE61C217}" destId="{724DD7D6-B450-F545-BBEE-8F2A95FA0F08}" srcOrd="5" destOrd="0" presId="urn:microsoft.com/office/officeart/2005/8/layout/cycle2"/>
    <dgm:cxn modelId="{452E6AED-7025-6049-A877-3A675E3E3127}" type="presParOf" srcId="{724DD7D6-B450-F545-BBEE-8F2A95FA0F08}" destId="{E740EF8C-47D3-544E-992D-A0E90B6A285B}" srcOrd="0" destOrd="0" presId="urn:microsoft.com/office/officeart/2005/8/layout/cycle2"/>
    <dgm:cxn modelId="{8B706B7D-9391-3D42-BFF3-C73D19E11915}" type="presParOf" srcId="{88F1124B-DE36-F54D-862B-4ACACE61C217}" destId="{A9E404CD-33F9-D34D-9BC1-C1B96ADC78E1}" srcOrd="6" destOrd="0" presId="urn:microsoft.com/office/officeart/2005/8/layout/cycle2"/>
    <dgm:cxn modelId="{B1373F36-4EFC-314B-8B1A-7E4B20A0AED8}" type="presParOf" srcId="{88F1124B-DE36-F54D-862B-4ACACE61C217}" destId="{0949B69F-F7F1-A046-83A4-223D4A686BAB}" srcOrd="7" destOrd="0" presId="urn:microsoft.com/office/officeart/2005/8/layout/cycle2"/>
    <dgm:cxn modelId="{417E1891-5B9C-F544-BD15-456F2AD3A1B2}" type="presParOf" srcId="{0949B69F-F7F1-A046-83A4-223D4A686BAB}" destId="{717997B8-D6FE-354F-8F81-3742AA9F58C2}" srcOrd="0" destOrd="0" presId="urn:microsoft.com/office/officeart/2005/8/layout/cycle2"/>
    <dgm:cxn modelId="{D78414DC-9707-1A4C-A459-866E9B011D16}" type="presParOf" srcId="{88F1124B-DE36-F54D-862B-4ACACE61C217}" destId="{FE10713C-DBE4-4849-ACE8-5C0A2228418D}" srcOrd="8" destOrd="0" presId="urn:microsoft.com/office/officeart/2005/8/layout/cycle2"/>
    <dgm:cxn modelId="{6F131781-65C3-BB48-AF1A-D38A995AF195}" type="presParOf" srcId="{88F1124B-DE36-F54D-862B-4ACACE61C217}" destId="{249283BE-0649-9D46-BFC0-0EC12B2DDD45}" srcOrd="9" destOrd="0" presId="urn:microsoft.com/office/officeart/2005/8/layout/cycle2"/>
    <dgm:cxn modelId="{A8B0E71D-60A5-6242-BFA9-4A93292F41D3}" type="presParOf" srcId="{249283BE-0649-9D46-BFC0-0EC12B2DDD45}" destId="{FFF1C2EC-6F94-8042-9F54-8645B93C34C8}" srcOrd="0" destOrd="0" presId="urn:microsoft.com/office/officeart/2005/8/layout/cycle2"/>
    <dgm:cxn modelId="{46E548E4-6ACC-7847-A998-CEDE33265D0E}" type="presParOf" srcId="{88F1124B-DE36-F54D-862B-4ACACE61C217}" destId="{6D86E5BD-16EC-EB4D-89E3-03AA987A8322}" srcOrd="10" destOrd="0" presId="urn:microsoft.com/office/officeart/2005/8/layout/cycle2"/>
    <dgm:cxn modelId="{11EA9A76-43F3-C841-BC6F-BF5DC3E2FE5F}" type="presParOf" srcId="{88F1124B-DE36-F54D-862B-4ACACE61C217}" destId="{59B3B4DB-2C48-EB45-9192-3447E1220566}" srcOrd="11" destOrd="0" presId="urn:microsoft.com/office/officeart/2005/8/layout/cycle2"/>
    <dgm:cxn modelId="{C37BA3FD-0B55-E645-B111-31B85E53E63F}" type="presParOf" srcId="{59B3B4DB-2C48-EB45-9192-3447E1220566}" destId="{719281C8-333D-6042-8374-2A6A95BBC156}" srcOrd="0" destOrd="0" presId="urn:microsoft.com/office/officeart/2005/8/layout/cycle2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DEE394-7FB5-0642-9830-E8D4BFCF6825}">
      <dsp:nvSpPr>
        <dsp:cNvPr id="0" name=""/>
        <dsp:cNvSpPr/>
      </dsp:nvSpPr>
      <dsp:spPr>
        <a:xfrm>
          <a:off x="0" y="1836369"/>
          <a:ext cx="5181600" cy="163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2F8C89-078E-274F-B15B-E552DB8C84BC}">
      <dsp:nvSpPr>
        <dsp:cNvPr id="0" name=""/>
        <dsp:cNvSpPr/>
      </dsp:nvSpPr>
      <dsp:spPr>
        <a:xfrm>
          <a:off x="259080" y="876969"/>
          <a:ext cx="3627120" cy="191880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097" tIns="0" rIns="13709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ru-RU" sz="2000" b="1" i="1" u="sng" kern="1200" dirty="0" smtClean="0">
              <a:solidFill>
                <a:schemeClr val="accent1">
                  <a:lumMod val="50000"/>
                </a:schemeClr>
              </a:solidFill>
            </a:rPr>
            <a:t>Этиология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ru-RU" sz="2000" b="1" i="1" u="sng" kern="1200" dirty="0" smtClean="0">
              <a:solidFill>
                <a:schemeClr val="accent1">
                  <a:lumMod val="50000"/>
                </a:schemeClr>
              </a:solidFill>
            </a:rPr>
            <a:t>Ослабление </a:t>
          </a:r>
          <a:r>
            <a:rPr lang="ru-RU" sz="2000" b="1" i="1" u="sng" kern="1200" dirty="0" smtClean="0">
              <a:solidFill>
                <a:schemeClr val="accent1">
                  <a:lumMod val="50000"/>
                </a:schemeClr>
              </a:solidFill>
            </a:rPr>
            <a:t>связочного </a:t>
          </a:r>
          <a:r>
            <a:rPr lang="ru-RU" sz="2000" b="1" i="1" u="sng" kern="1200" dirty="0" smtClean="0">
              <a:solidFill>
                <a:schemeClr val="accent1">
                  <a:lumMod val="50000"/>
                </a:schemeClr>
              </a:solidFill>
            </a:rPr>
            <a:t>аппарата </a:t>
          </a:r>
          <a:r>
            <a:rPr lang="ru-RU" sz="2000" b="1" i="1" u="sng" kern="1200" dirty="0" smtClean="0">
              <a:solidFill>
                <a:schemeClr val="accent1">
                  <a:lumMod val="50000"/>
                </a:schemeClr>
              </a:solidFill>
            </a:rPr>
            <a:t>является </a:t>
          </a:r>
          <a:r>
            <a:rPr lang="ru-RU" sz="2000" b="1" i="1" u="sng" kern="1200" dirty="0" smtClean="0">
              <a:solidFill>
                <a:schemeClr val="accent1">
                  <a:lumMod val="50000"/>
                </a:schemeClr>
              </a:solidFill>
            </a:rPr>
            <a:t>основной  причиной.</a:t>
          </a:r>
          <a:endParaRPr lang="ru-RU" sz="2000" b="1" i="1" u="sng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52748" y="970637"/>
        <a:ext cx="3439784" cy="17314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DEE394-7FB5-0642-9830-E8D4BFCF6825}">
      <dsp:nvSpPr>
        <dsp:cNvPr id="0" name=""/>
        <dsp:cNvSpPr/>
      </dsp:nvSpPr>
      <dsp:spPr>
        <a:xfrm>
          <a:off x="0" y="1841589"/>
          <a:ext cx="5181600" cy="161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2F8C89-078E-274F-B15B-E552DB8C84BC}">
      <dsp:nvSpPr>
        <dsp:cNvPr id="0" name=""/>
        <dsp:cNvSpPr/>
      </dsp:nvSpPr>
      <dsp:spPr>
        <a:xfrm>
          <a:off x="259080" y="896949"/>
          <a:ext cx="3627120" cy="188928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097" tIns="0" rIns="13709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ru-RU" sz="2000" b="1" i="1" u="sng" kern="1200" dirty="0" smtClean="0">
              <a:solidFill>
                <a:schemeClr val="accent1">
                  <a:lumMod val="50000"/>
                </a:schemeClr>
              </a:solidFill>
            </a:rPr>
            <a:t>Патогенез и течение</a:t>
          </a:r>
          <a:endParaRPr lang="az-Latn-AZ" sz="2000" b="1" i="1" u="sng" kern="1200" dirty="0">
            <a:solidFill>
              <a:schemeClr val="accent1">
                <a:lumMod val="50000"/>
              </a:schemeClr>
            </a:solidFill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</a:rPr>
            <a:t>Острая форма заворота-вызывает некроз желудка.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</a:rPr>
            <a:t>Хроническая форма заворота сопровождается болью, а иногда грыжей пищевода.</a:t>
          </a:r>
          <a:r>
            <a:rPr lang="az-Latn-AZ" sz="2000" kern="1200" dirty="0">
              <a:solidFill>
                <a:schemeClr val="accent1">
                  <a:lumMod val="50000"/>
                </a:schemeClr>
              </a:solidFill>
            </a:rPr>
            <a:t/>
          </a:r>
          <a:br>
            <a:rPr lang="az-Latn-AZ" sz="2000" kern="1200" dirty="0">
              <a:solidFill>
                <a:schemeClr val="accent1">
                  <a:lumMod val="50000"/>
                </a:schemeClr>
              </a:solidFill>
            </a:rPr>
          </a:br>
          <a:endParaRPr lang="az-Latn-AZ" sz="2000" b="1" i="1" u="sng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51307" y="989176"/>
        <a:ext cx="3442666" cy="17048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1967DD-717D-D142-A8D4-6F42C102BD3E}">
      <dsp:nvSpPr>
        <dsp:cNvPr id="0" name=""/>
        <dsp:cNvSpPr/>
      </dsp:nvSpPr>
      <dsp:spPr>
        <a:xfrm rot="16200000">
          <a:off x="2338" y="1178"/>
          <a:ext cx="4348981" cy="4348981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Острый заворот</a:t>
          </a:r>
          <a:r>
            <a:rPr lang="az-Latn-AZ" sz="2400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az-Latn-AZ" sz="2400" kern="1200" dirty="0">
              <a:solidFill>
                <a:schemeClr val="accent1">
                  <a:lumMod val="50000"/>
                </a:schemeClr>
              </a:solidFill>
            </a:rPr>
            <a:t>–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срочная операция</a:t>
          </a:r>
          <a:r>
            <a:rPr lang="az-Latn-AZ" sz="2400" kern="1200" dirty="0" smtClean="0">
              <a:solidFill>
                <a:schemeClr val="accent1">
                  <a:lumMod val="50000"/>
                </a:schemeClr>
              </a:solidFill>
            </a:rPr>
            <a:t>: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гастропексия или резекция</a:t>
          </a:r>
          <a:endParaRPr lang="az-Latn-AZ" sz="2400" kern="1200" dirty="0">
            <a:solidFill>
              <a:schemeClr val="accent1">
                <a:lumMod val="50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endParaRPr lang="az-Latn-AZ" sz="2400" kern="1200" dirty="0">
            <a:solidFill>
              <a:schemeClr val="accent1">
                <a:lumMod val="50000"/>
              </a:schemeClr>
            </a:solidFill>
          </a:endParaRPr>
        </a:p>
      </dsp:txBody>
      <dsp:txXfrm rot="5400000">
        <a:off x="763410" y="1088423"/>
        <a:ext cx="3587909" cy="2174491"/>
      </dsp:txXfrm>
    </dsp:sp>
    <dsp:sp modelId="{A1A373D7-E1AE-924A-B693-39F028FB95A3}">
      <dsp:nvSpPr>
        <dsp:cNvPr id="0" name=""/>
        <dsp:cNvSpPr/>
      </dsp:nvSpPr>
      <dsp:spPr>
        <a:xfrm rot="5400000">
          <a:off x="6164280" y="1178"/>
          <a:ext cx="4348981" cy="4348981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Хронический заворот </a:t>
          </a:r>
          <a:r>
            <a:rPr lang="az-Latn-AZ" sz="2400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az-Latn-AZ" sz="2400" kern="1200" dirty="0">
              <a:solidFill>
                <a:schemeClr val="accent1">
                  <a:lumMod val="50000"/>
                </a:schemeClr>
              </a:solidFill>
            </a:rPr>
            <a:t>–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гастропексия</a:t>
          </a:r>
          <a:endParaRPr lang="en-US" sz="2400" kern="1200" dirty="0"/>
        </a:p>
      </dsp:txBody>
      <dsp:txXfrm rot="-5400000">
        <a:off x="6164280" y="1088423"/>
        <a:ext cx="3587909" cy="217449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165751-C3BA-4A28-BC70-334A9E1A24C5}">
      <dsp:nvSpPr>
        <dsp:cNvPr id="0" name=""/>
        <dsp:cNvSpPr/>
      </dsp:nvSpPr>
      <dsp:spPr>
        <a:xfrm>
          <a:off x="3053980" y="355719"/>
          <a:ext cx="4596990" cy="4596990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solidFill>
                <a:schemeClr val="tx1"/>
              </a:solidFill>
            </a:rPr>
            <a:t>Эмфизема желудка.</a:t>
          </a:r>
          <a:endParaRPr lang="ru-RU" sz="2500" b="1" kern="1200" dirty="0">
            <a:solidFill>
              <a:schemeClr val="tx1"/>
            </a:solidFill>
          </a:endParaRPr>
        </a:p>
      </dsp:txBody>
      <dsp:txXfrm>
        <a:off x="5476704" y="1329843"/>
        <a:ext cx="1641782" cy="1368152"/>
      </dsp:txXfrm>
    </dsp:sp>
    <dsp:sp modelId="{4C31F684-5B69-4D07-966C-16E5E080980D}">
      <dsp:nvSpPr>
        <dsp:cNvPr id="0" name=""/>
        <dsp:cNvSpPr/>
      </dsp:nvSpPr>
      <dsp:spPr>
        <a:xfrm>
          <a:off x="2954431" y="439174"/>
          <a:ext cx="4596990" cy="4596990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Разрыв  или отрыв части  селезенки во</a:t>
          </a:r>
          <a:r>
            <a:rPr lang="ru-RU" sz="2400" b="1" kern="1200" baseline="0" dirty="0" smtClean="0">
              <a:solidFill>
                <a:schemeClr val="tx1"/>
              </a:solidFill>
            </a:rPr>
            <a:t> время заворота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4048953" y="3421745"/>
        <a:ext cx="2462673" cy="1203973"/>
      </dsp:txXfrm>
    </dsp:sp>
    <dsp:sp modelId="{0AF957CE-71B0-4524-89D0-DEBF43A75853}">
      <dsp:nvSpPr>
        <dsp:cNvPr id="0" name=""/>
        <dsp:cNvSpPr/>
      </dsp:nvSpPr>
      <dsp:spPr>
        <a:xfrm>
          <a:off x="2864628" y="355719"/>
          <a:ext cx="4596990" cy="4596990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В редких случаях перфорация желудка</a:t>
          </a:r>
          <a:endParaRPr lang="ru-RU" sz="2000" b="1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3397113" y="1329843"/>
        <a:ext cx="1641782" cy="1368152"/>
      </dsp:txXfrm>
    </dsp:sp>
    <dsp:sp modelId="{6A68F430-5038-45C8-B0B3-3BDF65883673}">
      <dsp:nvSpPr>
        <dsp:cNvPr id="0" name=""/>
        <dsp:cNvSpPr/>
      </dsp:nvSpPr>
      <dsp:spPr>
        <a:xfrm>
          <a:off x="2769784" y="71143"/>
          <a:ext cx="5166141" cy="516614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13017-52EF-49AE-A394-D02882050EB1}">
      <dsp:nvSpPr>
        <dsp:cNvPr id="0" name=""/>
        <dsp:cNvSpPr/>
      </dsp:nvSpPr>
      <dsp:spPr>
        <a:xfrm>
          <a:off x="2810426" y="179725"/>
          <a:ext cx="5166141" cy="516614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483550-872B-4ECD-B1F5-C022DA4BFBF7}">
      <dsp:nvSpPr>
        <dsp:cNvPr id="0" name=""/>
        <dsp:cNvSpPr/>
      </dsp:nvSpPr>
      <dsp:spPr>
        <a:xfrm>
          <a:off x="2579673" y="71143"/>
          <a:ext cx="5166141" cy="516614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E95C16-844A-DD4A-9F83-95E07C5EA068}">
      <dsp:nvSpPr>
        <dsp:cNvPr id="0" name=""/>
        <dsp:cNvSpPr/>
      </dsp:nvSpPr>
      <dsp:spPr>
        <a:xfrm>
          <a:off x="3090" y="565987"/>
          <a:ext cx="3101147" cy="3101147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666" tIns="29210" rIns="17066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Char char="ü"/>
          </a:pPr>
          <a:r>
            <a:rPr lang="ru-RU" sz="2300" b="1" kern="1200" dirty="0" smtClean="0">
              <a:solidFill>
                <a:srgbClr val="4472C4">
                  <a:lumMod val="50000"/>
                </a:srgbClr>
              </a:solidFill>
              <a:latin typeface="Calibri"/>
            </a:rPr>
            <a:t>Трихобезоар</a:t>
          </a:r>
          <a:endParaRPr lang="ru-RU" sz="2300" b="1" kern="1200" dirty="0">
            <a:solidFill>
              <a:srgbClr val="4472C4">
                <a:lumMod val="50000"/>
              </a:srgbClr>
            </a:solidFill>
            <a:latin typeface="Calibri"/>
          </a:endParaRPr>
        </a:p>
      </dsp:txBody>
      <dsp:txXfrm>
        <a:off x="457242" y="1020139"/>
        <a:ext cx="2192843" cy="2192843"/>
      </dsp:txXfrm>
    </dsp:sp>
    <dsp:sp modelId="{9CE36F77-2574-E445-95F3-5E79AC2DDA30}">
      <dsp:nvSpPr>
        <dsp:cNvPr id="0" name=""/>
        <dsp:cNvSpPr/>
      </dsp:nvSpPr>
      <dsp:spPr>
        <a:xfrm>
          <a:off x="2484008" y="565987"/>
          <a:ext cx="3101147" cy="3101147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666" tIns="29210" rIns="17066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Char char="ü"/>
          </a:pPr>
          <a:r>
            <a:rPr lang="ru-RU" sz="2300" b="1" kern="1200" dirty="0" smtClean="0">
              <a:solidFill>
                <a:srgbClr val="4472C4">
                  <a:lumMod val="50000"/>
                </a:srgbClr>
              </a:solidFill>
              <a:latin typeface="Calibri"/>
            </a:rPr>
            <a:t>Фитобезоар</a:t>
          </a:r>
          <a:endParaRPr lang="ru-RU" sz="2300" b="1" kern="1200" dirty="0">
            <a:solidFill>
              <a:srgbClr val="4472C4">
                <a:lumMod val="50000"/>
              </a:srgbClr>
            </a:solidFill>
            <a:latin typeface="Calibri"/>
          </a:endParaRPr>
        </a:p>
      </dsp:txBody>
      <dsp:txXfrm>
        <a:off x="2938160" y="1020139"/>
        <a:ext cx="2192843" cy="2192843"/>
      </dsp:txXfrm>
    </dsp:sp>
    <dsp:sp modelId="{D9B72BF9-36F8-B74A-8992-725D87F40228}">
      <dsp:nvSpPr>
        <dsp:cNvPr id="0" name=""/>
        <dsp:cNvSpPr/>
      </dsp:nvSpPr>
      <dsp:spPr>
        <a:xfrm>
          <a:off x="4964926" y="565987"/>
          <a:ext cx="3101147" cy="3101147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666" tIns="34290" rIns="170666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Char char="ü"/>
          </a:pPr>
          <a:r>
            <a:rPr lang="ru-RU" sz="2700" b="1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Шеллак Безоар</a:t>
          </a:r>
          <a:endParaRPr lang="ru-RU" sz="2700" b="1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5419078" y="1020139"/>
        <a:ext cx="2192843" cy="2192843"/>
      </dsp:txXfrm>
    </dsp:sp>
    <dsp:sp modelId="{929C008B-0665-914D-A79D-F750DF0C1DF4}">
      <dsp:nvSpPr>
        <dsp:cNvPr id="0" name=""/>
        <dsp:cNvSpPr/>
      </dsp:nvSpPr>
      <dsp:spPr>
        <a:xfrm>
          <a:off x="7445844" y="565987"/>
          <a:ext cx="3101147" cy="3101147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666" tIns="29210" rIns="17066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Char char="ü"/>
          </a:pPr>
          <a:r>
            <a:rPr lang="ru-RU" sz="2300" b="1" kern="1200" dirty="0" smtClean="0"/>
            <a:t>Себорейный безоар</a:t>
          </a:r>
          <a:endParaRPr lang="en-US" sz="2300" b="1" kern="1200" dirty="0"/>
        </a:p>
      </dsp:txBody>
      <dsp:txXfrm>
        <a:off x="7899996" y="1020139"/>
        <a:ext cx="2192843" cy="21928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CA1BBD-6A2A-5A41-B752-7DF65B5C3AF9}">
      <dsp:nvSpPr>
        <dsp:cNvPr id="0" name=""/>
        <dsp:cNvSpPr/>
      </dsp:nvSpPr>
      <dsp:spPr>
        <a:xfrm>
          <a:off x="5103865" y="-161481"/>
          <a:ext cx="1864932" cy="1771877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Боли</a:t>
          </a:r>
          <a:r>
            <a:rPr lang="ru-RU" sz="2000" b="0" kern="1200" baseline="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 в эпигастрии</a:t>
          </a:r>
          <a:endParaRPr lang="az-Latn-AZ" sz="20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5376978" y="98004"/>
        <a:ext cx="1318706" cy="1252907"/>
      </dsp:txXfrm>
    </dsp:sp>
    <dsp:sp modelId="{49AF14DE-4F68-8840-954C-207ECBB5ACA7}">
      <dsp:nvSpPr>
        <dsp:cNvPr id="0" name=""/>
        <dsp:cNvSpPr/>
      </dsp:nvSpPr>
      <dsp:spPr>
        <a:xfrm rot="1800000">
          <a:off x="6884608" y="1020729"/>
          <a:ext cx="175740" cy="4884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>
        <a:off x="6888140" y="1105234"/>
        <a:ext cx="123018" cy="293055"/>
      </dsp:txXfrm>
    </dsp:sp>
    <dsp:sp modelId="{B19A801F-F7BA-3644-A3F4-72344CF698CE}">
      <dsp:nvSpPr>
        <dsp:cNvPr id="0" name=""/>
        <dsp:cNvSpPr/>
      </dsp:nvSpPr>
      <dsp:spPr>
        <a:xfrm>
          <a:off x="6984774" y="924461"/>
          <a:ext cx="1864932" cy="1771877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Чувство тяжести</a:t>
          </a:r>
          <a:endParaRPr lang="en-US" sz="24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7257887" y="1183946"/>
        <a:ext cx="1318706" cy="1252907"/>
      </dsp:txXfrm>
    </dsp:sp>
    <dsp:sp modelId="{6BA8DEF5-4BA4-7B48-9806-722973F305C5}">
      <dsp:nvSpPr>
        <dsp:cNvPr id="0" name=""/>
        <dsp:cNvSpPr/>
      </dsp:nvSpPr>
      <dsp:spPr>
        <a:xfrm rot="5441838">
          <a:off x="7837075" y="2576276"/>
          <a:ext cx="135743" cy="4884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 rot="10800000">
        <a:off x="7857684" y="2653601"/>
        <a:ext cx="95020" cy="293055"/>
      </dsp:txXfrm>
    </dsp:sp>
    <dsp:sp modelId="{C5480C4D-166E-094B-AB2A-11330E9069FA}">
      <dsp:nvSpPr>
        <dsp:cNvPr id="0" name=""/>
        <dsp:cNvSpPr/>
      </dsp:nvSpPr>
      <dsp:spPr>
        <a:xfrm>
          <a:off x="6960093" y="2952322"/>
          <a:ext cx="1864932" cy="1771877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Тошнота</a:t>
          </a:r>
          <a:endParaRPr lang="en-US" sz="24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7233206" y="3211807"/>
        <a:ext cx="1318706" cy="1252907"/>
      </dsp:txXfrm>
    </dsp:sp>
    <dsp:sp modelId="{724DD7D6-B450-F545-BBEE-8F2A95FA0F08}">
      <dsp:nvSpPr>
        <dsp:cNvPr id="0" name=""/>
        <dsp:cNvSpPr/>
      </dsp:nvSpPr>
      <dsp:spPr>
        <a:xfrm rot="8950331">
          <a:off x="6876214" y="4147966"/>
          <a:ext cx="176329" cy="4884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 rot="10800000">
        <a:off x="6925376" y="4232097"/>
        <a:ext cx="123430" cy="293055"/>
      </dsp:txXfrm>
    </dsp:sp>
    <dsp:sp modelId="{A9E404CD-33F9-D34D-9BC1-C1B96ADC78E1}">
      <dsp:nvSpPr>
        <dsp:cNvPr id="0" name=""/>
        <dsp:cNvSpPr/>
      </dsp:nvSpPr>
      <dsp:spPr>
        <a:xfrm>
          <a:off x="5095161" y="4065272"/>
          <a:ext cx="1864932" cy="1771877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Рвота</a:t>
          </a:r>
          <a:endParaRPr lang="en-US" sz="24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5368274" y="4324757"/>
        <a:ext cx="1318706" cy="1252907"/>
      </dsp:txXfrm>
    </dsp:sp>
    <dsp:sp modelId="{0949B69F-F7F1-A046-83A4-223D4A686BAB}">
      <dsp:nvSpPr>
        <dsp:cNvPr id="0" name=""/>
        <dsp:cNvSpPr/>
      </dsp:nvSpPr>
      <dsp:spPr>
        <a:xfrm rot="12624069">
          <a:off x="4988558" y="4153256"/>
          <a:ext cx="190564" cy="4884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 rot="10800000">
        <a:off x="5041797" y="4265406"/>
        <a:ext cx="133395" cy="293055"/>
      </dsp:txXfrm>
    </dsp:sp>
    <dsp:sp modelId="{FE10713C-DBE4-4849-ACE8-5C0A2228418D}">
      <dsp:nvSpPr>
        <dsp:cNvPr id="0" name=""/>
        <dsp:cNvSpPr/>
      </dsp:nvSpPr>
      <dsp:spPr>
        <a:xfrm>
          <a:off x="3198284" y="2952330"/>
          <a:ext cx="1864932" cy="1771877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брожение</a:t>
          </a:r>
          <a:endParaRPr lang="en-US" sz="20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3471397" y="3211815"/>
        <a:ext cx="1318706" cy="1252907"/>
      </dsp:txXfrm>
    </dsp:sp>
    <dsp:sp modelId="{249283BE-0649-9D46-BFC0-0EC12B2DDD45}">
      <dsp:nvSpPr>
        <dsp:cNvPr id="0" name=""/>
        <dsp:cNvSpPr/>
      </dsp:nvSpPr>
      <dsp:spPr>
        <a:xfrm rot="16241825">
          <a:off x="4075166" y="2583963"/>
          <a:ext cx="135747" cy="4884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>
        <a:off x="4095280" y="2702008"/>
        <a:ext cx="95023" cy="293055"/>
      </dsp:txXfrm>
    </dsp:sp>
    <dsp:sp modelId="{6D86E5BD-16EC-EB4D-89E3-03AA987A8322}">
      <dsp:nvSpPr>
        <dsp:cNvPr id="0" name=""/>
        <dsp:cNvSpPr/>
      </dsp:nvSpPr>
      <dsp:spPr>
        <a:xfrm>
          <a:off x="3222957" y="924461"/>
          <a:ext cx="1864932" cy="1771877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Диарея</a:t>
          </a:r>
          <a:endParaRPr lang="en-US" sz="2400" b="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3496070" y="1183946"/>
        <a:ext cx="1318706" cy="1252907"/>
      </dsp:txXfrm>
    </dsp:sp>
    <dsp:sp modelId="{59B3B4DB-2C48-EB45-9192-3447E1220566}">
      <dsp:nvSpPr>
        <dsp:cNvPr id="0" name=""/>
        <dsp:cNvSpPr/>
      </dsp:nvSpPr>
      <dsp:spPr>
        <a:xfrm rot="19800000">
          <a:off x="5003700" y="1025703"/>
          <a:ext cx="175740" cy="4884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>
        <a:off x="5007232" y="1136569"/>
        <a:ext cx="123018" cy="2930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openxmlformats.org/officeDocument/2006/relationships/diagramData" Target="../diagrams/data2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microsoft.com/office/2007/relationships/diagramDrawing" Target="../diagrams/drawing1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learningradiology.com/caseofweek/caseoftheweekpix/cow125.jpg" TargetMode="Externa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Layout" Target="../diagrams/layout5.xml"/><Relationship Id="rId7" Type="http://schemas.openxmlformats.org/officeDocument/2006/relationships/image" Target="../media/image13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5.xml"/><Relationship Id="rId10" Type="http://schemas.microsoft.com/office/2007/relationships/diagramDrawing" Target="../diagrams/drawing5.xml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diagramLayout" Target="../diagrams/layout6.xml"/><Relationship Id="rId7" Type="http://schemas.openxmlformats.org/officeDocument/2006/relationships/image" Target="../media/image17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1268414"/>
            <a:ext cx="7772400" cy="1470025"/>
          </a:xfrm>
        </p:spPr>
        <p:txBody>
          <a:bodyPr/>
          <a:lstStyle/>
          <a:p>
            <a:r>
              <a:rPr lang="ru-RU" altLang="en-US" sz="6000" dirty="0" smtClean="0">
                <a:solidFill>
                  <a:schemeClr val="accent1">
                    <a:lumMod val="75000"/>
                  </a:schemeClr>
                </a:solidFill>
              </a:rPr>
              <a:t>Дивертикул,безоар,</a:t>
            </a:r>
            <a:br>
              <a:rPr lang="ru-RU" altLang="en-US" sz="6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altLang="en-US" sz="6000" dirty="0" smtClean="0">
                <a:solidFill>
                  <a:schemeClr val="accent1">
                    <a:lumMod val="75000"/>
                  </a:schemeClr>
                </a:solidFill>
              </a:rPr>
              <a:t>заворот желудка</a:t>
            </a:r>
            <a:endParaRPr lang="az-Latn-AZ" altLang="en-US" sz="6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b="1" dirty="0"/>
              <a:t>T.ü.f.d., assistent</a:t>
            </a:r>
          </a:p>
          <a:p>
            <a:pPr>
              <a:lnSpc>
                <a:spcPct val="80000"/>
              </a:lnSpc>
            </a:pPr>
            <a:r>
              <a:rPr lang="az-Latn-AZ" altLang="en-US" sz="2400" b="1" dirty="0"/>
              <a:t>Mahir Gümrah oğlu Mahmudov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31044" y="44624"/>
            <a:ext cx="23535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Хирургические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болезни </a:t>
            </a:r>
          </a:p>
          <a:p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желудка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en-US" sz="4300" dirty="0" smtClean="0">
                <a:solidFill>
                  <a:schemeClr val="accent1">
                    <a:lumMod val="75000"/>
                  </a:schemeClr>
                </a:solidFill>
              </a:rPr>
              <a:t>Определение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489BCF5-B250-AE4D-A52C-514F22424E0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r">
              <a:buFont typeface="Wingdings" pitchFamily="2" charset="2"/>
              <a:buChar char="ü"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Это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мешковидное выпячивание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(грыжевое)слизистой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и подслизистой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оболочек а также всех слоев   стенки 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желудка,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которое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в большинстве случаев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не вызывает симптомов и   осложнений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47606017-ABFA-2544-90A5-3591681D22B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2200" y="1920951"/>
            <a:ext cx="5181600" cy="431636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29713EA-43BA-A242-AB39-ECD5CD5D38A0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Дивертикул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ctangle 21">
            <a:extLst>
              <a:ext uri="{FF2B5EF4-FFF2-40B4-BE49-F238E27FC236}">
                <a16:creationId xmlns:a16="http://schemas.microsoft.com/office/drawing/2014/main" xmlns="" id="{FFDAC1B7-3E80-E649-82B4-E911003BFB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xmlns="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Типы</a:t>
            </a:r>
            <a: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alt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CCC0F65E-900F-6B4D-988E-1D8438E62C7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457200" lvl="0" indent="-45720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Пульсионный тип </a:t>
            </a: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–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состоит из слизистой и подслизистой  оболочки, обычно располагается в малой кривизне желудка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в области гастроэзофагеального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соединения, главным образом 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без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симптомов.</a:t>
            </a:r>
          </a:p>
          <a:p>
            <a:pPr marL="457200" lvl="0" indent="-45720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Тракционный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тип </a:t>
            </a: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состоит из всех слоев стенки, располагается в пилорическом отделе ,в большинстве случаев с симптомами.</a:t>
            </a:r>
            <a:endParaRPr lang="az-Latn-A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F953C6E7-4BC1-C04B-B2BF-5C6B11639DE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8048" y="1822583"/>
            <a:ext cx="4628396" cy="4075446"/>
          </a:xfrm>
        </p:spPr>
      </p:pic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139FCF59-776E-D64A-B133-44EE3F3EC4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CCFBD19-BB0E-1142-863B-94B8AF7A6D7C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Дивертикул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4300" dirty="0" smtClean="0">
                <a:solidFill>
                  <a:schemeClr val="accent1">
                    <a:lumMod val="75000"/>
                  </a:schemeClr>
                </a:solidFill>
              </a:rPr>
              <a:t>Течение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FC556024-8DF1-5D40-8BAC-B7A20E48D1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В основном бессимптомно ,но в редких случаях может осложниться воспалением и кровотечением.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F5A54796-742F-CD49-ACDD-525436C070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D4DD3C4-C431-AA48-8EEA-38807B2FD0B2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Дивертикул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06" name="Text Box 70">
            <a:extLst>
              <a:ext uri="{FF2B5EF4-FFF2-40B4-BE49-F238E27FC236}">
                <a16:creationId xmlns:a16="http://schemas.microsoft.com/office/drawing/2014/main" xmlns="" id="{F0662005-E84F-4058-BB80-115F51236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4716" y="0"/>
            <a:ext cx="2237536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43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Клиника</a:t>
            </a:r>
            <a:endParaRPr lang="ru-RU" sz="43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08341C9-F392-E648-9409-B7B1D39EEE72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Дивертикул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00764F7-93A4-D748-90C7-526EA267B8C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Бессимптомные</a:t>
            </a: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–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диагностируются при рентгенологическом и эндоскопическом исследованиях.</a:t>
            </a:r>
          </a:p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Осложнённые формы -проявляются сильными болями и кровотечением</a:t>
            </a:r>
            <a:endParaRPr lang="az-Latn-A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xmlns="" id="{D289E1B3-551F-AE4E-BEC9-F726C95C509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21829" y="2005560"/>
            <a:ext cx="5474014" cy="3079624"/>
          </a:xfrm>
        </p:spPr>
      </p:pic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CFE3E754-1BB4-E942-98DB-A22802A255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400" fontAlgn="base">
              <a:spcAft>
                <a:spcPct val="0"/>
              </a:spcAft>
            </a:pPr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4B77400-2CF0-FA4D-84C7-BEFEF401E6F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Жалобы</a:t>
            </a:r>
            <a:endParaRPr lang="az-Latn-AZ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Эндоскопические и Рентгенологические исследования для подтверждения диагноза .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Рентгенологические признаки могут быть схожи с признаками язвенного кровотечения</a:t>
            </a:r>
            <a:endParaRPr lang="az-Latn-AZ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xmlns="" id="{F3D64CE7-953C-0A40-B35D-126C5C5CB18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80176" y="1111136"/>
            <a:ext cx="3030660" cy="2485395"/>
          </a:xfrm>
        </p:spPr>
      </p:pic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46ACC1F-D133-1742-B32D-1D5781D5EA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FBCC0F6-A0AE-4247-9D3A-55078606E4AA}"/>
              </a:ext>
            </a:extLst>
          </p:cNvPr>
          <p:cNvSpPr txBox="1"/>
          <p:nvPr/>
        </p:nvSpPr>
        <p:spPr>
          <a:xfrm>
            <a:off x="9624392" y="172926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Дивертикул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4" descr="C:\Users\Cahangir\Desktop\IMG_2255.JPG">
            <a:extLst>
              <a:ext uri="{FF2B5EF4-FFF2-40B4-BE49-F238E27FC236}">
                <a16:creationId xmlns:a16="http://schemas.microsoft.com/office/drawing/2014/main" xmlns="" id="{4EE9B12A-7982-AA43-82DE-DB6270BDB5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80176" y="3870267"/>
            <a:ext cx="3015380" cy="24853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0445" y="-205996"/>
            <a:ext cx="10515600" cy="1325563"/>
          </a:xfrm>
        </p:spPr>
        <p:txBody>
          <a:bodyPr/>
          <a:lstStyle/>
          <a:p>
            <a:pPr lvl="0"/>
            <a: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Лечение</a:t>
            </a:r>
            <a:r>
              <a:rPr lang="ru-RU" sz="43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4300" dirty="0">
                <a:solidFill>
                  <a:schemeClr val="accent1">
                    <a:lumMod val="75000"/>
                  </a:schemeClr>
                </a:solidFill>
              </a:rPr>
            </a:b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xmlns="" id="{1B5B0E53-DB1B-5B44-BFF6-F99807C63F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Бессимптомные-наблюдать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3" name="Content Placeholder 22">
            <a:extLst>
              <a:ext uri="{FF2B5EF4-FFF2-40B4-BE49-F238E27FC236}">
                <a16:creationId xmlns:a16="http://schemas.microsoft.com/office/drawing/2014/main" xmlns="" id="{CF7D9538-44D3-6B47-A641-9D09CAE1208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2289" y="2951895"/>
            <a:ext cx="4912784" cy="2790947"/>
          </a:xfr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xmlns="" id="{B084D1D1-FF56-B042-9D21-21F582D48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С Симптомами -эксцизия</a:t>
            </a:r>
            <a:endParaRPr lang="az-Latn-A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5" name="Content Placeholder 24">
            <a:extLst>
              <a:ext uri="{FF2B5EF4-FFF2-40B4-BE49-F238E27FC236}">
                <a16:creationId xmlns:a16="http://schemas.microsoft.com/office/drawing/2014/main" xmlns="" id="{96F5DFC6-FF76-3E40-8003-3E6454C60A6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2200" y="2951895"/>
            <a:ext cx="4604320" cy="2790947"/>
          </a:xfrm>
        </p:spPr>
      </p:pic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0F19449D-7449-5142-90B0-C1C7497BDD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A1715AC-695A-FA4A-BDF0-FE4AEF3724B5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Дивертикул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Заворот </a:t>
            </a:r>
            <a:r>
              <a:rPr lang="ru-RU" sz="4300" dirty="0">
                <a:solidFill>
                  <a:schemeClr val="accent1">
                    <a:lumMod val="75000"/>
                  </a:schemeClr>
                </a:solidFill>
              </a:rPr>
              <a:t>желудка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BAD39670-4104-2F49-8000-9DD1151EA7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753744" cy="4351338"/>
          </a:xfrm>
        </p:spPr>
        <p:txBody>
          <a:bodyPr>
            <a:normAutofit fontScale="92500"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Это редкое, тяжелое заболевание желудка  образующегося при  повороте желудка вокруг продольной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или поперечной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 его оси .В результате заворота образуется или  рецидивирующая, непроходимость (хроническая форма)или некроз желудка(острая форма).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DAC9F50C-6C4B-4C40-904A-677C9DA30D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FAECA42-8917-9043-9FA2-530092A16FCE}"/>
              </a:ext>
            </a:extLst>
          </p:cNvPr>
          <p:cNvSpPr txBox="1"/>
          <p:nvPr/>
        </p:nvSpPr>
        <p:spPr>
          <a:xfrm>
            <a:off x="9831044" y="188640"/>
            <a:ext cx="23535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Заворот желудка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4" name="Picture 2" descr="C:\Users\Cahangir\Desktop\images.jpg">
            <a:extLst>
              <a:ext uri="{FF2B5EF4-FFF2-40B4-BE49-F238E27FC236}">
                <a16:creationId xmlns:a16="http://schemas.microsoft.com/office/drawing/2014/main" xmlns="" id="{DEE76364-3897-734F-A227-23BB406E2AC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0056" y="1825625"/>
            <a:ext cx="4536504" cy="3383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373306"/>
            <a:ext cx="6076051" cy="611546"/>
          </a:xfrm>
        </p:spPr>
        <p:txBody>
          <a:bodyPr/>
          <a:lstStyle/>
          <a:p>
            <a:pPr lvl="0"/>
            <a:r>
              <a:rPr lang="ru-RU" sz="4400" i="1" u="sng" dirty="0">
                <a:solidFill>
                  <a:schemeClr val="accent1">
                    <a:lumMod val="50000"/>
                  </a:schemeClr>
                </a:solidFill>
              </a:rPr>
              <a:t>Заворот желудка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xmlns="" id="{24E74835-EA5C-0F4F-A8CC-AF148B4B8053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3497237012"/>
              </p:ext>
            </p:extLst>
          </p:nvPr>
        </p:nvGraphicFramePr>
        <p:xfrm>
          <a:off x="838200" y="1052736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B88D7794-A7C9-364A-AF51-B0B355E601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354518B-57FE-8943-8BFA-61E9F51DDA86}"/>
              </a:ext>
            </a:extLst>
          </p:cNvPr>
          <p:cNvSpPr txBox="1"/>
          <p:nvPr/>
        </p:nvSpPr>
        <p:spPr>
          <a:xfrm>
            <a:off x="9831044" y="188640"/>
            <a:ext cx="23535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Заворот желудка</a:t>
            </a:r>
          </a:p>
        </p:txBody>
      </p:sp>
      <p:graphicFrame>
        <p:nvGraphicFramePr>
          <p:cNvPr id="12" name="Content Placeholder 9">
            <a:extLst>
              <a:ext uri="{FF2B5EF4-FFF2-40B4-BE49-F238E27FC236}">
                <a16:creationId xmlns:a16="http://schemas.microsoft.com/office/drawing/2014/main" xmlns="" id="{B58C385C-A540-6042-AA09-E5F910D25AA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115881887"/>
              </p:ext>
            </p:extLst>
          </p:nvPr>
        </p:nvGraphicFramePr>
        <p:xfrm>
          <a:off x="6240016" y="1165894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165CECD3-0C3C-5944-9ECB-3E701FF685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39E7D66-3155-864B-B4A6-A243BE61A4CD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Заворот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xmlns="" id="{CB63692B-08AC-A540-B813-95D2EB0414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0016" y="1340768"/>
            <a:ext cx="5181600" cy="435133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20000"/>
          </a:bodyPr>
          <a:lstStyle/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az-Latn-AZ" sz="2400" b="1" i="1" dirty="0">
              <a:solidFill>
                <a:schemeClr val="accent1">
                  <a:lumMod val="50000"/>
                </a:schemeClr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Хронический заворот</a:t>
            </a: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бессимптомный</a:t>
            </a: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с симптомами</a:t>
            </a: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повторяющаяся болевая колика</a:t>
            </a: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).</a:t>
            </a:r>
            <a:endParaRPr lang="az-Latn-AZ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xmlns="" id="{D6B7F8FD-EADD-B042-819C-03E32C7709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416" y="1340768"/>
            <a:ext cx="5181600" cy="435133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20000"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Острая форма заворота-сильная боль и триада Борхардта</a:t>
            </a: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После рвоты тошнота, но повторной рвоты нет.</a:t>
            </a: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</a:pPr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Вздутие в эпигастральной области.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</a:pP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Невозможно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ввести зонд в желудок</a:t>
            </a:r>
            <a:endParaRPr lang="az-Latn-AZ" sz="2400" b="1" i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165CECD3-0C3C-5944-9ECB-3E701FF685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39E7D66-3155-864B-B4A6-A243BE61A4CD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Заворот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1104E045-CB29-6A4D-971D-9AD8118CD8E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Диагноз подтверждается КТ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" name="Содержимое 4" descr="http://www.learningradiology.com/caseofweek/caseoftheweekpix/cow125.jpg">
            <a:hlinkClick r:id="rId2"/>
            <a:extLst>
              <a:ext uri="{FF2B5EF4-FFF2-40B4-BE49-F238E27FC236}">
                <a16:creationId xmlns:a16="http://schemas.microsoft.com/office/drawing/2014/main" xmlns="" id="{D97D4D19-49B4-B94D-9D2E-F1FC04DE024C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31248" y="1825625"/>
            <a:ext cx="3263503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660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ADD6BE56-E8C5-5548-A85B-121E3EDD52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7921823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4F11F010-462E-DE40-B0BC-6CDFF4CAB4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1B69DAA-A7B0-6147-B769-692A0D7AB1BE}"/>
              </a:ext>
            </a:extLst>
          </p:cNvPr>
          <p:cNvSpPr txBox="1"/>
          <p:nvPr/>
        </p:nvSpPr>
        <p:spPr>
          <a:xfrm>
            <a:off x="9852830" y="294033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Заворот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Осложнения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4F11F010-462E-DE40-B0BC-6CDFF4CAB4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1B69DAA-A7B0-6147-B769-692A0D7AB1BE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Заворот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8" name="Содержимое 4">
            <a:extLst>
              <a:ext uri="{FF2B5EF4-FFF2-40B4-BE49-F238E27FC236}">
                <a16:creationId xmlns:a16="http://schemas.microsoft.com/office/drawing/2014/main" xmlns="" id="{C719CA78-69B3-D944-B079-42F4BC7CBE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96697073"/>
              </p:ext>
            </p:extLst>
          </p:nvPr>
        </p:nvGraphicFramePr>
        <p:xfrm>
          <a:off x="837290" y="980728"/>
          <a:ext cx="105156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53413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Безоары Желудка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7A08932-12F7-2B40-A959-C801D98E0B0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sz="2700" b="1" i="1" dirty="0">
                <a:solidFill>
                  <a:srgbClr val="4472C4">
                    <a:lumMod val="50000"/>
                  </a:srgbClr>
                </a:solidFill>
              </a:rPr>
              <a:t>Безоар - </a:t>
            </a:r>
            <a:r>
              <a:rPr lang="ru-RU" sz="2700" dirty="0">
                <a:solidFill>
                  <a:srgbClr val="4472C4">
                    <a:lumMod val="50000"/>
                  </a:srgbClr>
                </a:solidFill>
              </a:rPr>
              <a:t>это масса растительного или животного происхождения, которая накапливается в </a:t>
            </a:r>
            <a:r>
              <a:rPr lang="ru-RU" sz="2700" dirty="0" smtClean="0">
                <a:solidFill>
                  <a:srgbClr val="4472C4">
                    <a:lumMod val="50000"/>
                  </a:srgbClr>
                </a:solidFill>
              </a:rPr>
              <a:t>желудочно-кишечном тракте</a:t>
            </a:r>
            <a:r>
              <a:rPr lang="ru-RU" sz="2700" dirty="0">
                <a:solidFill>
                  <a:srgbClr val="4472C4">
                    <a:lumMod val="50000"/>
                  </a:srgbClr>
                </a:solidFill>
                <a:latin typeface="Calibri"/>
              </a:rPr>
              <a:t> </a:t>
            </a:r>
            <a:r>
              <a:rPr lang="ru-RU" sz="27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и неспособна его самостоятельно покинуть.</a:t>
            </a:r>
            <a:endParaRPr lang="az-Latn-AZ" sz="2700" dirty="0">
              <a:solidFill>
                <a:srgbClr val="4472C4">
                  <a:lumMod val="50000"/>
                </a:srgbClr>
              </a:solidFill>
              <a:latin typeface="Calibri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700" dirty="0">
                <a:solidFill>
                  <a:srgbClr val="4472C4">
                    <a:lumMod val="50000"/>
                  </a:srgbClr>
                </a:solidFill>
              </a:rPr>
              <a:t>Факторы риска, такие как вздутие живота, гастростаз, постваготомия </a:t>
            </a:r>
            <a:r>
              <a:rPr lang="ru-RU" sz="2700" dirty="0" smtClean="0">
                <a:solidFill>
                  <a:srgbClr val="4472C4">
                    <a:lumMod val="50000"/>
                  </a:srgbClr>
                </a:solidFill>
              </a:rPr>
              <a:t>и, употребление цитрусовых</a:t>
            </a:r>
            <a:r>
              <a:rPr lang="az-Latn-AZ" sz="27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.</a:t>
            </a:r>
            <a:endParaRPr lang="ru-RU" sz="2700" dirty="0" smtClean="0">
              <a:solidFill>
                <a:srgbClr val="4472C4">
                  <a:lumMod val="50000"/>
                </a:srgbClr>
              </a:solidFill>
              <a:latin typeface="Calibri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700" dirty="0">
                <a:solidFill>
                  <a:srgbClr val="4472C4">
                    <a:lumMod val="50000"/>
                  </a:srgbClr>
                </a:solidFill>
              </a:rPr>
              <a:t>Может протекать бессимптомно или нарушать функцию желудка, осложнения (20%) - могут вызывать обструкцию, кровотечение, перфорацию</a:t>
            </a:r>
            <a:endParaRPr lang="az-Latn-AZ" sz="2700" dirty="0">
              <a:solidFill>
                <a:srgbClr val="4472C4">
                  <a:lumMod val="50000"/>
                </a:srgbClr>
              </a:solidFill>
              <a:latin typeface="Calibri"/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xmlns="" id="{1C9FC33B-0148-B744-B519-50B7570E1BC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1233" y="1825625"/>
            <a:ext cx="5083534" cy="4351338"/>
          </a:xfrm>
        </p:spPr>
      </p:pic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1A47EB10-7C9B-0B46-8DE9-0B2B78027D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70CBE71-6FC9-E042-9516-C3D77079029F}"/>
              </a:ext>
            </a:extLst>
          </p:cNvPr>
          <p:cNvSpPr txBox="1"/>
          <p:nvPr/>
        </p:nvSpPr>
        <p:spPr>
          <a:xfrm>
            <a:off x="9831044" y="188640"/>
            <a:ext cx="23535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Безоары желудка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5488" y="116632"/>
            <a:ext cx="6076051" cy="611546"/>
          </a:xfrm>
        </p:spPr>
        <p:txBody>
          <a:bodyPr/>
          <a:lstStyle/>
          <a:p>
            <a:pPr lvl="0"/>
            <a:r>
              <a:rPr lang="ru-RU" sz="2800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Типы</a:t>
            </a:r>
            <a:r>
              <a:rPr lang="ru-RU" sz="43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4300" dirty="0">
                <a:solidFill>
                  <a:schemeClr val="accent1">
                    <a:lumMod val="75000"/>
                  </a:schemeClr>
                </a:solidFill>
              </a:rPr>
            </a:b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xmlns="" id="{5A2D2479-BA73-8B45-BF8F-DB6384026B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44432918"/>
              </p:ext>
            </p:extLst>
          </p:nvPr>
        </p:nvGraphicFramePr>
        <p:xfrm>
          <a:off x="911424" y="524375"/>
          <a:ext cx="10550082" cy="42331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1B54FED4-FC8C-184A-82A4-942FCFCED2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6B630E0-4090-E94C-B75F-CD46EE4932E0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Безоары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Picture 2" descr="D:\Dr. Memoria\Rezident Shirinova\Mədə\Bezoar\screen-shot-2012-11-03-at-9.46.04-am.png">
            <a:extLst>
              <a:ext uri="{FF2B5EF4-FFF2-40B4-BE49-F238E27FC236}">
                <a16:creationId xmlns:a16="http://schemas.microsoft.com/office/drawing/2014/main" xmlns="" id="{94FD10C8-E21E-8D46-B167-EAFA3553F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55440" y="4289496"/>
            <a:ext cx="2316481" cy="2304256"/>
          </a:xfrm>
          <a:prstGeom prst="rect">
            <a:avLst/>
          </a:prstGeom>
          <a:noFill/>
        </p:spPr>
      </p:pic>
      <p:pic>
        <p:nvPicPr>
          <p:cNvPr id="11" name="Picture 3" descr="D:\Dr. Memoria\Rezident Shirinova\Mədə\Bezoar\y0429.jpg">
            <a:extLst>
              <a:ext uri="{FF2B5EF4-FFF2-40B4-BE49-F238E27FC236}">
                <a16:creationId xmlns:a16="http://schemas.microsoft.com/office/drawing/2014/main" xmlns="" id="{D48FA041-87E1-F144-8F5E-ACD84EB40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47033" y="4295040"/>
            <a:ext cx="2316481" cy="2298712"/>
          </a:xfrm>
          <a:prstGeom prst="rect">
            <a:avLst/>
          </a:prstGeom>
          <a:noFill/>
        </p:spPr>
      </p:pic>
      <p:pic>
        <p:nvPicPr>
          <p:cNvPr id="12" name="Picture 4" descr="D:\Dr. Memoria\Rezident Shirinova\Mədə\Bezoar\images (4).jpg">
            <a:extLst>
              <a:ext uri="{FF2B5EF4-FFF2-40B4-BE49-F238E27FC236}">
                <a16:creationId xmlns:a16="http://schemas.microsoft.com/office/drawing/2014/main" xmlns="" id="{416906ED-1819-814F-9B3E-7B848D517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38626" y="4266212"/>
            <a:ext cx="2315843" cy="2304256"/>
          </a:xfrm>
          <a:prstGeom prst="rect">
            <a:avLst/>
          </a:prstGeom>
          <a:noFill/>
        </p:spPr>
      </p:pic>
      <p:pic>
        <p:nvPicPr>
          <p:cNvPr id="13" name="Picture 5" descr="D:\Dr. Memoria\Rezident Shirinova\Mədə\Bezoar\images.jpg">
            <a:extLst>
              <a:ext uri="{FF2B5EF4-FFF2-40B4-BE49-F238E27FC236}">
                <a16:creationId xmlns:a16="http://schemas.microsoft.com/office/drawing/2014/main" xmlns="" id="{4350D56F-1345-2742-9374-50F658D97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129581" y="4265711"/>
            <a:ext cx="2315843" cy="23047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xmlns="" id="{6842AE22-0FBC-F246-810E-0CAB493686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78995353"/>
              </p:ext>
            </p:extLst>
          </p:nvPr>
        </p:nvGraphicFramePr>
        <p:xfrm>
          <a:off x="0" y="804665"/>
          <a:ext cx="12072664" cy="5792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1A47EB10-7C9B-0B46-8DE9-0B2B78027D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70CBE71-6FC9-E042-9516-C3D77079029F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Безоары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F8B77EF-1767-EB4C-86E5-03C0CE5F696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9336" y="1196752"/>
            <a:ext cx="3035829" cy="22768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4B8101AF-794E-7B40-91A5-94877AF2253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000"/>
          <a:stretch/>
        </p:blipFill>
        <p:spPr>
          <a:xfrm>
            <a:off x="9131236" y="3498756"/>
            <a:ext cx="2867254" cy="283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461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CD9CBFF-92CA-3C42-B735-D59EBADA1CC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Жалобы</a:t>
            </a:r>
            <a:r>
              <a:rPr lang="az-Latn-AZ" sz="28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;</a:t>
            </a:r>
            <a:endParaRPr lang="az-Latn-AZ" sz="2800" dirty="0">
              <a:solidFill>
                <a:srgbClr val="4472C4">
                  <a:lumMod val="50000"/>
                </a:srgbClr>
              </a:solidFill>
              <a:latin typeface="Calibri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Анамнез</a:t>
            </a:r>
            <a:r>
              <a:rPr lang="az-Latn-AZ" sz="28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;</a:t>
            </a:r>
            <a:endParaRPr lang="az-Latn-AZ" sz="2800" dirty="0">
              <a:solidFill>
                <a:srgbClr val="4472C4">
                  <a:lumMod val="50000"/>
                </a:srgbClr>
              </a:solidFill>
              <a:latin typeface="Calibri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Рентгенография</a:t>
            </a:r>
            <a:r>
              <a:rPr lang="az-Latn-AZ" sz="28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;</a:t>
            </a:r>
            <a:endParaRPr lang="az-Latn-AZ" sz="2800" dirty="0">
              <a:solidFill>
                <a:srgbClr val="4472C4">
                  <a:lumMod val="50000"/>
                </a:srgbClr>
              </a:solidFill>
              <a:latin typeface="Calibri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Эндоскопия</a:t>
            </a:r>
            <a:r>
              <a:rPr lang="az-Latn-AZ" sz="28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;</a:t>
            </a:r>
            <a:endParaRPr lang="az-Latn-AZ" sz="2800" dirty="0">
              <a:solidFill>
                <a:srgbClr val="4472C4">
                  <a:lumMod val="50000"/>
                </a:srgbClr>
              </a:solidFill>
              <a:latin typeface="Calibri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sz="28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K</a:t>
            </a:r>
            <a:r>
              <a:rPr lang="az-Latn-AZ" sz="2800" dirty="0">
                <a:solidFill>
                  <a:srgbClr val="4472C4">
                    <a:lumMod val="50000"/>
                  </a:srgbClr>
                </a:solidFill>
                <a:latin typeface="Calibri"/>
              </a:rPr>
              <a:t>T</a:t>
            </a:r>
            <a:r>
              <a:rPr lang="az-Latn-AZ" sz="28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.</a:t>
            </a:r>
            <a:endParaRPr lang="ru-RU" sz="2800" dirty="0">
              <a:solidFill>
                <a:srgbClr val="4472C4">
                  <a:lumMod val="50000"/>
                </a:srgbClr>
              </a:solidFill>
              <a:latin typeface="Calibri"/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7739A708-D584-F240-AD9A-2182CB55F1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7EE4D00-59EB-9640-96E3-479099349693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Безоар 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Picture 4" descr="D:\Dr. Memoria\Rezident Shirinova\Mədə\Bezoar\загруженное (1).jpg">
            <a:extLst>
              <a:ext uri="{FF2B5EF4-FFF2-40B4-BE49-F238E27FC236}">
                <a16:creationId xmlns:a16="http://schemas.microsoft.com/office/drawing/2014/main" xmlns="" id="{BC067EE5-F78A-264E-926A-EE111C88C1D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5880" y="980728"/>
            <a:ext cx="2882900" cy="2819400"/>
          </a:xfrm>
          <a:prstGeom prst="rect">
            <a:avLst/>
          </a:prstGeom>
          <a:noFill/>
        </p:spPr>
      </p:pic>
      <p:pic>
        <p:nvPicPr>
          <p:cNvPr id="11" name="Picture 2" descr="D:\Dr. Memoria\Rezident Shirinova\Mədə\Bezoar\IndianJPsycholMed_2011_33_1_77_85401_f1.jpg">
            <a:extLst>
              <a:ext uri="{FF2B5EF4-FFF2-40B4-BE49-F238E27FC236}">
                <a16:creationId xmlns:a16="http://schemas.microsoft.com/office/drawing/2014/main" xmlns="" id="{61C735F6-DFCC-2B4E-B6E3-39C29D423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048" y="3573016"/>
            <a:ext cx="3203992" cy="25473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5836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5FE3714-67FC-C740-B969-C18586CA4BC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200" dirty="0">
                <a:solidFill>
                  <a:srgbClr val="4472C4">
                    <a:lumMod val="50000"/>
                  </a:srgbClr>
                </a:solidFill>
              </a:rPr>
              <a:t>Первый вариант - </a:t>
            </a:r>
            <a:r>
              <a:rPr lang="ru-RU" sz="3200" dirty="0" smtClean="0">
                <a:solidFill>
                  <a:srgbClr val="4472C4">
                    <a:lumMod val="50000"/>
                  </a:srgbClr>
                </a:solidFill>
              </a:rPr>
              <a:t>эндоскопическое расщепление </a:t>
            </a:r>
            <a:r>
              <a:rPr lang="ru-RU" sz="3200" dirty="0">
                <a:solidFill>
                  <a:srgbClr val="4472C4">
                    <a:lumMod val="50000"/>
                  </a:srgbClr>
                </a:solidFill>
              </a:rPr>
              <a:t>и удаление</a:t>
            </a:r>
            <a:r>
              <a:rPr lang="ru-RU" sz="3200" dirty="0" smtClean="0">
                <a:solidFill>
                  <a:srgbClr val="4472C4">
                    <a:lumMod val="50000"/>
                  </a:srgbClr>
                </a:solidFill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ru-RU" sz="3200" dirty="0">
                <a:solidFill>
                  <a:srgbClr val="4472C4">
                    <a:lumMod val="50000"/>
                  </a:srgbClr>
                </a:solidFill>
              </a:rPr>
              <a:t>Хирургическое лечение является показанием для тяжелых и </a:t>
            </a:r>
            <a:r>
              <a:rPr lang="ru-RU" sz="3200" dirty="0" smtClean="0">
                <a:solidFill>
                  <a:srgbClr val="4472C4">
                    <a:lumMod val="50000"/>
                  </a:srgbClr>
                </a:solidFill>
              </a:rPr>
              <a:t>осложнённых </a:t>
            </a:r>
            <a:r>
              <a:rPr lang="ru-RU" sz="3200" dirty="0">
                <a:solidFill>
                  <a:srgbClr val="4472C4">
                    <a:lumMod val="50000"/>
                  </a:srgbClr>
                </a:solidFill>
              </a:rPr>
              <a:t>безоаров (кровотечение, перфорация, обструкция)</a:t>
            </a:r>
            <a:endParaRPr lang="ru-RU" sz="3200" dirty="0" smtClean="0">
              <a:solidFill>
                <a:srgbClr val="4472C4">
                  <a:lumMod val="50000"/>
                </a:srgbClr>
              </a:solidFill>
            </a:endParaRP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xmlns="" id="{6A8D04FD-5643-824D-82FF-D43B536D070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68008" y="1825625"/>
            <a:ext cx="5181600" cy="3553950"/>
          </a:xfrm>
        </p:spPr>
      </p:pic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7739A708-D584-F240-AD9A-2182CB55F1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7EE4D00-59EB-9640-96E3-479099349693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Безоар желудка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smtClean="0">
                <a:solidFill>
                  <a:schemeClr val="accent1">
                    <a:lumMod val="75000"/>
                  </a:schemeClr>
                </a:solidFill>
              </a:rPr>
              <a:t>Синдром Рапунцель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A3D63E0-AE8D-754E-8366-C2DBFA72D4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6265" y="1164698"/>
            <a:ext cx="5181600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Синдром Рапунцель </a:t>
            </a:r>
            <a:r>
              <a:rPr lang="az-Latn-AZ" sz="2400" b="1" i="1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 </a:t>
            </a:r>
            <a:r>
              <a:rPr lang="az-Latn-AZ" sz="2400" dirty="0">
                <a:solidFill>
                  <a:srgbClr val="4472C4">
                    <a:lumMod val="50000"/>
                  </a:srgbClr>
                </a:solidFill>
                <a:latin typeface="Calibri"/>
              </a:rPr>
              <a:t>– </a:t>
            </a:r>
            <a:r>
              <a:rPr lang="ru-RU" sz="24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вырывания волос</a:t>
            </a:r>
            <a:r>
              <a:rPr lang="az-Latn-AZ" sz="24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 (</a:t>
            </a:r>
            <a:r>
              <a:rPr lang="ru-RU" sz="2400" u="sng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Трихотилломания</a:t>
            </a:r>
            <a:r>
              <a:rPr lang="az-Latn-AZ" sz="24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) </a:t>
            </a:r>
            <a:r>
              <a:rPr lang="ru-RU" sz="24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и поедание волос</a:t>
            </a:r>
            <a:r>
              <a:rPr lang="az-Latn-AZ" sz="24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(</a:t>
            </a:r>
            <a:r>
              <a:rPr lang="ru-RU" sz="2400" u="sng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Трихофагия</a:t>
            </a:r>
            <a:r>
              <a:rPr lang="az-Latn-AZ" sz="24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) </a:t>
            </a:r>
            <a:r>
              <a:rPr lang="ru-RU" sz="24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в результате этой привычке накопившийся трихобезоар</a:t>
            </a:r>
            <a:r>
              <a:rPr lang="ru-RU" sz="2400" dirty="0">
                <a:solidFill>
                  <a:srgbClr val="4472C4">
                    <a:lumMod val="50000"/>
                  </a:srgbClr>
                </a:solidFill>
                <a:latin typeface="Calibri"/>
              </a:rPr>
              <a:t> </a:t>
            </a:r>
            <a:r>
              <a:rPr lang="ru-RU" sz="2400" dirty="0" smtClean="0">
                <a:solidFill>
                  <a:srgbClr val="4472C4">
                    <a:lumMod val="50000"/>
                  </a:srgbClr>
                </a:solidFill>
                <a:latin typeface="Calibri"/>
              </a:rPr>
              <a:t>образует симптомокомплекс тонкокишечное  и двенадцатиперстной непроходимости.</a:t>
            </a:r>
          </a:p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50000"/>
                  </a:srgbClr>
                </a:solidFill>
              </a:rPr>
              <a:t>Эти пациенты испытывают тошноту, рвоту, боли в животе, анемию</a:t>
            </a:r>
            <a:r>
              <a:rPr lang="ru-RU" sz="2400" dirty="0" smtClean="0">
                <a:solidFill>
                  <a:srgbClr val="4472C4">
                    <a:lumMod val="50000"/>
                  </a:srgbClr>
                </a:solidFill>
              </a:rPr>
              <a:t>.</a:t>
            </a:r>
            <a:endParaRPr lang="az-Latn-AZ" sz="2400" dirty="0">
              <a:solidFill>
                <a:srgbClr val="4472C4">
                  <a:lumMod val="50000"/>
                </a:srgbClr>
              </a:solidFill>
              <a:latin typeface="Calibri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ru-RU" sz="2400" dirty="0">
                <a:solidFill>
                  <a:srgbClr val="4472C4">
                    <a:lumMod val="50000"/>
                  </a:srgbClr>
                </a:solidFill>
              </a:rPr>
              <a:t>Психиатрическая оценка таких пациентов показывает, что они склонны к депрессии.</a:t>
            </a:r>
            <a:endParaRPr lang="az-Latn-AZ" sz="2400" dirty="0">
              <a:solidFill>
                <a:srgbClr val="4472C4">
                  <a:lumMod val="50000"/>
                </a:srgbClr>
              </a:solidFill>
              <a:latin typeface="Calibri"/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7739A708-D584-F240-AD9A-2182CB55F1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7EE4D00-59EB-9640-96E3-479099349693}"/>
              </a:ext>
            </a:extLst>
          </p:cNvPr>
          <p:cNvSpPr txBox="1"/>
          <p:nvPr/>
        </p:nvSpPr>
        <p:spPr>
          <a:xfrm>
            <a:off x="9831044" y="188640"/>
            <a:ext cx="2353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Безоар желудка</a:t>
            </a:r>
          </a:p>
        </p:txBody>
      </p:sp>
      <p:pic>
        <p:nvPicPr>
          <p:cNvPr id="10" name="Picture 2" descr="D:\Dr. Memoria\Rezident Shirinova\Mədə\Bezoar\rapunzel0061.jpg">
            <a:extLst>
              <a:ext uri="{FF2B5EF4-FFF2-40B4-BE49-F238E27FC236}">
                <a16:creationId xmlns:a16="http://schemas.microsoft.com/office/drawing/2014/main" xmlns="" id="{7D67430D-2694-7B40-B7F5-5729F979014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87008" y="930659"/>
            <a:ext cx="5181600" cy="2915691"/>
          </a:xfrm>
          <a:prstGeom prst="rect">
            <a:avLst/>
          </a:prstGeom>
          <a:noFill/>
        </p:spPr>
      </p:pic>
      <p:pic>
        <p:nvPicPr>
          <p:cNvPr id="11" name="Picture 3" descr="D:\Dr. Memoria\Rezident Shirinova\Mədə\Bezoar\IndianJPsycholMed_2011_33_1_77_85401_f3.jpg">
            <a:extLst>
              <a:ext uri="{FF2B5EF4-FFF2-40B4-BE49-F238E27FC236}">
                <a16:creationId xmlns:a16="http://schemas.microsoft.com/office/drawing/2014/main" xmlns="" id="{6DB8742C-4A61-D840-A456-CB334DF99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836" y="3922393"/>
            <a:ext cx="3489684" cy="26029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9012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2574</TotalTime>
  <Words>562</Words>
  <Application>Microsoft Office PowerPoint</Application>
  <PresentationFormat>Произвольный</PresentationFormat>
  <Paragraphs>118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Praktiki dərs şablonu 1</vt:lpstr>
      <vt:lpstr>Дивертикул,безоар, заворот желудка</vt:lpstr>
      <vt:lpstr>Определение</vt:lpstr>
      <vt:lpstr> Типы </vt:lpstr>
      <vt:lpstr>Течение</vt:lpstr>
      <vt:lpstr>Слайд 5</vt:lpstr>
      <vt:lpstr>Диагностика</vt:lpstr>
      <vt:lpstr> Лечение </vt:lpstr>
      <vt:lpstr>Заворот желудка</vt:lpstr>
      <vt:lpstr>Заворот желудка</vt:lpstr>
      <vt:lpstr>Клиника</vt:lpstr>
      <vt:lpstr>Диагностика</vt:lpstr>
      <vt:lpstr>Лечение</vt:lpstr>
      <vt:lpstr>Осложнения</vt:lpstr>
      <vt:lpstr>Безоары Желудка</vt:lpstr>
      <vt:lpstr>Типы </vt:lpstr>
      <vt:lpstr>Клиника</vt:lpstr>
      <vt:lpstr>Диагностика</vt:lpstr>
      <vt:lpstr>Лечение</vt:lpstr>
      <vt:lpstr>Синдром Рапунцель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193</cp:revision>
  <dcterms:created xsi:type="dcterms:W3CDTF">2001-04-16T20:54:45Z</dcterms:created>
  <dcterms:modified xsi:type="dcterms:W3CDTF">2020-03-04T18:40:44Z</dcterms:modified>
</cp:coreProperties>
</file>