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3" r:id="rId1"/>
  </p:sldMasterIdLst>
  <p:notesMasterIdLst>
    <p:notesMasterId r:id="rId19"/>
  </p:notesMasterIdLst>
  <p:handoutMasterIdLst>
    <p:handoutMasterId r:id="rId20"/>
  </p:handoutMasterIdLst>
  <p:sldIdLst>
    <p:sldId id="284" r:id="rId2"/>
    <p:sldId id="285" r:id="rId3"/>
    <p:sldId id="286" r:id="rId4"/>
    <p:sldId id="287" r:id="rId5"/>
    <p:sldId id="288" r:id="rId6"/>
    <p:sldId id="289" r:id="rId7"/>
    <p:sldId id="290" r:id="rId8"/>
    <p:sldId id="291" r:id="rId9"/>
    <p:sldId id="301" r:id="rId10"/>
    <p:sldId id="293" r:id="rId11"/>
    <p:sldId id="294" r:id="rId12"/>
    <p:sldId id="295" r:id="rId13"/>
    <p:sldId id="296" r:id="rId14"/>
    <p:sldId id="297" r:id="rId15"/>
    <p:sldId id="298" r:id="rId16"/>
    <p:sldId id="299" r:id="rId17"/>
    <p:sldId id="300" r:id="rId18"/>
  </p:sldIdLst>
  <p:sldSz cx="12192000" cy="6858000"/>
  <p:notesSz cx="6784975" cy="98567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33"/>
    <a:srgbClr val="F9B88B"/>
    <a:srgbClr val="E59E0F"/>
    <a:srgbClr val="EC3308"/>
    <a:srgbClr val="FFFF00"/>
    <a:srgbClr val="CC0066"/>
    <a:srgbClr val="CCFF66"/>
    <a:srgbClr val="CC66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34559" autoAdjust="0"/>
    <p:restoredTop sz="86355" autoAdjust="0"/>
  </p:normalViewPr>
  <p:slideViewPr>
    <p:cSldViewPr>
      <p:cViewPr varScale="1">
        <p:scale>
          <a:sx n="46" d="100"/>
          <a:sy n="46" d="100"/>
        </p:scale>
        <p:origin x="-341" y="-8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224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xmlns="" id="{F96A3F57-8E8E-480B-B3DA-A37EB2B17B16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xmlns="" id="{687827E3-154D-4306-9BA0-DBB29ED3DCB8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4" name="Rectangle 4">
            <a:extLst>
              <a:ext uri="{FF2B5EF4-FFF2-40B4-BE49-F238E27FC236}">
                <a16:creationId xmlns:a16="http://schemas.microsoft.com/office/drawing/2014/main" xmlns="" id="{FD5B2386-6FA0-41B3-A78D-071D1674B584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5" name="Rectangle 5">
            <a:extLst>
              <a:ext uri="{FF2B5EF4-FFF2-40B4-BE49-F238E27FC236}">
                <a16:creationId xmlns:a16="http://schemas.microsoft.com/office/drawing/2014/main" xmlns="" id="{6C9CB5A7-3FE5-4153-8D1D-6741779BD1A2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CAAABA63-6357-4A96-B6D6-4C2420F228E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xmlns="" val="48623173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>
            <a:extLst>
              <a:ext uri="{FF2B5EF4-FFF2-40B4-BE49-F238E27FC236}">
                <a16:creationId xmlns:a16="http://schemas.microsoft.com/office/drawing/2014/main" xmlns="" id="{DE61E665-D0CD-4E04-A794-227350990310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3" name="Rectangle 3">
            <a:extLst>
              <a:ext uri="{FF2B5EF4-FFF2-40B4-BE49-F238E27FC236}">
                <a16:creationId xmlns:a16="http://schemas.microsoft.com/office/drawing/2014/main" xmlns="" id="{6F1A3818-D082-4AAC-821A-2B5DE226F4AB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4" name="Rectangle 4">
            <a:extLst>
              <a:ext uri="{FF2B5EF4-FFF2-40B4-BE49-F238E27FC236}">
                <a16:creationId xmlns:a16="http://schemas.microsoft.com/office/drawing/2014/main" xmlns="" id="{D50627CB-F651-4DC1-8553-565EE828582B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07950" y="739775"/>
            <a:ext cx="6569075" cy="36957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xmlns="" val="1"/>
            </a:ext>
          </a:extLst>
        </p:spPr>
      </p:sp>
      <p:sp>
        <p:nvSpPr>
          <p:cNvPr id="30725" name="Rectangle 5">
            <a:extLst>
              <a:ext uri="{FF2B5EF4-FFF2-40B4-BE49-F238E27FC236}">
                <a16:creationId xmlns:a16="http://schemas.microsoft.com/office/drawing/2014/main" xmlns="" id="{3F1321E6-2DD7-48DE-8270-1104AA04B6EC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4875" y="4681538"/>
            <a:ext cx="4975225" cy="443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30726" name="Rectangle 6">
            <a:extLst>
              <a:ext uri="{FF2B5EF4-FFF2-40B4-BE49-F238E27FC236}">
                <a16:creationId xmlns:a16="http://schemas.microsoft.com/office/drawing/2014/main" xmlns="" id="{F4144BC2-972F-4229-8823-677C65C17781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7" name="Rectangle 7">
            <a:extLst>
              <a:ext uri="{FF2B5EF4-FFF2-40B4-BE49-F238E27FC236}">
                <a16:creationId xmlns:a16="http://schemas.microsoft.com/office/drawing/2014/main" xmlns="" id="{39040406-AFF7-4750-98CC-4A630F7D688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4E22D279-6E92-471C-9A9D-07E1FA6DEE9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xmlns="" val="351115506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Single Corner Snipped 3">
            <a:extLst>
              <a:ext uri="{FF2B5EF4-FFF2-40B4-BE49-F238E27FC236}">
                <a16:creationId xmlns:a16="http://schemas.microsoft.com/office/drawing/2014/main" xmlns="" id="{8F147794-6460-4ABA-B3E3-32F97CDABFC3}"/>
              </a:ext>
            </a:extLst>
          </p:cNvPr>
          <p:cNvSpPr/>
          <p:nvPr/>
        </p:nvSpPr>
        <p:spPr>
          <a:xfrm flipH="1">
            <a:off x="9249595" y="-6194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/>
          </a:p>
        </p:txBody>
      </p:sp>
      <p:sp>
        <p:nvSpPr>
          <p:cNvPr id="7" name="Rectangle: Single Corner Snipped 3">
            <a:extLst>
              <a:ext uri="{FF2B5EF4-FFF2-40B4-BE49-F238E27FC236}">
                <a16:creationId xmlns:a16="http://schemas.microsoft.com/office/drawing/2014/main" xmlns="" id="{6932D73B-6C8B-4CA7-AF13-257C2CF3BF36}"/>
              </a:ext>
            </a:extLst>
          </p:cNvPr>
          <p:cNvSpPr/>
          <p:nvPr/>
        </p:nvSpPr>
        <p:spPr>
          <a:xfrm flipV="1">
            <a:off x="3538" y="-3406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 prstMaterial="flat">
            <a:bevelB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C38AFF2B-1A47-44FC-9598-F4EAC810394C}"/>
              </a:ext>
            </a:extLst>
          </p:cNvPr>
          <p:cNvSpPr txBox="1"/>
          <p:nvPr/>
        </p:nvSpPr>
        <p:spPr>
          <a:xfrm>
            <a:off x="840710" y="319565"/>
            <a:ext cx="1181734" cy="3462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I 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cərrrahi xəstəliklər </a:t>
            </a:r>
          </a:p>
          <a:p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kafedrası. </a:t>
            </a:r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www.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bck.az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89B9FD57-C38E-4048-89D0-2EC52C2CFB9C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901" y="57322"/>
            <a:ext cx="661648" cy="66235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0AAD829B-7062-4C88-9AF9-E015D4379F08}"/>
              </a:ext>
            </a:extLst>
          </p:cNvPr>
          <p:cNvSpPr/>
          <p:nvPr/>
        </p:nvSpPr>
        <p:spPr>
          <a:xfrm>
            <a:off x="840710" y="22656"/>
            <a:ext cx="849543" cy="300082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r>
              <a:rPr lang="az-Latn-AZ" sz="1500" b="1" dirty="0">
                <a:ln w="9525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BCK</a:t>
            </a:r>
            <a:endParaRPr lang="en-US" sz="1500" b="1" dirty="0">
              <a:ln w="9525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7C54A41E-FA89-4669-AA11-6A901FCBABC5}"/>
              </a:ext>
            </a:extLst>
          </p:cNvPr>
          <p:cNvSpPr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</p:spTree>
    <p:extLst>
      <p:ext uri="{BB962C8B-B14F-4D97-AF65-F5344CB8AC3E}">
        <p14:creationId xmlns:p14="http://schemas.microsoft.com/office/powerpoint/2010/main" xmlns="" val="3579291082"/>
      </p:ext>
    </p:extLst>
  </p:cSld>
  <p:clrMapOvr>
    <a:masterClrMapping/>
  </p:clrMapOvr>
  <p:hf sldNum="0" hd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716F6ED-3253-4049-8659-19B93322C6A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79FCCADA-A752-4D38-88F8-4D462915AF7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4078A87F-3489-4B4D-BBA9-11CBDB2CA4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442455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E2327F4-C23D-4B4E-967F-393EBB4664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F21728C5-79E1-44C3-8924-3A141004D0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C5CA38A8-1CE6-49D5-943C-93EAA9F2750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fld id="{211F80EF-7CA2-4259-B02E-6B60A0CF9AC7}" type="datetimeFigureOut">
              <a:rPr lang="en-US" smtClean="0"/>
              <a:pPr/>
              <a:t>2/26/2020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71BC9675-9478-4C58-9FCE-76018213D9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01A2DE4C-BBF6-4D5C-AB55-9F8E38B37F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fld id="{3B687199-9424-4F84-9D11-2F40C3E392B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6351438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72D323A-E342-45CA-B83F-FB6CA41D8C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552C42F7-2248-4314-8B6C-62014A347A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76E3945C-8621-4AC0-A05A-90B627E213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6434019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0D01412-CF35-49EF-B87D-9337C89145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DFBC2E08-E523-4C24-98BE-D658129DF63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1A6A71D3-E04C-4F44-8550-BDD9B29338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4BE06A44-2F2C-4E25-9215-19FCAF9933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15624738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1F0F0EA-41D0-4A15-9343-0197104407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58700E0F-4FAC-40E4-B5B6-680BD3D703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89E50B57-DCCD-4B65-9A94-D7555DFE71F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D2C69DA4-26A3-444B-893D-E3361464BFB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8454E35F-FA1B-46D8-9492-C2E50587328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233BCB38-DC0E-4B17-83D9-BC9F147134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25328457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590EBE1-9A59-402B-A6A7-B76922FB03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08E38662-0429-4296-A158-D62EF00032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6136110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147D75C6-D226-4572-B838-EA5A6F4E06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28102970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BD9A067-6C42-46ED-879D-E75E820FA7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680FF45-F771-49FB-9EDC-918A11553D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537FA590-04B6-4B2E-869E-50A33556780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39C1C1F3-F340-4822-8B36-4C8C2B3033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5316017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5375891-0B14-46B9-8DAA-210A3B4091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47C7165D-DF93-4390-AA13-5AC651E9BBF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DA0159C7-4C28-4F21-8239-4F2BAF7C2EF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7CBA5BBB-DAE8-429C-B808-7DA1AD3272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25331834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C997826E-1E09-4B3C-AB20-856255486F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57065" y="51819"/>
            <a:ext cx="6076051" cy="61154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1E4B5966-EE9A-482F-866F-03029E4D11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Rectangle: Single Corner Snipped 3">
            <a:extLst>
              <a:ext uri="{FF2B5EF4-FFF2-40B4-BE49-F238E27FC236}">
                <a16:creationId xmlns:a16="http://schemas.microsoft.com/office/drawing/2014/main" xmlns="" id="{7A35C8C3-CB33-4B76-90DD-8B1ACEDE820D}"/>
              </a:ext>
            </a:extLst>
          </p:cNvPr>
          <p:cNvSpPr/>
          <p:nvPr/>
        </p:nvSpPr>
        <p:spPr>
          <a:xfrm flipH="1">
            <a:off x="9249595" y="-6194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/>
          </a:p>
        </p:txBody>
      </p:sp>
      <p:sp>
        <p:nvSpPr>
          <p:cNvPr id="8" name="Rectangle: Single Corner Snipped 3">
            <a:extLst>
              <a:ext uri="{FF2B5EF4-FFF2-40B4-BE49-F238E27FC236}">
                <a16:creationId xmlns:a16="http://schemas.microsoft.com/office/drawing/2014/main" xmlns="" id="{479B3060-7A97-42BD-B23E-3E13F3C35B6E}"/>
              </a:ext>
            </a:extLst>
          </p:cNvPr>
          <p:cNvSpPr/>
          <p:nvPr/>
        </p:nvSpPr>
        <p:spPr>
          <a:xfrm flipV="1">
            <a:off x="3538" y="-3406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 prstMaterial="flat">
            <a:bevelB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7E2DF1B2-D377-4A9A-995B-FD7A84EED162}"/>
              </a:ext>
            </a:extLst>
          </p:cNvPr>
          <p:cNvSpPr txBox="1"/>
          <p:nvPr/>
        </p:nvSpPr>
        <p:spPr>
          <a:xfrm>
            <a:off x="840710" y="319565"/>
            <a:ext cx="1181734" cy="3462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I 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cərrrahi xəstəliklər </a:t>
            </a:r>
          </a:p>
          <a:p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kafedrası. </a:t>
            </a:r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www.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bck.az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0FA86AE8-20AA-48F4-AFF0-D3DC190B9E05}"/>
              </a:ext>
            </a:extLst>
          </p:cNvPr>
          <p:cNvPicPr/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901" y="57322"/>
            <a:ext cx="661648" cy="662355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359E07CC-8A0B-4533-8599-3F61E8A241F9}"/>
              </a:ext>
            </a:extLst>
          </p:cNvPr>
          <p:cNvSpPr/>
          <p:nvPr/>
        </p:nvSpPr>
        <p:spPr>
          <a:xfrm>
            <a:off x="840710" y="22656"/>
            <a:ext cx="849543" cy="300082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r>
              <a:rPr lang="az-Latn-AZ" sz="1500" b="1" dirty="0">
                <a:ln w="9525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BCK</a:t>
            </a:r>
            <a:endParaRPr lang="en-US" sz="1500" b="1" dirty="0">
              <a:ln w="9525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413DFA64-B41C-4796-B51D-1D2CE1A4A79A}"/>
              </a:ext>
            </a:extLst>
          </p:cNvPr>
          <p:cNvSpPr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0A4D70C3-1FD7-4226-8307-ADB5FDC34D3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629399"/>
            <a:ext cx="4114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b="1">
                <a:solidFill>
                  <a:schemeClr val="bg1"/>
                </a:solidFill>
              </a:defRPr>
            </a:lvl1pPr>
          </a:lstStyle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2797953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5" r:id="rId2"/>
    <p:sldLayoutId id="2147483706" r:id="rId3"/>
    <p:sldLayoutId id="2147483707" r:id="rId4"/>
    <p:sldLayoutId id="2147483708" r:id="rId5"/>
    <p:sldLayoutId id="2147483709" r:id="rId6"/>
    <p:sldLayoutId id="2147483710" r:id="rId7"/>
    <p:sldLayoutId id="2147483711" r:id="rId8"/>
    <p:sldLayoutId id="2147483712" r:id="rId9"/>
    <p:sldLayoutId id="2147483713" r:id="rId10"/>
  </p:sldLayoutIdLst>
  <p:hf sldNum="0" hdr="0" dt="0"/>
  <p:txStyles>
    <p:titleStyle>
      <a:lvl1pPr algn="ctr" defTabSz="685800" rtl="0" eaLnBrk="1" latinLnBrk="0" hangingPunct="1">
        <a:lnSpc>
          <a:spcPct val="90000"/>
        </a:lnSpc>
        <a:spcBef>
          <a:spcPct val="0"/>
        </a:spcBef>
        <a:buNone/>
        <a:defRPr sz="2700" b="1" kern="1200">
          <a:solidFill>
            <a:schemeClr val="tx2">
              <a:lumMod val="75000"/>
            </a:schemeClr>
          </a:solidFill>
          <a:latin typeface="+mn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>
            <a:extLst>
              <a:ext uri="{FF2B5EF4-FFF2-40B4-BE49-F238E27FC236}">
                <a16:creationId xmlns:a16="http://schemas.microsoft.com/office/drawing/2014/main" xmlns="" id="{14A540AF-2501-478E-AD60-60EFD74835BC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2171700" y="1268414"/>
            <a:ext cx="7772400" cy="1470025"/>
          </a:xfrm>
        </p:spPr>
        <p:txBody>
          <a:bodyPr/>
          <a:lstStyle/>
          <a:p>
            <a:r>
              <a:rPr lang="ru-RU" altLang="en-US" sz="4800" dirty="0" smtClean="0">
                <a:solidFill>
                  <a:schemeClr val="accent1">
                    <a:lumMod val="75000"/>
                  </a:schemeClr>
                </a:solidFill>
              </a:rPr>
              <a:t>Диафрагмальная </a:t>
            </a:r>
            <a:r>
              <a:rPr lang="ru-RU" altLang="en-US" sz="4800" dirty="0">
                <a:solidFill>
                  <a:schemeClr val="accent1">
                    <a:lumMod val="75000"/>
                  </a:schemeClr>
                </a:solidFill>
              </a:rPr>
              <a:t>грыжа</a:t>
            </a:r>
            <a:endParaRPr lang="az-Latn-AZ" altLang="en-US" sz="4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6323" name="Rectangle 3">
            <a:extLst>
              <a:ext uri="{FF2B5EF4-FFF2-40B4-BE49-F238E27FC236}">
                <a16:creationId xmlns:a16="http://schemas.microsoft.com/office/drawing/2014/main" xmlns="" id="{D535B5EA-685D-4B73-9F9E-A44FDB0ECB1D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2895600" y="3284538"/>
            <a:ext cx="6400800" cy="1752600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ru-RU" altLang="en-US" sz="2400" dirty="0"/>
              <a:t>Доцент </a:t>
            </a:r>
            <a:r>
              <a:rPr lang="ru-RU" altLang="en-US" sz="2400" dirty="0" err="1"/>
              <a:t>Сахават</a:t>
            </a:r>
            <a:r>
              <a:rPr lang="ru-RU" altLang="en-US" sz="2400" dirty="0"/>
              <a:t> </a:t>
            </a:r>
            <a:r>
              <a:rPr lang="ru-RU" altLang="en-US" sz="2400" dirty="0" err="1" smtClean="0"/>
              <a:t>Рафиев</a:t>
            </a:r>
            <a:endParaRPr lang="ru-RU" altLang="en-US" sz="2400" dirty="0" smtClean="0"/>
          </a:p>
          <a:p>
            <a:pPr>
              <a:lnSpc>
                <a:spcPct val="80000"/>
              </a:lnSpc>
            </a:pPr>
            <a:r>
              <a:rPr lang="ru-RU" altLang="en-US" sz="2400" dirty="0"/>
              <a:t>АМУ, Кафедра </a:t>
            </a:r>
            <a:r>
              <a:rPr lang="en-US" altLang="en-US" sz="2400" dirty="0"/>
              <a:t>I </a:t>
            </a:r>
            <a:r>
              <a:rPr lang="ru-RU" altLang="en-US" sz="2400" dirty="0"/>
              <a:t>Хирургических заболеваний</a:t>
            </a:r>
            <a:endParaRPr lang="az-Latn-AZ" altLang="en-US" sz="2400" dirty="0"/>
          </a:p>
        </p:txBody>
      </p:sp>
      <p:sp>
        <p:nvSpPr>
          <p:cNvPr id="5" name="Rectangle 21">
            <a:extLst>
              <a:ext uri="{FF2B5EF4-FFF2-40B4-BE49-F238E27FC236}">
                <a16:creationId xmlns:a16="http://schemas.microsoft.com/office/drawing/2014/main" xmlns="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 smtClean="0"/>
              <a:t> dos. S.Rəfiyev</a:t>
            </a:r>
            <a:endParaRPr lang="az-Latn-AZ" alt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4C67432F-17E5-436D-92B3-A274813AE1BC}"/>
              </a:ext>
            </a:extLst>
          </p:cNvPr>
          <p:cNvSpPr txBox="1"/>
          <p:nvPr/>
        </p:nvSpPr>
        <p:spPr>
          <a:xfrm>
            <a:off x="9840416" y="169277"/>
            <a:ext cx="244827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>
                <a:solidFill>
                  <a:schemeClr val="accent1">
                    <a:lumMod val="75000"/>
                  </a:schemeClr>
                </a:solidFill>
              </a:rPr>
              <a:t>Диафрагмальная грыжа</a:t>
            </a:r>
            <a:endParaRPr lang="en-US" sz="16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87488" y="260648"/>
            <a:ext cx="9144000" cy="866477"/>
          </a:xfrm>
        </p:spPr>
        <p:txBody>
          <a:bodyPr/>
          <a:lstStyle/>
          <a:p>
            <a:r>
              <a:rPr lang="ru-RU" sz="4000" dirty="0">
                <a:solidFill>
                  <a:srgbClr val="FF0000"/>
                </a:solidFill>
              </a:rPr>
              <a:t>ОПИСАНИЕ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1772816"/>
            <a:ext cx="9144000" cy="3484984"/>
          </a:xfrm>
        </p:spPr>
        <p:txBody>
          <a:bodyPr>
            <a:normAutofit/>
          </a:bodyPr>
          <a:lstStyle/>
          <a:p>
            <a:r>
              <a:rPr lang="ru-RU" sz="3600" dirty="0"/>
              <a:t>Переход внутрибрюшных органов из естественных или приобретенных отверстий в грудную полость называется диафрагмальной грыжей.</a:t>
            </a: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 smtClean="0"/>
              <a:t> dos. S.Rəfiyev</a:t>
            </a:r>
            <a:endParaRPr lang="az-Latn-AZ" altLang="en-US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9552384" y="225088"/>
            <a:ext cx="301433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z-Latn-AZ" sz="1200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altLang="en-US" dirty="0">
                <a:solidFill>
                  <a:schemeClr val="accent1">
                    <a:lumMod val="75000"/>
                  </a:schemeClr>
                </a:solidFill>
              </a:rPr>
              <a:t>Диафрагмальная грыжа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43472" y="188640"/>
            <a:ext cx="9144000" cy="936104"/>
          </a:xfrm>
        </p:spPr>
        <p:txBody>
          <a:bodyPr/>
          <a:lstStyle/>
          <a:p>
            <a:r>
              <a:rPr lang="ru-RU" sz="4000" dirty="0" smtClean="0">
                <a:solidFill>
                  <a:srgbClr val="FF0000"/>
                </a:solidFill>
              </a:rPr>
              <a:t>Типы</a:t>
            </a:r>
            <a:endParaRPr lang="ru-RU" sz="4000" dirty="0">
              <a:solidFill>
                <a:srgbClr val="FF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87488" y="1889448"/>
            <a:ext cx="9144000" cy="4968552"/>
          </a:xfrm>
        </p:spPr>
        <p:txBody>
          <a:bodyPr>
            <a:noAutofit/>
          </a:bodyPr>
          <a:lstStyle/>
          <a:p>
            <a:pPr algn="l"/>
            <a:r>
              <a:rPr lang="ru-RU" sz="2800" dirty="0" smtClean="0"/>
              <a:t>Диафрагмальные грыжи делятся </a:t>
            </a:r>
            <a:r>
              <a:rPr lang="ru-RU" sz="2800" dirty="0"/>
              <a:t>на следующие виды</a:t>
            </a:r>
            <a:r>
              <a:rPr lang="ru-RU" sz="2800" dirty="0" smtClean="0"/>
              <a:t>:</a:t>
            </a:r>
          </a:p>
          <a:p>
            <a:pPr algn="l"/>
            <a:r>
              <a:rPr lang="az-Latn-AZ" sz="2800" dirty="0" smtClean="0"/>
              <a:t>• </a:t>
            </a:r>
            <a:r>
              <a:rPr lang="ru-RU" sz="2800" dirty="0" err="1">
                <a:solidFill>
                  <a:srgbClr val="0070C0"/>
                </a:solidFill>
              </a:rPr>
              <a:t>Хиатальная</a:t>
            </a:r>
            <a:r>
              <a:rPr lang="ru-RU" sz="2800" dirty="0">
                <a:solidFill>
                  <a:srgbClr val="0070C0"/>
                </a:solidFill>
              </a:rPr>
              <a:t> грыжа</a:t>
            </a:r>
            <a:r>
              <a:rPr lang="az-Latn-AZ" sz="2800" dirty="0" smtClean="0">
                <a:solidFill>
                  <a:srgbClr val="0070C0"/>
                </a:solidFill>
              </a:rPr>
              <a:t>- </a:t>
            </a:r>
            <a:r>
              <a:rPr lang="ru-RU" sz="2800" dirty="0"/>
              <a:t>Грыжа пищеводного отверстия диафрагмы</a:t>
            </a:r>
            <a:r>
              <a:rPr lang="az-Latn-AZ" sz="2800" dirty="0" smtClean="0"/>
              <a:t>, </a:t>
            </a:r>
            <a:r>
              <a:rPr lang="ru-RU" sz="2800" dirty="0"/>
              <a:t>Различают </a:t>
            </a:r>
            <a:r>
              <a:rPr lang="en-US" sz="2800" dirty="0" smtClean="0"/>
              <a:t>: </a:t>
            </a:r>
            <a:r>
              <a:rPr lang="ru-RU" sz="2800" dirty="0" smtClean="0"/>
              <a:t>скользящую, </a:t>
            </a:r>
            <a:r>
              <a:rPr lang="ru-RU" sz="2800" dirty="0" err="1" smtClean="0"/>
              <a:t>параэзофагеальную</a:t>
            </a:r>
            <a:r>
              <a:rPr lang="ru-RU" sz="2800" dirty="0" smtClean="0"/>
              <a:t> </a:t>
            </a:r>
            <a:r>
              <a:rPr lang="ru-RU" sz="2800" dirty="0"/>
              <a:t>и </a:t>
            </a:r>
            <a:r>
              <a:rPr lang="ru-RU" sz="2800" dirty="0" smtClean="0"/>
              <a:t>смешанную</a:t>
            </a:r>
            <a:r>
              <a:rPr lang="az-Latn-AZ" sz="2800" dirty="0" smtClean="0"/>
              <a:t> </a:t>
            </a:r>
          </a:p>
          <a:p>
            <a:pPr algn="l"/>
            <a:r>
              <a:rPr lang="az-Latn-AZ" sz="2800" dirty="0" smtClean="0"/>
              <a:t>• </a:t>
            </a:r>
            <a:r>
              <a:rPr lang="ru-RU" sz="2800" dirty="0" err="1" smtClean="0">
                <a:solidFill>
                  <a:srgbClr val="0070C0"/>
                </a:solidFill>
              </a:rPr>
              <a:t>Парастернальная</a:t>
            </a:r>
            <a:r>
              <a:rPr lang="az-Latn-AZ" sz="2800" dirty="0" smtClean="0">
                <a:solidFill>
                  <a:srgbClr val="0070C0"/>
                </a:solidFill>
              </a:rPr>
              <a:t> </a:t>
            </a:r>
            <a:r>
              <a:rPr lang="az-Latn-AZ" sz="2800" dirty="0" smtClean="0"/>
              <a:t>– </a:t>
            </a:r>
            <a:r>
              <a:rPr lang="ru-RU" sz="2800" dirty="0"/>
              <a:t>Это грыжа, которая проходит через отверстия </a:t>
            </a:r>
            <a:r>
              <a:rPr lang="ru-RU" sz="2800" dirty="0" smtClean="0"/>
              <a:t>Моргана</a:t>
            </a:r>
            <a:r>
              <a:rPr lang="ru-RU" sz="2800" dirty="0"/>
              <a:t> </a:t>
            </a:r>
          </a:p>
          <a:p>
            <a:pPr algn="l"/>
            <a:r>
              <a:rPr lang="az-Latn-AZ" sz="2800" dirty="0" smtClean="0"/>
              <a:t>• </a:t>
            </a:r>
            <a:r>
              <a:rPr lang="ru-RU" sz="2800" dirty="0" err="1" smtClean="0">
                <a:solidFill>
                  <a:srgbClr val="0070C0"/>
                </a:solidFill>
              </a:rPr>
              <a:t>Костно</a:t>
            </a:r>
            <a:r>
              <a:rPr lang="ru-RU" sz="2800" dirty="0" smtClean="0">
                <a:solidFill>
                  <a:srgbClr val="0070C0"/>
                </a:solidFill>
              </a:rPr>
              <a:t> позвоночная </a:t>
            </a:r>
            <a:r>
              <a:rPr lang="az-Latn-AZ" sz="2800" dirty="0" smtClean="0"/>
              <a:t>- </a:t>
            </a:r>
            <a:r>
              <a:rPr lang="ru-RU" sz="2800" dirty="0"/>
              <a:t>Это грыжа, которая проходит через отверстия </a:t>
            </a:r>
            <a:r>
              <a:rPr lang="ru-RU" sz="2800" dirty="0" err="1" smtClean="0"/>
              <a:t>Бокдалека</a:t>
            </a:r>
            <a:endParaRPr lang="ru-RU" sz="2800" dirty="0"/>
          </a:p>
          <a:p>
            <a:pPr algn="l"/>
            <a:r>
              <a:rPr lang="az-Latn-AZ" sz="2800" dirty="0" smtClean="0"/>
              <a:t>• </a:t>
            </a:r>
            <a:r>
              <a:rPr lang="ru-RU" sz="2800" dirty="0" smtClean="0">
                <a:solidFill>
                  <a:srgbClr val="0070C0"/>
                </a:solidFill>
              </a:rPr>
              <a:t>Посттравматическая</a:t>
            </a:r>
            <a:r>
              <a:rPr lang="az-Latn-AZ" sz="2800" dirty="0" smtClean="0">
                <a:solidFill>
                  <a:srgbClr val="0070C0"/>
                </a:solidFill>
              </a:rPr>
              <a:t> </a:t>
            </a:r>
            <a:r>
              <a:rPr lang="az-Latn-AZ" sz="2800" dirty="0" smtClean="0"/>
              <a:t>–</a:t>
            </a:r>
            <a:r>
              <a:rPr lang="ru-RU" sz="2800" dirty="0" smtClean="0"/>
              <a:t>это </a:t>
            </a:r>
            <a:r>
              <a:rPr lang="az-Latn-AZ" sz="2800" dirty="0" smtClean="0"/>
              <a:t> </a:t>
            </a:r>
            <a:r>
              <a:rPr lang="ru-RU" sz="2800" dirty="0" smtClean="0"/>
              <a:t>грыжа</a:t>
            </a:r>
            <a:r>
              <a:rPr lang="ru-RU" sz="2800" dirty="0"/>
              <a:t>, которая проходит через </a:t>
            </a:r>
            <a:r>
              <a:rPr lang="ru-RU" sz="2800" dirty="0" smtClean="0"/>
              <a:t>дефекты </a:t>
            </a:r>
            <a:r>
              <a:rPr lang="ru-RU" sz="2800" dirty="0"/>
              <a:t>диафрагмы которые образовались в результате травмы или операции.</a:t>
            </a:r>
            <a:endParaRPr lang="az-Latn-AZ" sz="2800" dirty="0" smtClean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 smtClean="0"/>
              <a:t> dos. S.Rəfiyev</a:t>
            </a:r>
            <a:endParaRPr lang="az-Latn-AZ" altLang="en-US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9696400" y="203310"/>
            <a:ext cx="211992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z-Latn-AZ" sz="1200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altLang="en-US" sz="1600" dirty="0">
                <a:solidFill>
                  <a:schemeClr val="accent1">
                    <a:lumMod val="75000"/>
                  </a:schemeClr>
                </a:solidFill>
              </a:rPr>
              <a:t>Диафрагмальная грыжа</a:t>
            </a:r>
            <a:endParaRPr lang="ru-RU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15480" y="332656"/>
            <a:ext cx="9144000" cy="873051"/>
          </a:xfrm>
        </p:spPr>
        <p:txBody>
          <a:bodyPr/>
          <a:lstStyle/>
          <a:p>
            <a:r>
              <a:rPr lang="ru-RU" dirty="0" smtClean="0">
                <a:solidFill>
                  <a:srgbClr val="FF0000"/>
                </a:solidFill>
              </a:rPr>
              <a:t>Причины</a:t>
            </a:r>
            <a:r>
              <a:rPr lang="az-Latn-AZ" dirty="0" smtClean="0">
                <a:solidFill>
                  <a:srgbClr val="FF0000"/>
                </a:solidFill>
              </a:rPr>
              <a:t> 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1988840"/>
            <a:ext cx="9144000" cy="3744416"/>
          </a:xfrm>
        </p:spPr>
        <p:txBody>
          <a:bodyPr>
            <a:normAutofit/>
          </a:bodyPr>
          <a:lstStyle/>
          <a:p>
            <a:pPr algn="l"/>
            <a:r>
              <a:rPr lang="ru-RU" sz="3600" dirty="0"/>
              <a:t>Основные причины формирования диафрагмальной грыжи</a:t>
            </a:r>
            <a:endParaRPr lang="az-Latn-AZ" sz="3600" dirty="0" smtClean="0"/>
          </a:p>
          <a:p>
            <a:pPr algn="l"/>
            <a:r>
              <a:rPr lang="az-Latn-AZ" sz="3600" dirty="0" smtClean="0"/>
              <a:t> - </a:t>
            </a:r>
            <a:r>
              <a:rPr lang="ru-RU" sz="3600" dirty="0">
                <a:solidFill>
                  <a:srgbClr val="0070C0"/>
                </a:solidFill>
              </a:rPr>
              <a:t>слабость стенки диафрагмы </a:t>
            </a:r>
            <a:r>
              <a:rPr lang="ru-RU" sz="3600" dirty="0" smtClean="0"/>
              <a:t>и</a:t>
            </a:r>
            <a:endParaRPr lang="az-Latn-AZ" sz="3600" dirty="0" smtClean="0"/>
          </a:p>
          <a:p>
            <a:pPr algn="l"/>
            <a:r>
              <a:rPr lang="ru-RU" sz="3600" dirty="0" smtClean="0"/>
              <a:t> - </a:t>
            </a:r>
            <a:r>
              <a:rPr lang="ru-RU" sz="3600" dirty="0" smtClean="0">
                <a:solidFill>
                  <a:schemeClr val="accent1"/>
                </a:solidFill>
              </a:rPr>
              <a:t>повышение </a:t>
            </a:r>
            <a:r>
              <a:rPr lang="ru-RU" sz="3600" dirty="0">
                <a:solidFill>
                  <a:schemeClr val="accent1"/>
                </a:solidFill>
              </a:rPr>
              <a:t>внутрибрюшного давления</a:t>
            </a:r>
            <a:r>
              <a:rPr lang="az-Latn-AZ" sz="3600" dirty="0" smtClean="0">
                <a:solidFill>
                  <a:schemeClr val="accent1"/>
                </a:solidFill>
              </a:rPr>
              <a:t>. </a:t>
            </a:r>
            <a:endParaRPr lang="ru-RU" sz="3600" dirty="0">
              <a:solidFill>
                <a:schemeClr val="accent1"/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 smtClean="0"/>
              <a:t> dos. S.Rəfiyev</a:t>
            </a:r>
            <a:endParaRPr lang="az-Latn-AZ" altLang="en-US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9605073" y="239029"/>
            <a:ext cx="25869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altLang="en-US" dirty="0">
                <a:solidFill>
                  <a:schemeClr val="accent1">
                    <a:lumMod val="75000"/>
                  </a:schemeClr>
                </a:solidFill>
              </a:rPr>
              <a:t>Диафрагмальная грыжа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99456" y="260648"/>
            <a:ext cx="9144000" cy="873051"/>
          </a:xfrm>
        </p:spPr>
        <p:txBody>
          <a:bodyPr/>
          <a:lstStyle/>
          <a:p>
            <a:r>
              <a:rPr lang="ru-RU" dirty="0" smtClean="0">
                <a:solidFill>
                  <a:srgbClr val="FF0000"/>
                </a:solidFill>
              </a:rPr>
              <a:t>Течение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1340768"/>
            <a:ext cx="9144000" cy="3917032"/>
          </a:xfrm>
        </p:spPr>
        <p:txBody>
          <a:bodyPr>
            <a:normAutofit/>
          </a:bodyPr>
          <a:lstStyle/>
          <a:p>
            <a:pPr algn="l"/>
            <a:endParaRPr lang="az-Latn-AZ" sz="3600" dirty="0" smtClean="0"/>
          </a:p>
          <a:p>
            <a:pPr algn="l"/>
            <a:r>
              <a:rPr lang="ru-RU" sz="3600" dirty="0"/>
              <a:t>Диафрагмальная грыжа </a:t>
            </a:r>
            <a:r>
              <a:rPr lang="ru-RU" sz="3600" dirty="0" smtClean="0"/>
              <a:t>в начале </a:t>
            </a:r>
            <a:r>
              <a:rPr lang="ru-RU" sz="3600" dirty="0"/>
              <a:t>не проявляет симптомов, но риск осложнений высок, так как они имеют </a:t>
            </a:r>
            <a:r>
              <a:rPr lang="ru-RU" sz="3600" dirty="0" smtClean="0"/>
              <a:t>тенденцию к расту </a:t>
            </a:r>
            <a:r>
              <a:rPr lang="ru-RU" sz="3600" dirty="0"/>
              <a:t>и ущемлению</a:t>
            </a:r>
            <a:r>
              <a:rPr lang="ru-RU" sz="3600" dirty="0" smtClean="0"/>
              <a:t>.</a:t>
            </a:r>
            <a:r>
              <a:rPr lang="az-Latn-AZ" sz="3600" dirty="0" smtClean="0"/>
              <a:t> </a:t>
            </a:r>
            <a:r>
              <a:rPr lang="ru-RU" sz="3600" dirty="0" smtClean="0"/>
              <a:t>При течении важны локализация </a:t>
            </a:r>
            <a:r>
              <a:rPr lang="ru-RU" sz="3600" dirty="0"/>
              <a:t>и </a:t>
            </a:r>
            <a:r>
              <a:rPr lang="ru-RU" sz="3600" dirty="0" smtClean="0"/>
              <a:t>размеры.</a:t>
            </a:r>
            <a:endParaRPr lang="ru-RU" sz="3600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 smtClean="0"/>
              <a:t> dos. S.Rəfiyev</a:t>
            </a:r>
            <a:endParaRPr lang="az-Latn-AZ" altLang="en-US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9622707" y="185618"/>
            <a:ext cx="25692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sz="1200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altLang="en-US" dirty="0">
                <a:solidFill>
                  <a:schemeClr val="accent1">
                    <a:lumMod val="75000"/>
                  </a:schemeClr>
                </a:solidFill>
              </a:rPr>
              <a:t>Диафрагмальная грыжа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87488" y="0"/>
            <a:ext cx="9144000" cy="1163464"/>
          </a:xfrm>
        </p:spPr>
        <p:txBody>
          <a:bodyPr/>
          <a:lstStyle/>
          <a:p>
            <a:r>
              <a:rPr lang="ru-RU" dirty="0" smtClean="0">
                <a:solidFill>
                  <a:srgbClr val="FF0000"/>
                </a:solidFill>
              </a:rPr>
              <a:t>Осложнения</a:t>
            </a:r>
            <a:r>
              <a:rPr lang="az-Latn-AZ" dirty="0" smtClean="0">
                <a:solidFill>
                  <a:srgbClr val="FF0000"/>
                </a:solidFill>
              </a:rPr>
              <a:t> 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1412776"/>
            <a:ext cx="9144000" cy="4824536"/>
          </a:xfrm>
          <a:ln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/>
          <a:lstStyle/>
          <a:p>
            <a:endParaRPr lang="ru-RU" dirty="0" smtClean="0"/>
          </a:p>
          <a:p>
            <a:pPr algn="l"/>
            <a:r>
              <a:rPr lang="az-Latn-AZ" dirty="0" smtClean="0"/>
              <a:t>   </a:t>
            </a:r>
            <a:r>
              <a:rPr lang="az-Latn-AZ" b="1" dirty="0" smtClean="0"/>
              <a:t> -</a:t>
            </a:r>
            <a:r>
              <a:rPr lang="az-Latn-AZ" dirty="0" smtClean="0"/>
              <a:t> </a:t>
            </a:r>
            <a:r>
              <a:rPr lang="ru-RU" sz="3200" dirty="0">
                <a:solidFill>
                  <a:schemeClr val="accent1"/>
                </a:solidFill>
              </a:rPr>
              <a:t>У</a:t>
            </a:r>
            <a:r>
              <a:rPr lang="ru-RU" sz="3200" dirty="0" smtClean="0">
                <a:solidFill>
                  <a:schemeClr val="accent1"/>
                </a:solidFill>
              </a:rPr>
              <a:t>щемление</a:t>
            </a:r>
            <a:endParaRPr lang="az-Latn-AZ" sz="3200" dirty="0" smtClean="0">
              <a:solidFill>
                <a:schemeClr val="accent1"/>
              </a:solidFill>
            </a:endParaRPr>
          </a:p>
          <a:p>
            <a:pPr algn="l"/>
            <a:r>
              <a:rPr lang="az-Latn-AZ" sz="3200" dirty="0" smtClean="0">
                <a:solidFill>
                  <a:srgbClr val="0070C0"/>
                </a:solidFill>
              </a:rPr>
              <a:t>  - </a:t>
            </a:r>
            <a:r>
              <a:rPr lang="ru-RU" sz="3200" dirty="0">
                <a:solidFill>
                  <a:srgbClr val="0070C0"/>
                </a:solidFill>
              </a:rPr>
              <a:t>А</a:t>
            </a:r>
            <a:r>
              <a:rPr lang="ru-RU" sz="3200" dirty="0" smtClean="0">
                <a:solidFill>
                  <a:srgbClr val="0070C0"/>
                </a:solidFill>
              </a:rPr>
              <a:t>телектаз</a:t>
            </a:r>
          </a:p>
          <a:p>
            <a:pPr algn="l"/>
            <a:r>
              <a:rPr lang="az-Latn-AZ" sz="3200" dirty="0" smtClean="0">
                <a:solidFill>
                  <a:srgbClr val="0070C0"/>
                </a:solidFill>
              </a:rPr>
              <a:t>  - </a:t>
            </a:r>
            <a:r>
              <a:rPr lang="ru-RU" sz="3200" dirty="0" err="1">
                <a:solidFill>
                  <a:srgbClr val="0070C0"/>
                </a:solidFill>
              </a:rPr>
              <a:t>Кардиопульмонар</a:t>
            </a:r>
            <a:r>
              <a:rPr lang="ru-RU" sz="3200" dirty="0">
                <a:solidFill>
                  <a:srgbClr val="0070C0"/>
                </a:solidFill>
              </a:rPr>
              <a:t> </a:t>
            </a:r>
            <a:r>
              <a:rPr lang="ru-RU" sz="3200" dirty="0" smtClean="0">
                <a:solidFill>
                  <a:srgbClr val="0070C0"/>
                </a:solidFill>
              </a:rPr>
              <a:t>компрессия</a:t>
            </a:r>
          </a:p>
          <a:p>
            <a:pPr algn="l"/>
            <a:r>
              <a:rPr lang="az-Latn-AZ" sz="3200" dirty="0" smtClean="0">
                <a:solidFill>
                  <a:srgbClr val="0070C0"/>
                </a:solidFill>
              </a:rPr>
              <a:t>  - </a:t>
            </a:r>
            <a:r>
              <a:rPr lang="ru-RU" sz="3200" dirty="0" smtClean="0">
                <a:solidFill>
                  <a:srgbClr val="0070C0"/>
                </a:solidFill>
              </a:rPr>
              <a:t>Непроходимость</a:t>
            </a:r>
            <a:r>
              <a:rPr lang="az-Latn-AZ" sz="3200" dirty="0" smtClean="0">
                <a:solidFill>
                  <a:srgbClr val="0070C0"/>
                </a:solidFill>
              </a:rPr>
              <a:t> </a:t>
            </a:r>
          </a:p>
          <a:p>
            <a:pPr algn="l"/>
            <a:r>
              <a:rPr lang="az-Latn-AZ" sz="3200" dirty="0" smtClean="0">
                <a:solidFill>
                  <a:srgbClr val="0070C0"/>
                </a:solidFill>
              </a:rPr>
              <a:t>  - </a:t>
            </a:r>
            <a:r>
              <a:rPr lang="ru-RU" sz="3200" dirty="0" smtClean="0">
                <a:solidFill>
                  <a:srgbClr val="0070C0"/>
                </a:solidFill>
              </a:rPr>
              <a:t>Фистула</a:t>
            </a:r>
            <a:r>
              <a:rPr lang="az-Latn-AZ" sz="3200" dirty="0" smtClean="0">
                <a:solidFill>
                  <a:srgbClr val="0070C0"/>
                </a:solidFill>
              </a:rPr>
              <a:t> </a:t>
            </a:r>
          </a:p>
          <a:p>
            <a:pPr algn="l"/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 smtClean="0"/>
              <a:t> dos. S.Rəfiyev</a:t>
            </a:r>
            <a:endParaRPr lang="az-Latn-AZ" altLang="en-US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9552385" y="230605"/>
            <a:ext cx="303196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z-Latn-AZ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altLang="en-US" dirty="0">
                <a:solidFill>
                  <a:schemeClr val="accent1">
                    <a:lumMod val="75000"/>
                  </a:schemeClr>
                </a:solidFill>
              </a:rPr>
              <a:t>Диафрагмальная грыжа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55440" y="244253"/>
            <a:ext cx="9144000" cy="945059"/>
          </a:xfrm>
        </p:spPr>
        <p:txBody>
          <a:bodyPr/>
          <a:lstStyle/>
          <a:p>
            <a:r>
              <a:rPr lang="ru-RU" dirty="0" smtClean="0">
                <a:solidFill>
                  <a:srgbClr val="FF0000"/>
                </a:solidFill>
              </a:rPr>
              <a:t>Клиника</a:t>
            </a:r>
            <a:r>
              <a:rPr lang="az-Latn-AZ" dirty="0" smtClean="0">
                <a:solidFill>
                  <a:srgbClr val="FF0000"/>
                </a:solidFill>
              </a:rPr>
              <a:t> 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87488" y="1772816"/>
            <a:ext cx="9144000" cy="4392488"/>
          </a:xfrm>
        </p:spPr>
        <p:txBody>
          <a:bodyPr>
            <a:normAutofit/>
          </a:bodyPr>
          <a:lstStyle/>
          <a:p>
            <a:pPr algn="l"/>
            <a:r>
              <a:rPr lang="ru-RU" sz="3600" dirty="0" smtClean="0"/>
              <a:t>Маленькие </a:t>
            </a:r>
            <a:r>
              <a:rPr lang="ru-RU" sz="3600" dirty="0"/>
              <a:t>и </a:t>
            </a:r>
            <a:r>
              <a:rPr lang="ru-RU" sz="3600" dirty="0" smtClean="0"/>
              <a:t>неосложненные грыжи </a:t>
            </a:r>
            <a:r>
              <a:rPr lang="ru-RU" sz="3600" dirty="0"/>
              <a:t>обычно </a:t>
            </a:r>
            <a:r>
              <a:rPr lang="ru-RU" sz="3600" dirty="0" smtClean="0"/>
              <a:t>протекают </a:t>
            </a:r>
            <a:r>
              <a:rPr lang="ru-RU" sz="3600" dirty="0"/>
              <a:t>бессимптомно</a:t>
            </a:r>
            <a:r>
              <a:rPr lang="ru-RU" sz="3600" dirty="0" smtClean="0"/>
              <a:t>.</a:t>
            </a:r>
          </a:p>
          <a:p>
            <a:pPr algn="l"/>
            <a:r>
              <a:rPr lang="az-Latn-AZ" sz="3600" dirty="0" smtClean="0"/>
              <a:t> </a:t>
            </a:r>
          </a:p>
          <a:p>
            <a:pPr algn="l"/>
            <a:r>
              <a:rPr lang="ru-RU" sz="3600" dirty="0" smtClean="0"/>
              <a:t>Грыжи </a:t>
            </a:r>
            <a:r>
              <a:rPr lang="ru-RU" sz="3600" dirty="0"/>
              <a:t>проявляют симптомы</a:t>
            </a:r>
            <a:r>
              <a:rPr lang="ru-RU" sz="3600" dirty="0" smtClean="0"/>
              <a:t> когда растут и сдавливают </a:t>
            </a:r>
            <a:r>
              <a:rPr lang="ru-RU" sz="3600" dirty="0"/>
              <a:t>органов грудной </a:t>
            </a:r>
            <a:r>
              <a:rPr lang="ru-RU" sz="3600" dirty="0" smtClean="0"/>
              <a:t>клетки или в </a:t>
            </a:r>
            <a:r>
              <a:rPr lang="ru-RU" sz="3600" dirty="0"/>
              <a:t>случае осложнений </a:t>
            </a:r>
            <a:r>
              <a:rPr lang="az-Latn-AZ" sz="3600" dirty="0" smtClean="0"/>
              <a:t>- </a:t>
            </a:r>
            <a:r>
              <a:rPr lang="ru-RU" sz="3600" dirty="0"/>
              <a:t>диспноэ</a:t>
            </a:r>
            <a:r>
              <a:rPr lang="az-Latn-AZ" sz="3600" dirty="0" smtClean="0"/>
              <a:t>, </a:t>
            </a:r>
            <a:r>
              <a:rPr lang="ru-RU" sz="3600" dirty="0"/>
              <a:t>боль</a:t>
            </a:r>
            <a:r>
              <a:rPr lang="az-Latn-AZ" sz="3600" dirty="0" smtClean="0"/>
              <a:t>, </a:t>
            </a:r>
            <a:r>
              <a:rPr lang="ru-RU" sz="3600" dirty="0"/>
              <a:t>кашель и так </a:t>
            </a:r>
            <a:r>
              <a:rPr lang="ru-RU" sz="3600" dirty="0" smtClean="0"/>
              <a:t>д.</a:t>
            </a:r>
            <a:endParaRPr lang="ru-RU" sz="3600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 smtClean="0"/>
              <a:t> dos. S.Rəfiyev</a:t>
            </a:r>
            <a:endParaRPr lang="az-Latn-AZ" altLang="en-US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9580441" y="244253"/>
            <a:ext cx="25692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sz="1200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altLang="en-US" dirty="0">
                <a:solidFill>
                  <a:schemeClr val="accent1">
                    <a:lumMod val="75000"/>
                  </a:schemeClr>
                </a:solidFill>
              </a:rPr>
              <a:t>Диафрагмальная грыжа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43472" y="340966"/>
            <a:ext cx="9144000" cy="729035"/>
          </a:xfrm>
        </p:spPr>
        <p:txBody>
          <a:bodyPr/>
          <a:lstStyle/>
          <a:p>
            <a:r>
              <a:rPr lang="ru-RU" dirty="0" smtClean="0">
                <a:solidFill>
                  <a:srgbClr val="FF0000"/>
                </a:solidFill>
              </a:rPr>
              <a:t>Диагностика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1556792"/>
            <a:ext cx="9144000" cy="4464496"/>
          </a:xfrm>
        </p:spPr>
        <p:txBody>
          <a:bodyPr>
            <a:normAutofit/>
          </a:bodyPr>
          <a:lstStyle/>
          <a:p>
            <a:pPr algn="l"/>
            <a:r>
              <a:rPr lang="ru-RU" sz="3600" b="1" dirty="0" smtClean="0">
                <a:solidFill>
                  <a:srgbClr val="0070C0"/>
                </a:solidFill>
              </a:rPr>
              <a:t>К признакам подозрения </a:t>
            </a:r>
            <a:r>
              <a:rPr lang="ru-RU" sz="3600" b="1" dirty="0">
                <a:solidFill>
                  <a:srgbClr val="0070C0"/>
                </a:solidFill>
              </a:rPr>
              <a:t>м</a:t>
            </a:r>
            <a:r>
              <a:rPr lang="ru-RU" sz="3600" b="1" dirty="0" smtClean="0">
                <a:solidFill>
                  <a:srgbClr val="0070C0"/>
                </a:solidFill>
              </a:rPr>
              <a:t>ожно </a:t>
            </a:r>
            <a:r>
              <a:rPr lang="ru-RU" sz="3600" b="1" dirty="0">
                <a:solidFill>
                  <a:srgbClr val="0070C0"/>
                </a:solidFill>
              </a:rPr>
              <a:t>отнести </a:t>
            </a:r>
            <a:r>
              <a:rPr lang="ru-RU" sz="3600" b="1" dirty="0" smtClean="0">
                <a:solidFill>
                  <a:srgbClr val="0070C0"/>
                </a:solidFill>
              </a:rPr>
              <a:t>диспноэ </a:t>
            </a:r>
            <a:r>
              <a:rPr lang="ru-RU" sz="3600" b="1" dirty="0">
                <a:solidFill>
                  <a:srgbClr val="0070C0"/>
                </a:solidFill>
              </a:rPr>
              <a:t>и боль в </a:t>
            </a:r>
            <a:r>
              <a:rPr lang="ru-RU" sz="3600" dirty="0" smtClean="0"/>
              <a:t>грудное </a:t>
            </a:r>
            <a:r>
              <a:rPr lang="ru-RU" sz="3600" dirty="0"/>
              <a:t>клетки </a:t>
            </a:r>
            <a:r>
              <a:rPr lang="ru-RU" sz="3600" b="1" dirty="0" smtClean="0"/>
              <a:t>.</a:t>
            </a:r>
            <a:endParaRPr lang="ru-RU" sz="3600" b="1" dirty="0">
              <a:solidFill>
                <a:srgbClr val="0070C0"/>
              </a:solidFill>
            </a:endParaRPr>
          </a:p>
          <a:p>
            <a:pPr algn="l"/>
            <a:r>
              <a:rPr lang="ru-RU" sz="3600" dirty="0" smtClean="0"/>
              <a:t>Еще </a:t>
            </a:r>
            <a:r>
              <a:rPr lang="ru-RU" sz="3600" dirty="0"/>
              <a:t>больше позволяют подозревать</a:t>
            </a:r>
            <a:r>
              <a:rPr lang="ru-RU" sz="3600" b="1" dirty="0"/>
              <a:t> </a:t>
            </a:r>
            <a:r>
              <a:rPr lang="ru-RU" sz="3600" dirty="0" smtClean="0">
                <a:solidFill>
                  <a:srgbClr val="0070C0"/>
                </a:solidFill>
              </a:rPr>
              <a:t>кишечные </a:t>
            </a:r>
            <a:r>
              <a:rPr lang="ru-RU" sz="3600" dirty="0">
                <a:solidFill>
                  <a:srgbClr val="0070C0"/>
                </a:solidFill>
              </a:rPr>
              <a:t>звуки, </a:t>
            </a:r>
            <a:r>
              <a:rPr lang="ru-RU" sz="3600" dirty="0" smtClean="0">
                <a:solidFill>
                  <a:srgbClr val="0070C0"/>
                </a:solidFill>
              </a:rPr>
              <a:t>тупость при перкуссии </a:t>
            </a:r>
            <a:r>
              <a:rPr lang="ru-RU" sz="3600" dirty="0"/>
              <a:t>в</a:t>
            </a:r>
            <a:r>
              <a:rPr lang="ru-RU" sz="3600" dirty="0" smtClean="0">
                <a:solidFill>
                  <a:srgbClr val="0070C0"/>
                </a:solidFill>
              </a:rPr>
              <a:t> </a:t>
            </a:r>
            <a:r>
              <a:rPr lang="ru-RU" sz="3600" dirty="0" smtClean="0"/>
              <a:t>грудной клетке </a:t>
            </a:r>
            <a:r>
              <a:rPr lang="ru-RU" sz="3600" dirty="0"/>
              <a:t>при объективном </a:t>
            </a:r>
            <a:r>
              <a:rPr lang="ru-RU" sz="3600" dirty="0" smtClean="0"/>
              <a:t>осмотре. </a:t>
            </a:r>
            <a:endParaRPr lang="ru-RU" sz="3600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 smtClean="0"/>
              <a:t> dos. S.Rəfiyev</a:t>
            </a:r>
            <a:endParaRPr lang="az-Latn-AZ" altLang="en-US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9624392" y="194156"/>
            <a:ext cx="294581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z-Latn-AZ" sz="1200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altLang="en-US" dirty="0">
                <a:solidFill>
                  <a:schemeClr val="accent1">
                    <a:lumMod val="75000"/>
                  </a:schemeClr>
                </a:solidFill>
              </a:rPr>
              <a:t>Диафрагмальная грыжа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03512" y="260648"/>
            <a:ext cx="9144000" cy="801043"/>
          </a:xfrm>
        </p:spPr>
        <p:txBody>
          <a:bodyPr/>
          <a:lstStyle/>
          <a:p>
            <a:r>
              <a:rPr lang="ru-RU" dirty="0">
                <a:solidFill>
                  <a:srgbClr val="FF0000"/>
                </a:solidFill>
              </a:rPr>
              <a:t>Для уточнения</a:t>
            </a:r>
            <a:r>
              <a:rPr lang="az-Latn-AZ" dirty="0" smtClean="0">
                <a:solidFill>
                  <a:srgbClr val="FF0000"/>
                </a:solidFill>
              </a:rPr>
              <a:t> 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1916832"/>
            <a:ext cx="9144000" cy="4104456"/>
          </a:xfrm>
        </p:spPr>
        <p:txBody>
          <a:bodyPr>
            <a:normAutofit lnSpcReduction="10000"/>
          </a:bodyPr>
          <a:lstStyle/>
          <a:p>
            <a:pPr algn="l"/>
            <a:r>
              <a:rPr lang="ru-RU" sz="3200" dirty="0"/>
              <a:t>Контрастный скрининг и иногда эндоскопическое обследование </a:t>
            </a:r>
            <a:r>
              <a:rPr lang="ru-RU" sz="3200" dirty="0" smtClean="0"/>
              <a:t>бывают необходимы </a:t>
            </a:r>
            <a:r>
              <a:rPr lang="ru-RU" sz="3200" dirty="0"/>
              <a:t>для уточнения</a:t>
            </a:r>
            <a:r>
              <a:rPr lang="ru-RU" sz="3200" dirty="0" smtClean="0"/>
              <a:t>.</a:t>
            </a:r>
          </a:p>
          <a:p>
            <a:pPr algn="l"/>
            <a:r>
              <a:rPr lang="ru-RU" sz="3200" dirty="0" smtClean="0"/>
              <a:t>В контрастном скрининге наличие </a:t>
            </a:r>
            <a:r>
              <a:rPr lang="ru-RU" sz="3200" dirty="0"/>
              <a:t>желудка и кишечника в грудной полости подтверждает </a:t>
            </a:r>
            <a:r>
              <a:rPr lang="ru-RU" sz="3200" dirty="0" smtClean="0"/>
              <a:t>диагноз</a:t>
            </a:r>
            <a:r>
              <a:rPr lang="ru-RU" sz="3200" dirty="0"/>
              <a:t>.</a:t>
            </a:r>
            <a:endParaRPr lang="az-Latn-AZ" sz="3200" dirty="0" smtClean="0"/>
          </a:p>
          <a:p>
            <a:pPr algn="l"/>
            <a:r>
              <a:rPr lang="ru-RU" sz="3200" dirty="0">
                <a:solidFill>
                  <a:srgbClr val="0070C0"/>
                </a:solidFill>
              </a:rPr>
              <a:t>КТ более информативен. </a:t>
            </a:r>
            <a:endParaRPr lang="ru-RU" sz="3200" dirty="0" smtClean="0">
              <a:solidFill>
                <a:srgbClr val="0070C0"/>
              </a:solidFill>
            </a:endParaRPr>
          </a:p>
          <a:p>
            <a:pPr algn="l"/>
            <a:r>
              <a:rPr lang="ru-RU" sz="3200" dirty="0" smtClean="0">
                <a:solidFill>
                  <a:srgbClr val="0070C0"/>
                </a:solidFill>
              </a:rPr>
              <a:t>В экстренных </a:t>
            </a:r>
            <a:r>
              <a:rPr lang="ru-RU" sz="3200" dirty="0" err="1" smtClean="0">
                <a:solidFill>
                  <a:srgbClr val="0070C0"/>
                </a:solidFill>
              </a:rPr>
              <a:t>случях</a:t>
            </a:r>
            <a:r>
              <a:rPr lang="ru-RU" sz="3200" dirty="0" smtClean="0">
                <a:solidFill>
                  <a:srgbClr val="0070C0"/>
                </a:solidFill>
              </a:rPr>
              <a:t>  можно идентифицировать </a:t>
            </a:r>
            <a:r>
              <a:rPr lang="ru-RU" sz="3200" dirty="0">
                <a:solidFill>
                  <a:srgbClr val="0070C0"/>
                </a:solidFill>
              </a:rPr>
              <a:t>п</a:t>
            </a:r>
            <a:r>
              <a:rPr lang="ru-RU" sz="3200" dirty="0" smtClean="0">
                <a:solidFill>
                  <a:srgbClr val="0070C0"/>
                </a:solidFill>
              </a:rPr>
              <a:t>осттравматическую грыжу </a:t>
            </a:r>
            <a:r>
              <a:rPr lang="ru-RU" sz="3200" dirty="0" smtClean="0"/>
              <a:t>по  положением </a:t>
            </a:r>
            <a:r>
              <a:rPr lang="ru-RU" sz="3200" dirty="0" err="1" smtClean="0"/>
              <a:t>назогастральной</a:t>
            </a:r>
            <a:r>
              <a:rPr lang="ru-RU" sz="3200" dirty="0" smtClean="0"/>
              <a:t> трубки на  рентгене.</a:t>
            </a:r>
            <a:endParaRPr lang="ru-RU" sz="3200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 smtClean="0"/>
              <a:t> dos. S.Rəfiyev</a:t>
            </a:r>
            <a:endParaRPr lang="az-Latn-AZ" altLang="en-US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9480376" y="332656"/>
            <a:ext cx="31579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altLang="en-US" dirty="0">
                <a:solidFill>
                  <a:schemeClr val="accent1">
                    <a:lumMod val="75000"/>
                  </a:schemeClr>
                </a:solidFill>
              </a:rPr>
              <a:t>Диафрагмальная грыжа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792372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631504" y="188640"/>
            <a:ext cx="9144000" cy="945059"/>
          </a:xfrm>
        </p:spPr>
        <p:txBody>
          <a:bodyPr/>
          <a:lstStyle/>
          <a:p>
            <a:r>
              <a:rPr lang="ru-RU" dirty="0" smtClean="0">
                <a:solidFill>
                  <a:srgbClr val="FF0000"/>
                </a:solidFill>
              </a:rPr>
              <a:t>Лечение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631504" y="1700808"/>
            <a:ext cx="9144000" cy="4392488"/>
          </a:xfrm>
        </p:spPr>
        <p:txBody>
          <a:bodyPr>
            <a:normAutofit/>
          </a:bodyPr>
          <a:lstStyle/>
          <a:p>
            <a:pPr algn="l"/>
            <a:endParaRPr lang="az-Latn-AZ" sz="3600" dirty="0" smtClean="0"/>
          </a:p>
          <a:p>
            <a:pPr algn="l"/>
            <a:r>
              <a:rPr lang="ru-RU" sz="3600" dirty="0"/>
              <a:t>Лечение диафрагмальной грыжи обычно </a:t>
            </a:r>
            <a:r>
              <a:rPr lang="ru-RU" sz="3600" dirty="0" smtClean="0"/>
              <a:t>хирургическое </a:t>
            </a:r>
            <a:r>
              <a:rPr lang="ru-RU" sz="3600" dirty="0"/>
              <a:t>восстановление.</a:t>
            </a:r>
            <a:endParaRPr lang="az-Latn-AZ" sz="3600" dirty="0" smtClean="0"/>
          </a:p>
          <a:p>
            <a:pPr algn="l"/>
            <a:r>
              <a:rPr lang="ru-RU" sz="3600" dirty="0"/>
              <a:t>Хирургические методы варьируется в зависимости от расположения и </a:t>
            </a:r>
            <a:r>
              <a:rPr lang="ru-RU" sz="3600" dirty="0" smtClean="0"/>
              <a:t>размера </a:t>
            </a:r>
            <a:r>
              <a:rPr lang="ru-RU" sz="3600" dirty="0"/>
              <a:t>грыжи</a:t>
            </a:r>
            <a:r>
              <a:rPr lang="en-US" sz="3600" dirty="0" smtClean="0"/>
              <a:t>.</a:t>
            </a:r>
            <a:endParaRPr lang="ru-RU" sz="3600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 smtClean="0"/>
              <a:t> dos. S.Rəfiyev</a:t>
            </a:r>
            <a:endParaRPr lang="az-Latn-AZ" altLang="en-US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9624392" y="194156"/>
            <a:ext cx="383436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z-Latn-AZ" sz="1200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altLang="en-US" dirty="0">
                <a:solidFill>
                  <a:schemeClr val="accent1">
                    <a:lumMod val="75000"/>
                  </a:schemeClr>
                </a:solidFill>
              </a:rPr>
              <a:t>Диафрагмальная грыжа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631504" y="404664"/>
            <a:ext cx="9144000" cy="801043"/>
          </a:xfrm>
        </p:spPr>
        <p:txBody>
          <a:bodyPr/>
          <a:lstStyle/>
          <a:p>
            <a:r>
              <a:rPr lang="ru-RU" dirty="0" err="1">
                <a:solidFill>
                  <a:srgbClr val="FF0000"/>
                </a:solidFill>
              </a:rPr>
              <a:t>Параэзофагеальная</a:t>
            </a:r>
            <a:r>
              <a:rPr lang="ru-RU" dirty="0">
                <a:solidFill>
                  <a:srgbClr val="FF0000"/>
                </a:solidFill>
              </a:rPr>
              <a:t> грыжа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99456" y="1772816"/>
            <a:ext cx="10153128" cy="4104456"/>
          </a:xfrm>
        </p:spPr>
        <p:txBody>
          <a:bodyPr>
            <a:normAutofit/>
          </a:bodyPr>
          <a:lstStyle/>
          <a:p>
            <a:pPr algn="l"/>
            <a:r>
              <a:rPr lang="ru-RU" sz="2800" dirty="0">
                <a:solidFill>
                  <a:srgbClr val="0070C0"/>
                </a:solidFill>
              </a:rPr>
              <a:t>В </a:t>
            </a:r>
            <a:r>
              <a:rPr lang="ru-RU" sz="2800" dirty="0" err="1">
                <a:solidFill>
                  <a:srgbClr val="0070C0"/>
                </a:solidFill>
              </a:rPr>
              <a:t>параэзофагеальной</a:t>
            </a:r>
            <a:r>
              <a:rPr lang="ru-RU" sz="2800" dirty="0">
                <a:solidFill>
                  <a:srgbClr val="0070C0"/>
                </a:solidFill>
              </a:rPr>
              <a:t> </a:t>
            </a:r>
            <a:r>
              <a:rPr lang="ru-RU" sz="2800" dirty="0" smtClean="0">
                <a:solidFill>
                  <a:srgbClr val="0070C0"/>
                </a:solidFill>
              </a:rPr>
              <a:t>грыже</a:t>
            </a:r>
          </a:p>
          <a:p>
            <a:pPr algn="l"/>
            <a:r>
              <a:rPr lang="ru-RU" sz="2800" dirty="0"/>
              <a:t>Желудочно-пищеводный переход находится в своем естественном месте (ниже диафрагмы), но желудок или органы брюшной полости перемещаются в</a:t>
            </a:r>
            <a:r>
              <a:rPr lang="ru-RU" sz="2800" dirty="0" smtClean="0"/>
              <a:t> грудную полость.</a:t>
            </a:r>
          </a:p>
          <a:p>
            <a:pPr algn="l"/>
            <a:r>
              <a:rPr lang="ru-RU" sz="2800" dirty="0"/>
              <a:t>В </a:t>
            </a:r>
            <a:r>
              <a:rPr lang="ru-RU" sz="2800" dirty="0" smtClean="0"/>
              <a:t>диагностике</a:t>
            </a:r>
          </a:p>
          <a:p>
            <a:pPr algn="l"/>
            <a:r>
              <a:rPr lang="az-Latn-AZ" sz="2800" dirty="0" smtClean="0"/>
              <a:t> </a:t>
            </a:r>
            <a:r>
              <a:rPr lang="az-Latn-AZ" sz="2800" dirty="0" smtClean="0">
                <a:solidFill>
                  <a:srgbClr val="0070C0"/>
                </a:solidFill>
              </a:rPr>
              <a:t>- </a:t>
            </a:r>
            <a:r>
              <a:rPr lang="ru-RU" sz="2800" dirty="0">
                <a:solidFill>
                  <a:srgbClr val="0070C0"/>
                </a:solidFill>
              </a:rPr>
              <a:t>эндоскопия</a:t>
            </a:r>
            <a:r>
              <a:rPr lang="az-Latn-AZ" sz="2800" dirty="0" smtClean="0">
                <a:solidFill>
                  <a:srgbClr val="0070C0"/>
                </a:solidFill>
              </a:rPr>
              <a:t>,</a:t>
            </a:r>
          </a:p>
          <a:p>
            <a:pPr algn="l"/>
            <a:r>
              <a:rPr lang="az-Latn-AZ" sz="2800" dirty="0" smtClean="0">
                <a:solidFill>
                  <a:srgbClr val="0070C0"/>
                </a:solidFill>
              </a:rPr>
              <a:t> - </a:t>
            </a:r>
            <a:r>
              <a:rPr lang="ru-RU" sz="2800" dirty="0" err="1">
                <a:solidFill>
                  <a:srgbClr val="0070C0"/>
                </a:solidFill>
              </a:rPr>
              <a:t>Рентгеноконтрастное</a:t>
            </a:r>
            <a:r>
              <a:rPr lang="ru-RU" sz="2800" dirty="0">
                <a:solidFill>
                  <a:srgbClr val="0070C0"/>
                </a:solidFill>
              </a:rPr>
              <a:t> </a:t>
            </a:r>
            <a:r>
              <a:rPr lang="ru-RU" sz="2800" dirty="0" smtClean="0">
                <a:solidFill>
                  <a:srgbClr val="0070C0"/>
                </a:solidFill>
              </a:rPr>
              <a:t>исследование и</a:t>
            </a:r>
            <a:endParaRPr lang="az-Latn-AZ" sz="2800" dirty="0" smtClean="0">
              <a:solidFill>
                <a:srgbClr val="0070C0"/>
              </a:solidFill>
            </a:endParaRPr>
          </a:p>
          <a:p>
            <a:pPr algn="l"/>
            <a:r>
              <a:rPr lang="az-Latn-AZ" sz="2800" dirty="0" smtClean="0">
                <a:solidFill>
                  <a:srgbClr val="0070C0"/>
                </a:solidFill>
              </a:rPr>
              <a:t> - </a:t>
            </a:r>
            <a:r>
              <a:rPr lang="ru-RU" sz="2800" dirty="0">
                <a:solidFill>
                  <a:srgbClr val="0070C0"/>
                </a:solidFill>
              </a:rPr>
              <a:t>КТ </a:t>
            </a:r>
            <a:r>
              <a:rPr lang="ru-RU" sz="2800" dirty="0"/>
              <a:t>используется</a:t>
            </a:r>
            <a:r>
              <a:rPr lang="ru-RU" sz="2800" dirty="0">
                <a:solidFill>
                  <a:srgbClr val="0070C0"/>
                </a:solidFill>
              </a:rPr>
              <a:t>.</a:t>
            </a:r>
            <a:endParaRPr lang="az-Latn-AZ" sz="2800" dirty="0" smtClean="0">
              <a:solidFill>
                <a:srgbClr val="0070C0"/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 smtClean="0"/>
              <a:t> dos. S.Rəfiyev</a:t>
            </a:r>
            <a:endParaRPr lang="az-Latn-AZ" altLang="en-US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9408368" y="332656"/>
            <a:ext cx="326517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z-Latn-AZ" sz="1200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altLang="en-US" dirty="0">
                <a:solidFill>
                  <a:schemeClr val="accent1">
                    <a:lumMod val="75000"/>
                  </a:schemeClr>
                </a:solidFill>
              </a:rPr>
              <a:t>Диафрагмальная грыжа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87488" y="404664"/>
            <a:ext cx="9144000" cy="657027"/>
          </a:xfrm>
        </p:spPr>
        <p:txBody>
          <a:bodyPr/>
          <a:lstStyle/>
          <a:p>
            <a:r>
              <a:rPr lang="ru-RU" dirty="0" err="1">
                <a:solidFill>
                  <a:srgbClr val="FF0000"/>
                </a:solidFill>
              </a:rPr>
              <a:t>Параэзофагеальная</a:t>
            </a:r>
            <a:r>
              <a:rPr lang="ru-RU" dirty="0">
                <a:solidFill>
                  <a:srgbClr val="FF0000"/>
                </a:solidFill>
              </a:rPr>
              <a:t> грыжа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1916832"/>
            <a:ext cx="9144000" cy="4176464"/>
          </a:xfrm>
        </p:spPr>
        <p:txBody>
          <a:bodyPr/>
          <a:lstStyle/>
          <a:p>
            <a:pPr algn="l"/>
            <a:r>
              <a:rPr lang="ru-RU" sz="2800" b="1" dirty="0">
                <a:solidFill>
                  <a:srgbClr val="0070C0"/>
                </a:solidFill>
              </a:rPr>
              <a:t>Клиника</a:t>
            </a:r>
            <a:r>
              <a:rPr lang="az-Latn-AZ" sz="2800" dirty="0" smtClean="0"/>
              <a:t> </a:t>
            </a:r>
          </a:p>
          <a:p>
            <a:pPr algn="l"/>
            <a:r>
              <a:rPr lang="az-Latn-AZ" sz="2800" dirty="0" smtClean="0"/>
              <a:t> - </a:t>
            </a:r>
            <a:r>
              <a:rPr lang="ru-RU" sz="2800" dirty="0" err="1">
                <a:solidFill>
                  <a:srgbClr val="0070C0"/>
                </a:solidFill>
              </a:rPr>
              <a:t>постбрандиал</a:t>
            </a:r>
            <a:r>
              <a:rPr lang="ru-RU" sz="2800" dirty="0">
                <a:solidFill>
                  <a:srgbClr val="0070C0"/>
                </a:solidFill>
              </a:rPr>
              <a:t> дискомфорт</a:t>
            </a:r>
            <a:r>
              <a:rPr lang="az-Latn-AZ" sz="2800" dirty="0" smtClean="0">
                <a:solidFill>
                  <a:srgbClr val="0070C0"/>
                </a:solidFill>
              </a:rPr>
              <a:t>,</a:t>
            </a:r>
          </a:p>
          <a:p>
            <a:pPr algn="l"/>
            <a:r>
              <a:rPr lang="az-Latn-AZ" sz="2800" dirty="0" smtClean="0">
                <a:solidFill>
                  <a:srgbClr val="0070C0"/>
                </a:solidFill>
              </a:rPr>
              <a:t> - </a:t>
            </a:r>
            <a:r>
              <a:rPr lang="ru-RU" sz="2800" dirty="0">
                <a:solidFill>
                  <a:srgbClr val="0070C0"/>
                </a:solidFill>
              </a:rPr>
              <a:t>метеоризм</a:t>
            </a:r>
            <a:r>
              <a:rPr lang="az-Latn-AZ" sz="2800" dirty="0" smtClean="0">
                <a:solidFill>
                  <a:srgbClr val="0070C0"/>
                </a:solidFill>
              </a:rPr>
              <a:t>,</a:t>
            </a:r>
          </a:p>
          <a:p>
            <a:pPr algn="l"/>
            <a:r>
              <a:rPr lang="az-Latn-AZ" sz="2800" dirty="0" smtClean="0">
                <a:solidFill>
                  <a:srgbClr val="0070C0"/>
                </a:solidFill>
              </a:rPr>
              <a:t> - </a:t>
            </a:r>
            <a:r>
              <a:rPr lang="ru-RU" sz="2800" dirty="0">
                <a:solidFill>
                  <a:srgbClr val="0070C0"/>
                </a:solidFill>
              </a:rPr>
              <a:t>дисфагия </a:t>
            </a:r>
            <a:r>
              <a:rPr lang="az-Latn-AZ" sz="2800" dirty="0" smtClean="0">
                <a:solidFill>
                  <a:srgbClr val="0070C0"/>
                </a:solidFill>
              </a:rPr>
              <a:t>,</a:t>
            </a:r>
          </a:p>
          <a:p>
            <a:pPr algn="l"/>
            <a:r>
              <a:rPr lang="az-Latn-AZ" sz="2800" dirty="0" smtClean="0">
                <a:solidFill>
                  <a:srgbClr val="0070C0"/>
                </a:solidFill>
              </a:rPr>
              <a:t> </a:t>
            </a:r>
            <a:r>
              <a:rPr lang="ru-RU" sz="2800" dirty="0" smtClean="0">
                <a:solidFill>
                  <a:srgbClr val="0070C0"/>
                </a:solidFill>
              </a:rPr>
              <a:t> </a:t>
            </a:r>
            <a:r>
              <a:rPr lang="az-Latn-AZ" sz="2800" dirty="0" smtClean="0">
                <a:solidFill>
                  <a:srgbClr val="0070C0"/>
                </a:solidFill>
              </a:rPr>
              <a:t>-</a:t>
            </a:r>
            <a:r>
              <a:rPr lang="ru-RU" sz="2800" dirty="0" smtClean="0">
                <a:solidFill>
                  <a:srgbClr val="0070C0"/>
                </a:solidFill>
              </a:rPr>
              <a:t>изжога</a:t>
            </a:r>
          </a:p>
          <a:p>
            <a:pPr algn="l"/>
            <a:r>
              <a:rPr lang="az-Latn-AZ" sz="2800" dirty="0" smtClean="0">
                <a:solidFill>
                  <a:srgbClr val="0070C0"/>
                </a:solidFill>
              </a:rPr>
              <a:t> - </a:t>
            </a:r>
            <a:r>
              <a:rPr lang="ru-RU" sz="2800" dirty="0">
                <a:solidFill>
                  <a:srgbClr val="0070C0"/>
                </a:solidFill>
              </a:rPr>
              <a:t>с другими </a:t>
            </a:r>
            <a:r>
              <a:rPr lang="ru-RU" sz="2800" dirty="0"/>
              <a:t>симптомами </a:t>
            </a:r>
            <a:r>
              <a:rPr lang="ru-RU" sz="2800" dirty="0" smtClean="0"/>
              <a:t>присутствует</a:t>
            </a:r>
            <a:r>
              <a:rPr lang="az-Latn-AZ" sz="2800" dirty="0" smtClean="0"/>
              <a:t>.</a:t>
            </a:r>
          </a:p>
          <a:p>
            <a:pPr algn="l"/>
            <a:r>
              <a:rPr lang="ru-RU" sz="2800" dirty="0" smtClean="0"/>
              <a:t>Но может </a:t>
            </a:r>
            <a:r>
              <a:rPr lang="ru-RU" sz="2800" dirty="0"/>
              <a:t>вызвать осложнения, такие как ущемление , </a:t>
            </a:r>
            <a:r>
              <a:rPr lang="ru-RU" sz="2800" dirty="0" smtClean="0"/>
              <a:t>заворот </a:t>
            </a:r>
            <a:r>
              <a:rPr lang="ru-RU" sz="2800" dirty="0"/>
              <a:t>и </a:t>
            </a:r>
            <a:r>
              <a:rPr lang="ru-RU" sz="2800" dirty="0">
                <a:solidFill>
                  <a:srgbClr val="0070C0"/>
                </a:solidFill>
              </a:rPr>
              <a:t>кровотечение</a:t>
            </a:r>
            <a:r>
              <a:rPr lang="ru-RU" sz="2800" dirty="0" smtClean="0"/>
              <a:t>.</a:t>
            </a:r>
            <a:endParaRPr lang="ru-RU" sz="2800" dirty="0" smtClean="0"/>
          </a:p>
          <a:p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 smtClean="0"/>
              <a:t> dos. S.Rəfiyev</a:t>
            </a:r>
            <a:endParaRPr lang="az-Latn-AZ" altLang="en-US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9624392" y="260648"/>
            <a:ext cx="304915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z-Latn-AZ" sz="1200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altLang="en-US" dirty="0">
                <a:solidFill>
                  <a:schemeClr val="accent1">
                    <a:lumMod val="75000"/>
                  </a:schemeClr>
                </a:solidFill>
              </a:rPr>
              <a:t>Диафрагмальная грыжа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87488" y="404664"/>
            <a:ext cx="9144000" cy="1017067"/>
          </a:xfrm>
        </p:spPr>
        <p:txBody>
          <a:bodyPr/>
          <a:lstStyle/>
          <a:p>
            <a:r>
              <a:rPr lang="ru-RU" dirty="0">
                <a:solidFill>
                  <a:srgbClr val="FF0000"/>
                </a:solidFill>
              </a:rPr>
              <a:t>ЛЕЧЕНИЕ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38084" y="1714488"/>
            <a:ext cx="6858016" cy="3888432"/>
          </a:xfrm>
        </p:spPr>
        <p:txBody>
          <a:bodyPr>
            <a:normAutofit fontScale="92500" lnSpcReduction="10000"/>
          </a:bodyPr>
          <a:lstStyle/>
          <a:p>
            <a:pPr algn="l"/>
            <a:r>
              <a:rPr lang="ru-RU" sz="3200" dirty="0">
                <a:solidFill>
                  <a:srgbClr val="FF0000"/>
                </a:solidFill>
              </a:rPr>
              <a:t>Хирургический </a:t>
            </a:r>
            <a:r>
              <a:rPr lang="ru-RU" sz="3200" dirty="0" smtClean="0">
                <a:solidFill>
                  <a:srgbClr val="FF0000"/>
                </a:solidFill>
              </a:rPr>
              <a:t>путь.</a:t>
            </a:r>
          </a:p>
          <a:p>
            <a:r>
              <a:rPr lang="az-Latn-AZ" sz="3200" dirty="0" smtClean="0"/>
              <a:t> </a:t>
            </a:r>
            <a:r>
              <a:rPr lang="ru-RU" sz="3200" dirty="0"/>
              <a:t>При </a:t>
            </a:r>
            <a:r>
              <a:rPr lang="ru-RU" sz="3200" dirty="0" err="1"/>
              <a:t>параэзофагеальной</a:t>
            </a:r>
            <a:r>
              <a:rPr lang="ru-RU" sz="3200" dirty="0"/>
              <a:t> </a:t>
            </a:r>
            <a:r>
              <a:rPr lang="ru-RU" sz="3200" dirty="0" smtClean="0"/>
              <a:t>грыже </a:t>
            </a:r>
            <a:r>
              <a:rPr lang="ru-RU" sz="3200" dirty="0"/>
              <a:t>восстановление </a:t>
            </a:r>
            <a:r>
              <a:rPr lang="ru-RU" sz="3200" dirty="0" smtClean="0"/>
              <a:t>целостности</a:t>
            </a:r>
            <a:r>
              <a:rPr lang="ru-RU" sz="3200" dirty="0"/>
              <a:t> </a:t>
            </a:r>
            <a:r>
              <a:rPr lang="ru-RU" sz="3200" dirty="0" err="1"/>
              <a:t>хиатального</a:t>
            </a:r>
            <a:r>
              <a:rPr lang="ru-RU" sz="3200" dirty="0"/>
              <a:t> </a:t>
            </a:r>
            <a:r>
              <a:rPr lang="ru-RU" sz="3200" dirty="0" smtClean="0"/>
              <a:t>отверстия</a:t>
            </a:r>
            <a:endParaRPr lang="ru-RU" sz="3200" dirty="0"/>
          </a:p>
          <a:p>
            <a:r>
              <a:rPr lang="ru-RU" sz="3200" dirty="0" smtClean="0"/>
              <a:t>и</a:t>
            </a:r>
            <a:r>
              <a:rPr lang="az-Latn-AZ" sz="3200" dirty="0" smtClean="0"/>
              <a:t> </a:t>
            </a:r>
            <a:r>
              <a:rPr lang="ru-RU" sz="3200" dirty="0"/>
              <a:t>д</a:t>
            </a:r>
            <a:r>
              <a:rPr lang="ru-RU" sz="3200" dirty="0" smtClean="0"/>
              <a:t>ля </a:t>
            </a:r>
            <a:r>
              <a:rPr lang="ru-RU" sz="3200" dirty="0"/>
              <a:t>этой цели биологические </a:t>
            </a:r>
            <a:r>
              <a:rPr lang="ru-RU" sz="3200" dirty="0" smtClean="0"/>
              <a:t>материалы являются </a:t>
            </a:r>
            <a:r>
              <a:rPr lang="ru-RU" sz="3200" dirty="0"/>
              <a:t>первым выбором</a:t>
            </a:r>
            <a:r>
              <a:rPr lang="az-Latn-AZ" sz="3200" dirty="0" smtClean="0"/>
              <a:t>.</a:t>
            </a:r>
          </a:p>
          <a:p>
            <a:pPr algn="l"/>
            <a:endParaRPr lang="az-Latn-AZ" sz="3200" dirty="0" smtClean="0"/>
          </a:p>
          <a:p>
            <a:pPr algn="l"/>
            <a:r>
              <a:rPr lang="ru-RU" sz="3200" dirty="0" smtClean="0"/>
              <a:t>Наблюдение </a:t>
            </a:r>
            <a:r>
              <a:rPr lang="ru-RU" sz="3200" dirty="0"/>
              <a:t>может быть </a:t>
            </a:r>
            <a:r>
              <a:rPr lang="ru-RU" sz="3200" dirty="0" smtClean="0"/>
              <a:t>применено</a:t>
            </a:r>
            <a:r>
              <a:rPr lang="ru-RU" sz="3200" dirty="0"/>
              <a:t> </a:t>
            </a:r>
            <a:r>
              <a:rPr lang="ru-RU" sz="3200" dirty="0" smtClean="0"/>
              <a:t>у </a:t>
            </a:r>
            <a:r>
              <a:rPr lang="ru-RU" sz="3200" dirty="0"/>
              <a:t>пожилых и</a:t>
            </a:r>
            <a:r>
              <a:rPr lang="az-Latn-AZ" sz="3200" dirty="0"/>
              <a:t> </a:t>
            </a:r>
            <a:r>
              <a:rPr lang="ru-RU" sz="3200" dirty="0"/>
              <a:t>пациентов</a:t>
            </a:r>
            <a:r>
              <a:rPr lang="az-Latn-AZ" sz="3200" dirty="0"/>
              <a:t> </a:t>
            </a:r>
            <a:r>
              <a:rPr lang="ru-RU" sz="3200" dirty="0" smtClean="0"/>
              <a:t>без осложнений</a:t>
            </a:r>
            <a:r>
              <a:rPr lang="en-US" sz="3200" dirty="0" smtClean="0"/>
              <a:t>.</a:t>
            </a:r>
            <a:endParaRPr lang="ru-RU" sz="3200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 smtClean="0"/>
              <a:t> dos. S.Rəfiyev</a:t>
            </a:r>
            <a:endParaRPr lang="az-Latn-AZ" altLang="en-US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9480376" y="332656"/>
            <a:ext cx="319316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z-Latn-AZ" sz="1200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altLang="en-US" dirty="0">
                <a:solidFill>
                  <a:schemeClr val="accent1">
                    <a:lumMod val="75000"/>
                  </a:schemeClr>
                </a:solidFill>
              </a:rPr>
              <a:t>Диафрагмальная грыжа</a:t>
            </a:r>
            <a:endParaRPr lang="ru-RU" dirty="0"/>
          </a:p>
        </p:txBody>
      </p:sp>
      <p:pic>
        <p:nvPicPr>
          <p:cNvPr id="6146" name="Picture 2" descr="diafraqmal hernia Ã¼Ã§Ã¼n ÅÉkil nÉticÉsi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96198" y="1785926"/>
            <a:ext cx="4113857" cy="365759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59496" y="332656"/>
            <a:ext cx="9144000" cy="873051"/>
          </a:xfrm>
        </p:spPr>
        <p:txBody>
          <a:bodyPr/>
          <a:lstStyle/>
          <a:p>
            <a:r>
              <a:rPr lang="az-Latn-AZ" altLang="en-US" sz="4400" dirty="0" smtClean="0">
                <a:solidFill>
                  <a:srgbClr val="FF0000"/>
                </a:solidFill>
              </a:rPr>
              <a:t> </a:t>
            </a:r>
            <a:r>
              <a:rPr lang="ru-RU" altLang="en-US" sz="4400" dirty="0">
                <a:solidFill>
                  <a:schemeClr val="accent1">
                    <a:lumMod val="75000"/>
                  </a:schemeClr>
                </a:solidFill>
              </a:rPr>
              <a:t>Диафрагмальная грыжа</a:t>
            </a:r>
            <a:endParaRPr lang="ru-RU" sz="44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271464" y="1916832"/>
            <a:ext cx="9721080" cy="4464496"/>
          </a:xfrm>
        </p:spPr>
        <p:txBody>
          <a:bodyPr>
            <a:normAutofit/>
          </a:bodyPr>
          <a:lstStyle/>
          <a:p>
            <a:pPr algn="l"/>
            <a:r>
              <a:rPr lang="ru-RU" sz="3200" b="1" dirty="0">
                <a:solidFill>
                  <a:srgbClr val="0070C0"/>
                </a:solidFill>
              </a:rPr>
              <a:t>Грыжа </a:t>
            </a:r>
            <a:r>
              <a:rPr lang="ru-RU" sz="3200" b="1" dirty="0" smtClean="0">
                <a:solidFill>
                  <a:srgbClr val="0070C0"/>
                </a:solidFill>
              </a:rPr>
              <a:t>Моргана </a:t>
            </a:r>
            <a:r>
              <a:rPr lang="ru-RU" sz="3200" b="1" dirty="0" err="1" smtClean="0">
                <a:solidFill>
                  <a:srgbClr val="0070C0"/>
                </a:solidFill>
              </a:rPr>
              <a:t>парастернального</a:t>
            </a:r>
            <a:r>
              <a:rPr lang="ru-RU" sz="3200" b="1" dirty="0" smtClean="0">
                <a:solidFill>
                  <a:srgbClr val="0070C0"/>
                </a:solidFill>
              </a:rPr>
              <a:t>,</a:t>
            </a:r>
          </a:p>
          <a:p>
            <a:pPr algn="l"/>
            <a:r>
              <a:rPr lang="ru-RU" sz="3200" b="1" dirty="0">
                <a:solidFill>
                  <a:srgbClr val="0070C0"/>
                </a:solidFill>
              </a:rPr>
              <a:t>Грыжа </a:t>
            </a:r>
            <a:r>
              <a:rPr lang="ru-RU" sz="3200" b="1" dirty="0" err="1">
                <a:solidFill>
                  <a:srgbClr val="0070C0"/>
                </a:solidFill>
              </a:rPr>
              <a:t>Бокдалека</a:t>
            </a:r>
            <a:r>
              <a:rPr lang="ru-RU" sz="3200" b="1" dirty="0">
                <a:solidFill>
                  <a:srgbClr val="0070C0"/>
                </a:solidFill>
              </a:rPr>
              <a:t> </a:t>
            </a:r>
            <a:r>
              <a:rPr lang="ru-RU" sz="3200" b="1" dirty="0" smtClean="0">
                <a:solidFill>
                  <a:srgbClr val="0070C0"/>
                </a:solidFill>
              </a:rPr>
              <a:t>выходит  </a:t>
            </a:r>
            <a:r>
              <a:rPr lang="ru-RU" sz="3200" b="1" dirty="0">
                <a:solidFill>
                  <a:srgbClr val="0070C0"/>
                </a:solidFill>
              </a:rPr>
              <a:t>из костно-позвоночного отверстия.</a:t>
            </a:r>
            <a:endParaRPr lang="az-Latn-AZ" sz="3200" dirty="0" smtClean="0"/>
          </a:p>
          <a:p>
            <a:pPr algn="l"/>
            <a:r>
              <a:rPr lang="ru-RU" sz="3200" dirty="0">
                <a:solidFill>
                  <a:srgbClr val="0070C0"/>
                </a:solidFill>
              </a:rPr>
              <a:t>Причина </a:t>
            </a:r>
            <a:r>
              <a:rPr lang="az-Latn-AZ" sz="3200" dirty="0" smtClean="0"/>
              <a:t>- </a:t>
            </a:r>
            <a:r>
              <a:rPr lang="ru-RU" sz="3200" dirty="0"/>
              <a:t>врожденная </a:t>
            </a:r>
            <a:r>
              <a:rPr lang="ru-RU" sz="3200" dirty="0" smtClean="0"/>
              <a:t>слабость</a:t>
            </a:r>
            <a:r>
              <a:rPr lang="ru-RU" sz="3200" b="1" dirty="0" smtClean="0">
                <a:solidFill>
                  <a:srgbClr val="0070C0"/>
                </a:solidFill>
              </a:rPr>
              <a:t> </a:t>
            </a:r>
            <a:r>
              <a:rPr lang="ru-RU" sz="3200" dirty="0">
                <a:solidFill>
                  <a:srgbClr val="0070C0"/>
                </a:solidFill>
              </a:rPr>
              <a:t>отверстия</a:t>
            </a:r>
            <a:endParaRPr lang="ru-RU" sz="3200" dirty="0" smtClean="0">
              <a:solidFill>
                <a:srgbClr val="0070C0"/>
              </a:solidFill>
            </a:endParaRPr>
          </a:p>
          <a:p>
            <a:pPr algn="l"/>
            <a:r>
              <a:rPr lang="ru-RU" sz="3200" dirty="0" smtClean="0">
                <a:solidFill>
                  <a:srgbClr val="0070C0"/>
                </a:solidFill>
              </a:rPr>
              <a:t>Течение </a:t>
            </a:r>
            <a:r>
              <a:rPr lang="az-Latn-AZ" sz="3200" dirty="0" smtClean="0">
                <a:solidFill>
                  <a:srgbClr val="0070C0"/>
                </a:solidFill>
              </a:rPr>
              <a:t> - </a:t>
            </a:r>
            <a:r>
              <a:rPr lang="ru-RU" sz="3200" dirty="0"/>
              <a:t>Обе грыжи имеют тенденцию к прогрессивному росту</a:t>
            </a:r>
            <a:r>
              <a:rPr lang="az-Latn-AZ" sz="3200" dirty="0" smtClean="0"/>
              <a:t>, </a:t>
            </a:r>
            <a:r>
              <a:rPr lang="ru-RU" sz="3200" dirty="0" smtClean="0"/>
              <a:t>к </a:t>
            </a:r>
            <a:r>
              <a:rPr lang="ru-RU" sz="3200" dirty="0"/>
              <a:t>осложнениям, </a:t>
            </a:r>
            <a:r>
              <a:rPr lang="ru-RU" sz="3200" dirty="0" smtClean="0"/>
              <a:t>таким как </a:t>
            </a:r>
            <a:r>
              <a:rPr lang="ru-RU" sz="3200" dirty="0"/>
              <a:t>ателектаз и ущемление.</a:t>
            </a:r>
            <a:endParaRPr lang="ru-RU" sz="2000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 smtClean="0"/>
              <a:t> dos. S.Rəfiyev</a:t>
            </a:r>
            <a:endParaRPr lang="az-Latn-AZ" altLang="en-US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9480376" y="260648"/>
            <a:ext cx="319316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z-Latn-AZ" sz="1200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altLang="en-US" dirty="0">
                <a:solidFill>
                  <a:schemeClr val="accent1">
                    <a:lumMod val="75000"/>
                  </a:schemeClr>
                </a:solidFill>
              </a:rPr>
              <a:t>Диафрагмальная грыжа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87488" y="188640"/>
            <a:ext cx="9144000" cy="945059"/>
          </a:xfrm>
        </p:spPr>
        <p:txBody>
          <a:bodyPr/>
          <a:lstStyle/>
          <a:p>
            <a:r>
              <a:rPr lang="ru-RU" altLang="en-US" sz="4800" dirty="0">
                <a:solidFill>
                  <a:schemeClr val="accent1">
                    <a:lumMod val="75000"/>
                  </a:schemeClr>
                </a:solidFill>
              </a:rPr>
              <a:t>Диафрагмальная грыжа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1556792"/>
            <a:ext cx="5500694" cy="4392488"/>
          </a:xfrm>
        </p:spPr>
        <p:txBody>
          <a:bodyPr>
            <a:normAutofit fontScale="85000" lnSpcReduction="10000"/>
          </a:bodyPr>
          <a:lstStyle/>
          <a:p>
            <a:pPr algn="l"/>
            <a:r>
              <a:rPr lang="ru-RU" sz="3200" b="1" dirty="0">
                <a:solidFill>
                  <a:srgbClr val="0070C0"/>
                </a:solidFill>
              </a:rPr>
              <a:t>Клиника</a:t>
            </a:r>
            <a:r>
              <a:rPr lang="az-Latn-AZ" sz="3200" dirty="0" smtClean="0"/>
              <a:t> - </a:t>
            </a:r>
            <a:r>
              <a:rPr lang="ru-RU" sz="3200" dirty="0"/>
              <a:t>обычно одышка и боль</a:t>
            </a:r>
            <a:r>
              <a:rPr lang="az-Latn-AZ" sz="3200" dirty="0" smtClean="0"/>
              <a:t>  </a:t>
            </a:r>
          </a:p>
          <a:p>
            <a:pPr algn="l"/>
            <a:r>
              <a:rPr lang="ru-RU" sz="3200" b="1" dirty="0" smtClean="0">
                <a:solidFill>
                  <a:srgbClr val="0070C0"/>
                </a:solidFill>
              </a:rPr>
              <a:t>Диагностика</a:t>
            </a:r>
          </a:p>
          <a:p>
            <a:pPr marL="457200" indent="-457200" algn="l">
              <a:buFontTx/>
              <a:buChar char="-"/>
            </a:pPr>
            <a:r>
              <a:rPr lang="ru-RU" sz="3200" dirty="0"/>
              <a:t>уточняется </a:t>
            </a:r>
            <a:r>
              <a:rPr lang="ru-RU" sz="3200" dirty="0" smtClean="0"/>
              <a:t>на КТ</a:t>
            </a:r>
            <a:endParaRPr lang="az-Latn-AZ" sz="3200" dirty="0" smtClean="0"/>
          </a:p>
          <a:p>
            <a:pPr marL="457200" indent="-457200" algn="l">
              <a:buFontTx/>
              <a:buChar char="-"/>
            </a:pPr>
            <a:r>
              <a:rPr lang="ru-RU" sz="3200" dirty="0"/>
              <a:t>иногда </a:t>
            </a:r>
            <a:r>
              <a:rPr lang="ru-RU" sz="3200" dirty="0" smtClean="0"/>
              <a:t>Рентген.</a:t>
            </a:r>
            <a:endParaRPr lang="az-Latn-AZ" sz="3200" dirty="0" smtClean="0"/>
          </a:p>
          <a:p>
            <a:pPr algn="l"/>
            <a:r>
              <a:rPr lang="ru-RU" sz="3200" b="1" dirty="0">
                <a:solidFill>
                  <a:srgbClr val="0070C0"/>
                </a:solidFill>
              </a:rPr>
              <a:t>Л</a:t>
            </a:r>
            <a:r>
              <a:rPr lang="ru-RU" sz="3200" b="1" dirty="0" smtClean="0">
                <a:solidFill>
                  <a:srgbClr val="0070C0"/>
                </a:solidFill>
              </a:rPr>
              <a:t>ечение</a:t>
            </a:r>
            <a:r>
              <a:rPr lang="az-Latn-AZ" sz="3200" dirty="0" smtClean="0"/>
              <a:t> – </a:t>
            </a:r>
            <a:r>
              <a:rPr lang="ru-RU" sz="3200" dirty="0" smtClean="0"/>
              <a:t>Хирургический</a:t>
            </a:r>
          </a:p>
          <a:p>
            <a:pPr algn="l"/>
            <a:r>
              <a:rPr lang="ru-RU" sz="3200" dirty="0" err="1" smtClean="0"/>
              <a:t>Лапаротомнический</a:t>
            </a:r>
            <a:r>
              <a:rPr lang="ru-RU" sz="3200" dirty="0" smtClean="0"/>
              <a:t> </a:t>
            </a:r>
            <a:r>
              <a:rPr lang="ru-RU" sz="3200" dirty="0"/>
              <a:t>доступ является первым выбором. Местные ткани или </a:t>
            </a:r>
            <a:r>
              <a:rPr lang="ru-RU" sz="3200" dirty="0" smtClean="0"/>
              <a:t>биологические материалы могут </a:t>
            </a:r>
            <a:r>
              <a:rPr lang="ru-RU" sz="3200" dirty="0"/>
              <a:t>быть использованы для восстановления.</a:t>
            </a: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 smtClean="0"/>
              <a:t> dos. S.Rəfiyev</a:t>
            </a:r>
            <a:endParaRPr lang="az-Latn-AZ" altLang="en-US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9336360" y="332656"/>
            <a:ext cx="333718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z-Latn-AZ" sz="1200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altLang="en-US" dirty="0">
                <a:solidFill>
                  <a:schemeClr val="accent1">
                    <a:lumMod val="75000"/>
                  </a:schemeClr>
                </a:solidFill>
              </a:rPr>
              <a:t>Диафрагмальная грыжа</a:t>
            </a:r>
            <a:endParaRPr lang="ru-RU" dirty="0"/>
          </a:p>
        </p:txBody>
      </p:sp>
      <p:sp>
        <p:nvSpPr>
          <p:cNvPr id="4098" name="AutoShape 2" descr="diafraqmal hernia Ã¼Ã§Ã¼n ÅÉkil nÉticÉsi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100" name="Picture 4" descr="diafraqmal hernia Ã¼Ã§Ã¼n ÅÉkil nÉticÉsi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381884" y="1714488"/>
            <a:ext cx="4419222" cy="392909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59496" y="188640"/>
            <a:ext cx="9144000" cy="873051"/>
          </a:xfrm>
        </p:spPr>
        <p:txBody>
          <a:bodyPr/>
          <a:lstStyle/>
          <a:p>
            <a:r>
              <a:rPr lang="ru-RU" dirty="0">
                <a:solidFill>
                  <a:srgbClr val="FF0000"/>
                </a:solidFill>
              </a:rPr>
              <a:t>Посттравматическая грыжа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99456" y="1484784"/>
            <a:ext cx="10009112" cy="4752528"/>
          </a:xfrm>
        </p:spPr>
        <p:txBody>
          <a:bodyPr>
            <a:normAutofit/>
          </a:bodyPr>
          <a:lstStyle/>
          <a:p>
            <a:pPr algn="l"/>
            <a:r>
              <a:rPr lang="ru-RU" sz="3200" dirty="0">
                <a:solidFill>
                  <a:srgbClr val="0070C0"/>
                </a:solidFill>
              </a:rPr>
              <a:t>Г</a:t>
            </a:r>
            <a:r>
              <a:rPr lang="ru-RU" sz="3200" dirty="0" smtClean="0">
                <a:solidFill>
                  <a:srgbClr val="0070C0"/>
                </a:solidFill>
              </a:rPr>
              <a:t>рыжи</a:t>
            </a:r>
            <a:r>
              <a:rPr lang="ru-RU" sz="3200" dirty="0">
                <a:solidFill>
                  <a:srgbClr val="0070C0"/>
                </a:solidFill>
              </a:rPr>
              <a:t>, возникающие после травмы диафрагмы.</a:t>
            </a:r>
            <a:endParaRPr lang="az-Latn-AZ" sz="3200" dirty="0" smtClean="0"/>
          </a:p>
          <a:p>
            <a:pPr algn="l"/>
            <a:r>
              <a:rPr lang="ru-RU" sz="3200" dirty="0">
                <a:solidFill>
                  <a:srgbClr val="0070C0"/>
                </a:solidFill>
              </a:rPr>
              <a:t>В </a:t>
            </a:r>
            <a:r>
              <a:rPr lang="ru-RU" sz="3200" dirty="0" smtClean="0">
                <a:solidFill>
                  <a:srgbClr val="0070C0"/>
                </a:solidFill>
              </a:rPr>
              <a:t> </a:t>
            </a:r>
            <a:r>
              <a:rPr lang="ru-RU" sz="3200" dirty="0">
                <a:solidFill>
                  <a:srgbClr val="0070C0"/>
                </a:solidFill>
              </a:rPr>
              <a:t>течении </a:t>
            </a:r>
            <a:r>
              <a:rPr lang="ru-RU" sz="3200" dirty="0" smtClean="0">
                <a:solidFill>
                  <a:srgbClr val="0070C0"/>
                </a:solidFill>
              </a:rPr>
              <a:t>есть </a:t>
            </a:r>
            <a:r>
              <a:rPr lang="ru-RU" sz="3200" dirty="0">
                <a:solidFill>
                  <a:srgbClr val="0070C0"/>
                </a:solidFill>
              </a:rPr>
              <a:t>два </a:t>
            </a:r>
            <a:r>
              <a:rPr lang="ru-RU" sz="3200" dirty="0" smtClean="0">
                <a:solidFill>
                  <a:srgbClr val="0070C0"/>
                </a:solidFill>
              </a:rPr>
              <a:t>периода.</a:t>
            </a:r>
          </a:p>
          <a:p>
            <a:pPr algn="l"/>
            <a:r>
              <a:rPr lang="az-Latn-AZ" sz="3200" dirty="0" smtClean="0"/>
              <a:t> </a:t>
            </a:r>
            <a:r>
              <a:rPr lang="ru-RU" sz="3200" dirty="0" smtClean="0"/>
              <a:t>- </a:t>
            </a:r>
            <a:r>
              <a:rPr lang="ru-RU" sz="3200" dirty="0">
                <a:solidFill>
                  <a:srgbClr val="0070C0"/>
                </a:solidFill>
              </a:rPr>
              <a:t>ранний острый период </a:t>
            </a:r>
            <a:r>
              <a:rPr lang="az-Latn-AZ" sz="3200" dirty="0" smtClean="0"/>
              <a:t>- </a:t>
            </a:r>
            <a:r>
              <a:rPr lang="ru-RU" sz="3200" dirty="0"/>
              <a:t>В первые дни это обычно сопровождается признаками повреждения других органов, шока и дыхательной недостаточности</a:t>
            </a:r>
            <a:r>
              <a:rPr lang="ru-RU" sz="3200" dirty="0" smtClean="0"/>
              <a:t>.</a:t>
            </a:r>
          </a:p>
          <a:p>
            <a:pPr algn="l"/>
            <a:r>
              <a:rPr lang="ru-RU" sz="3200" dirty="0"/>
              <a:t>-</a:t>
            </a:r>
            <a:r>
              <a:rPr lang="az-Latn-AZ" sz="3200" dirty="0" smtClean="0"/>
              <a:t> </a:t>
            </a:r>
            <a:r>
              <a:rPr lang="ru-RU" sz="3200" dirty="0">
                <a:solidFill>
                  <a:srgbClr val="0070C0"/>
                </a:solidFill>
              </a:rPr>
              <a:t>поздний период </a:t>
            </a:r>
            <a:r>
              <a:rPr lang="az-Latn-AZ" sz="3200" dirty="0" smtClean="0"/>
              <a:t>- </a:t>
            </a:r>
            <a:r>
              <a:rPr lang="ru-RU" sz="3200" dirty="0" smtClean="0"/>
              <a:t>Возникает с признаками диафрагмальной грыжи. </a:t>
            </a:r>
            <a:r>
              <a:rPr lang="ru-RU" sz="3200" dirty="0"/>
              <a:t>Правосторонний дефект грыжи может быть покрыт печенью и может </a:t>
            </a:r>
            <a:r>
              <a:rPr lang="ru-RU" sz="3200" dirty="0" smtClean="0"/>
              <a:t>не проявляться клинически</a:t>
            </a:r>
            <a:r>
              <a:rPr lang="ru-RU" sz="3200" dirty="0"/>
              <a:t>.</a:t>
            </a: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 smtClean="0"/>
              <a:t> dos. S.Rəfiyev</a:t>
            </a:r>
            <a:endParaRPr lang="az-Latn-AZ" altLang="en-US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9408368" y="332656"/>
            <a:ext cx="326517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z-Latn-AZ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altLang="en-US" dirty="0">
                <a:solidFill>
                  <a:schemeClr val="accent1">
                    <a:lumMod val="75000"/>
                  </a:schemeClr>
                </a:solidFill>
              </a:rPr>
              <a:t>Диафрагмальная грыжа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87488" y="260648"/>
            <a:ext cx="9144000" cy="873051"/>
          </a:xfrm>
        </p:spPr>
        <p:txBody>
          <a:bodyPr/>
          <a:lstStyle/>
          <a:p>
            <a:r>
              <a:rPr lang="ru-RU" dirty="0">
                <a:solidFill>
                  <a:srgbClr val="FF0000"/>
                </a:solidFill>
              </a:rPr>
              <a:t>Посттравматическая грыжа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1628800"/>
            <a:ext cx="4067944" cy="4536504"/>
          </a:xfrm>
        </p:spPr>
        <p:txBody>
          <a:bodyPr>
            <a:normAutofit fontScale="92500" lnSpcReduction="10000"/>
          </a:bodyPr>
          <a:lstStyle/>
          <a:p>
            <a:pPr algn="l"/>
            <a:r>
              <a:rPr lang="ru-RU" sz="3200" b="1" dirty="0" smtClean="0">
                <a:solidFill>
                  <a:srgbClr val="0070C0"/>
                </a:solidFill>
              </a:rPr>
              <a:t>Диагностика</a:t>
            </a:r>
          </a:p>
          <a:p>
            <a:pPr algn="l"/>
            <a:r>
              <a:rPr lang="az-Latn-AZ" sz="3200" dirty="0" smtClean="0"/>
              <a:t>- </a:t>
            </a:r>
            <a:r>
              <a:rPr lang="ru-RU" sz="3200" dirty="0"/>
              <a:t>Рентгенологическое исследование</a:t>
            </a:r>
            <a:endParaRPr lang="az-Latn-AZ" sz="3200" dirty="0" smtClean="0"/>
          </a:p>
          <a:p>
            <a:pPr algn="l">
              <a:buFontTx/>
              <a:buChar char="-"/>
            </a:pPr>
            <a:r>
              <a:rPr lang="az-Latn-AZ" sz="3200" dirty="0" smtClean="0"/>
              <a:t> </a:t>
            </a:r>
            <a:r>
              <a:rPr lang="ru-RU" sz="3200" dirty="0" smtClean="0"/>
              <a:t>КТ</a:t>
            </a:r>
            <a:r>
              <a:rPr lang="az-Latn-AZ" sz="3200" dirty="0" smtClean="0"/>
              <a:t>. </a:t>
            </a:r>
          </a:p>
          <a:p>
            <a:pPr algn="l"/>
            <a:r>
              <a:rPr lang="ru-RU" sz="3200" b="1" dirty="0" smtClean="0">
                <a:solidFill>
                  <a:srgbClr val="0070C0"/>
                </a:solidFill>
              </a:rPr>
              <a:t>Лечение</a:t>
            </a:r>
          </a:p>
          <a:p>
            <a:pPr algn="l"/>
            <a:r>
              <a:rPr lang="az-Latn-AZ" sz="3200" dirty="0" smtClean="0"/>
              <a:t>- </a:t>
            </a:r>
            <a:r>
              <a:rPr lang="ru-RU" sz="3200" dirty="0" smtClean="0"/>
              <a:t>Хирургическое</a:t>
            </a:r>
            <a:r>
              <a:rPr lang="az-Latn-AZ" sz="3200" dirty="0" smtClean="0"/>
              <a:t>. </a:t>
            </a:r>
            <a:r>
              <a:rPr lang="ru-RU" sz="3200" dirty="0" smtClean="0"/>
              <a:t>1.Лапаротомия </a:t>
            </a:r>
            <a:r>
              <a:rPr lang="ru-RU" sz="3200" smtClean="0"/>
              <a:t>2.Торакотомия и 3.Лапароторакоскопическим </a:t>
            </a:r>
            <a:r>
              <a:rPr lang="ru-RU" sz="3200" dirty="0" smtClean="0"/>
              <a:t>путем </a:t>
            </a:r>
            <a:r>
              <a:rPr lang="ru-RU" sz="3200" dirty="0"/>
              <a:t>можно восстановить.</a:t>
            </a: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 smtClean="0"/>
              <a:t> dos. S.Rəfiyev</a:t>
            </a:r>
            <a:endParaRPr lang="az-Latn-AZ" altLang="en-US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9480376" y="332656"/>
            <a:ext cx="319316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z-Latn-AZ" sz="1200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altLang="en-US" dirty="0">
                <a:solidFill>
                  <a:schemeClr val="accent1">
                    <a:lumMod val="75000"/>
                  </a:schemeClr>
                </a:solidFill>
              </a:rPr>
              <a:t>Диафрагмальная грыжа</a:t>
            </a:r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68008" y="1988840"/>
            <a:ext cx="5184576" cy="3534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5951984" y="5877272"/>
            <a:ext cx="5616624" cy="64807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dirty="0" smtClean="0"/>
              <a:t>T</a:t>
            </a:r>
            <a:r>
              <a:rPr lang="az-Latn-AZ" dirty="0" smtClean="0">
                <a:solidFill>
                  <a:schemeClr val="tx1"/>
                </a:solidFill>
              </a:rPr>
              <a:t>KT. Diafraqma yırtığı.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aktiki dərs şablonu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Praktiki dərs şablonu 1" id="{88495F96-A900-46D7-9EE0-FCEC1BB2FC28}" vid="{4612F42E-815F-485C-8CB6-D82AD89043F1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Praktiki dərs şablonu 1</Template>
  <TotalTime>3153</TotalTime>
  <Words>640</Words>
  <Application>Microsoft Office PowerPoint</Application>
  <PresentationFormat>Произвольный</PresentationFormat>
  <Paragraphs>120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Praktiki dərs şablonu 1</vt:lpstr>
      <vt:lpstr>Диафрагмальная грыжа</vt:lpstr>
      <vt:lpstr>ОПИСАНИЕ</vt:lpstr>
      <vt:lpstr>Типы</vt:lpstr>
      <vt:lpstr>Причины </vt:lpstr>
      <vt:lpstr>Течение</vt:lpstr>
      <vt:lpstr>Осложнения </vt:lpstr>
      <vt:lpstr>Клиника </vt:lpstr>
      <vt:lpstr>Диагностика</vt:lpstr>
      <vt:lpstr>Для уточнения </vt:lpstr>
      <vt:lpstr>Лечение</vt:lpstr>
      <vt:lpstr>Параэзофагеальная грыжа</vt:lpstr>
      <vt:lpstr>Параэзофагеальная грыжа</vt:lpstr>
      <vt:lpstr>ЛЕЧЕНИЕ</vt:lpstr>
      <vt:lpstr> Диафрагмальная грыжа</vt:lpstr>
      <vt:lpstr>Диафрагмальная грыжа</vt:lpstr>
      <vt:lpstr>Посттравматическая грыжа</vt:lpstr>
      <vt:lpstr>Посттравматическая грыжа</vt:lpstr>
    </vt:vector>
  </TitlesOfParts>
  <Company>MKX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Öd daşı. K½skin xolesistit</dc:title>
  <dc:creator>Nuru Bayramov</dc:creator>
  <cp:lastModifiedBy>windows-user</cp:lastModifiedBy>
  <cp:revision>188</cp:revision>
  <dcterms:created xsi:type="dcterms:W3CDTF">2001-04-16T20:54:45Z</dcterms:created>
  <dcterms:modified xsi:type="dcterms:W3CDTF">2020-02-26T08:29:44Z</dcterms:modified>
</cp:coreProperties>
</file>