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30"/>
  </p:notesMasterIdLst>
  <p:handoutMasterIdLst>
    <p:handoutMasterId r:id="rId31"/>
  </p:handoutMasterIdLst>
  <p:sldIdLst>
    <p:sldId id="315" r:id="rId2"/>
    <p:sldId id="290" r:id="rId3"/>
    <p:sldId id="270" r:id="rId4"/>
    <p:sldId id="312" r:id="rId5"/>
    <p:sldId id="291" r:id="rId6"/>
    <p:sldId id="313" r:id="rId7"/>
    <p:sldId id="273" r:id="rId8"/>
    <p:sldId id="314" r:id="rId9"/>
    <p:sldId id="281" r:id="rId10"/>
    <p:sldId id="328" r:id="rId11"/>
    <p:sldId id="292" r:id="rId12"/>
    <p:sldId id="293" r:id="rId13"/>
    <p:sldId id="303" r:id="rId14"/>
    <p:sldId id="306" r:id="rId15"/>
    <p:sldId id="308" r:id="rId16"/>
    <p:sldId id="324" r:id="rId17"/>
    <p:sldId id="322" r:id="rId18"/>
    <p:sldId id="323" r:id="rId19"/>
    <p:sldId id="321" r:id="rId20"/>
    <p:sldId id="309" r:id="rId21"/>
    <p:sldId id="310" r:id="rId22"/>
    <p:sldId id="325" r:id="rId23"/>
    <p:sldId id="311" r:id="rId24"/>
    <p:sldId id="316" r:id="rId25"/>
    <p:sldId id="330" r:id="rId26"/>
    <p:sldId id="332" r:id="rId27"/>
    <p:sldId id="319" r:id="rId28"/>
    <p:sldId id="318" r:id="rId29"/>
  </p:sldIdLst>
  <p:sldSz cx="12192000" cy="6858000"/>
  <p:notesSz cx="67849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990033"/>
    <a:srgbClr val="EC3308"/>
    <a:srgbClr val="F9B88B"/>
    <a:srgbClr val="E59E0F"/>
    <a:srgbClr val="FFFF00"/>
    <a:srgbClr val="CC0066"/>
    <a:srgbClr val="CCFF66"/>
    <a:srgbClr val="CC66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8015" autoAdjust="0"/>
    <p:restoredTop sz="94660"/>
  </p:normalViewPr>
  <p:slideViewPr>
    <p:cSldViewPr>
      <p:cViewPr>
        <p:scale>
          <a:sx n="81" d="100"/>
          <a:sy n="81" d="100"/>
        </p:scale>
        <p:origin x="-58" y="125"/>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85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xmlns="" id="{F96A3F57-8E8E-480B-B3DA-A37EB2B17B16}"/>
              </a:ext>
            </a:extLst>
          </p:cNvPr>
          <p:cNvSpPr>
            <a:spLocks noGrp="1" noChangeArrowheads="1"/>
          </p:cNvSpPr>
          <p:nvPr>
            <p:ph type="hdr" sz="quarter"/>
          </p:nvPr>
        </p:nvSpPr>
        <p:spPr bwMode="auto">
          <a:xfrm>
            <a:off x="0" y="0"/>
            <a:ext cx="2940050" cy="492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5123" name="Rectangle 3">
            <a:extLst>
              <a:ext uri="{FF2B5EF4-FFF2-40B4-BE49-F238E27FC236}">
                <a16:creationId xmlns:a16="http://schemas.microsoft.com/office/drawing/2014/main" xmlns="" id="{687827E3-154D-4306-9BA0-DBB29ED3DCB8}"/>
              </a:ext>
            </a:extLst>
          </p:cNvPr>
          <p:cNvSpPr>
            <a:spLocks noGrp="1" noChangeArrowheads="1"/>
          </p:cNvSpPr>
          <p:nvPr>
            <p:ph type="dt" sz="quarter" idx="1"/>
          </p:nvPr>
        </p:nvSpPr>
        <p:spPr bwMode="auto">
          <a:xfrm>
            <a:off x="3844925" y="0"/>
            <a:ext cx="2940050" cy="492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US" altLang="en-US"/>
          </a:p>
        </p:txBody>
      </p:sp>
      <p:sp>
        <p:nvSpPr>
          <p:cNvPr id="5124" name="Rectangle 4">
            <a:extLst>
              <a:ext uri="{FF2B5EF4-FFF2-40B4-BE49-F238E27FC236}">
                <a16:creationId xmlns:a16="http://schemas.microsoft.com/office/drawing/2014/main" xmlns="" id="{FD5B2386-6FA0-41B3-A78D-071D1674B584}"/>
              </a:ext>
            </a:extLst>
          </p:cNvPr>
          <p:cNvSpPr>
            <a:spLocks noGrp="1" noChangeArrowheads="1"/>
          </p:cNvSpPr>
          <p:nvPr>
            <p:ph type="ftr" sz="quarter" idx="2"/>
          </p:nvPr>
        </p:nvSpPr>
        <p:spPr bwMode="auto">
          <a:xfrm>
            <a:off x="0" y="9364663"/>
            <a:ext cx="2940050" cy="492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5125" name="Rectangle 5">
            <a:extLst>
              <a:ext uri="{FF2B5EF4-FFF2-40B4-BE49-F238E27FC236}">
                <a16:creationId xmlns:a16="http://schemas.microsoft.com/office/drawing/2014/main" xmlns="" id="{6C9CB5A7-3FE5-4153-8D1D-6741779BD1A2}"/>
              </a:ext>
            </a:extLst>
          </p:cNvPr>
          <p:cNvSpPr>
            <a:spLocks noGrp="1" noChangeArrowheads="1"/>
          </p:cNvSpPr>
          <p:nvPr>
            <p:ph type="sldNum" sz="quarter" idx="3"/>
          </p:nvPr>
        </p:nvSpPr>
        <p:spPr bwMode="auto">
          <a:xfrm>
            <a:off x="3844925" y="9364663"/>
            <a:ext cx="2940050" cy="492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CAAABA63-6357-4A96-B6D6-4C2420F228E6}" type="slidenum">
              <a:rPr lang="en-US" altLang="en-US"/>
              <a:pPr/>
              <a:t>‹#›</a:t>
            </a:fld>
            <a:endParaRPr lang="en-US" altLang="en-US"/>
          </a:p>
        </p:txBody>
      </p:sp>
    </p:spTree>
    <p:extLst>
      <p:ext uri="{BB962C8B-B14F-4D97-AF65-F5344CB8AC3E}">
        <p14:creationId xmlns="" xmlns:p14="http://schemas.microsoft.com/office/powerpoint/2010/main" val="11919245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xmlns="" id="{DE61E665-D0CD-4E04-A794-227350990310}"/>
              </a:ext>
            </a:extLst>
          </p:cNvPr>
          <p:cNvSpPr>
            <a:spLocks noGrp="1" noChangeArrowheads="1"/>
          </p:cNvSpPr>
          <p:nvPr>
            <p:ph type="hdr" sz="quarter"/>
          </p:nvPr>
        </p:nvSpPr>
        <p:spPr bwMode="auto">
          <a:xfrm>
            <a:off x="0" y="0"/>
            <a:ext cx="2940050" cy="492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30723" name="Rectangle 3">
            <a:extLst>
              <a:ext uri="{FF2B5EF4-FFF2-40B4-BE49-F238E27FC236}">
                <a16:creationId xmlns:a16="http://schemas.microsoft.com/office/drawing/2014/main" xmlns="" id="{6F1A3818-D082-4AAC-821A-2B5DE226F4AB}"/>
              </a:ext>
            </a:extLst>
          </p:cNvPr>
          <p:cNvSpPr>
            <a:spLocks noGrp="1" noChangeArrowheads="1"/>
          </p:cNvSpPr>
          <p:nvPr>
            <p:ph type="dt" idx="1"/>
          </p:nvPr>
        </p:nvSpPr>
        <p:spPr bwMode="auto">
          <a:xfrm>
            <a:off x="3844925" y="0"/>
            <a:ext cx="2940050" cy="492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anose="02020603050405020304" pitchFamily="18" charset="0"/>
              </a:defRPr>
            </a:lvl1pPr>
          </a:lstStyle>
          <a:p>
            <a:endParaRPr lang="en-US" altLang="en-US"/>
          </a:p>
        </p:txBody>
      </p:sp>
      <p:sp>
        <p:nvSpPr>
          <p:cNvPr id="30724" name="Rectangle 4">
            <a:extLst>
              <a:ext uri="{FF2B5EF4-FFF2-40B4-BE49-F238E27FC236}">
                <a16:creationId xmlns:a16="http://schemas.microsoft.com/office/drawing/2014/main" xmlns="" id="{D50627CB-F651-4DC1-8553-565EE828582B}"/>
              </a:ext>
            </a:extLst>
          </p:cNvPr>
          <p:cNvSpPr>
            <a:spLocks noGrp="1" noRot="1" noChangeAspect="1" noChangeArrowheads="1" noTextEdit="1"/>
          </p:cNvSpPr>
          <p:nvPr>
            <p:ph type="sldImg" idx="2"/>
          </p:nvPr>
        </p:nvSpPr>
        <p:spPr bwMode="auto">
          <a:xfrm>
            <a:off x="107950" y="739775"/>
            <a:ext cx="6569075" cy="3695700"/>
          </a:xfrm>
          <a:prstGeom prst="rect">
            <a:avLst/>
          </a:prstGeom>
          <a:noFill/>
          <a:ln w="9525">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
        <p:nvSpPr>
          <p:cNvPr id="30725" name="Rectangle 5">
            <a:extLst>
              <a:ext uri="{FF2B5EF4-FFF2-40B4-BE49-F238E27FC236}">
                <a16:creationId xmlns:a16="http://schemas.microsoft.com/office/drawing/2014/main" xmlns="" id="{3F1321E6-2DD7-48DE-8270-1104AA04B6EC}"/>
              </a:ext>
            </a:extLst>
          </p:cNvPr>
          <p:cNvSpPr>
            <a:spLocks noGrp="1" noChangeArrowheads="1"/>
          </p:cNvSpPr>
          <p:nvPr>
            <p:ph type="body" sz="quarter" idx="3"/>
          </p:nvPr>
        </p:nvSpPr>
        <p:spPr bwMode="auto">
          <a:xfrm>
            <a:off x="904875" y="4681538"/>
            <a:ext cx="4975225" cy="4435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xmlns="" id="{F4144BC2-972F-4229-8823-677C65C17781}"/>
              </a:ext>
            </a:extLst>
          </p:cNvPr>
          <p:cNvSpPr>
            <a:spLocks noGrp="1" noChangeArrowheads="1"/>
          </p:cNvSpPr>
          <p:nvPr>
            <p:ph type="ftr" sz="quarter" idx="4"/>
          </p:nvPr>
        </p:nvSpPr>
        <p:spPr bwMode="auto">
          <a:xfrm>
            <a:off x="0" y="9364663"/>
            <a:ext cx="2940050" cy="492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anose="02020603050405020304" pitchFamily="18" charset="0"/>
              </a:defRPr>
            </a:lvl1pPr>
          </a:lstStyle>
          <a:p>
            <a:endParaRPr lang="en-US" altLang="en-US"/>
          </a:p>
        </p:txBody>
      </p:sp>
      <p:sp>
        <p:nvSpPr>
          <p:cNvPr id="30727" name="Rectangle 7">
            <a:extLst>
              <a:ext uri="{FF2B5EF4-FFF2-40B4-BE49-F238E27FC236}">
                <a16:creationId xmlns:a16="http://schemas.microsoft.com/office/drawing/2014/main" xmlns="" id="{39040406-AFF7-4750-98CC-4A630F7D6881}"/>
              </a:ext>
            </a:extLst>
          </p:cNvPr>
          <p:cNvSpPr>
            <a:spLocks noGrp="1" noChangeArrowheads="1"/>
          </p:cNvSpPr>
          <p:nvPr>
            <p:ph type="sldNum" sz="quarter" idx="5"/>
          </p:nvPr>
        </p:nvSpPr>
        <p:spPr bwMode="auto">
          <a:xfrm>
            <a:off x="3844925" y="9364663"/>
            <a:ext cx="2940050" cy="492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anose="02020603050405020304" pitchFamily="18" charset="0"/>
              </a:defRPr>
            </a:lvl1pPr>
          </a:lstStyle>
          <a:p>
            <a:fld id="{4E22D279-6E92-471C-9A9D-07E1FA6DEE97}" type="slidenum">
              <a:rPr lang="en-US" altLang="en-US"/>
              <a:pPr/>
              <a:t>‹#›</a:t>
            </a:fld>
            <a:endParaRPr lang="en-US" altLang="en-US"/>
          </a:p>
        </p:txBody>
      </p:sp>
    </p:spTree>
    <p:extLst>
      <p:ext uri="{BB962C8B-B14F-4D97-AF65-F5344CB8AC3E}">
        <p14:creationId xmlns="" xmlns:p14="http://schemas.microsoft.com/office/powerpoint/2010/main" val="34975117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6" name="Rectangle: Single Corner Snipped 3">
            <a:extLst>
              <a:ext uri="{FF2B5EF4-FFF2-40B4-BE49-F238E27FC236}">
                <a16:creationId xmlns:a16="http://schemas.microsoft.com/office/drawing/2014/main" xmlns="" id="{8F147794-6460-4ABA-B3E3-32F97CDABFC3}"/>
              </a:ext>
            </a:extLst>
          </p:cNvPr>
          <p:cNvSpPr/>
          <p:nvPr/>
        </p:nvSpPr>
        <p:spPr>
          <a:xfrm flipH="1">
            <a:off x="9249595" y="-6194"/>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Rectangle: Single Corner Snipped 3">
            <a:extLst>
              <a:ext uri="{FF2B5EF4-FFF2-40B4-BE49-F238E27FC236}">
                <a16:creationId xmlns:a16="http://schemas.microsoft.com/office/drawing/2014/main" xmlns="" id="{6932D73B-6C8B-4CA7-AF13-257C2CF3BF36}"/>
              </a:ext>
            </a:extLst>
          </p:cNvPr>
          <p:cNvSpPr/>
          <p:nvPr/>
        </p:nvSpPr>
        <p:spPr>
          <a:xfrm flipV="1">
            <a:off x="3538" y="-3406"/>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TextBox 7">
            <a:extLst>
              <a:ext uri="{FF2B5EF4-FFF2-40B4-BE49-F238E27FC236}">
                <a16:creationId xmlns:a16="http://schemas.microsoft.com/office/drawing/2014/main" xmlns="" id="{C38AFF2B-1A47-44FC-9598-F4EAC810394C}"/>
              </a:ext>
            </a:extLst>
          </p:cNvPr>
          <p:cNvSpPr txBox="1"/>
          <p:nvPr/>
        </p:nvSpPr>
        <p:spPr>
          <a:xfrm>
            <a:off x="840710" y="319565"/>
            <a:ext cx="1181734" cy="346249"/>
          </a:xfrm>
          <a:prstGeom prst="rect">
            <a:avLst/>
          </a:prstGeom>
          <a:noFill/>
        </p:spPr>
        <p:txBody>
          <a:bodyPr wrap="none" rtlCol="0">
            <a:spAutoFit/>
          </a:bodyPr>
          <a:lstStyle/>
          <a:p>
            <a:r>
              <a:rPr lang="en-US" sz="825" b="1" dirty="0">
                <a:solidFill>
                  <a:schemeClr val="accent1">
                    <a:lumMod val="75000"/>
                  </a:schemeClr>
                </a:solidFill>
              </a:rPr>
              <a:t>I </a:t>
            </a:r>
            <a:r>
              <a:rPr lang="az-Latn-AZ" sz="825" b="1" dirty="0">
                <a:solidFill>
                  <a:schemeClr val="accent1">
                    <a:lumMod val="75000"/>
                  </a:schemeClr>
                </a:solidFill>
              </a:rPr>
              <a:t>cərrrahi xəstəliklər </a:t>
            </a:r>
          </a:p>
          <a:p>
            <a:r>
              <a:rPr lang="az-Latn-AZ" sz="825" b="1" dirty="0">
                <a:solidFill>
                  <a:schemeClr val="accent1">
                    <a:lumMod val="75000"/>
                  </a:schemeClr>
                </a:solidFill>
              </a:rPr>
              <a:t>kafedrası. </a:t>
            </a:r>
            <a:r>
              <a:rPr lang="en-US" sz="825" b="1" dirty="0">
                <a:solidFill>
                  <a:schemeClr val="accent1">
                    <a:lumMod val="75000"/>
                  </a:schemeClr>
                </a:solidFill>
              </a:rPr>
              <a:t>www.</a:t>
            </a:r>
            <a:r>
              <a:rPr lang="az-Latn-AZ" sz="825" b="1" dirty="0">
                <a:solidFill>
                  <a:schemeClr val="accent1">
                    <a:lumMod val="75000"/>
                  </a:schemeClr>
                </a:solidFill>
              </a:rPr>
              <a:t>bck.az</a:t>
            </a:r>
          </a:p>
        </p:txBody>
      </p:sp>
      <p:pic>
        <p:nvPicPr>
          <p:cNvPr id="9" name="Picture 8">
            <a:extLst>
              <a:ext uri="{FF2B5EF4-FFF2-40B4-BE49-F238E27FC236}">
                <a16:creationId xmlns:a16="http://schemas.microsoft.com/office/drawing/2014/main" xmlns="" id="{89B9FD57-C38E-4048-89D0-2EC52C2CFB9C}"/>
              </a:ext>
            </a:extLst>
          </p:cNvPr>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3901" y="57322"/>
            <a:ext cx="661648" cy="662355"/>
          </a:xfrm>
          <a:prstGeom prst="rect">
            <a:avLst/>
          </a:prstGeom>
          <a:noFill/>
          <a:ln>
            <a:noFill/>
          </a:ln>
        </p:spPr>
      </p:pic>
      <p:sp>
        <p:nvSpPr>
          <p:cNvPr id="10" name="Rectangle 9">
            <a:extLst>
              <a:ext uri="{FF2B5EF4-FFF2-40B4-BE49-F238E27FC236}">
                <a16:creationId xmlns:a16="http://schemas.microsoft.com/office/drawing/2014/main" xmlns="" id="{0AAD829B-7062-4C88-9AF9-E015D4379F08}"/>
              </a:ext>
            </a:extLst>
          </p:cNvPr>
          <p:cNvSpPr/>
          <p:nvPr/>
        </p:nvSpPr>
        <p:spPr>
          <a:xfrm>
            <a:off x="840710" y="22656"/>
            <a:ext cx="849543" cy="300082"/>
          </a:xfrm>
          <a:prstGeom prst="rect">
            <a:avLst/>
          </a:prstGeom>
          <a:noFill/>
        </p:spPr>
        <p:txBody>
          <a:bodyPr wrap="square" lIns="68580" tIns="34290" rIns="68580" bIns="34290">
            <a:spAutoFit/>
          </a:bodyPr>
          <a:lstStyle/>
          <a:p>
            <a:r>
              <a:rPr lang="az-Latn-AZ"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1" name="Rectangle 10">
            <a:extLst>
              <a:ext uri="{FF2B5EF4-FFF2-40B4-BE49-F238E27FC236}">
                <a16:creationId xmlns:a16="http://schemas.microsoft.com/office/drawing/2014/main" xmlns="" id="{7C54A41E-FA89-4669-AA11-6A901FCBABC5}"/>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 xmlns:p14="http://schemas.microsoft.com/office/powerpoint/2010/main" val="3579291082"/>
      </p:ext>
    </p:extLst>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16F6ED-3253-4049-8659-19B93322C6A2}"/>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xmlns="" id="{79FCCADA-A752-4D38-88F8-4D462915AF78}"/>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5" name="Footer Placeholder 4">
            <a:extLst>
              <a:ext uri="{FF2B5EF4-FFF2-40B4-BE49-F238E27FC236}">
                <a16:creationId xmlns:a16="http://schemas.microsoft.com/office/drawing/2014/main" xmlns="" id="{4078A87F-3489-4B4D-BBA9-11CBDB2CA48C}"/>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 xmlns:p14="http://schemas.microsoft.com/office/powerpoint/2010/main" val="44245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2327F4-C23D-4B4E-967F-393EBB4664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21728C5-79E1-44C3-8924-3A141004D0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C5CA38A8-1CE6-49D5-943C-93EAA9F2750A}"/>
              </a:ext>
            </a:extLst>
          </p:cNvPr>
          <p:cNvSpPr>
            <a:spLocks noGrp="1"/>
          </p:cNvSpPr>
          <p:nvPr>
            <p:ph type="dt" sz="half" idx="10"/>
          </p:nvPr>
        </p:nvSpPr>
        <p:spPr>
          <a:xfrm>
            <a:off x="838200" y="6356352"/>
            <a:ext cx="2743200" cy="365125"/>
          </a:xfrm>
          <a:prstGeom prst="rect">
            <a:avLst/>
          </a:prstGeom>
        </p:spPr>
        <p:txBody>
          <a:bodyPr/>
          <a:lstStyle/>
          <a:p>
            <a:fld id="{211F80EF-7CA2-4259-B02E-6B60A0CF9AC7}" type="datetimeFigureOut">
              <a:rPr lang="en-US" smtClean="0"/>
              <a:pPr/>
              <a:t>2/26/2020</a:t>
            </a:fld>
            <a:endParaRPr lang="en-US"/>
          </a:p>
        </p:txBody>
      </p:sp>
      <p:sp>
        <p:nvSpPr>
          <p:cNvPr id="5" name="Footer Placeholder 4">
            <a:extLst>
              <a:ext uri="{FF2B5EF4-FFF2-40B4-BE49-F238E27FC236}">
                <a16:creationId xmlns:a16="http://schemas.microsoft.com/office/drawing/2014/main" xmlns="" id="{71BC9675-9478-4C58-9FCE-76018213D9A0}"/>
              </a:ext>
            </a:extLst>
          </p:cNvPr>
          <p:cNvSpPr>
            <a:spLocks noGrp="1"/>
          </p:cNvSpPr>
          <p:nvPr>
            <p:ph type="ftr" sz="quarter" idx="11"/>
          </p:nvPr>
        </p:nvSpPr>
        <p:spPr/>
        <p:txBody>
          <a:bodyPr/>
          <a:lstStyle/>
          <a:p>
            <a:r>
              <a:rPr lang="az-Latn-AZ" altLang="en-US"/>
              <a:t>Prof.Dr. Nuru Yusifoğlu Bayramov</a:t>
            </a:r>
          </a:p>
        </p:txBody>
      </p:sp>
      <p:sp>
        <p:nvSpPr>
          <p:cNvPr id="6" name="Slide Number Placeholder 5">
            <a:extLst>
              <a:ext uri="{FF2B5EF4-FFF2-40B4-BE49-F238E27FC236}">
                <a16:creationId xmlns:a16="http://schemas.microsoft.com/office/drawing/2014/main" xmlns="" id="{01A2DE4C-BBF6-4D5C-AB55-9F8E38B37F00}"/>
              </a:ext>
            </a:extLst>
          </p:cNvPr>
          <p:cNvSpPr>
            <a:spLocks noGrp="1"/>
          </p:cNvSpPr>
          <p:nvPr>
            <p:ph type="sldNum" sz="quarter" idx="12"/>
          </p:nvPr>
        </p:nvSpPr>
        <p:spPr>
          <a:xfrm>
            <a:off x="8610600" y="6356352"/>
            <a:ext cx="2743200" cy="365125"/>
          </a:xfrm>
          <a:prstGeom prst="rect">
            <a:avLst/>
          </a:prstGeom>
        </p:spPr>
        <p:txBody>
          <a:bodyPr/>
          <a:lstStyle/>
          <a:p>
            <a:fld id="{3B687199-9424-4F84-9D11-2F40C3E392B2}" type="slidenum">
              <a:rPr lang="en-US" smtClean="0"/>
              <a:pPr/>
              <a:t>‹#›</a:t>
            </a:fld>
            <a:endParaRPr lang="en-US"/>
          </a:p>
        </p:txBody>
      </p:sp>
    </p:spTree>
    <p:extLst>
      <p:ext uri="{BB962C8B-B14F-4D97-AF65-F5344CB8AC3E}">
        <p14:creationId xmlns="" xmlns:p14="http://schemas.microsoft.com/office/powerpoint/2010/main" val="2635143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2D323A-E342-45CA-B83F-FB6CA41D8CA6}"/>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xmlns="" id="{552C42F7-2248-4314-8B6C-62014A347A0E}"/>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xmlns="" id="{76E3945C-8621-4AC0-A05A-90B627E2130E}"/>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 xmlns:p14="http://schemas.microsoft.com/office/powerpoint/2010/main" val="643401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D01412-CF35-49EF-B87D-9337C89145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FBC2E08-E523-4C24-98BE-D658129DF6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1A6A71D3-E04C-4F44-8550-BDD9B29338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xmlns="" id="{4BE06A44-2F2C-4E25-9215-19FCAF9933AF}"/>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 xmlns:p14="http://schemas.microsoft.com/office/powerpoint/2010/main" val="1562473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F0F0EA-41D0-4A15-9343-019710440702}"/>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58700E0F-4FAC-40E4-B5B6-680BD3D70305}"/>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89E50B57-DCCD-4B65-9A94-D7555DFE71F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D2C69DA4-26A3-444B-893D-E3361464BFB7}"/>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454E35F-FA1B-46D8-9492-C2E505873281}"/>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xmlns="" id="{233BCB38-DC0E-4B17-83D9-BC9F1471343A}"/>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 xmlns:p14="http://schemas.microsoft.com/office/powerpoint/2010/main" val="253284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90EBE1-9A59-402B-A6A7-B76922FB0341}"/>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xmlns="" id="{08E38662-0429-4296-A158-D62EF00032E6}"/>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 xmlns:p14="http://schemas.microsoft.com/office/powerpoint/2010/main" val="613611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xmlns="" id="{147D75C6-D226-4572-B838-EA5A6F4E0644}"/>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 xmlns:p14="http://schemas.microsoft.com/office/powerpoint/2010/main" val="2810297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D9A067-6C42-46ED-879D-E75E820FA7B6}"/>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xmlns="" id="{4680FF45-F771-49FB-9EDC-918A11553DCB}"/>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37FA590-04B6-4B2E-869E-50A33556780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xmlns="" id="{39C1C1F3-F340-4822-8B36-4C8C2B3033C6}"/>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 xmlns:p14="http://schemas.microsoft.com/office/powerpoint/2010/main" val="531601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375891-0B14-46B9-8DAA-210A3B409136}"/>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xmlns="" id="{47C7165D-DF93-4390-AA13-5AC651E9BBF7}"/>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xmlns="" id="{DA0159C7-4C28-4F21-8239-4F2BAF7C2EF6}"/>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xmlns="" id="{7CBA5BBB-DAE8-429C-B808-7DA1AD32724C}"/>
              </a:ext>
            </a:extLst>
          </p:cNvPr>
          <p:cNvSpPr>
            <a:spLocks noGrp="1"/>
          </p:cNvSpPr>
          <p:nvPr>
            <p:ph type="ftr" sz="quarter" idx="11"/>
          </p:nvPr>
        </p:nvSpPr>
        <p:spPr/>
        <p:txBody>
          <a:bodyPr/>
          <a:lstStyle/>
          <a:p>
            <a:r>
              <a:rPr lang="az-Latn-AZ" altLang="en-US"/>
              <a:t>Prof.Dr. Nuru Yusifoğlu Bayramov</a:t>
            </a:r>
          </a:p>
        </p:txBody>
      </p:sp>
    </p:spTree>
    <p:extLst>
      <p:ext uri="{BB962C8B-B14F-4D97-AF65-F5344CB8AC3E}">
        <p14:creationId xmlns="" xmlns:p14="http://schemas.microsoft.com/office/powerpoint/2010/main" val="2533183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C997826E-1E09-4B3C-AB20-856255486FA6}"/>
              </a:ext>
            </a:extLst>
          </p:cNvPr>
          <p:cNvSpPr>
            <a:spLocks noGrp="1"/>
          </p:cNvSpPr>
          <p:nvPr>
            <p:ph type="title"/>
          </p:nvPr>
        </p:nvSpPr>
        <p:spPr>
          <a:xfrm>
            <a:off x="3057065" y="51819"/>
            <a:ext cx="6076051" cy="611546"/>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1E4B5966-EE9A-482F-866F-03029E4D11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Single Corner Snipped 3">
            <a:extLst>
              <a:ext uri="{FF2B5EF4-FFF2-40B4-BE49-F238E27FC236}">
                <a16:creationId xmlns:a16="http://schemas.microsoft.com/office/drawing/2014/main" xmlns="" id="{7A35C8C3-CB33-4B76-90DD-8B1ACEDE820D}"/>
              </a:ext>
            </a:extLst>
          </p:cNvPr>
          <p:cNvSpPr/>
          <p:nvPr/>
        </p:nvSpPr>
        <p:spPr>
          <a:xfrm flipH="1">
            <a:off x="9249595" y="-6194"/>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8" name="Rectangle: Single Corner Snipped 3">
            <a:extLst>
              <a:ext uri="{FF2B5EF4-FFF2-40B4-BE49-F238E27FC236}">
                <a16:creationId xmlns:a16="http://schemas.microsoft.com/office/drawing/2014/main" xmlns="" id="{479B3060-7A97-42BD-B23E-3E13F3C35B6E}"/>
              </a:ext>
            </a:extLst>
          </p:cNvPr>
          <p:cNvSpPr/>
          <p:nvPr/>
        </p:nvSpPr>
        <p:spPr>
          <a:xfrm flipV="1">
            <a:off x="3538" y="-3406"/>
            <a:ext cx="2948367"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TextBox 8">
            <a:extLst>
              <a:ext uri="{FF2B5EF4-FFF2-40B4-BE49-F238E27FC236}">
                <a16:creationId xmlns:a16="http://schemas.microsoft.com/office/drawing/2014/main" xmlns="" id="{7E2DF1B2-D377-4A9A-995B-FD7A84EED162}"/>
              </a:ext>
            </a:extLst>
          </p:cNvPr>
          <p:cNvSpPr txBox="1"/>
          <p:nvPr/>
        </p:nvSpPr>
        <p:spPr>
          <a:xfrm>
            <a:off x="840710" y="319565"/>
            <a:ext cx="1181734" cy="346249"/>
          </a:xfrm>
          <a:prstGeom prst="rect">
            <a:avLst/>
          </a:prstGeom>
          <a:noFill/>
        </p:spPr>
        <p:txBody>
          <a:bodyPr wrap="none" rtlCol="0">
            <a:spAutoFit/>
          </a:bodyPr>
          <a:lstStyle/>
          <a:p>
            <a:r>
              <a:rPr lang="en-US" sz="825" b="1" dirty="0">
                <a:solidFill>
                  <a:schemeClr val="accent1">
                    <a:lumMod val="75000"/>
                  </a:schemeClr>
                </a:solidFill>
              </a:rPr>
              <a:t>I </a:t>
            </a:r>
            <a:r>
              <a:rPr lang="az-Latn-AZ" sz="825" b="1" dirty="0">
                <a:solidFill>
                  <a:schemeClr val="accent1">
                    <a:lumMod val="75000"/>
                  </a:schemeClr>
                </a:solidFill>
              </a:rPr>
              <a:t>cərrrahi xəstəliklər </a:t>
            </a:r>
          </a:p>
          <a:p>
            <a:r>
              <a:rPr lang="az-Latn-AZ" sz="825" b="1" dirty="0">
                <a:solidFill>
                  <a:schemeClr val="accent1">
                    <a:lumMod val="75000"/>
                  </a:schemeClr>
                </a:solidFill>
              </a:rPr>
              <a:t>kafedrası. </a:t>
            </a:r>
            <a:r>
              <a:rPr lang="en-US" sz="825" b="1" dirty="0">
                <a:solidFill>
                  <a:schemeClr val="accent1">
                    <a:lumMod val="75000"/>
                  </a:schemeClr>
                </a:solidFill>
              </a:rPr>
              <a:t>www.</a:t>
            </a:r>
            <a:r>
              <a:rPr lang="az-Latn-AZ" sz="825" b="1" dirty="0">
                <a:solidFill>
                  <a:schemeClr val="accent1">
                    <a:lumMod val="75000"/>
                  </a:schemeClr>
                </a:solidFill>
              </a:rPr>
              <a:t>bck.az</a:t>
            </a:r>
          </a:p>
        </p:txBody>
      </p:sp>
      <p:pic>
        <p:nvPicPr>
          <p:cNvPr id="10" name="Picture 9">
            <a:extLst>
              <a:ext uri="{FF2B5EF4-FFF2-40B4-BE49-F238E27FC236}">
                <a16:creationId xmlns:a16="http://schemas.microsoft.com/office/drawing/2014/main" xmlns="" id="{0FA86AE8-20AA-48F4-AFF0-D3DC190B9E05}"/>
              </a:ext>
            </a:extLst>
          </p:cNvPr>
          <p:cNvPicPr/>
          <p:nvPr/>
        </p:nvPicPr>
        <p:blipFill>
          <a:blip r:embed="rId12" cstate="print">
            <a:extLst>
              <a:ext uri="{28A0092B-C50C-407E-A947-70E740481C1C}">
                <a14:useLocalDpi xmlns="" xmlns:a14="http://schemas.microsoft.com/office/drawing/2010/main" val="0"/>
              </a:ext>
            </a:extLst>
          </a:blip>
          <a:srcRect/>
          <a:stretch>
            <a:fillRect/>
          </a:stretch>
        </p:blipFill>
        <p:spPr bwMode="auto">
          <a:xfrm>
            <a:off x="73901" y="57322"/>
            <a:ext cx="661648" cy="662355"/>
          </a:xfrm>
          <a:prstGeom prst="rect">
            <a:avLst/>
          </a:prstGeom>
          <a:noFill/>
          <a:ln>
            <a:noFill/>
          </a:ln>
        </p:spPr>
      </p:pic>
      <p:sp>
        <p:nvSpPr>
          <p:cNvPr id="11" name="Rectangle 10">
            <a:extLst>
              <a:ext uri="{FF2B5EF4-FFF2-40B4-BE49-F238E27FC236}">
                <a16:creationId xmlns:a16="http://schemas.microsoft.com/office/drawing/2014/main" xmlns="" id="{359E07CC-8A0B-4533-8599-3F61E8A241F9}"/>
              </a:ext>
            </a:extLst>
          </p:cNvPr>
          <p:cNvSpPr/>
          <p:nvPr/>
        </p:nvSpPr>
        <p:spPr>
          <a:xfrm>
            <a:off x="840710" y="22656"/>
            <a:ext cx="849543" cy="300082"/>
          </a:xfrm>
          <a:prstGeom prst="rect">
            <a:avLst/>
          </a:prstGeom>
          <a:noFill/>
        </p:spPr>
        <p:txBody>
          <a:bodyPr wrap="square" lIns="68580" tIns="34290" rIns="68580" bIns="34290">
            <a:spAutoFit/>
          </a:bodyPr>
          <a:lstStyle/>
          <a:p>
            <a:r>
              <a:rPr lang="az-Latn-AZ"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15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2" name="Rectangle 11">
            <a:extLst>
              <a:ext uri="{FF2B5EF4-FFF2-40B4-BE49-F238E27FC236}">
                <a16:creationId xmlns:a16="http://schemas.microsoft.com/office/drawing/2014/main" xmlns="" id="{413DFA64-B41C-4796-B51D-1D2CE1A4A79A}"/>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Footer Placeholder 4">
            <a:extLst>
              <a:ext uri="{FF2B5EF4-FFF2-40B4-BE49-F238E27FC236}">
                <a16:creationId xmlns:a16="http://schemas.microsoft.com/office/drawing/2014/main" xmlns="" id="{0A4D70C3-1FD7-4226-8307-ADB5FDC34D36}"/>
              </a:ext>
            </a:extLst>
          </p:cNvPr>
          <p:cNvSpPr>
            <a:spLocks noGrp="1"/>
          </p:cNvSpPr>
          <p:nvPr>
            <p:ph type="ftr" sz="quarter" idx="3"/>
          </p:nvPr>
        </p:nvSpPr>
        <p:spPr>
          <a:xfrm>
            <a:off x="4038600" y="6629399"/>
            <a:ext cx="4114800" cy="228600"/>
          </a:xfrm>
          <a:prstGeom prst="rect">
            <a:avLst/>
          </a:prstGeom>
        </p:spPr>
        <p:txBody>
          <a:bodyPr vert="horz" lIns="91440" tIns="45720" rIns="91440" bIns="45720" rtlCol="0" anchor="ctr"/>
          <a:lstStyle>
            <a:lvl1pPr algn="ctr">
              <a:defRPr sz="900" b="1">
                <a:solidFill>
                  <a:schemeClr val="bg1"/>
                </a:solidFill>
              </a:defRPr>
            </a:lvl1pPr>
          </a:lstStyle>
          <a:p>
            <a:r>
              <a:rPr lang="az-Latn-AZ" altLang="en-US"/>
              <a:t>Prof.Dr. Nuru Yusifoğlu Bayramov</a:t>
            </a:r>
          </a:p>
        </p:txBody>
      </p:sp>
    </p:spTree>
    <p:extLst>
      <p:ext uri="{BB962C8B-B14F-4D97-AF65-F5344CB8AC3E}">
        <p14:creationId xmlns="" xmlns:p14="http://schemas.microsoft.com/office/powerpoint/2010/main" val="27979537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Lst>
  <p:hf sldNum="0" hdr="0" dt="0"/>
  <p:txStyles>
    <p:titleStyle>
      <a:lvl1pPr algn="ctr" defTabSz="685800" rtl="0" eaLnBrk="1" latinLnBrk="0" hangingPunct="1">
        <a:lnSpc>
          <a:spcPct val="90000"/>
        </a:lnSpc>
        <a:spcBef>
          <a:spcPct val="0"/>
        </a:spcBef>
        <a:buNone/>
        <a:defRPr sz="2700" b="1" kern="1200">
          <a:solidFill>
            <a:schemeClr val="tx2">
              <a:lumMod val="75000"/>
            </a:schemeClr>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xmlns="" id="{14A540AF-2501-478E-AD60-60EFD74835BC}"/>
              </a:ext>
            </a:extLst>
          </p:cNvPr>
          <p:cNvSpPr>
            <a:spLocks noGrp="1" noChangeArrowheads="1"/>
          </p:cNvSpPr>
          <p:nvPr>
            <p:ph type="ctrTitle"/>
          </p:nvPr>
        </p:nvSpPr>
        <p:spPr>
          <a:xfrm>
            <a:off x="2171700" y="1268414"/>
            <a:ext cx="7772400" cy="1470025"/>
          </a:xfrm>
        </p:spPr>
        <p:txBody>
          <a:bodyPr/>
          <a:lstStyle/>
          <a:p>
            <a:r>
              <a:rPr lang="en-US" sz="8000" dirty="0" smtClean="0">
                <a:solidFill>
                  <a:schemeClr val="accent1">
                    <a:lumMod val="50000"/>
                  </a:schemeClr>
                </a:solidFill>
              </a:rPr>
              <a:t>Ulcerative colitis</a:t>
            </a:r>
            <a:endParaRPr lang="en-US" sz="8000" dirty="0">
              <a:solidFill>
                <a:schemeClr val="accent1">
                  <a:lumMod val="50000"/>
                </a:schemeClr>
              </a:solidFill>
            </a:endParaRPr>
          </a:p>
        </p:txBody>
      </p:sp>
      <p:sp>
        <p:nvSpPr>
          <p:cNvPr id="56323" name="Rectangle 3">
            <a:extLst>
              <a:ext uri="{FF2B5EF4-FFF2-40B4-BE49-F238E27FC236}">
                <a16:creationId xmlns:a16="http://schemas.microsoft.com/office/drawing/2014/main" xmlns="" id="{D535B5EA-685D-4B73-9F9E-A44FDB0ECB1D}"/>
              </a:ext>
            </a:extLst>
          </p:cNvPr>
          <p:cNvSpPr>
            <a:spLocks noGrp="1" noChangeArrowheads="1"/>
          </p:cNvSpPr>
          <p:nvPr>
            <p:ph type="subTitle" idx="1"/>
          </p:nvPr>
        </p:nvSpPr>
        <p:spPr>
          <a:xfrm>
            <a:off x="2895600" y="3284538"/>
            <a:ext cx="6400800" cy="1752600"/>
          </a:xfrm>
        </p:spPr>
        <p:txBody>
          <a:bodyPr>
            <a:normAutofit/>
          </a:bodyPr>
          <a:lstStyle/>
          <a:p>
            <a:pPr>
              <a:lnSpc>
                <a:spcPct val="80000"/>
              </a:lnSpc>
            </a:pPr>
            <a:r>
              <a:rPr lang="en-US" altLang="en-US" sz="2400" dirty="0" err="1" smtClean="0"/>
              <a:t>Prof.Dr</a:t>
            </a:r>
            <a:r>
              <a:rPr lang="en-US" altLang="en-US" sz="2400" dirty="0" smtClean="0"/>
              <a:t>.</a:t>
            </a:r>
            <a:r>
              <a:rPr lang="az-Latn-AZ" altLang="en-US" sz="2400" dirty="0" smtClean="0"/>
              <a:t> </a:t>
            </a:r>
            <a:r>
              <a:rPr lang="az-Latn-AZ" altLang="en-US" sz="2400" b="1" dirty="0" smtClean="0"/>
              <a:t>Eldar </a:t>
            </a:r>
            <a:r>
              <a:rPr lang="en-US" altLang="en-US" sz="2400" b="1" dirty="0" smtClean="0"/>
              <a:t>A</a:t>
            </a:r>
            <a:r>
              <a:rPr lang="az-Latn-AZ" altLang="en-US" sz="2400" b="1" dirty="0" smtClean="0"/>
              <a:t>liyev</a:t>
            </a:r>
          </a:p>
          <a:p>
            <a:pPr>
              <a:lnSpc>
                <a:spcPct val="80000"/>
              </a:lnSpc>
            </a:pPr>
            <a:r>
              <a:rPr lang="en-US" altLang="en-US" sz="2400" dirty="0" err="1" smtClean="0"/>
              <a:t>Phd</a:t>
            </a:r>
            <a:r>
              <a:rPr lang="en-US" altLang="en-US" sz="2400" dirty="0" smtClean="0"/>
              <a:t>.</a:t>
            </a:r>
            <a:r>
              <a:rPr lang="az-Latn-AZ" altLang="en-US" sz="2400" dirty="0" smtClean="0"/>
              <a:t> </a:t>
            </a:r>
            <a:r>
              <a:rPr lang="az-Latn-AZ" altLang="en-US" sz="2400" b="1" dirty="0" smtClean="0"/>
              <a:t>P</a:t>
            </a:r>
            <a:r>
              <a:rPr lang="en-US" altLang="en-US" sz="2400" b="1" dirty="0" smtClean="0"/>
              <a:t>a</a:t>
            </a:r>
            <a:r>
              <a:rPr lang="az-Latn-AZ" altLang="en-US" sz="2400" b="1" dirty="0" smtClean="0"/>
              <a:t>rvan</a:t>
            </a:r>
            <a:r>
              <a:rPr lang="en-US" altLang="en-US" sz="2400" b="1" dirty="0" smtClean="0"/>
              <a:t>a</a:t>
            </a:r>
            <a:r>
              <a:rPr lang="az-Latn-AZ" altLang="en-US" sz="2400" b="1" dirty="0" smtClean="0"/>
              <a:t> Aydınova</a:t>
            </a:r>
          </a:p>
          <a:p>
            <a:pPr>
              <a:lnSpc>
                <a:spcPct val="80000"/>
              </a:lnSpc>
            </a:pPr>
            <a:r>
              <a:rPr lang="az-Latn-AZ" altLang="en-US" sz="2400" dirty="0" smtClean="0"/>
              <a:t>A</a:t>
            </a:r>
            <a:r>
              <a:rPr lang="en-US" altLang="en-US" sz="2400" dirty="0" smtClean="0"/>
              <a:t>M</a:t>
            </a:r>
            <a:r>
              <a:rPr lang="az-Latn-AZ" altLang="en-US" sz="2400" dirty="0" smtClean="0"/>
              <a:t>U, </a:t>
            </a:r>
            <a:r>
              <a:rPr lang="en-US" altLang="en-US" sz="2400" dirty="0" smtClean="0"/>
              <a:t>department of I surgical diseases</a:t>
            </a:r>
            <a:endParaRPr lang="az-Latn-AZ" altLang="en-US" sz="2400" dirty="0" smtClean="0"/>
          </a:p>
          <a:p>
            <a:pPr>
              <a:lnSpc>
                <a:spcPct val="80000"/>
              </a:lnSpc>
            </a:pPr>
            <a:endParaRPr lang="az-Latn-AZ" altLang="en-US" sz="2400" dirty="0"/>
          </a:p>
        </p:txBody>
      </p:sp>
      <p:sp>
        <p:nvSpPr>
          <p:cNvPr id="5" name="Rectangle 21">
            <a:extLst>
              <a:ext uri="{FF2B5EF4-FFF2-40B4-BE49-F238E27FC236}">
                <a16:creationId xmlns:a16="http://schemas.microsoft.com/office/drawing/2014/main" xmlns="" id="{B3D89E7D-2D0A-4321-A6D2-922A7CCE703E}"/>
              </a:ext>
            </a:extLst>
          </p:cNvPr>
          <p:cNvSpPr>
            <a:spLocks noGrp="1" noChangeArrowheads="1"/>
          </p:cNvSpPr>
          <p:nvPr>
            <p:ph type="ftr" sz="quarter" idx="11"/>
          </p:nvPr>
        </p:nvSpPr>
        <p:spPr/>
        <p:txBody>
          <a:bodyPr/>
          <a:lstStyle/>
          <a:p>
            <a:r>
              <a:rPr lang="az-Latn-AZ" altLang="en-US" dirty="0"/>
              <a:t>Prof.Dr. Eldar Allahverdi oğlu </a:t>
            </a:r>
            <a:r>
              <a:rPr lang="az-Latn-AZ" altLang="en-US" dirty="0" smtClean="0"/>
              <a:t>Əliyev, </a:t>
            </a:r>
            <a:r>
              <a:rPr lang="az-Latn-AZ" altLang="en-US" dirty="0"/>
              <a:t>Tibb ü.f.d., Pərvanə Rövşən qızı Aydınova</a:t>
            </a:r>
          </a:p>
          <a:p>
            <a:endParaRPr lang="az-Latn-AZ" altLang="en-US" dirty="0"/>
          </a:p>
        </p:txBody>
      </p:sp>
      <p:sp>
        <p:nvSpPr>
          <p:cNvPr id="7" name="TextBox 6">
            <a:extLst>
              <a:ext uri="{FF2B5EF4-FFF2-40B4-BE49-F238E27FC236}">
                <a16:creationId xmlns:a16="http://schemas.microsoft.com/office/drawing/2014/main" xmlns="" id="{C32D7E84-AB7F-4BA9-BFF1-995DC8D65983}"/>
              </a:ext>
            </a:extLst>
          </p:cNvPr>
          <p:cNvSpPr txBox="1"/>
          <p:nvPr/>
        </p:nvSpPr>
        <p:spPr>
          <a:xfrm>
            <a:off x="10200456" y="228621"/>
            <a:ext cx="1941109" cy="400110"/>
          </a:xfrm>
          <a:prstGeom prst="rect">
            <a:avLst/>
          </a:prstGeom>
          <a:noFill/>
        </p:spPr>
        <p:txBody>
          <a:bodyPr wrap="none" rtlCol="0">
            <a:spAutoFit/>
          </a:bodyPr>
          <a:lstStyle/>
          <a:p>
            <a:r>
              <a:rPr lang="en-US" sz="2000" b="1" dirty="0" smtClean="0">
                <a:solidFill>
                  <a:schemeClr val="accent1">
                    <a:lumMod val="50000"/>
                  </a:schemeClr>
                </a:solidFill>
              </a:rPr>
              <a:t>Ulcerative colitis</a:t>
            </a:r>
            <a:endParaRPr lang="en-US" sz="2000" b="1" dirty="0">
              <a:solidFill>
                <a:schemeClr val="accent1">
                  <a:lumMod val="50000"/>
                </a:schemeClr>
              </a:solidFill>
            </a:endParaRPr>
          </a:p>
        </p:txBody>
      </p:sp>
    </p:spTree>
    <p:extLst>
      <p:ext uri="{BB962C8B-B14F-4D97-AF65-F5344CB8AC3E}">
        <p14:creationId xmlns="" xmlns:p14="http://schemas.microsoft.com/office/powerpoint/2010/main" val="3199689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E9DE4C0A-80AC-4304-B195-9B1EB4FCEFAA}"/>
              </a:ext>
            </a:extLst>
          </p:cNvPr>
          <p:cNvSpPr>
            <a:spLocks noGrp="1" noChangeArrowheads="1"/>
          </p:cNvSpPr>
          <p:nvPr>
            <p:ph type="title"/>
          </p:nvPr>
        </p:nvSpPr>
        <p:spPr/>
        <p:txBody>
          <a:bodyPr>
            <a:normAutofit fontScale="90000"/>
          </a:bodyPr>
          <a:lstStyle/>
          <a:p>
            <a:r>
              <a:rPr lang="az-Latn-AZ" altLang="en-US" sz="4800" dirty="0" smtClean="0">
                <a:solidFill>
                  <a:schemeClr val="accent1">
                    <a:lumMod val="75000"/>
                  </a:schemeClr>
                </a:solidFill>
              </a:rPr>
              <a:t>Definition</a:t>
            </a:r>
            <a:endParaRPr lang="az-Latn-AZ" altLang="en-US" sz="4800" dirty="0">
              <a:solidFill>
                <a:schemeClr val="accent1">
                  <a:lumMod val="75000"/>
                </a:schemeClr>
              </a:solidFill>
            </a:endParaRPr>
          </a:p>
        </p:txBody>
      </p:sp>
      <p:sp>
        <p:nvSpPr>
          <p:cNvPr id="65539" name="Rectangle 3">
            <a:extLst>
              <a:ext uri="{FF2B5EF4-FFF2-40B4-BE49-F238E27FC236}">
                <a16:creationId xmlns:a16="http://schemas.microsoft.com/office/drawing/2014/main" xmlns="" id="{30D5E9C7-5805-423A-A3D7-1B6E8D6062BB}"/>
              </a:ext>
            </a:extLst>
          </p:cNvPr>
          <p:cNvSpPr>
            <a:spLocks noGrp="1" noChangeArrowheads="1"/>
          </p:cNvSpPr>
          <p:nvPr>
            <p:ph idx="1"/>
          </p:nvPr>
        </p:nvSpPr>
        <p:spPr>
          <a:xfrm>
            <a:off x="551385" y="1052737"/>
            <a:ext cx="10854850" cy="2520280"/>
          </a:xfrm>
        </p:spPr>
        <p:txBody>
          <a:bodyPr>
            <a:normAutofit fontScale="92500"/>
          </a:bodyPr>
          <a:lstStyle/>
          <a:p>
            <a:pPr algn="just"/>
            <a:r>
              <a:rPr lang="en-US" sz="3200" b="1" dirty="0" smtClean="0">
                <a:solidFill>
                  <a:schemeClr val="accent1">
                    <a:lumMod val="75000"/>
                  </a:schemeClr>
                </a:solidFill>
              </a:rPr>
              <a:t>Non-specific ulcerative colitis or short ulcerative colitis (HK) is a chronic inflammation of the mucous membrane of the colon, starting from rectum and  spreading directly to the </a:t>
            </a:r>
            <a:r>
              <a:rPr lang="en-US" sz="3200" b="1" dirty="0" err="1" smtClean="0">
                <a:solidFill>
                  <a:schemeClr val="accent1">
                    <a:lumMod val="75000"/>
                  </a:schemeClr>
                </a:solidFill>
              </a:rPr>
              <a:t>proxima</a:t>
            </a:r>
            <a:r>
              <a:rPr lang="en-US" sz="3200" b="1" dirty="0" smtClean="0">
                <a:solidFill>
                  <a:schemeClr val="accent1">
                    <a:lumMod val="75000"/>
                  </a:schemeClr>
                </a:solidFill>
              </a:rPr>
              <a:t>.</a:t>
            </a:r>
          </a:p>
          <a:p>
            <a:pPr algn="just"/>
            <a:r>
              <a:rPr lang="en-US" sz="3200" b="1" dirty="0" smtClean="0">
                <a:solidFill>
                  <a:schemeClr val="accent1">
                    <a:lumMod val="75000"/>
                  </a:schemeClr>
                </a:solidFill>
              </a:rPr>
              <a:t> Tension and remission are characteristic and sometimes cause complications (bleeding, toxic dilatation, etc.)</a:t>
            </a:r>
            <a:endParaRPr lang="en-GB" altLang="en-US" sz="3200" b="1" dirty="0">
              <a:solidFill>
                <a:schemeClr val="accent1">
                  <a:lumMod val="75000"/>
                </a:schemeClr>
              </a:solidFill>
            </a:endParaRPr>
          </a:p>
        </p:txBody>
      </p:sp>
      <p:sp>
        <p:nvSpPr>
          <p:cNvPr id="5" name="Footer Placeholder 4">
            <a:extLst>
              <a:ext uri="{FF2B5EF4-FFF2-40B4-BE49-F238E27FC236}">
                <a16:creationId xmlns:a16="http://schemas.microsoft.com/office/drawing/2014/main" xmlns="" id="{561B8BB3-C3C5-4703-8912-2B1F1685F2E7}"/>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2" name="TextBox 1">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pic>
        <p:nvPicPr>
          <p:cNvPr id="205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8167735" y="3284984"/>
            <a:ext cx="3238500" cy="32385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xmlns="" id="{91307079-CACA-4F1A-8E6E-5EC87F1F6283}"/>
              </a:ext>
            </a:extLst>
          </p:cNvPr>
          <p:cNvSpPr>
            <a:spLocks noGrp="1" noChangeArrowheads="1"/>
          </p:cNvSpPr>
          <p:nvPr>
            <p:ph type="title"/>
          </p:nvPr>
        </p:nvSpPr>
        <p:spPr>
          <a:xfrm>
            <a:off x="3984088" y="80391"/>
            <a:ext cx="4259039" cy="685800"/>
          </a:xfrm>
        </p:spPr>
        <p:txBody>
          <a:bodyPr/>
          <a:lstStyle/>
          <a:p>
            <a:r>
              <a:rPr lang="en-US" sz="2800" dirty="0" smtClean="0">
                <a:solidFill>
                  <a:schemeClr val="accent2">
                    <a:lumMod val="50000"/>
                  </a:schemeClr>
                </a:solidFill>
              </a:rPr>
              <a:t>Confirmation</a:t>
            </a:r>
            <a:endParaRPr lang="en-US" altLang="en-US" sz="2800" dirty="0">
              <a:solidFill>
                <a:schemeClr val="accent2">
                  <a:lumMod val="50000"/>
                </a:schemeClr>
              </a:solidFill>
            </a:endParaRPr>
          </a:p>
        </p:txBody>
      </p:sp>
      <p:sp>
        <p:nvSpPr>
          <p:cNvPr id="10" name="Footer Placeholder 3">
            <a:extLst>
              <a:ext uri="{FF2B5EF4-FFF2-40B4-BE49-F238E27FC236}">
                <a16:creationId xmlns:a16="http://schemas.microsoft.com/office/drawing/2014/main" xmlns="" id="{72125FCC-DF4F-4379-BACB-F9F5EF3631DA}"/>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2" name="Прямоугольник 1"/>
          <p:cNvSpPr/>
          <p:nvPr/>
        </p:nvSpPr>
        <p:spPr>
          <a:xfrm>
            <a:off x="1271464" y="1628799"/>
            <a:ext cx="5904656" cy="1569660"/>
          </a:xfrm>
          <a:prstGeom prst="rect">
            <a:avLst/>
          </a:prstGeom>
        </p:spPr>
        <p:txBody>
          <a:bodyPr wrap="square">
            <a:spAutoFit/>
          </a:bodyPr>
          <a:lstStyle/>
          <a:p>
            <a:pPr algn="just"/>
            <a:endParaRPr lang="en-US" sz="3200" b="1" dirty="0" smtClean="0">
              <a:solidFill>
                <a:schemeClr val="accent1">
                  <a:lumMod val="75000"/>
                </a:schemeClr>
              </a:solidFill>
            </a:endParaRPr>
          </a:p>
          <a:p>
            <a:pPr marL="457200" indent="-457200" algn="just">
              <a:buBlip>
                <a:blip r:embed="rId2"/>
              </a:buBlip>
            </a:pPr>
            <a:r>
              <a:rPr lang="en-US" sz="3200" b="1" dirty="0" smtClean="0">
                <a:solidFill>
                  <a:schemeClr val="accent1">
                    <a:lumMod val="75000"/>
                  </a:schemeClr>
                </a:solidFill>
              </a:rPr>
              <a:t>50-150/100000 </a:t>
            </a:r>
          </a:p>
          <a:p>
            <a:pPr marL="457200" indent="-457200" algn="just">
              <a:buBlip>
                <a:blip r:embed="rId2"/>
              </a:buBlip>
            </a:pPr>
            <a:r>
              <a:rPr lang="en-US" sz="3200" b="1" dirty="0" smtClean="0">
                <a:solidFill>
                  <a:schemeClr val="accent1">
                    <a:lumMod val="75000"/>
                  </a:schemeClr>
                </a:solidFill>
              </a:rPr>
              <a:t>Mostly </a:t>
            </a:r>
            <a:r>
              <a:rPr lang="en-US" sz="3200" b="1" dirty="0">
                <a:solidFill>
                  <a:schemeClr val="accent1">
                    <a:lumMod val="75000"/>
                  </a:schemeClr>
                </a:solidFill>
              </a:rPr>
              <a:t>15-40 </a:t>
            </a:r>
            <a:r>
              <a:rPr lang="en-US" sz="3200" b="1" dirty="0" smtClean="0">
                <a:solidFill>
                  <a:schemeClr val="accent1">
                    <a:lumMod val="75000"/>
                  </a:schemeClr>
                </a:solidFill>
              </a:rPr>
              <a:t>and </a:t>
            </a:r>
            <a:r>
              <a:rPr lang="en-US" sz="3200" b="1" dirty="0">
                <a:solidFill>
                  <a:schemeClr val="accent1">
                    <a:lumMod val="75000"/>
                  </a:schemeClr>
                </a:solidFill>
              </a:rPr>
              <a:t>50-80 </a:t>
            </a:r>
            <a:r>
              <a:rPr lang="en-US" sz="3200" b="1" dirty="0" smtClean="0">
                <a:solidFill>
                  <a:schemeClr val="accent1">
                    <a:lumMod val="75000"/>
                  </a:schemeClr>
                </a:solidFill>
              </a:rPr>
              <a:t>years</a:t>
            </a:r>
            <a:endParaRPr lang="ru-RU" sz="3200" b="1" dirty="0">
              <a:solidFill>
                <a:schemeClr val="accent1">
                  <a:lumMod val="75000"/>
                </a:schemeClr>
              </a:solidFill>
            </a:endParaRPr>
          </a:p>
        </p:txBody>
      </p:sp>
      <p:pic>
        <p:nvPicPr>
          <p:cNvPr id="102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988714" y="1415280"/>
            <a:ext cx="3541827" cy="38884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8904312" y="5612051"/>
            <a:ext cx="1728192" cy="769441"/>
          </a:xfrm>
          <a:prstGeom prst="rect">
            <a:avLst/>
          </a:prstGeom>
        </p:spPr>
        <p:txBody>
          <a:bodyPr wrap="square">
            <a:spAutoFit/>
          </a:bodyPr>
          <a:lstStyle/>
          <a:p>
            <a:pPr algn="ctr"/>
            <a:r>
              <a:rPr lang="az-Latn-AZ" sz="4400" b="1" dirty="0" smtClean="0">
                <a:solidFill>
                  <a:schemeClr val="accent1">
                    <a:lumMod val="75000"/>
                  </a:schemeClr>
                </a:solidFill>
                <a:effectLst>
                  <a:outerShdw blurRad="38100" dist="38100" dir="2700000" algn="tl">
                    <a:srgbClr val="000000">
                      <a:alpha val="43137"/>
                    </a:srgbClr>
                  </a:outerShdw>
                </a:effectLst>
              </a:rPr>
              <a:t>2</a:t>
            </a:r>
            <a:r>
              <a:rPr lang="ru-RU" sz="4400" b="1" dirty="0" smtClean="0">
                <a:solidFill>
                  <a:schemeClr val="accent1">
                    <a:lumMod val="75000"/>
                  </a:schemeClr>
                </a:solidFill>
                <a:effectLst>
                  <a:outerShdw blurRad="38100" dist="38100" dir="2700000" algn="tl">
                    <a:srgbClr val="000000">
                      <a:alpha val="43137"/>
                    </a:srgbClr>
                  </a:outerShdw>
                </a:effectLst>
              </a:rPr>
              <a:t>:</a:t>
            </a:r>
            <a:r>
              <a:rPr lang="az-Latn-AZ" sz="4400" b="1" dirty="0" smtClean="0">
                <a:solidFill>
                  <a:srgbClr val="FF0000"/>
                </a:solidFill>
                <a:effectLst>
                  <a:outerShdw blurRad="38100" dist="38100" dir="2700000" algn="tl">
                    <a:srgbClr val="000000">
                      <a:alpha val="43137"/>
                    </a:srgbClr>
                  </a:outerShdw>
                </a:effectLst>
              </a:rPr>
              <a:t>1</a:t>
            </a:r>
            <a:endParaRPr lang="ru-RU" sz="4400" b="1" dirty="0">
              <a:solidFill>
                <a:srgbClr val="FF0000"/>
              </a:solidFill>
              <a:effectLst>
                <a:outerShdw blurRad="38100" dist="38100" dir="2700000" algn="tl">
                  <a:srgbClr val="000000">
                    <a:alpha val="43137"/>
                  </a:srgbClr>
                </a:outerShdw>
              </a:effectLst>
            </a:endParaRPr>
          </a:p>
        </p:txBody>
      </p:sp>
      <p:sp>
        <p:nvSpPr>
          <p:cNvPr id="15" name="TextBox 14">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5" name="Выгнутая вправо стрелка 4"/>
          <p:cNvSpPr/>
          <p:nvPr/>
        </p:nvSpPr>
        <p:spPr>
          <a:xfrm>
            <a:off x="10803345" y="5143999"/>
            <a:ext cx="1308979" cy="936104"/>
          </a:xfrm>
          <a:prstGeom prst="curved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6" name="Выгнутая влево стрелка 5"/>
          <p:cNvSpPr/>
          <p:nvPr/>
        </p:nvSpPr>
        <p:spPr>
          <a:xfrm>
            <a:off x="6888088" y="5165494"/>
            <a:ext cx="1584175" cy="89311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1000"/>
                                        <p:tgtEl>
                                          <p:spTgt spid="22530"/>
                                        </p:tgtEl>
                                      </p:cBhvr>
                                    </p:animEffect>
                                    <p:anim calcmode="lin" valueType="num">
                                      <p:cBhvr>
                                        <p:cTn id="8" dur="1000" fill="hold"/>
                                        <p:tgtEl>
                                          <p:spTgt spid="22530"/>
                                        </p:tgtEl>
                                        <p:attrNameLst>
                                          <p:attrName>ppt_x</p:attrName>
                                        </p:attrNameLst>
                                      </p:cBhvr>
                                      <p:tavLst>
                                        <p:tav tm="0">
                                          <p:val>
                                            <p:strVal val="#ppt_x"/>
                                          </p:val>
                                        </p:tav>
                                        <p:tav tm="100000">
                                          <p:val>
                                            <p:strVal val="#ppt_x"/>
                                          </p:val>
                                        </p:tav>
                                      </p:tavLst>
                                    </p:anim>
                                    <p:anim calcmode="lin" valueType="num">
                                      <p:cBhvr>
                                        <p:cTn id="9" dur="1000" fill="hold"/>
                                        <p:tgtEl>
                                          <p:spTgt spid="2253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xmlns="" id="{D2C54A84-532F-4F1F-91E4-058B2ECC064E}"/>
              </a:ext>
            </a:extLst>
          </p:cNvPr>
          <p:cNvSpPr>
            <a:spLocks noGrp="1" noChangeArrowheads="1"/>
          </p:cNvSpPr>
          <p:nvPr>
            <p:ph type="title"/>
          </p:nvPr>
        </p:nvSpPr>
        <p:spPr>
          <a:xfrm>
            <a:off x="3791744" y="193452"/>
            <a:ext cx="3960440" cy="620688"/>
          </a:xfrm>
        </p:spPr>
        <p:txBody>
          <a:bodyPr/>
          <a:lstStyle/>
          <a:p>
            <a:r>
              <a:rPr lang="en-US" altLang="en-US" sz="2800" dirty="0" smtClean="0">
                <a:solidFill>
                  <a:schemeClr val="accent2">
                    <a:lumMod val="50000"/>
                  </a:schemeClr>
                </a:solidFill>
              </a:rPr>
              <a:t>Etiology</a:t>
            </a:r>
            <a:endParaRPr lang="az-Latn-AZ" altLang="en-US" sz="2800" dirty="0">
              <a:solidFill>
                <a:schemeClr val="accent2">
                  <a:lumMod val="50000"/>
                </a:schemeClr>
              </a:solidFill>
            </a:endParaRPr>
          </a:p>
        </p:txBody>
      </p:sp>
      <p:sp>
        <p:nvSpPr>
          <p:cNvPr id="66563" name="Rectangle 3">
            <a:extLst>
              <a:ext uri="{FF2B5EF4-FFF2-40B4-BE49-F238E27FC236}">
                <a16:creationId xmlns:a16="http://schemas.microsoft.com/office/drawing/2014/main" xmlns="" id="{126C86BE-E172-49F6-95B0-D63257A903E2}"/>
              </a:ext>
            </a:extLst>
          </p:cNvPr>
          <p:cNvSpPr>
            <a:spLocks noGrp="1" noChangeArrowheads="1"/>
          </p:cNvSpPr>
          <p:nvPr>
            <p:ph idx="1"/>
          </p:nvPr>
        </p:nvSpPr>
        <p:spPr>
          <a:xfrm>
            <a:off x="1009825" y="1022982"/>
            <a:ext cx="10396409" cy="5328592"/>
          </a:xfrm>
        </p:spPr>
        <p:style>
          <a:lnRef idx="2">
            <a:schemeClr val="accent1"/>
          </a:lnRef>
          <a:fillRef idx="1">
            <a:schemeClr val="lt1"/>
          </a:fillRef>
          <a:effectRef idx="0">
            <a:schemeClr val="accent1"/>
          </a:effectRef>
          <a:fontRef idx="minor">
            <a:schemeClr val="dk1"/>
          </a:fontRef>
        </p:style>
        <p:txBody>
          <a:bodyPr>
            <a:normAutofit/>
          </a:bodyPr>
          <a:lstStyle/>
          <a:p>
            <a:pPr algn="ctr">
              <a:lnSpc>
                <a:spcPct val="110000"/>
              </a:lnSpc>
              <a:buFont typeface="Wingdings" pitchFamily="2" charset="2"/>
              <a:buChar char="q"/>
            </a:pPr>
            <a:r>
              <a:rPr lang="en-US" sz="2000" b="1" dirty="0" smtClean="0">
                <a:solidFill>
                  <a:schemeClr val="accent1">
                    <a:lumMod val="75000"/>
                  </a:schemeClr>
                </a:solidFill>
              </a:rPr>
              <a:t>The cause and mechanism of ulcerative colitis, such as </a:t>
            </a:r>
            <a:r>
              <a:rPr lang="en-US" sz="2000" b="1" dirty="0" err="1" smtClean="0">
                <a:solidFill>
                  <a:schemeClr val="accent1">
                    <a:lumMod val="75000"/>
                  </a:schemeClr>
                </a:solidFill>
              </a:rPr>
              <a:t>Crohn's</a:t>
            </a:r>
            <a:r>
              <a:rPr lang="en-US" sz="2000" b="1" dirty="0" smtClean="0">
                <a:solidFill>
                  <a:schemeClr val="accent1">
                    <a:lumMod val="75000"/>
                  </a:schemeClr>
                </a:solidFill>
              </a:rPr>
              <a:t> disease, remains unknown.</a:t>
            </a:r>
            <a:r>
              <a:rPr lang="az-Latn-AZ" sz="2000" b="1" dirty="0" smtClean="0">
                <a:solidFill>
                  <a:schemeClr val="accent1">
                    <a:lumMod val="75000"/>
                  </a:schemeClr>
                </a:solidFill>
              </a:rPr>
              <a:t> </a:t>
            </a:r>
            <a:endParaRPr lang="en-US" sz="2000" b="1" dirty="0" smtClean="0">
              <a:solidFill>
                <a:schemeClr val="accent1">
                  <a:lumMod val="75000"/>
                </a:schemeClr>
              </a:solidFill>
            </a:endParaRPr>
          </a:p>
          <a:p>
            <a:pPr algn="ctr">
              <a:lnSpc>
                <a:spcPct val="110000"/>
              </a:lnSpc>
              <a:buFont typeface="Wingdings" pitchFamily="2" charset="2"/>
              <a:buChar char="q"/>
            </a:pPr>
            <a:r>
              <a:rPr lang="en-US" sz="2000" b="1" dirty="0" smtClean="0">
                <a:solidFill>
                  <a:schemeClr val="accent1">
                    <a:lumMod val="75000"/>
                  </a:schemeClr>
                </a:solidFill>
              </a:rPr>
              <a:t>The following factors are likely to play a role.</a:t>
            </a:r>
          </a:p>
          <a:p>
            <a:pPr marL="0" indent="0" algn="just">
              <a:lnSpc>
                <a:spcPct val="110000"/>
              </a:lnSpc>
              <a:buNone/>
            </a:pPr>
            <a:endParaRPr lang="en-US" sz="2000" b="1" dirty="0" smtClean="0">
              <a:solidFill>
                <a:schemeClr val="accent1">
                  <a:lumMod val="75000"/>
                </a:schemeClr>
              </a:solidFill>
            </a:endParaRPr>
          </a:p>
          <a:p>
            <a:pPr marL="0" indent="0">
              <a:lnSpc>
                <a:spcPct val="110000"/>
              </a:lnSpc>
              <a:buNone/>
            </a:pPr>
            <a:r>
              <a:rPr lang="en-US" sz="2000" b="1" dirty="0" smtClean="0">
                <a:solidFill>
                  <a:schemeClr val="accent1">
                    <a:lumMod val="75000"/>
                  </a:schemeClr>
                </a:solidFill>
              </a:rPr>
              <a:t> </a:t>
            </a:r>
          </a:p>
          <a:p>
            <a:pPr marL="0" indent="0">
              <a:lnSpc>
                <a:spcPct val="110000"/>
              </a:lnSpc>
              <a:buNone/>
            </a:pPr>
            <a:r>
              <a:rPr lang="en-US" sz="2000" b="1" dirty="0" smtClean="0">
                <a:solidFill>
                  <a:schemeClr val="accent1">
                    <a:lumMod val="75000"/>
                  </a:schemeClr>
                </a:solidFill>
              </a:rPr>
              <a:t> </a:t>
            </a:r>
          </a:p>
          <a:p>
            <a:pPr marL="0" indent="0">
              <a:lnSpc>
                <a:spcPct val="110000"/>
              </a:lnSpc>
              <a:buNone/>
            </a:pPr>
            <a:r>
              <a:rPr lang="en-US" sz="2000" b="1" dirty="0" smtClean="0">
                <a:solidFill>
                  <a:schemeClr val="accent1">
                    <a:lumMod val="75000"/>
                  </a:schemeClr>
                </a:solidFill>
              </a:rPr>
              <a:t> </a:t>
            </a:r>
          </a:p>
          <a:p>
            <a:pPr>
              <a:lnSpc>
                <a:spcPct val="110000"/>
              </a:lnSpc>
              <a:buFont typeface="Wingdings" pitchFamily="2" charset="2"/>
              <a:buChar char="q"/>
            </a:pPr>
            <a:endParaRPr lang="az-Latn-AZ" sz="2000" b="1" dirty="0" smtClean="0">
              <a:solidFill>
                <a:schemeClr val="accent1">
                  <a:lumMod val="75000"/>
                </a:schemeClr>
              </a:solidFill>
            </a:endParaRPr>
          </a:p>
          <a:p>
            <a:pPr>
              <a:lnSpc>
                <a:spcPct val="110000"/>
              </a:lnSpc>
              <a:buFont typeface="Wingdings" pitchFamily="2" charset="2"/>
              <a:buChar char="q"/>
            </a:pPr>
            <a:endParaRPr lang="az-Latn-AZ" sz="2000" b="1" dirty="0">
              <a:solidFill>
                <a:schemeClr val="accent1">
                  <a:lumMod val="75000"/>
                </a:schemeClr>
              </a:solidFill>
            </a:endParaRPr>
          </a:p>
          <a:p>
            <a:pPr>
              <a:lnSpc>
                <a:spcPct val="110000"/>
              </a:lnSpc>
              <a:buFont typeface="Wingdings" pitchFamily="2" charset="2"/>
              <a:buChar char="q"/>
            </a:pPr>
            <a:endParaRPr lang="az-Latn-AZ" sz="2000" b="1" dirty="0" smtClean="0">
              <a:solidFill>
                <a:schemeClr val="accent1">
                  <a:lumMod val="75000"/>
                </a:schemeClr>
              </a:solidFill>
            </a:endParaRPr>
          </a:p>
          <a:p>
            <a:pPr>
              <a:lnSpc>
                <a:spcPct val="110000"/>
              </a:lnSpc>
              <a:buFont typeface="Wingdings" pitchFamily="2" charset="2"/>
              <a:buChar char="q"/>
            </a:pPr>
            <a:endParaRPr lang="az-Latn-AZ" sz="2000" b="1" dirty="0" smtClean="0">
              <a:solidFill>
                <a:schemeClr val="accent1">
                  <a:lumMod val="75000"/>
                </a:schemeClr>
              </a:solidFill>
            </a:endParaRPr>
          </a:p>
          <a:p>
            <a:pPr algn="just">
              <a:lnSpc>
                <a:spcPct val="110000"/>
              </a:lnSpc>
              <a:buFont typeface="Wingdings" pitchFamily="2" charset="2"/>
              <a:buChar char="q"/>
            </a:pPr>
            <a:r>
              <a:rPr lang="en-US" sz="2400" b="1" dirty="0" smtClean="0">
                <a:solidFill>
                  <a:schemeClr val="accent1">
                    <a:lumMod val="75000"/>
                  </a:schemeClr>
                </a:solidFill>
              </a:rPr>
              <a:t>Some factors, particularly appendectomy, have been reported to reduce the frequency of smoking of HC.</a:t>
            </a:r>
            <a:endParaRPr lang="en-GB" altLang="en-US" sz="2400" b="1" dirty="0" smtClean="0">
              <a:solidFill>
                <a:schemeClr val="accent1">
                  <a:lumMod val="75000"/>
                </a:schemeClr>
              </a:solidFill>
            </a:endParaRPr>
          </a:p>
        </p:txBody>
      </p:sp>
      <p:sp>
        <p:nvSpPr>
          <p:cNvPr id="5" name="Footer Placeholder 4">
            <a:extLst>
              <a:ext uri="{FF2B5EF4-FFF2-40B4-BE49-F238E27FC236}">
                <a16:creationId xmlns:a16="http://schemas.microsoft.com/office/drawing/2014/main" xmlns="" id="{3048D283-D949-4980-9BEF-EBA6BCB0E91D}"/>
              </a:ext>
            </a:extLst>
          </p:cNvPr>
          <p:cNvSpPr>
            <a:spLocks noGrp="1"/>
          </p:cNvSpPr>
          <p:nvPr>
            <p:ph type="ftr" sz="quarter" idx="11"/>
          </p:nvPr>
        </p:nvSpPr>
        <p:spPr/>
        <p:txBody>
          <a:bodyPr/>
          <a:lstStyle/>
          <a:p>
            <a:r>
              <a:rPr lang="az-Latn-AZ" altLang="en-US" dirty="0"/>
              <a:t>Prof.Dr. Nuru Yusifoğlu Bayramov</a:t>
            </a:r>
          </a:p>
        </p:txBody>
      </p:sp>
      <p:sp>
        <p:nvSpPr>
          <p:cNvPr id="7" name="TextBox 6">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cxnSp>
        <p:nvCxnSpPr>
          <p:cNvPr id="4" name="Прямая со стрелкой 3"/>
          <p:cNvCxnSpPr/>
          <p:nvPr/>
        </p:nvCxnSpPr>
        <p:spPr>
          <a:xfrm flipH="1">
            <a:off x="5735960" y="1930693"/>
            <a:ext cx="720080" cy="2190729"/>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
        <p:nvSpPr>
          <p:cNvPr id="8" name="Овал 7"/>
          <p:cNvSpPr/>
          <p:nvPr/>
        </p:nvSpPr>
        <p:spPr>
          <a:xfrm>
            <a:off x="8544272" y="3230078"/>
            <a:ext cx="2376264" cy="494928"/>
          </a:xfrm>
          <a:prstGeom prst="ellipse">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az-Latn-AZ" b="1" dirty="0" smtClean="0">
                <a:solidFill>
                  <a:schemeClr val="bg1"/>
                </a:solidFill>
              </a:rPr>
              <a:t>Infection</a:t>
            </a:r>
            <a:endParaRPr lang="ru-RU" dirty="0">
              <a:solidFill>
                <a:schemeClr val="bg1"/>
              </a:solidFill>
            </a:endParaRPr>
          </a:p>
        </p:txBody>
      </p:sp>
      <p:cxnSp>
        <p:nvCxnSpPr>
          <p:cNvPr id="11" name="Прямая со стрелкой 10"/>
          <p:cNvCxnSpPr/>
          <p:nvPr/>
        </p:nvCxnSpPr>
        <p:spPr>
          <a:xfrm>
            <a:off x="5735960" y="1879236"/>
            <a:ext cx="1234206" cy="11653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Овал 15"/>
          <p:cNvSpPr/>
          <p:nvPr/>
        </p:nvSpPr>
        <p:spPr>
          <a:xfrm>
            <a:off x="6122394" y="3183149"/>
            <a:ext cx="1695545" cy="541857"/>
          </a:xfrm>
          <a:prstGeom prst="ellipse">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az-Latn-AZ" b="1" dirty="0" smtClean="0">
              <a:solidFill>
                <a:schemeClr val="accent1">
                  <a:lumMod val="75000"/>
                </a:schemeClr>
              </a:solidFill>
            </a:endParaRPr>
          </a:p>
          <a:p>
            <a:pPr algn="ctr"/>
            <a:r>
              <a:rPr lang="en-US" b="1" dirty="0" err="1" smtClean="0">
                <a:solidFill>
                  <a:schemeClr val="accent1">
                    <a:lumMod val="75000"/>
                  </a:schemeClr>
                </a:solidFill>
              </a:rPr>
              <a:t>İmmun</a:t>
            </a:r>
            <a:r>
              <a:rPr lang="en-US" b="1" dirty="0" smtClean="0">
                <a:solidFill>
                  <a:schemeClr val="accent1">
                    <a:lumMod val="75000"/>
                  </a:schemeClr>
                </a:solidFill>
              </a:rPr>
              <a:t> </a:t>
            </a:r>
            <a:endParaRPr lang="en-US" b="1" dirty="0">
              <a:solidFill>
                <a:schemeClr val="accent1">
                  <a:lumMod val="75000"/>
                </a:schemeClr>
              </a:solidFill>
            </a:endParaRPr>
          </a:p>
          <a:p>
            <a:pPr algn="ctr"/>
            <a:endParaRPr lang="ru-RU" dirty="0"/>
          </a:p>
        </p:txBody>
      </p:sp>
      <p:cxnSp>
        <p:nvCxnSpPr>
          <p:cNvPr id="18" name="Прямая со стрелкой 17"/>
          <p:cNvCxnSpPr/>
          <p:nvPr/>
        </p:nvCxnSpPr>
        <p:spPr>
          <a:xfrm>
            <a:off x="7126578" y="1930693"/>
            <a:ext cx="2787671" cy="1165340"/>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sp>
        <p:nvSpPr>
          <p:cNvPr id="24" name="Овал 23"/>
          <p:cNvSpPr/>
          <p:nvPr/>
        </p:nvSpPr>
        <p:spPr>
          <a:xfrm>
            <a:off x="2495600" y="3230078"/>
            <a:ext cx="1878922" cy="457200"/>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US" b="1" dirty="0" smtClean="0">
                <a:ln w="1905"/>
                <a:solidFill>
                  <a:srgbClr val="990033"/>
                </a:solidFill>
                <a:effectLst>
                  <a:innerShdw blurRad="69850" dist="43180" dir="5400000">
                    <a:srgbClr val="000000">
                      <a:alpha val="65000"/>
                    </a:srgbClr>
                  </a:innerShdw>
                </a:effectLst>
              </a:rPr>
              <a:t>Genetic</a:t>
            </a:r>
            <a:endParaRPr lang="ru-RU" b="1" dirty="0">
              <a:ln w="1905"/>
              <a:solidFill>
                <a:srgbClr val="990033"/>
              </a:solidFill>
              <a:effectLst>
                <a:innerShdw blurRad="69850" dist="43180" dir="5400000">
                  <a:srgbClr val="000000">
                    <a:alpha val="65000"/>
                  </a:srgbClr>
                </a:innerShdw>
              </a:effectLst>
            </a:endParaRPr>
          </a:p>
        </p:txBody>
      </p:sp>
      <p:cxnSp>
        <p:nvCxnSpPr>
          <p:cNvPr id="26" name="Прямая со стрелкой 25"/>
          <p:cNvCxnSpPr/>
          <p:nvPr/>
        </p:nvCxnSpPr>
        <p:spPr>
          <a:xfrm>
            <a:off x="6672064" y="1930693"/>
            <a:ext cx="1500885" cy="1883499"/>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sp>
        <p:nvSpPr>
          <p:cNvPr id="27" name="Овал 26"/>
          <p:cNvSpPr/>
          <p:nvPr/>
        </p:nvSpPr>
        <p:spPr>
          <a:xfrm>
            <a:off x="3907922" y="4121422"/>
            <a:ext cx="3218656" cy="91440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ln w="18415" cmpd="sng">
                  <a:solidFill>
                    <a:srgbClr val="FFFFFF"/>
                  </a:solidFill>
                  <a:prstDash val="solid"/>
                </a:ln>
                <a:solidFill>
                  <a:schemeClr val="tx1"/>
                </a:solidFill>
                <a:effectLst>
                  <a:outerShdw blurRad="63500" dir="3600000" algn="tl" rotWithShape="0">
                    <a:srgbClr val="000000">
                      <a:alpha val="70000"/>
                    </a:srgbClr>
                  </a:outerShdw>
                </a:effectLst>
              </a:rPr>
              <a:t>Other external factors</a:t>
            </a:r>
            <a:endParaRPr lang="ru-RU" dirty="0">
              <a:solidFill>
                <a:schemeClr val="tx1"/>
              </a:solidFill>
            </a:endParaRPr>
          </a:p>
        </p:txBody>
      </p:sp>
      <p:sp>
        <p:nvSpPr>
          <p:cNvPr id="28" name="Овал 27"/>
          <p:cNvSpPr/>
          <p:nvPr/>
        </p:nvSpPr>
        <p:spPr>
          <a:xfrm>
            <a:off x="7715749" y="4038503"/>
            <a:ext cx="1609328" cy="440239"/>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b="1" spc="50" dirty="0">
                <a:ln w="12700" cmpd="sng">
                  <a:solidFill>
                    <a:schemeClr val="accent6">
                      <a:satMod val="120000"/>
                      <a:shade val="80000"/>
                    </a:schemeClr>
                  </a:solidFill>
                  <a:prstDash val="solid"/>
                </a:ln>
                <a:solidFill>
                  <a:schemeClr val="accent1">
                    <a:lumMod val="50000"/>
                  </a:schemeClr>
                </a:solidFill>
                <a:effectLst>
                  <a:glow rad="53100">
                    <a:schemeClr val="accent6">
                      <a:satMod val="180000"/>
                      <a:alpha val="30000"/>
                    </a:schemeClr>
                  </a:glow>
                </a:effectLst>
              </a:rPr>
              <a:t>Diet</a:t>
            </a:r>
            <a:endParaRPr lang="ru-RU" b="1" spc="50" dirty="0">
              <a:ln w="12700" cmpd="sng">
                <a:solidFill>
                  <a:schemeClr val="accent6">
                    <a:satMod val="120000"/>
                    <a:shade val="80000"/>
                  </a:schemeClr>
                </a:solidFill>
                <a:prstDash val="solid"/>
              </a:ln>
              <a:solidFill>
                <a:schemeClr val="accent1">
                  <a:lumMod val="50000"/>
                </a:schemeClr>
              </a:solidFill>
              <a:effectLst>
                <a:glow rad="53100">
                  <a:schemeClr val="accent6">
                    <a:satMod val="180000"/>
                    <a:alpha val="30000"/>
                  </a:schemeClr>
                </a:glow>
              </a:effectLst>
            </a:endParaRPr>
          </a:p>
        </p:txBody>
      </p:sp>
      <p:cxnSp>
        <p:nvCxnSpPr>
          <p:cNvPr id="30" name="Прямая со стрелкой 29"/>
          <p:cNvCxnSpPr/>
          <p:nvPr/>
        </p:nvCxnSpPr>
        <p:spPr>
          <a:xfrm flipH="1">
            <a:off x="3841957" y="1879236"/>
            <a:ext cx="1428999" cy="1268255"/>
          </a:xfrm>
          <a:prstGeom prst="straightConnector1">
            <a:avLst/>
          </a:prstGeom>
          <a:ln>
            <a:solidFill>
              <a:srgbClr val="990033"/>
            </a:solidFill>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 xmlns:p14="http://schemas.microsoft.com/office/powerpoint/2010/main" val="2345770900"/>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xmlns="" id="{D2C54A84-532F-4F1F-91E4-058B2ECC064E}"/>
              </a:ext>
            </a:extLst>
          </p:cNvPr>
          <p:cNvSpPr>
            <a:spLocks noGrp="1" noChangeArrowheads="1"/>
          </p:cNvSpPr>
          <p:nvPr>
            <p:ph type="title"/>
          </p:nvPr>
        </p:nvSpPr>
        <p:spPr>
          <a:xfrm>
            <a:off x="3791744" y="193452"/>
            <a:ext cx="3960440" cy="620688"/>
          </a:xfrm>
        </p:spPr>
        <p:txBody>
          <a:bodyPr/>
          <a:lstStyle/>
          <a:p>
            <a:r>
              <a:rPr lang="az-Latn-AZ" altLang="en-US" sz="2800" dirty="0" smtClean="0">
                <a:solidFill>
                  <a:schemeClr val="accent2">
                    <a:lumMod val="50000"/>
                  </a:schemeClr>
                </a:solidFill>
              </a:rPr>
              <a:t>PAT</a:t>
            </a:r>
            <a:r>
              <a:rPr lang="en-US" altLang="en-US" sz="2800" dirty="0" smtClean="0">
                <a:solidFill>
                  <a:schemeClr val="accent2">
                    <a:lumMod val="50000"/>
                  </a:schemeClr>
                </a:solidFill>
              </a:rPr>
              <a:t>H</a:t>
            </a:r>
            <a:r>
              <a:rPr lang="az-Latn-AZ" altLang="en-US" sz="2800" dirty="0" smtClean="0">
                <a:solidFill>
                  <a:schemeClr val="accent2">
                    <a:lumMod val="50000"/>
                  </a:schemeClr>
                </a:solidFill>
              </a:rPr>
              <a:t>OGENE</a:t>
            </a:r>
            <a:r>
              <a:rPr lang="en-US" altLang="en-US" sz="2800" dirty="0" smtClean="0">
                <a:solidFill>
                  <a:schemeClr val="accent2">
                    <a:lumMod val="50000"/>
                  </a:schemeClr>
                </a:solidFill>
              </a:rPr>
              <a:t>SIS</a:t>
            </a:r>
            <a:endParaRPr lang="az-Latn-AZ" altLang="en-US" sz="2800" dirty="0">
              <a:solidFill>
                <a:schemeClr val="accent2">
                  <a:lumMod val="50000"/>
                </a:schemeClr>
              </a:solidFill>
            </a:endParaRPr>
          </a:p>
        </p:txBody>
      </p:sp>
      <p:sp>
        <p:nvSpPr>
          <p:cNvPr id="66563" name="Rectangle 3">
            <a:extLst>
              <a:ext uri="{FF2B5EF4-FFF2-40B4-BE49-F238E27FC236}">
                <a16:creationId xmlns:a16="http://schemas.microsoft.com/office/drawing/2014/main" xmlns="" id="{126C86BE-E172-49F6-95B0-D63257A903E2}"/>
              </a:ext>
            </a:extLst>
          </p:cNvPr>
          <p:cNvSpPr>
            <a:spLocks noGrp="1" noChangeArrowheads="1"/>
          </p:cNvSpPr>
          <p:nvPr>
            <p:ph idx="1"/>
          </p:nvPr>
        </p:nvSpPr>
        <p:spPr>
          <a:xfrm>
            <a:off x="1127447" y="980728"/>
            <a:ext cx="10278787" cy="5256213"/>
          </a:xfrm>
        </p:spPr>
        <p:txBody>
          <a:bodyPr>
            <a:noAutofit/>
          </a:bodyPr>
          <a:lstStyle/>
          <a:p>
            <a:pPr marL="0" indent="0" algn="just">
              <a:lnSpc>
                <a:spcPct val="110000"/>
              </a:lnSpc>
              <a:buNone/>
            </a:pPr>
            <a:r>
              <a:rPr lang="en-US" sz="2200" b="1" dirty="0" smtClean="0">
                <a:solidFill>
                  <a:schemeClr val="accent1">
                    <a:lumMod val="75000"/>
                  </a:schemeClr>
                </a:solidFill>
              </a:rPr>
              <a:t>The pathogenesis of HC is not known.</a:t>
            </a:r>
          </a:p>
          <a:p>
            <a:pPr marL="0" indent="0" algn="just">
              <a:lnSpc>
                <a:spcPct val="110000"/>
              </a:lnSpc>
              <a:buFont typeface="Wingdings" pitchFamily="2" charset="2"/>
              <a:buChar char="v"/>
            </a:pPr>
            <a:r>
              <a:rPr lang="en-US" sz="2200" b="1" dirty="0" smtClean="0">
                <a:solidFill>
                  <a:schemeClr val="accent1">
                    <a:lumMod val="75000"/>
                  </a:schemeClr>
                </a:solidFill>
              </a:rPr>
              <a:t>It is assumed that immune, infection, alimentary, and other damaging factors cause persistent inflammatory processes in mucosa (which usually does not go beyond mucous membrane and mucous membrane).</a:t>
            </a:r>
          </a:p>
          <a:p>
            <a:pPr marL="0" indent="0" algn="just">
              <a:lnSpc>
                <a:spcPct val="110000"/>
              </a:lnSpc>
              <a:buFont typeface="Wingdings" pitchFamily="2" charset="2"/>
              <a:buChar char="v"/>
            </a:pPr>
            <a:r>
              <a:rPr lang="en-US" sz="2200" b="1" dirty="0" smtClean="0">
                <a:solidFill>
                  <a:schemeClr val="accent1">
                    <a:lumMod val="75000"/>
                  </a:schemeClr>
                </a:solidFill>
              </a:rPr>
              <a:t>As the inflammatory process continues, pathological changes in the mucous membrane are exacerbated. Initially, colitis and cryptic abscesses occur in the mucous membrane. Then the </a:t>
            </a:r>
            <a:r>
              <a:rPr lang="en-US" sz="2200" b="1" dirty="0" err="1" smtClean="0">
                <a:solidFill>
                  <a:schemeClr val="accent1">
                    <a:lumMod val="75000"/>
                  </a:schemeClr>
                </a:solidFill>
              </a:rPr>
              <a:t>pseudopoly</a:t>
            </a:r>
            <a:r>
              <a:rPr lang="en-US" sz="2200" b="1" dirty="0" smtClean="0">
                <a:solidFill>
                  <a:schemeClr val="accent1">
                    <a:lumMod val="75000"/>
                  </a:schemeClr>
                </a:solidFill>
              </a:rPr>
              <a:t> image appears as a result of edema of the mucous membrane and deepening of the ulcers.</a:t>
            </a:r>
            <a:endParaRPr lang="az-Latn-AZ" sz="2200" b="1" dirty="0">
              <a:solidFill>
                <a:schemeClr val="accent1">
                  <a:lumMod val="75000"/>
                </a:schemeClr>
              </a:solidFill>
            </a:endParaRPr>
          </a:p>
          <a:p>
            <a:pPr algn="just">
              <a:lnSpc>
                <a:spcPct val="110000"/>
              </a:lnSpc>
              <a:buFont typeface="Wingdings" pitchFamily="2" charset="2"/>
              <a:buChar char="v"/>
            </a:pPr>
            <a:r>
              <a:rPr lang="en-US" sz="2200" b="1" dirty="0" smtClean="0">
                <a:solidFill>
                  <a:schemeClr val="accent1">
                    <a:lumMod val="75000"/>
                  </a:schemeClr>
                </a:solidFill>
              </a:rPr>
              <a:t>In the late stages, the final stage changes occur in the mucous membrane: The mucous membrane collapses, wrinkles are lost, severe dysplasia is seen, and the image of the intestinal forms as a tube. Profit is usually not narrowed, but sometimes there can be strictures. Inflammatory changes and ulcers in the mucous membrane cause diarrhea and bleeding. </a:t>
            </a:r>
            <a:endParaRPr lang="az-Latn-AZ" sz="2200" b="1" dirty="0" smtClean="0">
              <a:solidFill>
                <a:schemeClr val="accent1">
                  <a:lumMod val="75000"/>
                </a:schemeClr>
              </a:solidFill>
            </a:endParaRPr>
          </a:p>
          <a:p>
            <a:pPr algn="just">
              <a:lnSpc>
                <a:spcPct val="110000"/>
              </a:lnSpc>
              <a:buFont typeface="Wingdings" pitchFamily="2" charset="2"/>
              <a:buChar char="v"/>
            </a:pPr>
            <a:r>
              <a:rPr lang="en-US" sz="2200" b="1" dirty="0" smtClean="0">
                <a:solidFill>
                  <a:schemeClr val="accent1">
                    <a:lumMod val="75000"/>
                  </a:schemeClr>
                </a:solidFill>
              </a:rPr>
              <a:t>Prolonged dysplasia increases the risk of cancer.</a:t>
            </a:r>
            <a:endParaRPr lang="en-GB" altLang="en-US" sz="2200" b="1" dirty="0" smtClean="0">
              <a:solidFill>
                <a:schemeClr val="accent1">
                  <a:lumMod val="75000"/>
                </a:schemeClr>
              </a:solidFill>
            </a:endParaRPr>
          </a:p>
        </p:txBody>
      </p:sp>
      <p:sp>
        <p:nvSpPr>
          <p:cNvPr id="5" name="Footer Placeholder 4">
            <a:extLst>
              <a:ext uri="{FF2B5EF4-FFF2-40B4-BE49-F238E27FC236}">
                <a16:creationId xmlns:a16="http://schemas.microsoft.com/office/drawing/2014/main" xmlns="" id="{3048D283-D949-4980-9BEF-EBA6BCB0E91D}"/>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9" name="TextBox 8">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6562"/>
                                        </p:tgtEl>
                                        <p:attrNameLst>
                                          <p:attrName>style.visibility</p:attrName>
                                        </p:attrNameLst>
                                      </p:cBhvr>
                                      <p:to>
                                        <p:strVal val="visible"/>
                                      </p:to>
                                    </p:set>
                                    <p:anim calcmode="lin" valueType="num">
                                      <p:cBhvr additive="base">
                                        <p:cTn id="7" dur="500" fill="hold"/>
                                        <p:tgtEl>
                                          <p:spTgt spid="66562"/>
                                        </p:tgtEl>
                                        <p:attrNameLst>
                                          <p:attrName>ppt_x</p:attrName>
                                        </p:attrNameLst>
                                      </p:cBhvr>
                                      <p:tavLst>
                                        <p:tav tm="0">
                                          <p:val>
                                            <p:strVal val="#ppt_x"/>
                                          </p:val>
                                        </p:tav>
                                        <p:tav tm="100000">
                                          <p:val>
                                            <p:strVal val="#ppt_x"/>
                                          </p:val>
                                        </p:tav>
                                      </p:tavLst>
                                    </p:anim>
                                    <p:anim calcmode="lin" valueType="num">
                                      <p:cBhvr additive="base">
                                        <p:cTn id="8" dur="500" fill="hold"/>
                                        <p:tgtEl>
                                          <p:spTgt spid="6656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6563">
                                            <p:txEl>
                                              <p:pRg st="0" end="0"/>
                                            </p:txEl>
                                          </p:spTgt>
                                        </p:tgtEl>
                                        <p:attrNameLst>
                                          <p:attrName>style.visibility</p:attrName>
                                        </p:attrNameLst>
                                      </p:cBhvr>
                                      <p:to>
                                        <p:strVal val="visible"/>
                                      </p:to>
                                    </p:set>
                                    <p:animEffect transition="in" filter="fade">
                                      <p:cBhvr>
                                        <p:cTn id="13" dur="1000"/>
                                        <p:tgtEl>
                                          <p:spTgt spid="66563">
                                            <p:txEl>
                                              <p:pRg st="0" end="0"/>
                                            </p:txEl>
                                          </p:spTgt>
                                        </p:tgtEl>
                                      </p:cBhvr>
                                    </p:animEffect>
                                    <p:anim calcmode="lin" valueType="num">
                                      <p:cBhvr>
                                        <p:cTn id="14" dur="1000" fill="hold"/>
                                        <p:tgtEl>
                                          <p:spTgt spid="6656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6656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66563">
                                            <p:txEl>
                                              <p:pRg st="1" end="1"/>
                                            </p:txEl>
                                          </p:spTgt>
                                        </p:tgtEl>
                                        <p:attrNameLst>
                                          <p:attrName>style.visibility</p:attrName>
                                        </p:attrNameLst>
                                      </p:cBhvr>
                                      <p:to>
                                        <p:strVal val="visible"/>
                                      </p:to>
                                    </p:set>
                                    <p:animEffect transition="in" filter="fade">
                                      <p:cBhvr>
                                        <p:cTn id="20" dur="1000"/>
                                        <p:tgtEl>
                                          <p:spTgt spid="66563">
                                            <p:txEl>
                                              <p:pRg st="1" end="1"/>
                                            </p:txEl>
                                          </p:spTgt>
                                        </p:tgtEl>
                                      </p:cBhvr>
                                    </p:animEffect>
                                    <p:anim calcmode="lin" valueType="num">
                                      <p:cBhvr>
                                        <p:cTn id="21" dur="1000" fill="hold"/>
                                        <p:tgtEl>
                                          <p:spTgt spid="6656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6656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6563">
                                            <p:txEl>
                                              <p:pRg st="2" end="2"/>
                                            </p:txEl>
                                          </p:spTgt>
                                        </p:tgtEl>
                                        <p:attrNameLst>
                                          <p:attrName>style.visibility</p:attrName>
                                        </p:attrNameLst>
                                      </p:cBhvr>
                                      <p:to>
                                        <p:strVal val="visible"/>
                                      </p:to>
                                    </p:set>
                                    <p:animEffect transition="in" filter="fade">
                                      <p:cBhvr>
                                        <p:cTn id="27" dur="1000"/>
                                        <p:tgtEl>
                                          <p:spTgt spid="66563">
                                            <p:txEl>
                                              <p:pRg st="2" end="2"/>
                                            </p:txEl>
                                          </p:spTgt>
                                        </p:tgtEl>
                                      </p:cBhvr>
                                    </p:animEffect>
                                    <p:anim calcmode="lin" valueType="num">
                                      <p:cBhvr>
                                        <p:cTn id="28" dur="1000" fill="hold"/>
                                        <p:tgtEl>
                                          <p:spTgt spid="6656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6656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66563">
                                            <p:txEl>
                                              <p:pRg st="3" end="3"/>
                                            </p:txEl>
                                          </p:spTgt>
                                        </p:tgtEl>
                                        <p:attrNameLst>
                                          <p:attrName>style.visibility</p:attrName>
                                        </p:attrNameLst>
                                      </p:cBhvr>
                                      <p:to>
                                        <p:strVal val="visible"/>
                                      </p:to>
                                    </p:set>
                                    <p:animEffect transition="in" filter="wipe(down)">
                                      <p:cBhvr>
                                        <p:cTn id="34" dur="500"/>
                                        <p:tgtEl>
                                          <p:spTgt spid="665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xmlns="" id="{91307079-CACA-4F1A-8E6E-5EC87F1F6283}"/>
              </a:ext>
            </a:extLst>
          </p:cNvPr>
          <p:cNvSpPr>
            <a:spLocks noGrp="1" noChangeArrowheads="1"/>
          </p:cNvSpPr>
          <p:nvPr>
            <p:ph type="title"/>
          </p:nvPr>
        </p:nvSpPr>
        <p:spPr>
          <a:xfrm>
            <a:off x="3984088" y="80391"/>
            <a:ext cx="4560184" cy="517562"/>
          </a:xfrm>
        </p:spPr>
        <p:txBody>
          <a:bodyPr/>
          <a:lstStyle/>
          <a:p>
            <a:r>
              <a:rPr lang="en-US" sz="3200" dirty="0" smtClean="0">
                <a:solidFill>
                  <a:schemeClr val="accent2">
                    <a:lumMod val="50000"/>
                  </a:schemeClr>
                </a:solidFill>
              </a:rPr>
              <a:t>Classification</a:t>
            </a:r>
            <a:endParaRPr lang="az-Latn-AZ" altLang="en-US" sz="3200" dirty="0">
              <a:solidFill>
                <a:schemeClr val="accent2">
                  <a:lumMod val="50000"/>
                </a:schemeClr>
              </a:solidFill>
            </a:endParaRPr>
          </a:p>
        </p:txBody>
      </p:sp>
      <p:sp>
        <p:nvSpPr>
          <p:cNvPr id="10" name="Footer Placeholder 3">
            <a:extLst>
              <a:ext uri="{FF2B5EF4-FFF2-40B4-BE49-F238E27FC236}">
                <a16:creationId xmlns:a16="http://schemas.microsoft.com/office/drawing/2014/main" xmlns="" id="{72125FCC-DF4F-4379-BACB-F9F5EF3631DA}"/>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22549" name="Text Box 21">
            <a:extLst>
              <a:ext uri="{FF2B5EF4-FFF2-40B4-BE49-F238E27FC236}">
                <a16:creationId xmlns:a16="http://schemas.microsoft.com/office/drawing/2014/main" xmlns="" id="{7FE1AE30-3E4A-4E7A-A688-ABBC4D4C3529}"/>
              </a:ext>
            </a:extLst>
          </p:cNvPr>
          <p:cNvSpPr txBox="1">
            <a:spLocks noChangeArrowheads="1"/>
          </p:cNvSpPr>
          <p:nvPr/>
        </p:nvSpPr>
        <p:spPr bwMode="auto">
          <a:xfrm>
            <a:off x="3765519" y="703515"/>
            <a:ext cx="4595399" cy="5232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800" b="1" dirty="0" smtClean="0">
                <a:solidFill>
                  <a:schemeClr val="accent1">
                    <a:lumMod val="75000"/>
                  </a:schemeClr>
                </a:solidFill>
              </a:rPr>
              <a:t>According to localization</a:t>
            </a:r>
            <a:endParaRPr lang="en-US" altLang="en-US" sz="2800" b="1" dirty="0">
              <a:solidFill>
                <a:schemeClr val="accent1">
                  <a:lumMod val="75000"/>
                </a:schemeClr>
              </a:solidFill>
            </a:endParaRPr>
          </a:p>
        </p:txBody>
      </p:sp>
      <p:sp>
        <p:nvSpPr>
          <p:cNvPr id="22550" name="Text Box 22">
            <a:extLst>
              <a:ext uri="{FF2B5EF4-FFF2-40B4-BE49-F238E27FC236}">
                <a16:creationId xmlns:a16="http://schemas.microsoft.com/office/drawing/2014/main" xmlns="" id="{CC625DBB-4412-4A4D-8722-5AA8317EDD8E}"/>
              </a:ext>
            </a:extLst>
          </p:cNvPr>
          <p:cNvSpPr txBox="1">
            <a:spLocks noChangeArrowheads="1"/>
          </p:cNvSpPr>
          <p:nvPr/>
        </p:nvSpPr>
        <p:spPr bwMode="auto">
          <a:xfrm>
            <a:off x="191344" y="2561129"/>
            <a:ext cx="4941866"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sv-SE" sz="2400" b="1" dirty="0" smtClean="0">
                <a:solidFill>
                  <a:schemeClr val="accent1">
                    <a:lumMod val="75000"/>
                  </a:schemeClr>
                </a:solidFill>
              </a:rPr>
              <a:t>Proctite or proctosigmoidite - 30-50%</a:t>
            </a:r>
            <a:endParaRPr lang="en-US" altLang="en-US" sz="2400" b="1" dirty="0">
              <a:solidFill>
                <a:schemeClr val="accent1">
                  <a:lumMod val="75000"/>
                </a:schemeClr>
              </a:solidFill>
            </a:endParaRPr>
          </a:p>
        </p:txBody>
      </p:sp>
      <p:sp>
        <p:nvSpPr>
          <p:cNvPr id="22551" name="Text Box 23">
            <a:extLst>
              <a:ext uri="{FF2B5EF4-FFF2-40B4-BE49-F238E27FC236}">
                <a16:creationId xmlns:a16="http://schemas.microsoft.com/office/drawing/2014/main" xmlns="" id="{F1D4ABB6-FF7B-40A6-A206-33887A5BC051}"/>
              </a:ext>
            </a:extLst>
          </p:cNvPr>
          <p:cNvSpPr txBox="1">
            <a:spLocks noChangeArrowheads="1"/>
          </p:cNvSpPr>
          <p:nvPr/>
        </p:nvSpPr>
        <p:spPr bwMode="auto">
          <a:xfrm>
            <a:off x="3924259" y="3026804"/>
            <a:ext cx="4277919" cy="83099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chemeClr val="accent1">
                    <a:lumMod val="75000"/>
                  </a:schemeClr>
                </a:solidFill>
              </a:rPr>
              <a:t>Left colon (up to the curvature of the spleen) - 20-30%</a:t>
            </a:r>
            <a:endParaRPr lang="en-US" altLang="en-US" sz="2400" b="1" dirty="0">
              <a:solidFill>
                <a:schemeClr val="accent1">
                  <a:lumMod val="75000"/>
                </a:schemeClr>
              </a:solidFill>
            </a:endParaRPr>
          </a:p>
        </p:txBody>
      </p:sp>
      <p:cxnSp>
        <p:nvCxnSpPr>
          <p:cNvPr id="3" name="Straight Arrow Connector 2">
            <a:extLst>
              <a:ext uri="{FF2B5EF4-FFF2-40B4-BE49-F238E27FC236}">
                <a16:creationId xmlns:a16="http://schemas.microsoft.com/office/drawing/2014/main" xmlns="" id="{EB9468B7-02AB-41E9-AFF1-A7EFDF2CDE73}"/>
              </a:ext>
            </a:extLst>
          </p:cNvPr>
          <p:cNvCxnSpPr>
            <a:stCxn id="22549" idx="2"/>
            <a:endCxn id="22550" idx="0"/>
          </p:cNvCxnSpPr>
          <p:nvPr/>
        </p:nvCxnSpPr>
        <p:spPr>
          <a:xfrm flipH="1">
            <a:off x="2662277" y="1226735"/>
            <a:ext cx="3400942" cy="13343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xmlns="" id="{6C1BE2E9-5FD9-4143-8F1E-A4233D1DA94F}"/>
              </a:ext>
            </a:extLst>
          </p:cNvPr>
          <p:cNvCxnSpPr>
            <a:cxnSpLocks/>
            <a:stCxn id="22549" idx="2"/>
            <a:endCxn id="22551" idx="0"/>
          </p:cNvCxnSpPr>
          <p:nvPr/>
        </p:nvCxnSpPr>
        <p:spPr>
          <a:xfrm>
            <a:off x="6063219" y="1226735"/>
            <a:ext cx="0" cy="18000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cxnSp>
        <p:nvCxnSpPr>
          <p:cNvPr id="23" name="Прямая со стрелкой 22"/>
          <p:cNvCxnSpPr>
            <a:stCxn id="22549" idx="2"/>
          </p:cNvCxnSpPr>
          <p:nvPr/>
        </p:nvCxnSpPr>
        <p:spPr>
          <a:xfrm>
            <a:off x="6063219" y="1226735"/>
            <a:ext cx="3777197" cy="114972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9" name="Прямоугольник 28"/>
          <p:cNvSpPr/>
          <p:nvPr/>
        </p:nvSpPr>
        <p:spPr>
          <a:xfrm>
            <a:off x="7176120" y="2376462"/>
            <a:ext cx="4593879" cy="830997"/>
          </a:xfrm>
          <a:prstGeom prst="rect">
            <a:avLst/>
          </a:prstGeom>
        </p:spPr>
        <p:txBody>
          <a:bodyPr wrap="square">
            <a:spAutoFit/>
          </a:bodyPr>
          <a:lstStyle/>
          <a:p>
            <a:pPr algn="ctr"/>
            <a:r>
              <a:rPr lang="en-US" sz="2400" b="1" dirty="0" err="1" smtClean="0">
                <a:solidFill>
                  <a:schemeClr val="accent1">
                    <a:lumMod val="75000"/>
                  </a:schemeClr>
                </a:solidFill>
              </a:rPr>
              <a:t>Pancolitis</a:t>
            </a:r>
            <a:r>
              <a:rPr lang="en-US" sz="2400" b="1" dirty="0" smtClean="0">
                <a:solidFill>
                  <a:schemeClr val="accent1">
                    <a:lumMod val="75000"/>
                  </a:schemeClr>
                </a:solidFill>
              </a:rPr>
              <a:t> (from the curvature of the spleen to the proximal) - 20%</a:t>
            </a:r>
            <a:endParaRPr lang="ru-RU" sz="2400" b="1" dirty="0">
              <a:solidFill>
                <a:schemeClr val="accent1">
                  <a:lumMod val="75000"/>
                </a:schemeClr>
              </a:solidFill>
            </a:endParaRPr>
          </a:p>
        </p:txBody>
      </p:sp>
      <p:pic>
        <p:nvPicPr>
          <p:cNvPr id="307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809720" y="4000504"/>
            <a:ext cx="9099834" cy="24288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917615266"/>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2550"/>
                                        </p:tgtEl>
                                        <p:attrNameLst>
                                          <p:attrName>style.visibility</p:attrName>
                                        </p:attrNameLst>
                                      </p:cBhvr>
                                      <p:to>
                                        <p:strVal val="visible"/>
                                      </p:to>
                                    </p:set>
                                    <p:animEffect transition="in" filter="wheel(1)">
                                      <p:cBhvr>
                                        <p:cTn id="7" dur="2000"/>
                                        <p:tgtEl>
                                          <p:spTgt spid="22550"/>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22551"/>
                                        </p:tgtEl>
                                        <p:attrNameLst>
                                          <p:attrName>style.visibility</p:attrName>
                                        </p:attrNameLst>
                                      </p:cBhvr>
                                      <p:to>
                                        <p:strVal val="visible"/>
                                      </p:to>
                                    </p:set>
                                    <p:anim calcmode="lin" valueType="num">
                                      <p:cBhvr>
                                        <p:cTn id="12" dur="1000" fill="hold"/>
                                        <p:tgtEl>
                                          <p:spTgt spid="22551"/>
                                        </p:tgtEl>
                                        <p:attrNameLst>
                                          <p:attrName>ppt_w</p:attrName>
                                        </p:attrNameLst>
                                      </p:cBhvr>
                                      <p:tavLst>
                                        <p:tav tm="0">
                                          <p:val>
                                            <p:fltVal val="0"/>
                                          </p:val>
                                        </p:tav>
                                        <p:tav tm="100000">
                                          <p:val>
                                            <p:strVal val="#ppt_w"/>
                                          </p:val>
                                        </p:tav>
                                      </p:tavLst>
                                    </p:anim>
                                    <p:anim calcmode="lin" valueType="num">
                                      <p:cBhvr>
                                        <p:cTn id="13" dur="1000" fill="hold"/>
                                        <p:tgtEl>
                                          <p:spTgt spid="22551"/>
                                        </p:tgtEl>
                                        <p:attrNameLst>
                                          <p:attrName>ppt_h</p:attrName>
                                        </p:attrNameLst>
                                      </p:cBhvr>
                                      <p:tavLst>
                                        <p:tav tm="0">
                                          <p:val>
                                            <p:fltVal val="0"/>
                                          </p:val>
                                        </p:tav>
                                        <p:tav tm="100000">
                                          <p:val>
                                            <p:strVal val="#ppt_h"/>
                                          </p:val>
                                        </p:tav>
                                      </p:tavLst>
                                    </p:anim>
                                    <p:anim calcmode="lin" valueType="num">
                                      <p:cBhvr>
                                        <p:cTn id="14" dur="1000" fill="hold"/>
                                        <p:tgtEl>
                                          <p:spTgt spid="22551"/>
                                        </p:tgtEl>
                                        <p:attrNameLst>
                                          <p:attrName>style.rotation</p:attrName>
                                        </p:attrNameLst>
                                      </p:cBhvr>
                                      <p:tavLst>
                                        <p:tav tm="0">
                                          <p:val>
                                            <p:fltVal val="90"/>
                                          </p:val>
                                        </p:tav>
                                        <p:tav tm="100000">
                                          <p:val>
                                            <p:fltVal val="0"/>
                                          </p:val>
                                        </p:tav>
                                      </p:tavLst>
                                    </p:anim>
                                    <p:animEffect transition="in" filter="fade">
                                      <p:cBhvr>
                                        <p:cTn id="15" dur="1000"/>
                                        <p:tgtEl>
                                          <p:spTgt spid="22551"/>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2530"/>
                                        </p:tgtEl>
                                        <p:attrNameLst>
                                          <p:attrName>style.visibility</p:attrName>
                                        </p:attrNameLst>
                                      </p:cBhvr>
                                      <p:to>
                                        <p:strVal val="visible"/>
                                      </p:to>
                                    </p:set>
                                    <p:animEffect transition="in" filter="fade">
                                      <p:cBhvr>
                                        <p:cTn id="20" dur="1000"/>
                                        <p:tgtEl>
                                          <p:spTgt spid="22530"/>
                                        </p:tgtEl>
                                      </p:cBhvr>
                                    </p:animEffect>
                                    <p:anim calcmode="lin" valueType="num">
                                      <p:cBhvr>
                                        <p:cTn id="21" dur="1000" fill="hold"/>
                                        <p:tgtEl>
                                          <p:spTgt spid="22530"/>
                                        </p:tgtEl>
                                        <p:attrNameLst>
                                          <p:attrName>ppt_x</p:attrName>
                                        </p:attrNameLst>
                                      </p:cBhvr>
                                      <p:tavLst>
                                        <p:tav tm="0">
                                          <p:val>
                                            <p:strVal val="#ppt_x"/>
                                          </p:val>
                                        </p:tav>
                                        <p:tav tm="100000">
                                          <p:val>
                                            <p:strVal val="#ppt_x"/>
                                          </p:val>
                                        </p:tav>
                                      </p:tavLst>
                                    </p:anim>
                                    <p:anim calcmode="lin" valueType="num">
                                      <p:cBhvr>
                                        <p:cTn id="22" dur="1000" fill="hold"/>
                                        <p:tgtEl>
                                          <p:spTgt spid="22530"/>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2549"/>
                                        </p:tgtEl>
                                        <p:attrNameLst>
                                          <p:attrName>style.visibility</p:attrName>
                                        </p:attrNameLst>
                                      </p:cBhvr>
                                      <p:to>
                                        <p:strVal val="visible"/>
                                      </p:to>
                                    </p:set>
                                    <p:animEffect transition="in" filter="fade">
                                      <p:cBhvr>
                                        <p:cTn id="27" dur="1000"/>
                                        <p:tgtEl>
                                          <p:spTgt spid="22549"/>
                                        </p:tgtEl>
                                      </p:cBhvr>
                                    </p:animEffect>
                                    <p:anim calcmode="lin" valueType="num">
                                      <p:cBhvr>
                                        <p:cTn id="28" dur="1000" fill="hold"/>
                                        <p:tgtEl>
                                          <p:spTgt spid="22549"/>
                                        </p:tgtEl>
                                        <p:attrNameLst>
                                          <p:attrName>ppt_x</p:attrName>
                                        </p:attrNameLst>
                                      </p:cBhvr>
                                      <p:tavLst>
                                        <p:tav tm="0">
                                          <p:val>
                                            <p:strVal val="#ppt_x"/>
                                          </p:val>
                                        </p:tav>
                                        <p:tav tm="100000">
                                          <p:val>
                                            <p:strVal val="#ppt_x"/>
                                          </p:val>
                                        </p:tav>
                                      </p:tavLst>
                                    </p:anim>
                                    <p:anim calcmode="lin" valueType="num">
                                      <p:cBhvr>
                                        <p:cTn id="29" dur="1000" fill="hold"/>
                                        <p:tgtEl>
                                          <p:spTgt spid="2254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randombar(horizontal)">
                                      <p:cBhvr>
                                        <p:cTn id="34" dur="50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randombar(horizontal)">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21" presetClass="entr" presetSubtype="1" fill="hold"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heel(1)">
                                      <p:cBhvr>
                                        <p:cTn id="44" dur="2000"/>
                                        <p:tgtEl>
                                          <p:spTgt spid="23"/>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p:cTn id="49" dur="1000" fill="hold"/>
                                        <p:tgtEl>
                                          <p:spTgt spid="29"/>
                                        </p:tgtEl>
                                        <p:attrNameLst>
                                          <p:attrName>ppt_w</p:attrName>
                                        </p:attrNameLst>
                                      </p:cBhvr>
                                      <p:tavLst>
                                        <p:tav tm="0">
                                          <p:val>
                                            <p:fltVal val="0"/>
                                          </p:val>
                                        </p:tav>
                                        <p:tav tm="100000">
                                          <p:val>
                                            <p:strVal val="#ppt_w"/>
                                          </p:val>
                                        </p:tav>
                                      </p:tavLst>
                                    </p:anim>
                                    <p:anim calcmode="lin" valueType="num">
                                      <p:cBhvr>
                                        <p:cTn id="50" dur="1000" fill="hold"/>
                                        <p:tgtEl>
                                          <p:spTgt spid="29"/>
                                        </p:tgtEl>
                                        <p:attrNameLst>
                                          <p:attrName>ppt_h</p:attrName>
                                        </p:attrNameLst>
                                      </p:cBhvr>
                                      <p:tavLst>
                                        <p:tav tm="0">
                                          <p:val>
                                            <p:fltVal val="0"/>
                                          </p:val>
                                        </p:tav>
                                        <p:tav tm="100000">
                                          <p:val>
                                            <p:strVal val="#ppt_h"/>
                                          </p:val>
                                        </p:tav>
                                      </p:tavLst>
                                    </p:anim>
                                    <p:anim calcmode="lin" valueType="num">
                                      <p:cBhvr>
                                        <p:cTn id="51" dur="1000" fill="hold"/>
                                        <p:tgtEl>
                                          <p:spTgt spid="29"/>
                                        </p:tgtEl>
                                        <p:attrNameLst>
                                          <p:attrName>style.rotation</p:attrName>
                                        </p:attrNameLst>
                                      </p:cBhvr>
                                      <p:tavLst>
                                        <p:tav tm="0">
                                          <p:val>
                                            <p:fltVal val="90"/>
                                          </p:val>
                                        </p:tav>
                                        <p:tav tm="100000">
                                          <p:val>
                                            <p:fltVal val="0"/>
                                          </p:val>
                                        </p:tav>
                                      </p:tavLst>
                                    </p:anim>
                                    <p:animEffect transition="in" filter="fade">
                                      <p:cBhvr>
                                        <p:cTn id="52" dur="10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3074"/>
                                        </p:tgtEl>
                                        <p:attrNameLst>
                                          <p:attrName>style.visibility</p:attrName>
                                        </p:attrNameLst>
                                      </p:cBhvr>
                                      <p:to>
                                        <p:strVal val="visible"/>
                                      </p:to>
                                    </p:set>
                                    <p:anim calcmode="lin" valueType="num">
                                      <p:cBhvr>
                                        <p:cTn id="57" dur="500" fill="hold"/>
                                        <p:tgtEl>
                                          <p:spTgt spid="3074"/>
                                        </p:tgtEl>
                                        <p:attrNameLst>
                                          <p:attrName>ppt_w</p:attrName>
                                        </p:attrNameLst>
                                      </p:cBhvr>
                                      <p:tavLst>
                                        <p:tav tm="0">
                                          <p:val>
                                            <p:fltVal val="0"/>
                                          </p:val>
                                        </p:tav>
                                        <p:tav tm="100000">
                                          <p:val>
                                            <p:strVal val="#ppt_w"/>
                                          </p:val>
                                        </p:tav>
                                      </p:tavLst>
                                    </p:anim>
                                    <p:anim calcmode="lin" valueType="num">
                                      <p:cBhvr>
                                        <p:cTn id="58" dur="500" fill="hold"/>
                                        <p:tgtEl>
                                          <p:spTgt spid="3074"/>
                                        </p:tgtEl>
                                        <p:attrNameLst>
                                          <p:attrName>ppt_h</p:attrName>
                                        </p:attrNameLst>
                                      </p:cBhvr>
                                      <p:tavLst>
                                        <p:tav tm="0">
                                          <p:val>
                                            <p:fltVal val="0"/>
                                          </p:val>
                                        </p:tav>
                                        <p:tav tm="100000">
                                          <p:val>
                                            <p:strVal val="#ppt_h"/>
                                          </p:val>
                                        </p:tav>
                                      </p:tavLst>
                                    </p:anim>
                                    <p:animEffect transition="in" filter="fade">
                                      <p:cBhvr>
                                        <p:cTn id="59"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49" grpId="0"/>
      <p:bldP spid="22550" grpId="0"/>
      <p:bldP spid="22551"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xmlns="" id="{089AB77C-45DE-4520-A3D3-C234E5AE497A}"/>
              </a:ext>
            </a:extLst>
          </p:cNvPr>
          <p:cNvSpPr>
            <a:spLocks noGrp="1" noChangeArrowheads="1"/>
          </p:cNvSpPr>
          <p:nvPr>
            <p:ph type="title"/>
          </p:nvPr>
        </p:nvSpPr>
        <p:spPr>
          <a:xfrm>
            <a:off x="3120622" y="157035"/>
            <a:ext cx="5569354" cy="369332"/>
          </a:xfrm>
        </p:spPr>
        <p:txBody>
          <a:bodyPr>
            <a:noAutofit/>
          </a:bodyPr>
          <a:lstStyle/>
          <a:p>
            <a:r>
              <a:rPr lang="en-US" sz="3200" dirty="0" smtClean="0">
                <a:solidFill>
                  <a:schemeClr val="accent2">
                    <a:lumMod val="50000"/>
                  </a:schemeClr>
                </a:solidFill>
              </a:rPr>
              <a:t>Classification</a:t>
            </a:r>
            <a:endParaRPr lang="en-US" altLang="en-US" sz="3200" dirty="0">
              <a:solidFill>
                <a:schemeClr val="accent6">
                  <a:lumMod val="50000"/>
                </a:schemeClr>
              </a:solidFill>
            </a:endParaRPr>
          </a:p>
        </p:txBody>
      </p:sp>
      <p:sp>
        <p:nvSpPr>
          <p:cNvPr id="29" name="Footer Placeholder 3">
            <a:extLst>
              <a:ext uri="{FF2B5EF4-FFF2-40B4-BE49-F238E27FC236}">
                <a16:creationId xmlns:a16="http://schemas.microsoft.com/office/drawing/2014/main" xmlns="" id="{F233A090-2518-47B6-A0B6-2F925D0CB8C2}"/>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25626" name="Text Box 26">
            <a:extLst>
              <a:ext uri="{FF2B5EF4-FFF2-40B4-BE49-F238E27FC236}">
                <a16:creationId xmlns:a16="http://schemas.microsoft.com/office/drawing/2014/main" xmlns="" id="{D9CF8718-8CA9-4BBC-8F1A-6CCAD78289A0}"/>
              </a:ext>
            </a:extLst>
          </p:cNvPr>
          <p:cNvSpPr txBox="1">
            <a:spLocks noChangeArrowheads="1"/>
          </p:cNvSpPr>
          <p:nvPr/>
        </p:nvSpPr>
        <p:spPr bwMode="auto">
          <a:xfrm>
            <a:off x="2135560" y="1467298"/>
            <a:ext cx="7031535" cy="181588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tr-TR" altLang="en-US" sz="2400" b="1" dirty="0"/>
              <a:t>	</a:t>
            </a:r>
            <a:endParaRPr lang="az-Latn-AZ" altLang="en-US" sz="2400" b="1" dirty="0" smtClean="0"/>
          </a:p>
          <a:p>
            <a:pPr algn="ctr"/>
            <a:r>
              <a:rPr lang="en-US" sz="2400" b="1" dirty="0" smtClean="0">
                <a:solidFill>
                  <a:schemeClr val="accent2">
                    <a:lumMod val="50000"/>
                  </a:schemeClr>
                </a:solidFill>
              </a:rPr>
              <a:t>Light degree</a:t>
            </a:r>
          </a:p>
          <a:p>
            <a:pPr algn="ctr"/>
            <a:r>
              <a:rPr lang="en-US" sz="2000" b="1" dirty="0" smtClean="0"/>
              <a:t>Daily diarrhea is less than 4 times, less bloody or bloodless, no general symptoms (anemia, tachycardia, fever, weight loss), EPS is normal. It occurs in 25-30% of cases</a:t>
            </a:r>
            <a:r>
              <a:rPr lang="en-US" sz="2400" dirty="0" smtClean="0"/>
              <a:t>.</a:t>
            </a:r>
            <a:endParaRPr lang="en-US" altLang="en-US" sz="2400" b="1" i="1" dirty="0"/>
          </a:p>
        </p:txBody>
      </p:sp>
      <p:sp>
        <p:nvSpPr>
          <p:cNvPr id="25627" name="Text Box 27">
            <a:extLst>
              <a:ext uri="{FF2B5EF4-FFF2-40B4-BE49-F238E27FC236}">
                <a16:creationId xmlns:a16="http://schemas.microsoft.com/office/drawing/2014/main" xmlns="" id="{9BA7042C-3603-449D-BEC9-73C8BEC85EA5}"/>
              </a:ext>
            </a:extLst>
          </p:cNvPr>
          <p:cNvSpPr txBox="1">
            <a:spLocks noChangeArrowheads="1"/>
          </p:cNvSpPr>
          <p:nvPr/>
        </p:nvSpPr>
        <p:spPr bwMode="auto">
          <a:xfrm>
            <a:off x="2135560" y="3429000"/>
            <a:ext cx="6696744" cy="138499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chemeClr val="accent2">
                    <a:lumMod val="50000"/>
                  </a:schemeClr>
                </a:solidFill>
              </a:rPr>
              <a:t>Middle degree</a:t>
            </a:r>
            <a:endParaRPr lang="az-Latn-AZ" sz="2400" b="1" dirty="0">
              <a:solidFill>
                <a:schemeClr val="accent2">
                  <a:lumMod val="50000"/>
                </a:schemeClr>
              </a:solidFill>
            </a:endParaRPr>
          </a:p>
          <a:p>
            <a:pPr algn="just"/>
            <a:r>
              <a:rPr lang="en-US" sz="2000" b="1" dirty="0" smtClean="0">
                <a:solidFill>
                  <a:schemeClr val="accent6">
                    <a:lumMod val="50000"/>
                  </a:schemeClr>
                </a:solidFill>
              </a:rPr>
              <a:t>There is bloody diarrhea 4-6 times daily, the pain is mild but permanent, there are some general symptoms (temperature ˂ 37.5ºC, weak anemia, weight loss) - (25-30%)</a:t>
            </a:r>
            <a:endParaRPr lang="tr-TR" altLang="en-US" sz="2000" b="1" dirty="0">
              <a:solidFill>
                <a:schemeClr val="accent6">
                  <a:lumMod val="50000"/>
                </a:schemeClr>
              </a:solidFill>
            </a:endParaRPr>
          </a:p>
        </p:txBody>
      </p:sp>
      <p:sp>
        <p:nvSpPr>
          <p:cNvPr id="25628" name="Text Box 28">
            <a:extLst>
              <a:ext uri="{FF2B5EF4-FFF2-40B4-BE49-F238E27FC236}">
                <a16:creationId xmlns:a16="http://schemas.microsoft.com/office/drawing/2014/main" xmlns="" id="{2FB00DE8-FA5B-41E6-B3BE-458CB689B783}"/>
              </a:ext>
            </a:extLst>
          </p:cNvPr>
          <p:cNvSpPr txBox="1">
            <a:spLocks noChangeArrowheads="1"/>
          </p:cNvSpPr>
          <p:nvPr/>
        </p:nvSpPr>
        <p:spPr bwMode="auto">
          <a:xfrm>
            <a:off x="2207569" y="4941168"/>
            <a:ext cx="7056783" cy="169277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chemeClr val="accent2">
                    <a:lumMod val="50000"/>
                  </a:schemeClr>
                </a:solidFill>
              </a:rPr>
              <a:t>Severe degree</a:t>
            </a:r>
            <a:endParaRPr lang="az-Latn-AZ" sz="2400" b="1" dirty="0">
              <a:solidFill>
                <a:schemeClr val="accent2">
                  <a:lumMod val="50000"/>
                </a:schemeClr>
              </a:solidFill>
            </a:endParaRPr>
          </a:p>
          <a:p>
            <a:pPr algn="just"/>
            <a:r>
              <a:rPr lang="en-US" sz="2000" b="1" dirty="0" smtClean="0">
                <a:solidFill>
                  <a:srgbClr val="C00000"/>
                </a:solidFill>
                <a:effectLst>
                  <a:outerShdw blurRad="38100" dist="38100" dir="2700000" algn="tl">
                    <a:srgbClr val="000000">
                      <a:alpha val="43137"/>
                    </a:srgbClr>
                  </a:outerShdw>
                </a:effectLst>
              </a:rPr>
              <a:t>Daily diarrhea is more than 6 times and bloody, persistent severe pain, severe systemic symptoms: temperature ≥37.5ºC, tachycardia ≥90, anemia (hemoglobin ˂10.5 g / </a:t>
            </a:r>
            <a:r>
              <a:rPr lang="en-US" sz="2000" b="1" dirty="0" err="1" smtClean="0">
                <a:solidFill>
                  <a:srgbClr val="C00000"/>
                </a:solidFill>
                <a:effectLst>
                  <a:outerShdw blurRad="38100" dist="38100" dir="2700000" algn="tl">
                    <a:srgbClr val="000000">
                      <a:alpha val="43137"/>
                    </a:srgbClr>
                  </a:outerShdw>
                </a:effectLst>
              </a:rPr>
              <a:t>dL</a:t>
            </a:r>
            <a:r>
              <a:rPr lang="en-US" sz="2000" b="1" dirty="0" smtClean="0">
                <a:solidFill>
                  <a:srgbClr val="C00000"/>
                </a:solidFill>
                <a:effectLst>
                  <a:outerShdw blurRad="38100" dist="38100" dir="2700000" algn="tl">
                    <a:srgbClr val="000000">
                      <a:alpha val="43137"/>
                    </a:srgbClr>
                  </a:outerShdw>
                </a:effectLst>
              </a:rPr>
              <a:t>) and EPS ≥30 mm / h</a:t>
            </a:r>
            <a:endParaRPr lang="en-US" altLang="en-US" sz="2000" b="1" dirty="0">
              <a:solidFill>
                <a:srgbClr val="C00000"/>
              </a:solidFill>
              <a:effectLst>
                <a:outerShdw blurRad="38100" dist="38100" dir="2700000" algn="tl">
                  <a:srgbClr val="000000">
                    <a:alpha val="43137"/>
                  </a:srgbClr>
                </a:outerShdw>
              </a:effectLst>
            </a:endParaRPr>
          </a:p>
        </p:txBody>
      </p:sp>
      <p:cxnSp>
        <p:nvCxnSpPr>
          <p:cNvPr id="25643" name="AutoShape 43">
            <a:extLst>
              <a:ext uri="{FF2B5EF4-FFF2-40B4-BE49-F238E27FC236}">
                <a16:creationId xmlns:a16="http://schemas.microsoft.com/office/drawing/2014/main" xmlns="" id="{BAD37F7F-E776-47F6-9706-7BEAAC5CCF85}"/>
              </a:ext>
            </a:extLst>
          </p:cNvPr>
          <p:cNvCxnSpPr>
            <a:cxnSpLocks noChangeShapeType="1"/>
            <a:stCxn id="25626" idx="2"/>
            <a:endCxn id="25627" idx="0"/>
          </p:cNvCxnSpPr>
          <p:nvPr/>
        </p:nvCxnSpPr>
        <p:spPr bwMode="auto">
          <a:xfrm rot="5400000">
            <a:off x="5494720" y="3272392"/>
            <a:ext cx="145820" cy="167396"/>
          </a:xfrm>
          <a:prstGeom prst="bentConnector3">
            <a:avLst>
              <a:gd name="adj1" fmla="val 50000"/>
            </a:avLst>
          </a:prstGeom>
          <a:noFill/>
          <a:ln w="28575">
            <a:solidFill>
              <a:schemeClr val="accent1">
                <a:lumMod val="75000"/>
              </a:schemeClr>
            </a:solidFill>
            <a:miter lim="800000"/>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5644" name="AutoShape 44">
            <a:extLst>
              <a:ext uri="{FF2B5EF4-FFF2-40B4-BE49-F238E27FC236}">
                <a16:creationId xmlns:a16="http://schemas.microsoft.com/office/drawing/2014/main" xmlns="" id="{8163032A-8D8F-477A-B12C-B20F76C9FEC1}"/>
              </a:ext>
            </a:extLst>
          </p:cNvPr>
          <p:cNvCxnSpPr>
            <a:cxnSpLocks noChangeShapeType="1"/>
            <a:stCxn id="25627" idx="2"/>
            <a:endCxn id="25628" idx="0"/>
          </p:cNvCxnSpPr>
          <p:nvPr/>
        </p:nvCxnSpPr>
        <p:spPr bwMode="auto">
          <a:xfrm rot="16200000" flipH="1">
            <a:off x="5546360" y="4751566"/>
            <a:ext cx="127173" cy="252029"/>
          </a:xfrm>
          <a:prstGeom prst="bentConnector3">
            <a:avLst>
              <a:gd name="adj1" fmla="val 50000"/>
            </a:avLst>
          </a:prstGeom>
          <a:noFill/>
          <a:ln w="28575">
            <a:solidFill>
              <a:schemeClr val="accent1">
                <a:lumMod val="75000"/>
              </a:schemeClr>
            </a:solidFill>
            <a:miter lim="800000"/>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03" name="TextBox 102">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99" name="Прямоугольник 98"/>
          <p:cNvSpPr/>
          <p:nvPr/>
        </p:nvSpPr>
        <p:spPr>
          <a:xfrm>
            <a:off x="263353" y="836712"/>
            <a:ext cx="11593286" cy="861774"/>
          </a:xfrm>
          <a:prstGeom prst="rect">
            <a:avLst/>
          </a:prstGeom>
        </p:spPr>
        <p:txBody>
          <a:bodyPr wrap="square">
            <a:spAutoFit/>
          </a:bodyPr>
          <a:lstStyle/>
          <a:p>
            <a:pPr algn="ctr"/>
            <a:r>
              <a:rPr lang="en-US" sz="2200" b="1" dirty="0" smtClean="0">
                <a:solidFill>
                  <a:schemeClr val="accent1">
                    <a:lumMod val="75000"/>
                  </a:schemeClr>
                </a:solidFill>
                <a:effectLst>
                  <a:outerShdw blurRad="38100" dist="38100" dir="2700000" algn="tl">
                    <a:srgbClr val="000000">
                      <a:alpha val="43137"/>
                    </a:srgbClr>
                  </a:outerShdw>
                </a:effectLst>
              </a:rPr>
              <a:t>According to the number and severity of diarrhea, common symptoms and the amount of EPS the acute phase of ulcerative colitis is divided into 3 severity levels</a:t>
            </a:r>
            <a:r>
              <a:rPr lang="az-Latn-AZ" sz="2800" b="1" dirty="0" smtClean="0">
                <a:solidFill>
                  <a:srgbClr val="C00000"/>
                </a:solidFill>
                <a:effectLst>
                  <a:outerShdw blurRad="38100" dist="38100" dir="2700000" algn="tl">
                    <a:srgbClr val="000000">
                      <a:alpha val="43137"/>
                    </a:srgbClr>
                  </a:outerShdw>
                </a:effectLst>
              </a:rPr>
              <a:t> (Montreal Classification):</a:t>
            </a:r>
            <a:endParaRPr lang="ru-RU" sz="2800" b="1" dirty="0">
              <a:solidFill>
                <a:srgbClr val="C0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5626">
                                            <p:txEl>
                                              <p:pRg st="1" end="1"/>
                                            </p:txEl>
                                          </p:spTgt>
                                        </p:tgtEl>
                                        <p:attrNameLst>
                                          <p:attrName>style.visibility</p:attrName>
                                        </p:attrNameLst>
                                      </p:cBhvr>
                                      <p:to>
                                        <p:strVal val="visible"/>
                                      </p:to>
                                    </p:set>
                                    <p:animEffect transition="in" filter="fade">
                                      <p:cBhvr>
                                        <p:cTn id="7" dur="1000"/>
                                        <p:tgtEl>
                                          <p:spTgt spid="25626">
                                            <p:txEl>
                                              <p:pRg st="1" end="1"/>
                                            </p:txEl>
                                          </p:spTgt>
                                        </p:tgtEl>
                                      </p:cBhvr>
                                    </p:animEffect>
                                    <p:anim calcmode="lin" valueType="num">
                                      <p:cBhvr>
                                        <p:cTn id="8" dur="1000" fill="hold"/>
                                        <p:tgtEl>
                                          <p:spTgt spid="2562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5626">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5626">
                                            <p:txEl>
                                              <p:pRg st="2" end="2"/>
                                            </p:txEl>
                                          </p:spTgt>
                                        </p:tgtEl>
                                        <p:attrNameLst>
                                          <p:attrName>style.visibility</p:attrName>
                                        </p:attrNameLst>
                                      </p:cBhvr>
                                      <p:to>
                                        <p:strVal val="visible"/>
                                      </p:to>
                                    </p:set>
                                    <p:animEffect transition="in" filter="fade">
                                      <p:cBhvr>
                                        <p:cTn id="12" dur="1000"/>
                                        <p:tgtEl>
                                          <p:spTgt spid="25626">
                                            <p:txEl>
                                              <p:pRg st="2" end="2"/>
                                            </p:txEl>
                                          </p:spTgt>
                                        </p:tgtEl>
                                      </p:cBhvr>
                                    </p:animEffect>
                                    <p:anim calcmode="lin" valueType="num">
                                      <p:cBhvr>
                                        <p:cTn id="13" dur="1000" fill="hold"/>
                                        <p:tgtEl>
                                          <p:spTgt spid="25626">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2562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5643"/>
                                        </p:tgtEl>
                                        <p:attrNameLst>
                                          <p:attrName>style.visibility</p:attrName>
                                        </p:attrNameLst>
                                      </p:cBhvr>
                                      <p:to>
                                        <p:strVal val="visible"/>
                                      </p:to>
                                    </p:set>
                                    <p:animEffect transition="in" filter="barn(inVertical)">
                                      <p:cBhvr>
                                        <p:cTn id="19" dur="500"/>
                                        <p:tgtEl>
                                          <p:spTgt spid="2564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25627"/>
                                        </p:tgtEl>
                                        <p:attrNameLst>
                                          <p:attrName>style.visibility</p:attrName>
                                        </p:attrNameLst>
                                      </p:cBhvr>
                                      <p:to>
                                        <p:strVal val="visible"/>
                                      </p:to>
                                    </p:set>
                                    <p:animEffect transition="in" filter="wipe(down)">
                                      <p:cBhvr>
                                        <p:cTn id="24" dur="500"/>
                                        <p:tgtEl>
                                          <p:spTgt spid="25627"/>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5644"/>
                                        </p:tgtEl>
                                        <p:attrNameLst>
                                          <p:attrName>style.visibility</p:attrName>
                                        </p:attrNameLst>
                                      </p:cBhvr>
                                      <p:to>
                                        <p:strVal val="visible"/>
                                      </p:to>
                                    </p:set>
                                    <p:animEffect transition="in" filter="fade">
                                      <p:cBhvr>
                                        <p:cTn id="29" dur="1000"/>
                                        <p:tgtEl>
                                          <p:spTgt spid="25644"/>
                                        </p:tgtEl>
                                      </p:cBhvr>
                                    </p:animEffect>
                                    <p:anim calcmode="lin" valueType="num">
                                      <p:cBhvr>
                                        <p:cTn id="30" dur="1000" fill="hold"/>
                                        <p:tgtEl>
                                          <p:spTgt spid="25644"/>
                                        </p:tgtEl>
                                        <p:attrNameLst>
                                          <p:attrName>ppt_x</p:attrName>
                                        </p:attrNameLst>
                                      </p:cBhvr>
                                      <p:tavLst>
                                        <p:tav tm="0">
                                          <p:val>
                                            <p:strVal val="#ppt_x"/>
                                          </p:val>
                                        </p:tav>
                                        <p:tav tm="100000">
                                          <p:val>
                                            <p:strVal val="#ppt_x"/>
                                          </p:val>
                                        </p:tav>
                                      </p:tavLst>
                                    </p:anim>
                                    <p:anim calcmode="lin" valueType="num">
                                      <p:cBhvr>
                                        <p:cTn id="31" dur="1000" fill="hold"/>
                                        <p:tgtEl>
                                          <p:spTgt spid="2564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5628"/>
                                        </p:tgtEl>
                                        <p:attrNameLst>
                                          <p:attrName>style.visibility</p:attrName>
                                        </p:attrNameLst>
                                      </p:cBhvr>
                                      <p:to>
                                        <p:strVal val="visible"/>
                                      </p:to>
                                    </p:set>
                                    <p:animEffect transition="in" filter="fade">
                                      <p:cBhvr>
                                        <p:cTn id="36" dur="1000"/>
                                        <p:tgtEl>
                                          <p:spTgt spid="25628"/>
                                        </p:tgtEl>
                                      </p:cBhvr>
                                    </p:animEffect>
                                    <p:anim calcmode="lin" valueType="num">
                                      <p:cBhvr>
                                        <p:cTn id="37" dur="1000" fill="hold"/>
                                        <p:tgtEl>
                                          <p:spTgt spid="25628"/>
                                        </p:tgtEl>
                                        <p:attrNameLst>
                                          <p:attrName>ppt_x</p:attrName>
                                        </p:attrNameLst>
                                      </p:cBhvr>
                                      <p:tavLst>
                                        <p:tav tm="0">
                                          <p:val>
                                            <p:strVal val="#ppt_x"/>
                                          </p:val>
                                        </p:tav>
                                        <p:tav tm="100000">
                                          <p:val>
                                            <p:strVal val="#ppt_x"/>
                                          </p:val>
                                        </p:tav>
                                      </p:tavLst>
                                    </p:anim>
                                    <p:anim calcmode="lin" valueType="num">
                                      <p:cBhvr>
                                        <p:cTn id="38" dur="1000" fill="hold"/>
                                        <p:tgtEl>
                                          <p:spTgt spid="256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27" grpId="0"/>
      <p:bldP spid="256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xmlns="" id="{089AB77C-45DE-4520-A3D3-C234E5AE497A}"/>
              </a:ext>
            </a:extLst>
          </p:cNvPr>
          <p:cNvSpPr>
            <a:spLocks noGrp="1" noChangeArrowheads="1"/>
          </p:cNvSpPr>
          <p:nvPr>
            <p:ph type="title"/>
          </p:nvPr>
        </p:nvSpPr>
        <p:spPr>
          <a:xfrm>
            <a:off x="3120622" y="257225"/>
            <a:ext cx="5515125" cy="533400"/>
          </a:xfrm>
        </p:spPr>
        <p:txBody>
          <a:bodyPr>
            <a:normAutofit fontScale="90000"/>
          </a:bodyPr>
          <a:lstStyle/>
          <a:p>
            <a:r>
              <a:rPr lang="tr-TR" altLang="en-US" sz="3600" dirty="0" smtClean="0">
                <a:solidFill>
                  <a:schemeClr val="accent6">
                    <a:lumMod val="50000"/>
                  </a:schemeClr>
                </a:solidFill>
              </a:rPr>
              <a:t>Morphogenesis</a:t>
            </a:r>
            <a:endParaRPr lang="en-US" altLang="en-US" sz="3600" dirty="0">
              <a:solidFill>
                <a:schemeClr val="accent6">
                  <a:lumMod val="50000"/>
                </a:schemeClr>
              </a:solidFill>
            </a:endParaRPr>
          </a:p>
        </p:txBody>
      </p:sp>
      <p:sp>
        <p:nvSpPr>
          <p:cNvPr id="29" name="Footer Placeholder 3">
            <a:extLst>
              <a:ext uri="{FF2B5EF4-FFF2-40B4-BE49-F238E27FC236}">
                <a16:creationId xmlns:a16="http://schemas.microsoft.com/office/drawing/2014/main" xmlns="" id="{F233A090-2518-47B6-A0B6-2F925D0CB8C2}"/>
              </a:ext>
            </a:extLst>
          </p:cNvPr>
          <p:cNvSpPr>
            <a:spLocks noGrp="1"/>
          </p:cNvSpPr>
          <p:nvPr>
            <p:ph type="ftr" sz="quarter" idx="11"/>
          </p:nvPr>
        </p:nvSpPr>
        <p:spPr/>
        <p:txBody>
          <a:bodyPr/>
          <a:lstStyle/>
          <a:p>
            <a:r>
              <a:rPr lang="az-Latn-AZ" altLang="en-US" dirty="0"/>
              <a:t>Prof.Dr. Eldar Allahverdi oğlu Əliyev, Tibb ü.f.d., Pərvanə Rövşən qızı </a:t>
            </a:r>
            <a:r>
              <a:rPr lang="az-Latn-AZ" altLang="en-US" dirty="0" smtClean="0"/>
              <a:t>Aydınova</a:t>
            </a:r>
            <a:r>
              <a:rPr lang="az-Latn-AZ" altLang="en-US" dirty="0"/>
              <a:t>Prof.Dr. Eldar Allahverdi oğlu Əliyev, Tibb ü.f.d., Pərvanə Rövşən qızı Aydınova</a:t>
            </a:r>
          </a:p>
          <a:p>
            <a:endParaRPr lang="az-Latn-AZ" altLang="en-US" dirty="0"/>
          </a:p>
        </p:txBody>
      </p:sp>
      <p:sp>
        <p:nvSpPr>
          <p:cNvPr id="4" name="Прямоугольник 3"/>
          <p:cNvSpPr/>
          <p:nvPr/>
        </p:nvSpPr>
        <p:spPr>
          <a:xfrm>
            <a:off x="551384" y="1628800"/>
            <a:ext cx="11305256" cy="4031873"/>
          </a:xfrm>
          <a:prstGeom prst="rect">
            <a:avLst/>
          </a:prstGeom>
        </p:spPr>
        <p:txBody>
          <a:bodyPr wrap="square">
            <a:spAutoFit/>
          </a:bodyPr>
          <a:lstStyle/>
          <a:p>
            <a:pPr marL="285750" indent="-285750" algn="just">
              <a:buClr>
                <a:srgbClr val="C00000"/>
              </a:buClr>
              <a:buFont typeface="Wingdings" pitchFamily="2" charset="2"/>
              <a:buChar char="v"/>
            </a:pPr>
            <a:r>
              <a:rPr lang="en-US" sz="3200" b="1" i="1" dirty="0" smtClean="0">
                <a:solidFill>
                  <a:schemeClr val="accent1">
                    <a:lumMod val="75000"/>
                  </a:schemeClr>
                </a:solidFill>
                <a:effectLst>
                  <a:outerShdw blurRad="38100" dist="38100" dir="2700000" algn="tl">
                    <a:srgbClr val="000000">
                      <a:alpha val="43137"/>
                    </a:srgbClr>
                  </a:outerShdw>
                </a:effectLst>
              </a:rPr>
              <a:t>In the HF, the bowel is inflamed in all patients and moves towards the proximal portions.</a:t>
            </a:r>
          </a:p>
          <a:p>
            <a:pPr marL="285750" indent="-285750" algn="just">
              <a:buClr>
                <a:srgbClr val="C00000"/>
              </a:buClr>
              <a:buFont typeface="Wingdings" pitchFamily="2" charset="2"/>
              <a:buChar char="v"/>
            </a:pPr>
            <a:r>
              <a:rPr lang="en-US" sz="3200" b="1" i="1" dirty="0" smtClean="0">
                <a:solidFill>
                  <a:schemeClr val="accent1">
                    <a:lumMod val="75000"/>
                  </a:schemeClr>
                </a:solidFill>
                <a:effectLst>
                  <a:outerShdw blurRad="38100" dist="38100" dir="2700000" algn="tl">
                    <a:srgbClr val="000000">
                      <a:alpha val="43137"/>
                    </a:srgbClr>
                  </a:outerShdw>
                </a:effectLst>
              </a:rPr>
              <a:t>Unlike </a:t>
            </a:r>
            <a:r>
              <a:rPr lang="en-US" sz="3200" b="1" i="1" dirty="0" err="1" smtClean="0">
                <a:solidFill>
                  <a:schemeClr val="accent1">
                    <a:lumMod val="75000"/>
                  </a:schemeClr>
                </a:solidFill>
                <a:effectLst>
                  <a:outerShdw blurRad="38100" dist="38100" dir="2700000" algn="tl">
                    <a:srgbClr val="000000">
                      <a:alpha val="43137"/>
                    </a:srgbClr>
                  </a:outerShdw>
                </a:effectLst>
              </a:rPr>
              <a:t>Crohn's</a:t>
            </a:r>
            <a:r>
              <a:rPr lang="en-US" sz="3200" b="1" i="1" dirty="0" smtClean="0">
                <a:solidFill>
                  <a:schemeClr val="accent1">
                    <a:lumMod val="75000"/>
                  </a:schemeClr>
                </a:solidFill>
                <a:effectLst>
                  <a:outerShdw blurRad="38100" dist="38100" dir="2700000" algn="tl">
                    <a:srgbClr val="000000">
                      <a:alpha val="43137"/>
                    </a:srgbClr>
                  </a:outerShdw>
                </a:effectLst>
              </a:rPr>
              <a:t> disease, the spread of inflammatory process in ulcerative colitis is uninterrupted and there is no </a:t>
            </a:r>
            <a:r>
              <a:rPr lang="en-US" sz="3200" b="1" i="1" dirty="0" err="1" smtClean="0">
                <a:solidFill>
                  <a:schemeClr val="accent1">
                    <a:lumMod val="75000"/>
                  </a:schemeClr>
                </a:solidFill>
                <a:effectLst>
                  <a:outerShdw blurRad="38100" dist="38100" dir="2700000" algn="tl">
                    <a:srgbClr val="000000">
                      <a:alpha val="43137"/>
                    </a:srgbClr>
                  </a:outerShdw>
                </a:effectLst>
              </a:rPr>
              <a:t>perianal</a:t>
            </a:r>
            <a:r>
              <a:rPr lang="en-US" sz="3200" b="1" i="1" dirty="0" smtClean="0">
                <a:solidFill>
                  <a:schemeClr val="accent1">
                    <a:lumMod val="75000"/>
                  </a:schemeClr>
                </a:solidFill>
                <a:effectLst>
                  <a:outerShdw blurRad="38100" dist="38100" dir="2700000" algn="tl">
                    <a:srgbClr val="000000">
                      <a:alpha val="43137"/>
                    </a:srgbClr>
                  </a:outerShdw>
                </a:effectLst>
              </a:rPr>
              <a:t> pathology.</a:t>
            </a:r>
          </a:p>
          <a:p>
            <a:pPr marL="285750" indent="-285750" algn="just">
              <a:buClr>
                <a:srgbClr val="C00000"/>
              </a:buClr>
              <a:buFont typeface="Wingdings" pitchFamily="2" charset="2"/>
              <a:buChar char="v"/>
            </a:pPr>
            <a:r>
              <a:rPr lang="en-US" sz="3200" b="1" i="1" dirty="0" smtClean="0">
                <a:solidFill>
                  <a:schemeClr val="accent1">
                    <a:lumMod val="75000"/>
                  </a:schemeClr>
                </a:solidFill>
                <a:effectLst>
                  <a:outerShdw blurRad="38100" dist="38100" dir="2700000" algn="tl">
                    <a:srgbClr val="000000">
                      <a:alpha val="43137"/>
                    </a:srgbClr>
                  </a:outerShdw>
                </a:effectLst>
              </a:rPr>
              <a:t>In ulcerative colitis, there may be reflux ileitis, also an inflammation caused by the return of the ileum , which is rich in inflammatory mediators.</a:t>
            </a:r>
            <a:endParaRPr lang="ru-RU" dirty="0"/>
          </a:p>
        </p:txBody>
      </p:sp>
      <p:sp>
        <p:nvSpPr>
          <p:cNvPr id="33" name="TextBox 32">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Tree>
    <p:extLst>
      <p:ext uri="{BB962C8B-B14F-4D97-AF65-F5344CB8AC3E}">
        <p14:creationId xmlns="" xmlns:p14="http://schemas.microsoft.com/office/powerpoint/2010/main" val="13937029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fade">
                                      <p:cBhvr>
                                        <p:cTn id="7" dur="500"/>
                                        <p:tgtEl>
                                          <p:spTgt spid="2560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000"/>
                                        <p:tgtEl>
                                          <p:spTgt spid="4">
                                            <p:txEl>
                                              <p:pRg st="1" end="1"/>
                                            </p:txEl>
                                          </p:spTgt>
                                        </p:tgtEl>
                                      </p:cBhvr>
                                    </p:animEffect>
                                    <p:anim calcmode="lin" valueType="num">
                                      <p:cBhvr>
                                        <p:cTn id="2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Footer Placeholder 3">
            <a:extLst>
              <a:ext uri="{FF2B5EF4-FFF2-40B4-BE49-F238E27FC236}">
                <a16:creationId xmlns:a16="http://schemas.microsoft.com/office/drawing/2014/main" xmlns="" id="{CE76DBB5-AD51-424F-9314-F7762D52CFE3}"/>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44069" name="AutoShape 37">
            <a:extLst>
              <a:ext uri="{FF2B5EF4-FFF2-40B4-BE49-F238E27FC236}">
                <a16:creationId xmlns:a16="http://schemas.microsoft.com/office/drawing/2014/main" xmlns="" id="{9B273A49-5AEC-47F0-82CE-FED82373E4E2}"/>
              </a:ext>
            </a:extLst>
          </p:cNvPr>
          <p:cNvSpPr>
            <a:spLocks noChangeArrowheads="1"/>
          </p:cNvSpPr>
          <p:nvPr/>
        </p:nvSpPr>
        <p:spPr bwMode="auto">
          <a:xfrm>
            <a:off x="375247" y="2132856"/>
            <a:ext cx="11449272" cy="715089"/>
          </a:xfrm>
          <a:prstGeom prst="wedgeRoundRectCallout">
            <a:avLst>
              <a:gd name="adj1" fmla="val 35909"/>
              <a:gd name="adj2" fmla="val -115781"/>
              <a:gd name="adj3" fmla="val 16667"/>
            </a:avLst>
          </a:prstGeom>
          <a:solidFill>
            <a:schemeClr val="accent6">
              <a:lumMod val="20000"/>
              <a:lumOff val="80000"/>
            </a:schemeClr>
          </a:solidFill>
          <a:ln w="9525">
            <a:solidFill>
              <a:schemeClr val="tx1"/>
            </a:solidFill>
            <a:miter lim="800000"/>
            <a:headEnd/>
            <a:tailEnd/>
          </a:ln>
          <a:effectLst/>
        </p:spPr>
        <p:txBody>
          <a:bodyPr wrap="square">
            <a:spAutoFit/>
          </a:bodyPr>
          <a:lstStyle/>
          <a:p>
            <a:pPr algn="ctr"/>
            <a:r>
              <a:rPr lang="en-US" b="1" dirty="0" smtClean="0">
                <a:solidFill>
                  <a:schemeClr val="accent6">
                    <a:lumMod val="50000"/>
                  </a:schemeClr>
                </a:solidFill>
              </a:rPr>
              <a:t>After aggravation, approximately 60% of patients enter the remission phase under conservative treatment, 15% improves with long-term treatment, 25% require an emergency colostomy for non-adherence or complications.</a:t>
            </a:r>
            <a:endParaRPr lang="tr-TR" altLang="en-US" sz="2000" b="1" dirty="0">
              <a:solidFill>
                <a:schemeClr val="accent6">
                  <a:lumMod val="50000"/>
                </a:schemeClr>
              </a:solidFill>
              <a:latin typeface="Arial" panose="020B0604020202020204" pitchFamily="34" charset="0"/>
            </a:endParaRPr>
          </a:p>
        </p:txBody>
      </p:sp>
      <p:sp>
        <p:nvSpPr>
          <p:cNvPr id="44070" name="AutoShape 38">
            <a:extLst>
              <a:ext uri="{FF2B5EF4-FFF2-40B4-BE49-F238E27FC236}">
                <a16:creationId xmlns:a16="http://schemas.microsoft.com/office/drawing/2014/main" xmlns="" id="{9CFF501D-3CD8-4FF6-9F52-3C686A5DC7B4}"/>
              </a:ext>
            </a:extLst>
          </p:cNvPr>
          <p:cNvSpPr>
            <a:spLocks noChangeArrowheads="1"/>
          </p:cNvSpPr>
          <p:nvPr/>
        </p:nvSpPr>
        <p:spPr bwMode="auto">
          <a:xfrm>
            <a:off x="2375252" y="908720"/>
            <a:ext cx="8977331" cy="442674"/>
          </a:xfrm>
          <a:prstGeom prst="wedgeRoundRectCallout">
            <a:avLst>
              <a:gd name="adj1" fmla="val -54678"/>
              <a:gd name="adj2" fmla="val 119062"/>
              <a:gd name="adj3" fmla="val 16667"/>
            </a:avLst>
          </a:prstGeom>
          <a:solidFill>
            <a:schemeClr val="accent6">
              <a:lumMod val="20000"/>
              <a:lumOff val="80000"/>
            </a:schemeClr>
          </a:solidFill>
          <a:ln w="9525">
            <a:solidFill>
              <a:schemeClr val="tx1"/>
            </a:solidFill>
            <a:miter lim="800000"/>
            <a:headEnd/>
            <a:tailEnd/>
          </a:ln>
          <a:effectLst/>
        </p:spPr>
        <p:txBody>
          <a:bodyPr wrap="square">
            <a:spAutoFit/>
          </a:bodyPr>
          <a:lstStyle/>
          <a:p>
            <a:pPr algn="ctr"/>
            <a:r>
              <a:rPr lang="en-US" sz="2000" b="1" dirty="0" err="1" smtClean="0">
                <a:solidFill>
                  <a:schemeClr val="accent2">
                    <a:lumMod val="75000"/>
                  </a:schemeClr>
                </a:solidFill>
              </a:rPr>
              <a:t>Cholelithiasis</a:t>
            </a:r>
            <a:r>
              <a:rPr lang="en-US" sz="2000" b="1" dirty="0" smtClean="0">
                <a:solidFill>
                  <a:schemeClr val="accent2">
                    <a:lumMod val="75000"/>
                  </a:schemeClr>
                </a:solidFill>
              </a:rPr>
              <a:t> is a chronic illness with aggravation and remission phases</a:t>
            </a:r>
            <a:endParaRPr lang="tr-TR" altLang="en-US" sz="2000" b="1" dirty="0">
              <a:solidFill>
                <a:schemeClr val="accent2">
                  <a:lumMod val="75000"/>
                </a:schemeClr>
              </a:solidFill>
              <a:latin typeface="Arial" panose="020B0604020202020204" pitchFamily="34" charset="0"/>
            </a:endParaRPr>
          </a:p>
        </p:txBody>
      </p:sp>
      <p:sp>
        <p:nvSpPr>
          <p:cNvPr id="44072" name="AutoShape 40">
            <a:extLst>
              <a:ext uri="{FF2B5EF4-FFF2-40B4-BE49-F238E27FC236}">
                <a16:creationId xmlns:a16="http://schemas.microsoft.com/office/drawing/2014/main" xmlns="" id="{26D508C8-D7C0-49D2-AD74-02A4E27B0EC8}"/>
              </a:ext>
            </a:extLst>
          </p:cNvPr>
          <p:cNvSpPr>
            <a:spLocks noChangeArrowheads="1"/>
          </p:cNvSpPr>
          <p:nvPr/>
        </p:nvSpPr>
        <p:spPr bwMode="auto">
          <a:xfrm>
            <a:off x="695400" y="5517232"/>
            <a:ext cx="9073008" cy="1021556"/>
          </a:xfrm>
          <a:prstGeom prst="wedgeRoundRectCallout">
            <a:avLst>
              <a:gd name="adj1" fmla="val 70228"/>
              <a:gd name="adj2" fmla="val -58764"/>
              <a:gd name="adj3" fmla="val 16667"/>
            </a:avLst>
          </a:prstGeom>
          <a:solidFill>
            <a:schemeClr val="accent6">
              <a:lumMod val="20000"/>
              <a:lumOff val="80000"/>
            </a:schemeClr>
          </a:solidFill>
          <a:ln w="9525">
            <a:solidFill>
              <a:schemeClr val="tx1"/>
            </a:solidFill>
            <a:miter lim="800000"/>
            <a:headEnd/>
            <a:tailEnd/>
          </a:ln>
          <a:effectLst/>
        </p:spPr>
        <p:txBody>
          <a:bodyPr wrap="square">
            <a:spAutoFit/>
          </a:bodyPr>
          <a:lstStyle/>
          <a:p>
            <a:pPr algn="ctr"/>
            <a:r>
              <a:rPr lang="en-US" b="1" dirty="0" smtClean="0">
                <a:solidFill>
                  <a:schemeClr val="accent2">
                    <a:lumMod val="75000"/>
                  </a:schemeClr>
                </a:solidFill>
              </a:rPr>
              <a:t>Although inflammatory processes are often at the level of mucous membrane and  </a:t>
            </a:r>
            <a:r>
              <a:rPr lang="en-US" b="1" dirty="0" err="1" smtClean="0">
                <a:solidFill>
                  <a:schemeClr val="accent2">
                    <a:lumMod val="75000"/>
                  </a:schemeClr>
                </a:solidFill>
              </a:rPr>
              <a:t>submucous</a:t>
            </a:r>
            <a:r>
              <a:rPr lang="en-US" b="1" dirty="0" smtClean="0">
                <a:solidFill>
                  <a:schemeClr val="accent2">
                    <a:lumMod val="75000"/>
                  </a:schemeClr>
                </a:solidFill>
              </a:rPr>
              <a:t> membrane in ulcerative colitis, in 10–15% of cases the progression can spread to the entire wall and proximal parts of the intestine, causing complications.</a:t>
            </a:r>
            <a:endParaRPr lang="tr-TR" altLang="en-US" b="1" dirty="0">
              <a:solidFill>
                <a:schemeClr val="accent2">
                  <a:lumMod val="75000"/>
                </a:schemeClr>
              </a:solidFill>
              <a:latin typeface="Arial" panose="020B0604020202020204" pitchFamily="34" charset="0"/>
            </a:endParaRPr>
          </a:p>
        </p:txBody>
      </p:sp>
      <p:sp>
        <p:nvSpPr>
          <p:cNvPr id="74" name="Rectangle 2">
            <a:extLst>
              <a:ext uri="{FF2B5EF4-FFF2-40B4-BE49-F238E27FC236}">
                <a16:creationId xmlns:a16="http://schemas.microsoft.com/office/drawing/2014/main" xmlns="" id="{35F8A66B-5F76-4D63-BE65-229649DF6A82}"/>
              </a:ext>
            </a:extLst>
          </p:cNvPr>
          <p:cNvSpPr>
            <a:spLocks noGrp="1" noChangeArrowheads="1"/>
          </p:cNvSpPr>
          <p:nvPr>
            <p:ph type="title"/>
          </p:nvPr>
        </p:nvSpPr>
        <p:spPr>
          <a:xfrm>
            <a:off x="2991530" y="28009"/>
            <a:ext cx="6336704" cy="562074"/>
          </a:xfrm>
        </p:spPr>
        <p:txBody>
          <a:bodyPr/>
          <a:lstStyle/>
          <a:p>
            <a:r>
              <a:rPr lang="en-US" altLang="en-US" sz="2800" dirty="0" smtClean="0">
                <a:solidFill>
                  <a:schemeClr val="accent2">
                    <a:lumMod val="50000"/>
                  </a:schemeClr>
                </a:solidFill>
              </a:rPr>
              <a:t>PROGRESSING</a:t>
            </a:r>
            <a:endParaRPr lang="az-Latn-AZ" altLang="en-US" sz="2800" dirty="0">
              <a:solidFill>
                <a:schemeClr val="accent2">
                  <a:lumMod val="50000"/>
                </a:schemeClr>
              </a:solidFill>
            </a:endParaRPr>
          </a:p>
        </p:txBody>
      </p:sp>
      <p:sp>
        <p:nvSpPr>
          <p:cNvPr id="76" name="AutoShape 39">
            <a:extLst>
              <a:ext uri="{FF2B5EF4-FFF2-40B4-BE49-F238E27FC236}">
                <a16:creationId xmlns:a16="http://schemas.microsoft.com/office/drawing/2014/main" xmlns="" id="{B4F6E9B1-A809-446D-81D1-B0927500067B}"/>
              </a:ext>
            </a:extLst>
          </p:cNvPr>
          <p:cNvSpPr>
            <a:spLocks noChangeArrowheads="1"/>
          </p:cNvSpPr>
          <p:nvPr/>
        </p:nvSpPr>
        <p:spPr bwMode="auto">
          <a:xfrm>
            <a:off x="4331059" y="4624565"/>
            <a:ext cx="7553286" cy="408623"/>
          </a:xfrm>
          <a:prstGeom prst="wedgeRoundRectCallout">
            <a:avLst>
              <a:gd name="adj1" fmla="val -47948"/>
              <a:gd name="adj2" fmla="val 146302"/>
              <a:gd name="adj3" fmla="val 16667"/>
            </a:avLst>
          </a:prstGeom>
          <a:solidFill>
            <a:schemeClr val="accent6">
              <a:lumMod val="20000"/>
              <a:lumOff val="80000"/>
            </a:schemeClr>
          </a:solidFill>
          <a:ln w="9525">
            <a:solidFill>
              <a:schemeClr val="tx1"/>
            </a:solidFill>
            <a:miter lim="800000"/>
            <a:headEnd/>
            <a:tailEnd/>
          </a:ln>
          <a:effectLst/>
        </p:spPr>
        <p:txBody>
          <a:bodyPr wrap="none">
            <a:spAutoFit/>
          </a:bodyPr>
          <a:lstStyle/>
          <a:p>
            <a:r>
              <a:rPr lang="en-US" b="1" dirty="0" smtClean="0">
                <a:solidFill>
                  <a:srgbClr val="FF0000"/>
                </a:solidFill>
              </a:rPr>
              <a:t>The probability of  surgery of </a:t>
            </a:r>
            <a:r>
              <a:rPr lang="en-US" b="1" dirty="0" err="1" smtClean="0">
                <a:solidFill>
                  <a:srgbClr val="FF0000"/>
                </a:solidFill>
              </a:rPr>
              <a:t>proctitis</a:t>
            </a:r>
            <a:r>
              <a:rPr lang="en-US" b="1" dirty="0" smtClean="0">
                <a:solidFill>
                  <a:srgbClr val="FF0000"/>
                </a:solidFill>
              </a:rPr>
              <a:t> is 1% in 10 years and 25% in left colitis.</a:t>
            </a:r>
            <a:endParaRPr lang="tr-TR" altLang="en-US" b="1" dirty="0">
              <a:solidFill>
                <a:srgbClr val="FF0000"/>
              </a:solidFill>
              <a:latin typeface="Arial" panose="020B0604020202020204" pitchFamily="34" charset="0"/>
            </a:endParaRPr>
          </a:p>
        </p:txBody>
      </p:sp>
      <p:sp>
        <p:nvSpPr>
          <p:cNvPr id="79" name="AutoShape 37">
            <a:extLst>
              <a:ext uri="{FF2B5EF4-FFF2-40B4-BE49-F238E27FC236}">
                <a16:creationId xmlns:a16="http://schemas.microsoft.com/office/drawing/2014/main" xmlns="" id="{A54E3446-51BC-4A97-AFD6-F79003AA8CA1}"/>
              </a:ext>
            </a:extLst>
          </p:cNvPr>
          <p:cNvSpPr>
            <a:spLocks noChangeArrowheads="1"/>
          </p:cNvSpPr>
          <p:nvPr/>
        </p:nvSpPr>
        <p:spPr bwMode="auto">
          <a:xfrm>
            <a:off x="1487488" y="3645024"/>
            <a:ext cx="9059055" cy="1021556"/>
          </a:xfrm>
          <a:prstGeom prst="wedgeRoundRectCallout">
            <a:avLst>
              <a:gd name="adj1" fmla="val 46273"/>
              <a:gd name="adj2" fmla="val -128206"/>
              <a:gd name="adj3" fmla="val 16667"/>
            </a:avLst>
          </a:prstGeom>
          <a:solidFill>
            <a:schemeClr val="accent6">
              <a:lumMod val="20000"/>
              <a:lumOff val="80000"/>
            </a:schemeClr>
          </a:solidFill>
          <a:ln w="9525">
            <a:solidFill>
              <a:schemeClr val="tx1"/>
            </a:solidFill>
            <a:miter lim="800000"/>
            <a:headEnd/>
            <a:tailEnd/>
          </a:ln>
          <a:effectLst/>
        </p:spPr>
        <p:txBody>
          <a:bodyPr wrap="square">
            <a:spAutoFit/>
          </a:bodyPr>
          <a:lstStyle/>
          <a:p>
            <a:pPr algn="ctr"/>
            <a:r>
              <a:rPr lang="en-US" b="1" dirty="0" smtClean="0">
                <a:solidFill>
                  <a:schemeClr val="accent1"/>
                </a:solidFill>
              </a:rPr>
              <a:t>Approximately 67% of remission patients  occur severe revision within 10 years. As the rate of spread increasing disobeying and complication to the conservative treatment  is increasing.</a:t>
            </a:r>
            <a:endParaRPr lang="tr-TR" altLang="en-US" b="1" dirty="0">
              <a:solidFill>
                <a:schemeClr val="accent1"/>
              </a:solidFill>
              <a:latin typeface="Arial" panose="020B0604020202020204" pitchFamily="34" charset="0"/>
            </a:endParaRPr>
          </a:p>
        </p:txBody>
      </p:sp>
      <p:sp>
        <p:nvSpPr>
          <p:cNvPr id="80" name="TextBox 79">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4069"/>
                                        </p:tgtEl>
                                        <p:attrNameLst>
                                          <p:attrName>style.visibility</p:attrName>
                                        </p:attrNameLst>
                                      </p:cBhvr>
                                      <p:to>
                                        <p:strVal val="visible"/>
                                      </p:to>
                                    </p:set>
                                    <p:anim calcmode="lin" valueType="num">
                                      <p:cBhvr>
                                        <p:cTn id="7" dur="500" fill="hold"/>
                                        <p:tgtEl>
                                          <p:spTgt spid="44069"/>
                                        </p:tgtEl>
                                        <p:attrNameLst>
                                          <p:attrName>ppt_w</p:attrName>
                                        </p:attrNameLst>
                                      </p:cBhvr>
                                      <p:tavLst>
                                        <p:tav tm="0">
                                          <p:val>
                                            <p:fltVal val="0"/>
                                          </p:val>
                                        </p:tav>
                                        <p:tav tm="100000">
                                          <p:val>
                                            <p:strVal val="#ppt_w"/>
                                          </p:val>
                                        </p:tav>
                                      </p:tavLst>
                                    </p:anim>
                                    <p:anim calcmode="lin" valueType="num">
                                      <p:cBhvr>
                                        <p:cTn id="8" dur="500" fill="hold"/>
                                        <p:tgtEl>
                                          <p:spTgt spid="44069"/>
                                        </p:tgtEl>
                                        <p:attrNameLst>
                                          <p:attrName>ppt_h</p:attrName>
                                        </p:attrNameLst>
                                      </p:cBhvr>
                                      <p:tavLst>
                                        <p:tav tm="0">
                                          <p:val>
                                            <p:fltVal val="0"/>
                                          </p:val>
                                        </p:tav>
                                        <p:tav tm="100000">
                                          <p:val>
                                            <p:strVal val="#ppt_h"/>
                                          </p:val>
                                        </p:tav>
                                      </p:tavLst>
                                    </p:anim>
                                    <p:animEffect transition="in" filter="fade">
                                      <p:cBhvr>
                                        <p:cTn id="9" dur="500"/>
                                        <p:tgtEl>
                                          <p:spTgt spid="44069"/>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44070"/>
                                        </p:tgtEl>
                                        <p:attrNameLst>
                                          <p:attrName>style.visibility</p:attrName>
                                        </p:attrNameLst>
                                      </p:cBhvr>
                                      <p:to>
                                        <p:strVal val="visible"/>
                                      </p:to>
                                    </p:set>
                                    <p:anim calcmode="lin" valueType="num">
                                      <p:cBhvr additive="base">
                                        <p:cTn id="12" dur="500" fill="hold"/>
                                        <p:tgtEl>
                                          <p:spTgt spid="44070"/>
                                        </p:tgtEl>
                                        <p:attrNameLst>
                                          <p:attrName>ppt_x</p:attrName>
                                        </p:attrNameLst>
                                      </p:cBhvr>
                                      <p:tavLst>
                                        <p:tav tm="0">
                                          <p:val>
                                            <p:strVal val="#ppt_x"/>
                                          </p:val>
                                        </p:tav>
                                        <p:tav tm="100000">
                                          <p:val>
                                            <p:strVal val="#ppt_x"/>
                                          </p:val>
                                        </p:tav>
                                      </p:tavLst>
                                    </p:anim>
                                    <p:anim calcmode="lin" valueType="num">
                                      <p:cBhvr additive="base">
                                        <p:cTn id="13" dur="500" fill="hold"/>
                                        <p:tgtEl>
                                          <p:spTgt spid="4407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44072"/>
                                        </p:tgtEl>
                                        <p:attrNameLst>
                                          <p:attrName>style.visibility</p:attrName>
                                        </p:attrNameLst>
                                      </p:cBhvr>
                                      <p:to>
                                        <p:strVal val="visible"/>
                                      </p:to>
                                    </p:set>
                                    <p:animEffect transition="in" filter="blinds(horizontal)">
                                      <p:cBhvr>
                                        <p:cTn id="18" dur="500"/>
                                        <p:tgtEl>
                                          <p:spTgt spid="44072"/>
                                        </p:tgtEl>
                                      </p:cBhvr>
                                    </p:animEffect>
                                  </p:childTnLst>
                                </p:cTn>
                              </p:par>
                            </p:childTnLst>
                          </p:cTn>
                        </p:par>
                      </p:childTnLst>
                    </p:cTn>
                  </p:par>
                  <p:par>
                    <p:cTn id="19" fill="hold">
                      <p:stCondLst>
                        <p:cond delay="indefinite"/>
                      </p:stCondLst>
                      <p:childTnLst>
                        <p:par>
                          <p:cTn id="20" fill="hold">
                            <p:stCondLst>
                              <p:cond delay="0"/>
                            </p:stCondLst>
                            <p:childTnLst>
                              <p:par>
                                <p:cTn id="21" presetID="47" presetClass="entr" presetSubtype="0" fill="hold" grpId="0" nodeType="click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fade">
                                      <p:cBhvr>
                                        <p:cTn id="23" dur="1000"/>
                                        <p:tgtEl>
                                          <p:spTgt spid="76"/>
                                        </p:tgtEl>
                                      </p:cBhvr>
                                    </p:animEffect>
                                    <p:anim calcmode="lin" valueType="num">
                                      <p:cBhvr>
                                        <p:cTn id="24" dur="1000" fill="hold"/>
                                        <p:tgtEl>
                                          <p:spTgt spid="76"/>
                                        </p:tgtEl>
                                        <p:attrNameLst>
                                          <p:attrName>ppt_x</p:attrName>
                                        </p:attrNameLst>
                                      </p:cBhvr>
                                      <p:tavLst>
                                        <p:tav tm="0">
                                          <p:val>
                                            <p:strVal val="#ppt_x"/>
                                          </p:val>
                                        </p:tav>
                                        <p:tav tm="100000">
                                          <p:val>
                                            <p:strVal val="#ppt_x"/>
                                          </p:val>
                                        </p:tav>
                                      </p:tavLst>
                                    </p:anim>
                                    <p:anim calcmode="lin" valueType="num">
                                      <p:cBhvr>
                                        <p:cTn id="25" dur="1000" fill="hold"/>
                                        <p:tgtEl>
                                          <p:spTgt spid="76"/>
                                        </p:tgtEl>
                                        <p:attrNameLst>
                                          <p:attrName>ppt_y</p:attrName>
                                        </p:attrNameLst>
                                      </p:cBhvr>
                                      <p:tavLst>
                                        <p:tav tm="0">
                                          <p:val>
                                            <p:strVal val="#ppt_y-.1"/>
                                          </p:val>
                                        </p:tav>
                                        <p:tav tm="100000">
                                          <p:val>
                                            <p:strVal val="#ppt_y"/>
                                          </p:val>
                                        </p:tav>
                                      </p:tavLst>
                                    </p:anim>
                                  </p:childTnLst>
                                </p:cTn>
                              </p:par>
                              <p:par>
                                <p:cTn id="26" presetID="53" presetClass="entr" presetSubtype="0" fill="hold" grpId="0" nodeType="withEffect">
                                  <p:stCondLst>
                                    <p:cond delay="0"/>
                                  </p:stCondLst>
                                  <p:childTnLst>
                                    <p:set>
                                      <p:cBhvr>
                                        <p:cTn id="27" dur="1" fill="hold">
                                          <p:stCondLst>
                                            <p:cond delay="0"/>
                                          </p:stCondLst>
                                        </p:cTn>
                                        <p:tgtEl>
                                          <p:spTgt spid="79"/>
                                        </p:tgtEl>
                                        <p:attrNameLst>
                                          <p:attrName>style.visibility</p:attrName>
                                        </p:attrNameLst>
                                      </p:cBhvr>
                                      <p:to>
                                        <p:strVal val="visible"/>
                                      </p:to>
                                    </p:set>
                                    <p:anim calcmode="lin" valueType="num">
                                      <p:cBhvr>
                                        <p:cTn id="28" dur="500" fill="hold"/>
                                        <p:tgtEl>
                                          <p:spTgt spid="79"/>
                                        </p:tgtEl>
                                        <p:attrNameLst>
                                          <p:attrName>ppt_w</p:attrName>
                                        </p:attrNameLst>
                                      </p:cBhvr>
                                      <p:tavLst>
                                        <p:tav tm="0">
                                          <p:val>
                                            <p:fltVal val="0"/>
                                          </p:val>
                                        </p:tav>
                                        <p:tav tm="100000">
                                          <p:val>
                                            <p:strVal val="#ppt_w"/>
                                          </p:val>
                                        </p:tav>
                                      </p:tavLst>
                                    </p:anim>
                                    <p:anim calcmode="lin" valueType="num">
                                      <p:cBhvr>
                                        <p:cTn id="29" dur="500" fill="hold"/>
                                        <p:tgtEl>
                                          <p:spTgt spid="79"/>
                                        </p:tgtEl>
                                        <p:attrNameLst>
                                          <p:attrName>ppt_h</p:attrName>
                                        </p:attrNameLst>
                                      </p:cBhvr>
                                      <p:tavLst>
                                        <p:tav tm="0">
                                          <p:val>
                                            <p:fltVal val="0"/>
                                          </p:val>
                                        </p:tav>
                                        <p:tav tm="100000">
                                          <p:val>
                                            <p:strVal val="#ppt_h"/>
                                          </p:val>
                                        </p:tav>
                                      </p:tavLst>
                                    </p:anim>
                                    <p:animEffect transition="in" filter="fade">
                                      <p:cBhvr>
                                        <p:cTn id="30"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69" grpId="0" animBg="1"/>
      <p:bldP spid="44070" grpId="0" animBg="1"/>
      <p:bldP spid="44072" grpId="0" animBg="1"/>
      <p:bldP spid="76" grpId="0" animBg="1"/>
      <p:bldP spid="7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2800" dirty="0" smtClean="0">
                <a:solidFill>
                  <a:schemeClr val="accent2">
                    <a:lumMod val="50000"/>
                  </a:schemeClr>
                </a:solidFill>
              </a:rPr>
              <a:t>PROGRESSING</a:t>
            </a:r>
            <a:endParaRPr lang="ru-RU" sz="2800" dirty="0"/>
          </a:p>
        </p:txBody>
      </p:sp>
      <p:sp>
        <p:nvSpPr>
          <p:cNvPr id="3" name="Нижний колонтитул 2"/>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4" name="TextBox 3">
            <a:extLst>
              <a:ext uri="{FF2B5EF4-FFF2-40B4-BE49-F238E27FC236}">
                <a16:creationId xmlns="" xmlns:a16="http://schemas.microsoft.com/office/drawing/2014/main"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6" name="Прямоугольник 5"/>
          <p:cNvSpPr/>
          <p:nvPr/>
        </p:nvSpPr>
        <p:spPr>
          <a:xfrm>
            <a:off x="3935760" y="764704"/>
            <a:ext cx="4608512" cy="64807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400" b="1" dirty="0" smtClean="0"/>
              <a:t>Sharp phase of ulcerative colitis</a:t>
            </a:r>
            <a:endParaRPr lang="ru-RU" sz="2400" b="1" dirty="0"/>
          </a:p>
        </p:txBody>
      </p:sp>
      <p:cxnSp>
        <p:nvCxnSpPr>
          <p:cNvPr id="8" name="Прямая со стрелкой 7"/>
          <p:cNvCxnSpPr/>
          <p:nvPr/>
        </p:nvCxnSpPr>
        <p:spPr>
          <a:xfrm flipH="1">
            <a:off x="3863752" y="1556792"/>
            <a:ext cx="2016224" cy="9361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p:cNvCxnSpPr/>
          <p:nvPr/>
        </p:nvCxnSpPr>
        <p:spPr>
          <a:xfrm>
            <a:off x="6096000" y="1556792"/>
            <a:ext cx="1872208" cy="9361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927648" y="2564904"/>
            <a:ext cx="2520280" cy="923330"/>
          </a:xfrm>
          <a:prstGeom prst="rect">
            <a:avLst/>
          </a:prstGeom>
          <a:noFill/>
        </p:spPr>
        <p:txBody>
          <a:bodyPr wrap="square" rtlCol="0">
            <a:spAutoFit/>
          </a:bodyPr>
          <a:lstStyle/>
          <a:p>
            <a:r>
              <a:rPr lang="en-US" b="1" dirty="0" smtClean="0"/>
              <a:t>Emission with conservative treatment (75%)</a:t>
            </a:r>
            <a:endParaRPr lang="ru-RU" b="1" dirty="0"/>
          </a:p>
        </p:txBody>
      </p:sp>
      <p:sp>
        <p:nvSpPr>
          <p:cNvPr id="12" name="TextBox 11"/>
          <p:cNvSpPr txBox="1"/>
          <p:nvPr/>
        </p:nvSpPr>
        <p:spPr>
          <a:xfrm>
            <a:off x="7248128" y="2636912"/>
            <a:ext cx="2232248" cy="1200329"/>
          </a:xfrm>
          <a:prstGeom prst="rect">
            <a:avLst/>
          </a:prstGeom>
          <a:noFill/>
        </p:spPr>
        <p:txBody>
          <a:bodyPr wrap="square" rtlCol="0">
            <a:spAutoFit/>
          </a:bodyPr>
          <a:lstStyle/>
          <a:p>
            <a:r>
              <a:rPr lang="en-US" b="1" dirty="0" smtClean="0"/>
              <a:t>Not responding to conservative treatment or complications (25%)</a:t>
            </a:r>
            <a:endParaRPr lang="ru-RU" b="1" dirty="0"/>
          </a:p>
        </p:txBody>
      </p:sp>
      <p:cxnSp>
        <p:nvCxnSpPr>
          <p:cNvPr id="14" name="Прямая со стрелкой 13"/>
          <p:cNvCxnSpPr/>
          <p:nvPr/>
        </p:nvCxnSpPr>
        <p:spPr>
          <a:xfrm>
            <a:off x="4079776" y="3645024"/>
            <a:ext cx="0" cy="10081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a:off x="8184232" y="3933056"/>
            <a:ext cx="0" cy="7920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215680" y="4797152"/>
            <a:ext cx="2016224" cy="646331"/>
          </a:xfrm>
          <a:prstGeom prst="rect">
            <a:avLst/>
          </a:prstGeom>
          <a:noFill/>
        </p:spPr>
        <p:txBody>
          <a:bodyPr wrap="square" rtlCol="0">
            <a:spAutoFit/>
          </a:bodyPr>
          <a:lstStyle/>
          <a:p>
            <a:r>
              <a:rPr lang="az-Latn-AZ" b="1" dirty="0" smtClean="0"/>
              <a:t>Recidive</a:t>
            </a:r>
          </a:p>
          <a:p>
            <a:r>
              <a:rPr lang="az-Latn-AZ" b="1" dirty="0" smtClean="0"/>
              <a:t>67% in a year</a:t>
            </a:r>
            <a:endParaRPr lang="ru-RU" b="1" dirty="0"/>
          </a:p>
        </p:txBody>
      </p:sp>
      <p:sp>
        <p:nvSpPr>
          <p:cNvPr id="19" name="TextBox 18"/>
          <p:cNvSpPr txBox="1"/>
          <p:nvPr/>
        </p:nvSpPr>
        <p:spPr>
          <a:xfrm>
            <a:off x="7176120" y="4797152"/>
            <a:ext cx="2088232" cy="369332"/>
          </a:xfrm>
          <a:prstGeom prst="rect">
            <a:avLst/>
          </a:prstGeom>
          <a:noFill/>
        </p:spPr>
        <p:txBody>
          <a:bodyPr wrap="square" rtlCol="0">
            <a:spAutoFit/>
          </a:bodyPr>
          <a:lstStyle/>
          <a:p>
            <a:r>
              <a:rPr lang="az-Latn-AZ" b="1" dirty="0" smtClean="0"/>
              <a:t>Surgical treatment</a:t>
            </a:r>
            <a:endParaRPr lang="ru-RU" b="1" dirty="0"/>
          </a:p>
        </p:txBody>
      </p:sp>
      <p:cxnSp>
        <p:nvCxnSpPr>
          <p:cNvPr id="21" name="Прямая со стрелкой 20"/>
          <p:cNvCxnSpPr/>
          <p:nvPr/>
        </p:nvCxnSpPr>
        <p:spPr>
          <a:xfrm>
            <a:off x="8184232" y="5229200"/>
            <a:ext cx="0"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7320136" y="5805264"/>
            <a:ext cx="1656184" cy="369332"/>
          </a:xfrm>
          <a:prstGeom prst="rect">
            <a:avLst/>
          </a:prstGeom>
          <a:noFill/>
        </p:spPr>
        <p:txBody>
          <a:bodyPr wrap="square" rtlCol="0">
            <a:spAutoFit/>
          </a:bodyPr>
          <a:lstStyle/>
          <a:p>
            <a:r>
              <a:rPr lang="en-US" b="1" dirty="0" err="1" smtClean="0"/>
              <a:t>Letality</a:t>
            </a:r>
            <a:r>
              <a:rPr lang="az-Latn-AZ" b="1" dirty="0" smtClean="0"/>
              <a:t> 1-6%</a:t>
            </a:r>
            <a:endParaRPr lang="ru-RU" b="1" dirty="0"/>
          </a:p>
        </p:txBody>
      </p:sp>
    </p:spTree>
    <p:extLst>
      <p:ext uri="{BB962C8B-B14F-4D97-AF65-F5344CB8AC3E}">
        <p14:creationId xmlns:p14="http://schemas.microsoft.com/office/powerpoint/2010/main" xmlns="" val="17000827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xmlns="" id="{7EE0B6AE-CDC9-47B4-80E1-2B7F6EEDB9B0}"/>
              </a:ext>
            </a:extLst>
          </p:cNvPr>
          <p:cNvSpPr>
            <a:spLocks noGrp="1" noChangeArrowheads="1"/>
          </p:cNvSpPr>
          <p:nvPr>
            <p:ph type="title"/>
          </p:nvPr>
        </p:nvSpPr>
        <p:spPr>
          <a:xfrm>
            <a:off x="2639616" y="228620"/>
            <a:ext cx="6336704" cy="752107"/>
          </a:xfrm>
        </p:spPr>
        <p:txBody>
          <a:bodyPr/>
          <a:lstStyle/>
          <a:p>
            <a:r>
              <a:rPr lang="en-US" sz="3200" dirty="0" smtClean="0">
                <a:solidFill>
                  <a:schemeClr val="accent2">
                    <a:lumMod val="75000"/>
                  </a:schemeClr>
                </a:solidFill>
              </a:rPr>
              <a:t>Complications</a:t>
            </a:r>
            <a:endParaRPr lang="az-Latn-AZ" altLang="en-US" sz="3200" dirty="0">
              <a:solidFill>
                <a:schemeClr val="accent2">
                  <a:lumMod val="75000"/>
                </a:schemeClr>
              </a:solidFill>
            </a:endParaRPr>
          </a:p>
        </p:txBody>
      </p:sp>
      <p:sp>
        <p:nvSpPr>
          <p:cNvPr id="5" name="Footer Placeholder 4">
            <a:extLst>
              <a:ext uri="{FF2B5EF4-FFF2-40B4-BE49-F238E27FC236}">
                <a16:creationId xmlns:a16="http://schemas.microsoft.com/office/drawing/2014/main" xmlns="" id="{8F7AF696-EB79-4950-947D-C07B409359A9}"/>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7" name="TextBox 6">
            <a:extLst>
              <a:ext uri="{FF2B5EF4-FFF2-40B4-BE49-F238E27FC236}">
                <a16:creationId xmlns:a16="http://schemas.microsoft.com/office/drawing/2014/main" xmlns="" id="{C32D7E84-AB7F-4BA9-BFF1-995DC8D65983}"/>
              </a:ext>
            </a:extLst>
          </p:cNvPr>
          <p:cNvSpPr txBox="1"/>
          <p:nvPr/>
        </p:nvSpPr>
        <p:spPr>
          <a:xfrm>
            <a:off x="9984432"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8" name="Круглая лента лицом вниз 7"/>
          <p:cNvSpPr/>
          <p:nvPr/>
        </p:nvSpPr>
        <p:spPr>
          <a:xfrm>
            <a:off x="6317069" y="1412776"/>
            <a:ext cx="5904656" cy="1161090"/>
          </a:xfrm>
          <a:prstGeom prst="ellipseRibb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General complications</a:t>
            </a:r>
            <a:endParaRPr lang="tr-TR" altLang="en-US" sz="2800" b="1" dirty="0">
              <a:solidFill>
                <a:schemeClr val="accent1"/>
              </a:solidFill>
              <a:latin typeface="Arial" panose="020B0604020202020204" pitchFamily="34" charset="0"/>
            </a:endParaRPr>
          </a:p>
        </p:txBody>
      </p:sp>
      <p:sp>
        <p:nvSpPr>
          <p:cNvPr id="13" name="Круглая лента лицом вниз 12"/>
          <p:cNvSpPr/>
          <p:nvPr/>
        </p:nvSpPr>
        <p:spPr>
          <a:xfrm>
            <a:off x="0" y="1412776"/>
            <a:ext cx="5904656" cy="1109860"/>
          </a:xfrm>
          <a:prstGeom prst="ellipseRibb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Local </a:t>
            </a:r>
            <a:r>
              <a:rPr lang="en-US" sz="2800" b="1" dirty="0" err="1" smtClean="0"/>
              <a:t>complicatios</a:t>
            </a:r>
            <a:r>
              <a:rPr lang="en-US" sz="2800" b="1" dirty="0" smtClean="0"/>
              <a:t> </a:t>
            </a:r>
            <a:endParaRPr lang="tr-TR" altLang="en-US" sz="2800" b="1" dirty="0">
              <a:solidFill>
                <a:schemeClr val="accent1"/>
              </a:solidFill>
              <a:latin typeface="Arial" panose="020B0604020202020204" pitchFamily="34" charset="0"/>
            </a:endParaRPr>
          </a:p>
        </p:txBody>
      </p:sp>
      <p:cxnSp>
        <p:nvCxnSpPr>
          <p:cNvPr id="17" name="Прямая со стрелкой 16"/>
          <p:cNvCxnSpPr/>
          <p:nvPr/>
        </p:nvCxnSpPr>
        <p:spPr>
          <a:xfrm>
            <a:off x="5904656" y="836712"/>
            <a:ext cx="3364741" cy="7200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flipH="1">
            <a:off x="2783632" y="836712"/>
            <a:ext cx="3121024" cy="6909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p:nvPr/>
        </p:nvCxnSpPr>
        <p:spPr>
          <a:xfrm>
            <a:off x="2639616" y="2573866"/>
            <a:ext cx="0" cy="1071158"/>
          </a:xfrm>
          <a:prstGeom prst="straightConnector1">
            <a:avLst/>
          </a:prstGeom>
          <a:ln>
            <a:solidFill>
              <a:schemeClr val="accent1">
                <a:lumMod val="75000"/>
              </a:schemeClr>
            </a:solidFill>
            <a:tailEnd type="arrow"/>
          </a:ln>
          <a:scene3d>
            <a:camera prst="perspectiveRelaxedModerately"/>
            <a:lightRig rig="threePt" dir="t"/>
          </a:scene3d>
        </p:spPr>
        <p:style>
          <a:lnRef idx="3">
            <a:schemeClr val="dk1"/>
          </a:lnRef>
          <a:fillRef idx="0">
            <a:schemeClr val="dk1"/>
          </a:fillRef>
          <a:effectRef idx="2">
            <a:schemeClr val="dk1"/>
          </a:effectRef>
          <a:fontRef idx="minor">
            <a:schemeClr val="tx1"/>
          </a:fontRef>
        </p:style>
      </p:cxnSp>
      <p:cxnSp>
        <p:nvCxnSpPr>
          <p:cNvPr id="29" name="Прямая со стрелкой 28"/>
          <p:cNvCxnSpPr/>
          <p:nvPr/>
        </p:nvCxnSpPr>
        <p:spPr>
          <a:xfrm>
            <a:off x="9621877" y="2645874"/>
            <a:ext cx="0" cy="783126"/>
          </a:xfrm>
          <a:prstGeom prst="straightConnector1">
            <a:avLst/>
          </a:prstGeom>
          <a:ln>
            <a:solidFill>
              <a:schemeClr val="accent1">
                <a:lumMod val="60000"/>
                <a:lumOff val="40000"/>
              </a:schemeClr>
            </a:solidFill>
            <a:tailEnd type="arrow"/>
          </a:ln>
          <a:scene3d>
            <a:camera prst="orthographicFront"/>
            <a:lightRig rig="threePt" dir="t"/>
          </a:scene3d>
          <a:sp3d>
            <a:bevelT w="101600" prst="riblet"/>
          </a:sp3d>
        </p:spPr>
        <p:style>
          <a:lnRef idx="3">
            <a:schemeClr val="dk1"/>
          </a:lnRef>
          <a:fillRef idx="0">
            <a:schemeClr val="dk1"/>
          </a:fillRef>
          <a:effectRef idx="2">
            <a:schemeClr val="dk1"/>
          </a:effectRef>
          <a:fontRef idx="minor">
            <a:schemeClr val="tx1"/>
          </a:fontRef>
        </p:style>
      </p:cxnSp>
      <p:sp>
        <p:nvSpPr>
          <p:cNvPr id="67588" name="Прямоугольник 67587"/>
          <p:cNvSpPr/>
          <p:nvPr/>
        </p:nvSpPr>
        <p:spPr>
          <a:xfrm>
            <a:off x="1343472" y="3655894"/>
            <a:ext cx="2592288" cy="1785104"/>
          </a:xfrm>
          <a:prstGeom prst="rect">
            <a:avLst/>
          </a:prstGeom>
        </p:spPr>
        <p:txBody>
          <a:bodyPr wrap="square">
            <a:spAutoFit/>
          </a:bodyPr>
          <a:lstStyle/>
          <a:p>
            <a:pPr marL="342900" indent="-342900" algn="ctr">
              <a:buFont typeface="Wingdings" pitchFamily="2" charset="2"/>
              <a:buChar char="ü"/>
            </a:pPr>
            <a:r>
              <a:rPr lang="en-US" sz="2200" b="1" dirty="0" smtClean="0">
                <a:solidFill>
                  <a:schemeClr val="accent1">
                    <a:lumMod val="75000"/>
                  </a:schemeClr>
                </a:solidFill>
                <a:effectLst>
                  <a:outerShdw blurRad="38100" dist="38100" dir="2700000" algn="tl">
                    <a:srgbClr val="000000">
                      <a:alpha val="43137"/>
                    </a:srgbClr>
                  </a:outerShdw>
                </a:effectLst>
              </a:rPr>
              <a:t>Perforation</a:t>
            </a:r>
          </a:p>
          <a:p>
            <a:pPr marL="342900" indent="-342900" algn="ctr">
              <a:buFont typeface="Wingdings" pitchFamily="2" charset="2"/>
              <a:buChar char="ü"/>
            </a:pPr>
            <a:r>
              <a:rPr lang="en-US" sz="2200" b="1" dirty="0" smtClean="0">
                <a:solidFill>
                  <a:schemeClr val="accent1">
                    <a:lumMod val="75000"/>
                  </a:schemeClr>
                </a:solidFill>
                <a:effectLst>
                  <a:outerShdw blurRad="38100" dist="38100" dir="2700000" algn="tl">
                    <a:srgbClr val="000000">
                      <a:alpha val="43137"/>
                    </a:srgbClr>
                  </a:outerShdw>
                </a:effectLst>
              </a:rPr>
              <a:t>Toxic </a:t>
            </a:r>
            <a:r>
              <a:rPr lang="en-US" sz="2200" b="1" dirty="0" err="1" smtClean="0">
                <a:solidFill>
                  <a:schemeClr val="accent1">
                    <a:lumMod val="75000"/>
                  </a:schemeClr>
                </a:solidFill>
                <a:effectLst>
                  <a:outerShdw blurRad="38100" dist="38100" dir="2700000" algn="tl">
                    <a:srgbClr val="000000">
                      <a:alpha val="43137"/>
                    </a:srgbClr>
                  </a:outerShdw>
                </a:effectLst>
              </a:rPr>
              <a:t>meccolone</a:t>
            </a:r>
            <a:endParaRPr lang="en-US" sz="2200" b="1" dirty="0" smtClean="0">
              <a:solidFill>
                <a:schemeClr val="accent1">
                  <a:lumMod val="75000"/>
                </a:schemeClr>
              </a:solidFill>
              <a:effectLst>
                <a:outerShdw blurRad="38100" dist="38100" dir="2700000" algn="tl">
                  <a:srgbClr val="000000">
                    <a:alpha val="43137"/>
                  </a:srgbClr>
                </a:outerShdw>
              </a:effectLst>
            </a:endParaRPr>
          </a:p>
          <a:p>
            <a:pPr marL="342900" indent="-342900" algn="ctr">
              <a:buFont typeface="Wingdings" pitchFamily="2" charset="2"/>
              <a:buChar char="ü"/>
            </a:pPr>
            <a:r>
              <a:rPr lang="en-US" sz="2200" b="1" dirty="0" smtClean="0">
                <a:solidFill>
                  <a:schemeClr val="accent1">
                    <a:lumMod val="75000"/>
                  </a:schemeClr>
                </a:solidFill>
                <a:effectLst>
                  <a:outerShdw blurRad="38100" dist="38100" dir="2700000" algn="tl">
                    <a:srgbClr val="000000">
                      <a:alpha val="43137"/>
                    </a:srgbClr>
                  </a:outerShdw>
                </a:effectLst>
              </a:rPr>
              <a:t>Massive bleeding</a:t>
            </a:r>
          </a:p>
          <a:p>
            <a:pPr marL="342900" indent="-342900" algn="ctr">
              <a:buFont typeface="Wingdings" pitchFamily="2" charset="2"/>
              <a:buChar char="ü"/>
            </a:pPr>
            <a:r>
              <a:rPr lang="en-US" sz="2200" b="1" dirty="0" smtClean="0">
                <a:solidFill>
                  <a:schemeClr val="accent1">
                    <a:lumMod val="75000"/>
                  </a:schemeClr>
                </a:solidFill>
                <a:effectLst>
                  <a:outerShdw blurRad="38100" dist="38100" dir="2700000" algn="tl">
                    <a:srgbClr val="000000">
                      <a:alpha val="43137"/>
                    </a:srgbClr>
                  </a:outerShdw>
                </a:effectLst>
              </a:rPr>
              <a:t>Stricture</a:t>
            </a:r>
          </a:p>
          <a:p>
            <a:pPr marL="342900" indent="-342900" algn="ctr">
              <a:buFont typeface="Wingdings" pitchFamily="2" charset="2"/>
              <a:buChar char="ü"/>
            </a:pPr>
            <a:r>
              <a:rPr lang="en-US" sz="2200" b="1" dirty="0" smtClean="0">
                <a:solidFill>
                  <a:schemeClr val="accent1">
                    <a:lumMod val="75000"/>
                  </a:schemeClr>
                </a:solidFill>
                <a:effectLst>
                  <a:outerShdw blurRad="38100" dist="38100" dir="2700000" algn="tl">
                    <a:srgbClr val="000000">
                      <a:alpha val="43137"/>
                    </a:srgbClr>
                  </a:outerShdw>
                </a:effectLst>
              </a:rPr>
              <a:t>  Colon Cancer</a:t>
            </a:r>
            <a:endParaRPr lang="en-US" sz="2200" b="1" dirty="0">
              <a:solidFill>
                <a:schemeClr val="accent1">
                  <a:lumMod val="75000"/>
                </a:schemeClr>
              </a:solidFill>
              <a:effectLst>
                <a:outerShdw blurRad="38100" dist="38100" dir="2700000" algn="tl">
                  <a:srgbClr val="000000">
                    <a:alpha val="43137"/>
                  </a:srgbClr>
                </a:outerShdw>
              </a:effectLst>
            </a:endParaRPr>
          </a:p>
        </p:txBody>
      </p:sp>
      <p:sp>
        <p:nvSpPr>
          <p:cNvPr id="37" name="Прямоугольник 36"/>
          <p:cNvSpPr/>
          <p:nvPr/>
        </p:nvSpPr>
        <p:spPr>
          <a:xfrm>
            <a:off x="7683967" y="3429000"/>
            <a:ext cx="3875821" cy="3046988"/>
          </a:xfrm>
          <a:prstGeom prst="rect">
            <a:avLst/>
          </a:prstGeom>
        </p:spPr>
        <p:txBody>
          <a:bodyPr wrap="square">
            <a:spAutoFit/>
          </a:bodyPr>
          <a:lstStyle/>
          <a:p>
            <a:pPr marL="342900" indent="-342900" algn="ctr">
              <a:buFont typeface="Wingdings" pitchFamily="2" charset="2"/>
              <a:buChar char="ü"/>
            </a:pPr>
            <a:r>
              <a:rPr lang="en-US" sz="2400" b="1" dirty="0" smtClean="0">
                <a:solidFill>
                  <a:schemeClr val="accent1">
                    <a:lumMod val="75000"/>
                  </a:schemeClr>
                </a:solidFill>
                <a:effectLst>
                  <a:outerShdw blurRad="38100" dist="38100" dir="2700000" algn="tl">
                    <a:srgbClr val="000000">
                      <a:alpha val="43137"/>
                    </a:srgbClr>
                  </a:outerShdw>
                </a:effectLst>
              </a:rPr>
              <a:t>Skin and mucosal complications</a:t>
            </a:r>
          </a:p>
          <a:p>
            <a:pPr marL="342900" indent="-342900" algn="ctr">
              <a:buFont typeface="Wingdings" pitchFamily="2" charset="2"/>
              <a:buChar char="ü"/>
            </a:pPr>
            <a:r>
              <a:rPr lang="en-US" sz="2400" b="1" dirty="0" smtClean="0">
                <a:solidFill>
                  <a:schemeClr val="accent1">
                    <a:lumMod val="75000"/>
                  </a:schemeClr>
                </a:solidFill>
                <a:effectLst>
                  <a:outerShdw blurRad="38100" dist="38100" dir="2700000" algn="tl">
                    <a:srgbClr val="000000">
                      <a:alpha val="43137"/>
                    </a:srgbClr>
                  </a:outerShdw>
                </a:effectLst>
              </a:rPr>
              <a:t>  </a:t>
            </a:r>
            <a:r>
              <a:rPr lang="en-US" sz="2400" b="1" dirty="0" err="1" smtClean="0">
                <a:solidFill>
                  <a:schemeClr val="accent1">
                    <a:lumMod val="75000"/>
                  </a:schemeClr>
                </a:solidFill>
                <a:effectLst>
                  <a:outerShdw blurRad="38100" dist="38100" dir="2700000" algn="tl">
                    <a:srgbClr val="000000">
                      <a:alpha val="43137"/>
                    </a:srgbClr>
                  </a:outerShdw>
                </a:effectLst>
              </a:rPr>
              <a:t>Uveit</a:t>
            </a:r>
            <a:endParaRPr lang="en-US" sz="2400" b="1" dirty="0" smtClean="0">
              <a:solidFill>
                <a:schemeClr val="accent1">
                  <a:lumMod val="75000"/>
                </a:schemeClr>
              </a:solidFill>
              <a:effectLst>
                <a:outerShdw blurRad="38100" dist="38100" dir="2700000" algn="tl">
                  <a:srgbClr val="000000">
                    <a:alpha val="43137"/>
                  </a:srgbClr>
                </a:outerShdw>
              </a:effectLst>
            </a:endParaRPr>
          </a:p>
          <a:p>
            <a:pPr marL="342900" indent="-342900" algn="ctr">
              <a:buFont typeface="Wingdings" pitchFamily="2" charset="2"/>
              <a:buChar char="ü"/>
            </a:pPr>
            <a:r>
              <a:rPr lang="en-US" sz="2400" b="1" dirty="0" smtClean="0">
                <a:solidFill>
                  <a:schemeClr val="accent1">
                    <a:lumMod val="75000"/>
                  </a:schemeClr>
                </a:solidFill>
                <a:effectLst>
                  <a:outerShdw blurRad="38100" dist="38100" dir="2700000" algn="tl">
                    <a:srgbClr val="000000">
                      <a:alpha val="43137"/>
                    </a:srgbClr>
                  </a:outerShdw>
                </a:effectLst>
              </a:rPr>
              <a:t>Bone and articulation</a:t>
            </a:r>
          </a:p>
          <a:p>
            <a:pPr marL="342900" indent="-342900" algn="ctr">
              <a:buFont typeface="Wingdings" pitchFamily="2" charset="2"/>
              <a:buChar char="ü"/>
            </a:pPr>
            <a:r>
              <a:rPr lang="en-US" sz="2400" b="1" dirty="0" smtClean="0">
                <a:solidFill>
                  <a:schemeClr val="accent1">
                    <a:lumMod val="75000"/>
                  </a:schemeClr>
                </a:solidFill>
                <a:effectLst>
                  <a:outerShdw blurRad="38100" dist="38100" dir="2700000" algn="tl">
                    <a:srgbClr val="000000">
                      <a:alpha val="43137"/>
                    </a:srgbClr>
                  </a:outerShdw>
                </a:effectLst>
              </a:rPr>
              <a:t>  </a:t>
            </a:r>
            <a:r>
              <a:rPr lang="en-US" sz="2400" b="1" dirty="0" err="1" smtClean="0">
                <a:solidFill>
                  <a:schemeClr val="accent1">
                    <a:lumMod val="75000"/>
                  </a:schemeClr>
                </a:solidFill>
                <a:effectLst>
                  <a:outerShdw blurRad="38100" dist="38100" dir="2700000" algn="tl">
                    <a:srgbClr val="000000">
                      <a:alpha val="43137"/>
                    </a:srgbClr>
                  </a:outerShdw>
                </a:effectLst>
              </a:rPr>
              <a:t>Hepatobiliary</a:t>
            </a:r>
            <a:endParaRPr lang="en-US" sz="2400" b="1" dirty="0" smtClean="0">
              <a:solidFill>
                <a:schemeClr val="accent1">
                  <a:lumMod val="75000"/>
                </a:schemeClr>
              </a:solidFill>
              <a:effectLst>
                <a:outerShdw blurRad="38100" dist="38100" dir="2700000" algn="tl">
                  <a:srgbClr val="000000">
                    <a:alpha val="43137"/>
                  </a:srgbClr>
                </a:outerShdw>
              </a:effectLst>
            </a:endParaRPr>
          </a:p>
          <a:p>
            <a:pPr marL="342900" indent="-342900" algn="ctr">
              <a:buFont typeface="Wingdings" pitchFamily="2" charset="2"/>
              <a:buChar char="ü"/>
            </a:pPr>
            <a:r>
              <a:rPr lang="en-US" sz="2400" b="1" dirty="0" smtClean="0">
                <a:solidFill>
                  <a:schemeClr val="accent1">
                    <a:lumMod val="75000"/>
                  </a:schemeClr>
                </a:solidFill>
                <a:effectLst>
                  <a:outerShdw blurRad="38100" dist="38100" dir="2700000" algn="tl">
                    <a:srgbClr val="000000">
                      <a:alpha val="43137"/>
                    </a:srgbClr>
                  </a:outerShdw>
                </a:effectLst>
              </a:rPr>
              <a:t>  Anemia</a:t>
            </a:r>
          </a:p>
          <a:p>
            <a:pPr marL="342900" indent="-342900" algn="ctr">
              <a:buFont typeface="Wingdings" pitchFamily="2" charset="2"/>
              <a:buChar char="ü"/>
            </a:pPr>
            <a:r>
              <a:rPr lang="en-US" sz="2400" b="1" dirty="0" smtClean="0">
                <a:solidFill>
                  <a:schemeClr val="accent1">
                    <a:lumMod val="75000"/>
                  </a:schemeClr>
                </a:solidFill>
                <a:effectLst>
                  <a:outerShdw blurRad="38100" dist="38100" dir="2700000" algn="tl">
                    <a:srgbClr val="000000">
                      <a:alpha val="43137"/>
                    </a:srgbClr>
                  </a:outerShdw>
                </a:effectLst>
              </a:rPr>
              <a:t>  Malnutrition</a:t>
            </a:r>
          </a:p>
          <a:p>
            <a:pPr marL="342900" indent="-342900" algn="ctr">
              <a:buFont typeface="Wingdings" pitchFamily="2" charset="2"/>
              <a:buChar char="ü"/>
            </a:pPr>
            <a:r>
              <a:rPr lang="en-US" sz="2400" b="1" dirty="0" err="1" smtClean="0">
                <a:solidFill>
                  <a:schemeClr val="accent1">
                    <a:lumMod val="75000"/>
                  </a:schemeClr>
                </a:solidFill>
                <a:effectLst>
                  <a:outerShdw blurRad="38100" dist="38100" dir="2700000" algn="tl">
                    <a:srgbClr val="000000">
                      <a:alpha val="43137"/>
                    </a:srgbClr>
                  </a:outerShdw>
                </a:effectLst>
              </a:rPr>
              <a:t>Pericarditis</a:t>
            </a:r>
            <a:endParaRPr lang="ru-RU" sz="2200" b="1" dirty="0">
              <a:solidFill>
                <a:schemeClr val="accent1">
                  <a:lumMod val="75000"/>
                </a:schemeClr>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xmlns="" id="{47251320-25CC-4845-B00F-DBA8B17A724D}"/>
              </a:ext>
            </a:extLst>
          </p:cNvPr>
          <p:cNvSpPr>
            <a:spLocks noGrp="1" noChangeArrowheads="1"/>
          </p:cNvSpPr>
          <p:nvPr>
            <p:ph type="title"/>
          </p:nvPr>
        </p:nvSpPr>
        <p:spPr>
          <a:xfrm>
            <a:off x="1981200" y="-9931"/>
            <a:ext cx="8229600" cy="703262"/>
          </a:xfrm>
        </p:spPr>
        <p:txBody>
          <a:bodyPr/>
          <a:lstStyle/>
          <a:p>
            <a:r>
              <a:rPr lang="az-Latn-AZ" altLang="en-US" sz="3200" dirty="0" smtClean="0">
                <a:solidFill>
                  <a:schemeClr val="accent2">
                    <a:lumMod val="50000"/>
                  </a:schemeClr>
                </a:solidFill>
              </a:rPr>
              <a:t>CLINICAL</a:t>
            </a:r>
            <a:endParaRPr lang="az-Latn-AZ" altLang="en-US" sz="2800" dirty="0">
              <a:solidFill>
                <a:schemeClr val="accent2">
                  <a:lumMod val="50000"/>
                </a:schemeClr>
              </a:solidFill>
            </a:endParaRPr>
          </a:p>
        </p:txBody>
      </p:sp>
      <p:sp>
        <p:nvSpPr>
          <p:cNvPr id="68611" name="Rectangle 3">
            <a:extLst>
              <a:ext uri="{FF2B5EF4-FFF2-40B4-BE49-F238E27FC236}">
                <a16:creationId xmlns:a16="http://schemas.microsoft.com/office/drawing/2014/main" xmlns="" id="{EA4DBD97-39C3-4C3F-B897-C8E9E72DF467}"/>
              </a:ext>
            </a:extLst>
          </p:cNvPr>
          <p:cNvSpPr>
            <a:spLocks noGrp="1" noChangeArrowheads="1"/>
          </p:cNvSpPr>
          <p:nvPr>
            <p:ph idx="1"/>
          </p:nvPr>
        </p:nvSpPr>
        <p:spPr>
          <a:xfrm>
            <a:off x="1415480" y="1772816"/>
            <a:ext cx="10585176" cy="4752528"/>
          </a:xfrm>
        </p:spPr>
        <p:txBody>
          <a:bodyPr>
            <a:noAutofit/>
          </a:bodyPr>
          <a:lstStyle/>
          <a:p>
            <a:pPr algn="just">
              <a:buFont typeface="Wingdings" pitchFamily="2" charset="2"/>
              <a:buChar char="q"/>
            </a:pPr>
            <a:r>
              <a:rPr lang="en-US" sz="2600" dirty="0" smtClean="0">
                <a:solidFill>
                  <a:schemeClr val="accent1">
                    <a:lumMod val="75000"/>
                  </a:schemeClr>
                </a:solidFill>
              </a:rPr>
              <a:t>Symptoms, bleeding, pain and exerting are characteristic symptoms of ulcerative colitis.</a:t>
            </a:r>
          </a:p>
          <a:p>
            <a:pPr algn="just">
              <a:buFont typeface="Wingdings" pitchFamily="2" charset="2"/>
              <a:buChar char="q"/>
            </a:pPr>
            <a:endParaRPr lang="en-US" sz="2600" b="1" dirty="0" smtClean="0">
              <a:solidFill>
                <a:schemeClr val="accent1">
                  <a:lumMod val="75000"/>
                </a:schemeClr>
              </a:solidFill>
            </a:endParaRPr>
          </a:p>
          <a:p>
            <a:pPr algn="just">
              <a:buFont typeface="Wingdings" pitchFamily="2" charset="2"/>
              <a:buChar char="v"/>
            </a:pPr>
            <a:r>
              <a:rPr lang="en-US" sz="2600" b="1" dirty="0" smtClean="0">
                <a:solidFill>
                  <a:schemeClr val="accent1">
                    <a:lumMod val="75000"/>
                  </a:schemeClr>
                </a:solidFill>
              </a:rPr>
              <a:t>Diarrhea is usually numerous and lasts more than 1 month.</a:t>
            </a:r>
          </a:p>
          <a:p>
            <a:pPr algn="just">
              <a:buFont typeface="Wingdings" pitchFamily="2" charset="2"/>
              <a:buChar char="v"/>
            </a:pPr>
            <a:r>
              <a:rPr lang="en-US" sz="2600" b="1" dirty="0" smtClean="0">
                <a:solidFill>
                  <a:schemeClr val="accent1">
                    <a:lumMod val="75000"/>
                  </a:schemeClr>
                </a:solidFill>
              </a:rPr>
              <a:t>Intestinal bleeding can be in the form of blood mixed with stool or in the form of bloody secretions.</a:t>
            </a:r>
          </a:p>
          <a:p>
            <a:pPr algn="just">
              <a:buFont typeface="Wingdings" pitchFamily="2" charset="2"/>
              <a:buChar char="v"/>
            </a:pPr>
            <a:r>
              <a:rPr lang="en-US" sz="2600" b="1" dirty="0" smtClean="0">
                <a:solidFill>
                  <a:schemeClr val="accent1">
                    <a:lumMod val="75000"/>
                  </a:schemeClr>
                </a:solidFill>
              </a:rPr>
              <a:t>Pain can be stinging and tolerant in simple cases, but in severe cases is permanent and unbearable</a:t>
            </a:r>
            <a:r>
              <a:rPr lang="en-US" sz="2600" dirty="0" smtClean="0">
                <a:solidFill>
                  <a:schemeClr val="accent1">
                    <a:lumMod val="75000"/>
                  </a:schemeClr>
                </a:solidFill>
              </a:rPr>
              <a:t>.</a:t>
            </a:r>
            <a:endParaRPr lang="en-US" sz="2600" dirty="0">
              <a:solidFill>
                <a:schemeClr val="accent1">
                  <a:lumMod val="75000"/>
                </a:schemeClr>
              </a:solidFill>
            </a:endParaRPr>
          </a:p>
          <a:p>
            <a:pPr algn="just">
              <a:buFont typeface="Wingdings" pitchFamily="2" charset="2"/>
              <a:buChar char="v"/>
            </a:pPr>
            <a:r>
              <a:rPr lang="en-US" sz="2600" b="1" dirty="0" err="1" smtClean="0">
                <a:solidFill>
                  <a:schemeClr val="accent1">
                    <a:lumMod val="75000"/>
                  </a:schemeClr>
                </a:solidFill>
              </a:rPr>
              <a:t>Tensity</a:t>
            </a:r>
            <a:r>
              <a:rPr lang="en-US" sz="2600" b="1" dirty="0" smtClean="0">
                <a:solidFill>
                  <a:schemeClr val="accent1">
                    <a:lumMod val="75000"/>
                  </a:schemeClr>
                </a:solidFill>
              </a:rPr>
              <a:t> are very common in ulcerative colitis as a characteristic feature of </a:t>
            </a:r>
            <a:r>
              <a:rPr lang="en-US" sz="2600" b="1" dirty="0" err="1" smtClean="0">
                <a:solidFill>
                  <a:schemeClr val="accent1">
                    <a:lumMod val="75000"/>
                  </a:schemeClr>
                </a:solidFill>
              </a:rPr>
              <a:t>proctitis</a:t>
            </a:r>
            <a:r>
              <a:rPr lang="en-US" sz="2600" b="1" dirty="0" smtClean="0">
                <a:solidFill>
                  <a:schemeClr val="accent1">
                    <a:lumMod val="75000"/>
                  </a:schemeClr>
                </a:solidFill>
              </a:rPr>
              <a:t>.</a:t>
            </a:r>
            <a:endParaRPr lang="en-US" sz="2600" dirty="0">
              <a:solidFill>
                <a:schemeClr val="accent1">
                  <a:lumMod val="75000"/>
                </a:schemeClr>
              </a:solidFill>
            </a:endParaRPr>
          </a:p>
        </p:txBody>
      </p:sp>
      <p:sp>
        <p:nvSpPr>
          <p:cNvPr id="5" name="Footer Placeholder 4">
            <a:extLst>
              <a:ext uri="{FF2B5EF4-FFF2-40B4-BE49-F238E27FC236}">
                <a16:creationId xmlns:a16="http://schemas.microsoft.com/office/drawing/2014/main" xmlns="" id="{F9101C9C-D782-4BEE-A4B2-F768E7F4EA28}"/>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7" name="TextBox 6">
            <a:extLst>
              <a:ext uri="{FF2B5EF4-FFF2-40B4-BE49-F238E27FC236}">
                <a16:creationId xmlns:a16="http://schemas.microsoft.com/office/drawing/2014/main" xmlns="" id="{C32D7E84-AB7F-4BA9-BFF1-995DC8D65983}"/>
              </a:ext>
            </a:extLst>
          </p:cNvPr>
          <p:cNvSpPr txBox="1"/>
          <p:nvPr/>
        </p:nvSpPr>
        <p:spPr>
          <a:xfrm>
            <a:off x="9912424"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370E180-14C9-43F9-AB3D-2E0A747AB47B}"/>
              </a:ext>
            </a:extLst>
          </p:cNvPr>
          <p:cNvSpPr>
            <a:spLocks noGrp="1"/>
          </p:cNvSpPr>
          <p:nvPr>
            <p:ph type="title"/>
          </p:nvPr>
        </p:nvSpPr>
        <p:spPr/>
        <p:txBody>
          <a:bodyPr/>
          <a:lstStyle/>
          <a:p>
            <a:r>
              <a:rPr lang="en-US" sz="3800" dirty="0" smtClean="0">
                <a:solidFill>
                  <a:schemeClr val="accent6">
                    <a:lumMod val="50000"/>
                  </a:schemeClr>
                </a:solidFill>
              </a:rPr>
              <a:t>Suspicion </a:t>
            </a:r>
            <a:endParaRPr lang="en-US" sz="3800" dirty="0">
              <a:solidFill>
                <a:schemeClr val="accent6">
                  <a:lumMod val="50000"/>
                </a:schemeClr>
              </a:solidFill>
            </a:endParaRPr>
          </a:p>
        </p:txBody>
      </p:sp>
      <p:sp>
        <p:nvSpPr>
          <p:cNvPr id="3" name="Content Placeholder 2">
            <a:extLst>
              <a:ext uri="{FF2B5EF4-FFF2-40B4-BE49-F238E27FC236}">
                <a16:creationId xmlns:a16="http://schemas.microsoft.com/office/drawing/2014/main" xmlns="" id="{A1BA3D52-823C-46C4-9D77-865C8687DBA4}"/>
              </a:ext>
            </a:extLst>
          </p:cNvPr>
          <p:cNvSpPr>
            <a:spLocks noGrp="1"/>
          </p:cNvSpPr>
          <p:nvPr>
            <p:ph idx="1"/>
          </p:nvPr>
        </p:nvSpPr>
        <p:spPr>
          <a:xfrm>
            <a:off x="1127448" y="1124744"/>
            <a:ext cx="10945216" cy="4896544"/>
          </a:xfrm>
        </p:spPr>
        <p:txBody>
          <a:bodyPr>
            <a:normAutofit lnSpcReduction="10000"/>
          </a:bodyPr>
          <a:lstStyle/>
          <a:p>
            <a:pPr marL="0" indent="0">
              <a:buNone/>
            </a:pPr>
            <a:r>
              <a:rPr lang="en-US" sz="3600" b="1" dirty="0" smtClean="0">
                <a:solidFill>
                  <a:schemeClr val="accent1">
                    <a:lumMod val="75000"/>
                  </a:schemeClr>
                </a:solidFill>
              </a:rPr>
              <a:t>Should be suspected of ulcerative colitis in the following cases:</a:t>
            </a:r>
          </a:p>
          <a:p>
            <a:pPr marL="0" indent="0">
              <a:buNone/>
            </a:pPr>
            <a:r>
              <a:rPr lang="az-Latn-AZ" sz="3200" dirty="0" smtClean="0">
                <a:solidFill>
                  <a:schemeClr val="accent1">
                    <a:lumMod val="75000"/>
                  </a:schemeClr>
                </a:solidFill>
              </a:rPr>
              <a:t> </a:t>
            </a:r>
            <a:r>
              <a:rPr lang="en-US" sz="3200" b="1" dirty="0" smtClean="0">
                <a:solidFill>
                  <a:schemeClr val="accent1">
                    <a:lumMod val="75000"/>
                  </a:schemeClr>
                </a:solidFill>
                <a:effectLst>
                  <a:outerShdw blurRad="38100" dist="38100" dir="2700000" algn="tl">
                    <a:srgbClr val="000000">
                      <a:alpha val="43137"/>
                    </a:srgbClr>
                  </a:outerShdw>
                </a:effectLst>
              </a:rPr>
              <a:t>People with diarrhea, especially those that last for more than 4 weeks and have been diagnosed with bloody diarrhea, fever, abdominal pain and fever.</a:t>
            </a:r>
            <a:endParaRPr lang="en-US" sz="3200" dirty="0">
              <a:solidFill>
                <a:schemeClr val="accent1">
                  <a:lumMod val="75000"/>
                </a:schemeClr>
              </a:solidFill>
              <a:effectLst>
                <a:outerShdw blurRad="38100" dist="38100" dir="2700000" algn="tl">
                  <a:srgbClr val="000000">
                    <a:alpha val="43137"/>
                  </a:srgbClr>
                </a:outerShdw>
              </a:effectLst>
            </a:endParaRPr>
          </a:p>
          <a:p>
            <a:pPr>
              <a:buFont typeface="Wingdings" pitchFamily="2" charset="2"/>
              <a:buChar char="Ø"/>
            </a:pPr>
            <a:r>
              <a:rPr lang="en-US" sz="3200" dirty="0" smtClean="0">
                <a:solidFill>
                  <a:schemeClr val="accent1">
                    <a:lumMod val="75000"/>
                  </a:schemeClr>
                </a:solidFill>
                <a:effectLst>
                  <a:outerShdw blurRad="38100" dist="38100" dir="2700000" algn="tl">
                    <a:srgbClr val="000000">
                      <a:alpha val="43137"/>
                    </a:srgbClr>
                  </a:outerShdw>
                </a:effectLst>
              </a:rPr>
              <a:t>Family anamnesis</a:t>
            </a:r>
            <a:endParaRPr lang="en-US" sz="3200" b="1" dirty="0" smtClean="0">
              <a:solidFill>
                <a:schemeClr val="accent1">
                  <a:lumMod val="75000"/>
                </a:schemeClr>
              </a:solidFill>
              <a:effectLst>
                <a:outerShdw blurRad="38100" dist="38100" dir="2700000" algn="tl">
                  <a:srgbClr val="000000">
                    <a:alpha val="43137"/>
                  </a:srgbClr>
                </a:outerShdw>
              </a:effectLst>
            </a:endParaRPr>
          </a:p>
          <a:p>
            <a:pPr>
              <a:buFont typeface="Wingdings" pitchFamily="2" charset="2"/>
              <a:buChar char="Ø"/>
            </a:pPr>
            <a:r>
              <a:rPr lang="en-US" sz="3200" dirty="0">
                <a:solidFill>
                  <a:schemeClr val="accent1">
                    <a:lumMod val="75000"/>
                  </a:schemeClr>
                </a:solidFill>
                <a:effectLst>
                  <a:outerShdw blurRad="38100" dist="38100" dir="2700000" algn="tl">
                    <a:srgbClr val="000000">
                      <a:alpha val="43137"/>
                    </a:srgbClr>
                  </a:outerShdw>
                </a:effectLst>
              </a:rPr>
              <a:t> </a:t>
            </a:r>
            <a:r>
              <a:rPr lang="en-US" sz="3200" b="1" dirty="0" smtClean="0">
                <a:solidFill>
                  <a:schemeClr val="accent1">
                    <a:lumMod val="75000"/>
                  </a:schemeClr>
                </a:solidFill>
                <a:effectLst>
                  <a:outerShdw blurRad="38100" dist="38100" dir="2700000" algn="tl">
                    <a:srgbClr val="000000">
                      <a:alpha val="43137"/>
                    </a:srgbClr>
                  </a:outerShdw>
                </a:effectLst>
              </a:rPr>
              <a:t>In colonoscopy, inflammation, erosion, ulcers, and so on are present in the rectum and proximal to it.</a:t>
            </a:r>
            <a:endParaRPr lang="en-US" sz="3200" dirty="0">
              <a:solidFill>
                <a:schemeClr val="accent1">
                  <a:lumMod val="75000"/>
                </a:schemeClr>
              </a:solidFill>
              <a:effectLst>
                <a:outerShdw blurRad="38100" dist="38100" dir="2700000" algn="tl">
                  <a:srgbClr val="000000">
                    <a:alpha val="43137"/>
                  </a:srgbClr>
                </a:outerShdw>
              </a:effectLst>
            </a:endParaRPr>
          </a:p>
          <a:p>
            <a:pPr>
              <a:buFont typeface="Wingdings" pitchFamily="2" charset="2"/>
              <a:buChar char="Ø"/>
            </a:pPr>
            <a:r>
              <a:rPr lang="en-US" sz="3200" dirty="0" smtClean="0">
                <a:solidFill>
                  <a:schemeClr val="accent1">
                    <a:lumMod val="75000"/>
                  </a:schemeClr>
                </a:solidFill>
                <a:effectLst>
                  <a:outerShdw blurRad="38100" dist="38100" dir="2700000" algn="tl">
                    <a:srgbClr val="000000">
                      <a:alpha val="43137"/>
                    </a:srgbClr>
                  </a:outerShdw>
                </a:effectLst>
              </a:rPr>
              <a:t>Intestinal wall thickening in USM / CT / MRT</a:t>
            </a:r>
          </a:p>
          <a:p>
            <a:pPr>
              <a:buFont typeface="Wingdings" pitchFamily="2" charset="2"/>
              <a:buChar char="Ø"/>
            </a:pPr>
            <a:r>
              <a:rPr lang="en-US" sz="3200" dirty="0" smtClean="0">
                <a:solidFill>
                  <a:schemeClr val="accent1">
                    <a:lumMod val="75000"/>
                  </a:schemeClr>
                </a:solidFill>
                <a:effectLst>
                  <a:outerShdw blurRad="38100" dist="38100" dir="2700000" algn="tl">
                    <a:srgbClr val="000000">
                      <a:alpha val="43137"/>
                    </a:srgbClr>
                  </a:outerShdw>
                </a:effectLst>
              </a:rPr>
              <a:t>Colitis symptoms in biopsy</a:t>
            </a:r>
            <a:endParaRPr lang="en-US" sz="2800" b="1" dirty="0">
              <a:solidFill>
                <a:schemeClr val="accent1">
                  <a:lumMod val="50000"/>
                </a:schemeClr>
              </a:solidFill>
            </a:endParaRPr>
          </a:p>
        </p:txBody>
      </p:sp>
      <p:sp>
        <p:nvSpPr>
          <p:cNvPr id="4" name="Footer Placeholder 3">
            <a:extLst>
              <a:ext uri="{FF2B5EF4-FFF2-40B4-BE49-F238E27FC236}">
                <a16:creationId xmlns:a16="http://schemas.microsoft.com/office/drawing/2014/main" xmlns="" id="{8293DEFD-E87E-48C9-8DBC-3ADAB1F69A0F}"/>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6" name="TextBox 5">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Tree>
    <p:extLst>
      <p:ext uri="{BB962C8B-B14F-4D97-AF65-F5344CB8AC3E}">
        <p14:creationId xmlns="" xmlns:p14="http://schemas.microsoft.com/office/powerpoint/2010/main" val="3642355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370E180-14C9-43F9-AB3D-2E0A747AB47B}"/>
              </a:ext>
            </a:extLst>
          </p:cNvPr>
          <p:cNvSpPr>
            <a:spLocks noGrp="1"/>
          </p:cNvSpPr>
          <p:nvPr>
            <p:ph type="title"/>
          </p:nvPr>
        </p:nvSpPr>
        <p:spPr/>
        <p:txBody>
          <a:bodyPr/>
          <a:lstStyle/>
          <a:p>
            <a:r>
              <a:rPr lang="en-US" dirty="0" smtClean="0">
                <a:solidFill>
                  <a:schemeClr val="accent6">
                    <a:lumMod val="50000"/>
                  </a:schemeClr>
                </a:solidFill>
              </a:rPr>
              <a:t>Initial tests</a:t>
            </a:r>
            <a:endParaRPr lang="en-US" dirty="0">
              <a:solidFill>
                <a:schemeClr val="accent6">
                  <a:lumMod val="50000"/>
                </a:schemeClr>
              </a:solidFill>
            </a:endParaRPr>
          </a:p>
        </p:txBody>
      </p:sp>
      <p:sp>
        <p:nvSpPr>
          <p:cNvPr id="3" name="Content Placeholder 2">
            <a:extLst>
              <a:ext uri="{FF2B5EF4-FFF2-40B4-BE49-F238E27FC236}">
                <a16:creationId xmlns:a16="http://schemas.microsoft.com/office/drawing/2014/main" xmlns="" id="{A1BA3D52-823C-46C4-9D77-865C8687DBA4}"/>
              </a:ext>
            </a:extLst>
          </p:cNvPr>
          <p:cNvSpPr>
            <a:spLocks noGrp="1"/>
          </p:cNvSpPr>
          <p:nvPr>
            <p:ph idx="1"/>
          </p:nvPr>
        </p:nvSpPr>
        <p:spPr>
          <a:xfrm>
            <a:off x="623392" y="908720"/>
            <a:ext cx="11377264" cy="5256584"/>
          </a:xfrm>
        </p:spPr>
        <p:txBody>
          <a:bodyPr>
            <a:normAutofit lnSpcReduction="10000"/>
          </a:bodyPr>
          <a:lstStyle/>
          <a:p>
            <a:pPr>
              <a:buBlip>
                <a:blip r:embed="rId2"/>
              </a:buBlip>
            </a:pPr>
            <a:r>
              <a:rPr lang="az-Latn-AZ" altLang="en-US" sz="3200" b="1" dirty="0" smtClean="0">
                <a:solidFill>
                  <a:schemeClr val="accent6">
                    <a:lumMod val="50000"/>
                  </a:schemeClr>
                </a:solidFill>
              </a:rPr>
              <a:t> </a:t>
            </a:r>
            <a:r>
              <a:rPr lang="en-US" altLang="en-US" sz="3200" b="1" dirty="0" smtClean="0">
                <a:solidFill>
                  <a:schemeClr val="accent6">
                    <a:lumMod val="50000"/>
                  </a:schemeClr>
                </a:solidFill>
              </a:rPr>
              <a:t>Clinical tests</a:t>
            </a:r>
            <a:endParaRPr lang="az-Latn-AZ" altLang="en-US" sz="3200" b="1" dirty="0">
              <a:solidFill>
                <a:schemeClr val="accent6">
                  <a:lumMod val="50000"/>
                </a:schemeClr>
              </a:solidFill>
            </a:endParaRPr>
          </a:p>
          <a:p>
            <a:pPr algn="just">
              <a:buBlip>
                <a:blip r:embed="rId2"/>
              </a:buBlip>
            </a:pPr>
            <a:r>
              <a:rPr lang="az-Latn-AZ" altLang="en-US" sz="3200" b="1" dirty="0" smtClean="0">
                <a:solidFill>
                  <a:schemeClr val="accent6">
                    <a:lumMod val="50000"/>
                  </a:schemeClr>
                </a:solidFill>
              </a:rPr>
              <a:t> </a:t>
            </a:r>
            <a:r>
              <a:rPr lang="en-US" altLang="en-US" sz="3200" b="1" dirty="0" smtClean="0">
                <a:solidFill>
                  <a:schemeClr val="accent6">
                    <a:lumMod val="50000"/>
                  </a:schemeClr>
                </a:solidFill>
              </a:rPr>
              <a:t>Laboratory tests may show signs of inflammation, </a:t>
            </a:r>
            <a:r>
              <a:rPr lang="en-US" altLang="en-US" sz="3200" b="1" dirty="0" err="1" smtClean="0">
                <a:solidFill>
                  <a:schemeClr val="accent6">
                    <a:lumMod val="50000"/>
                  </a:schemeClr>
                </a:solidFill>
              </a:rPr>
              <a:t>malabsorption</a:t>
            </a:r>
            <a:r>
              <a:rPr lang="en-US" altLang="en-US" sz="3200" b="1" dirty="0" smtClean="0">
                <a:solidFill>
                  <a:schemeClr val="accent6">
                    <a:lumMod val="50000"/>
                  </a:schemeClr>
                </a:solidFill>
              </a:rPr>
              <a:t>, anemia:</a:t>
            </a:r>
            <a:r>
              <a:rPr lang="en-US" sz="3200" b="1" dirty="0" smtClean="0">
                <a:solidFill>
                  <a:schemeClr val="accent6">
                    <a:lumMod val="50000"/>
                  </a:schemeClr>
                </a:solidFill>
              </a:rPr>
              <a:t> Increased EPS, </a:t>
            </a:r>
            <a:r>
              <a:rPr lang="en-US" sz="3200" b="1" dirty="0" err="1" smtClean="0">
                <a:solidFill>
                  <a:schemeClr val="accent6">
                    <a:lumMod val="50000"/>
                  </a:schemeClr>
                </a:solidFill>
              </a:rPr>
              <a:t>steatorrea</a:t>
            </a:r>
            <a:r>
              <a:rPr lang="en-US" sz="3200" b="1" dirty="0" smtClean="0">
                <a:solidFill>
                  <a:schemeClr val="accent6">
                    <a:lumMod val="50000"/>
                  </a:schemeClr>
                </a:solidFill>
              </a:rPr>
              <a:t>, albumin reduction, etc. None of these signs are specific.</a:t>
            </a:r>
            <a:endParaRPr lang="az-Latn-AZ" altLang="en-US" sz="3200" b="1" dirty="0">
              <a:solidFill>
                <a:schemeClr val="accent6">
                  <a:lumMod val="50000"/>
                </a:schemeClr>
              </a:solidFill>
            </a:endParaRPr>
          </a:p>
          <a:p>
            <a:pPr algn="just">
              <a:buBlip>
                <a:blip r:embed="rId2"/>
              </a:buBlip>
            </a:pPr>
            <a:r>
              <a:rPr lang="az-Latn-AZ" sz="3200" b="1" dirty="0" smtClean="0">
                <a:solidFill>
                  <a:schemeClr val="accent6">
                    <a:lumMod val="50000"/>
                  </a:schemeClr>
                </a:solidFill>
              </a:rPr>
              <a:t> </a:t>
            </a:r>
            <a:r>
              <a:rPr lang="en-US" sz="3200" b="1" dirty="0" smtClean="0">
                <a:solidFill>
                  <a:schemeClr val="accent6">
                    <a:lumMod val="50000"/>
                  </a:schemeClr>
                </a:solidFill>
              </a:rPr>
              <a:t>Stool analysis is an important examination, performed for the rejection of infectious diarrhea (bacterial, parasitic, etc.).</a:t>
            </a:r>
            <a:endParaRPr lang="az-Latn-AZ" altLang="en-US" sz="3200" b="1" dirty="0">
              <a:solidFill>
                <a:schemeClr val="accent6">
                  <a:lumMod val="50000"/>
                </a:schemeClr>
              </a:solidFill>
            </a:endParaRPr>
          </a:p>
          <a:p>
            <a:pPr>
              <a:buBlip>
                <a:blip r:embed="rId2"/>
              </a:buBlip>
            </a:pPr>
            <a:r>
              <a:rPr lang="az-Latn-AZ" altLang="en-US" sz="3200" b="1" dirty="0" smtClean="0">
                <a:solidFill>
                  <a:schemeClr val="accent6">
                    <a:lumMod val="50000"/>
                  </a:schemeClr>
                </a:solidFill>
              </a:rPr>
              <a:t> USM – </a:t>
            </a:r>
            <a:r>
              <a:rPr lang="en-US" altLang="en-US" sz="3200" b="1" dirty="0" smtClean="0">
                <a:solidFill>
                  <a:schemeClr val="accent6">
                    <a:lumMod val="50000"/>
                  </a:schemeClr>
                </a:solidFill>
              </a:rPr>
              <a:t>There is no importance</a:t>
            </a:r>
            <a:endParaRPr lang="az-Latn-AZ" altLang="en-US" sz="3200" b="1" dirty="0">
              <a:solidFill>
                <a:schemeClr val="accent6">
                  <a:lumMod val="50000"/>
                </a:schemeClr>
              </a:solidFill>
            </a:endParaRPr>
          </a:p>
          <a:p>
            <a:pPr algn="just">
              <a:buBlip>
                <a:blip r:embed="rId2"/>
              </a:buBlip>
            </a:pPr>
            <a:r>
              <a:rPr lang="az-Latn-AZ" sz="3200" b="1" dirty="0" smtClean="0">
                <a:solidFill>
                  <a:schemeClr val="accent6">
                    <a:lumMod val="50000"/>
                  </a:schemeClr>
                </a:solidFill>
              </a:rPr>
              <a:t> </a:t>
            </a:r>
            <a:r>
              <a:rPr lang="en-US" sz="3200" b="1" dirty="0" smtClean="0">
                <a:solidFill>
                  <a:schemeClr val="accent6">
                    <a:lumMod val="50000"/>
                  </a:schemeClr>
                </a:solidFill>
              </a:rPr>
              <a:t>CT is used in the diagnosis of complications and differential diagnosis of ulcerative colitis. Usually, diffuse thickening and edema of the intestinal wall may appear, which is not specific.</a:t>
            </a:r>
            <a:endParaRPr lang="az-Latn-AZ" sz="3200" b="1" dirty="0" smtClean="0">
              <a:solidFill>
                <a:schemeClr val="accent6">
                  <a:lumMod val="50000"/>
                </a:schemeClr>
              </a:solidFill>
            </a:endParaRPr>
          </a:p>
          <a:p>
            <a:pPr algn="just">
              <a:buBlip>
                <a:blip r:embed="rId2"/>
              </a:buBlip>
            </a:pPr>
            <a:r>
              <a:rPr lang="en-US" sz="3500" b="1" dirty="0" err="1" smtClean="0">
                <a:solidFill>
                  <a:schemeClr val="accent6">
                    <a:lumMod val="50000"/>
                  </a:schemeClr>
                </a:solidFill>
              </a:rPr>
              <a:t>Irrigoscopy</a:t>
            </a:r>
            <a:r>
              <a:rPr lang="en-US" sz="3500" b="1" dirty="0" smtClean="0">
                <a:solidFill>
                  <a:schemeClr val="accent6">
                    <a:lumMod val="50000"/>
                  </a:schemeClr>
                </a:solidFill>
              </a:rPr>
              <a:t> is not widely used today.</a:t>
            </a:r>
            <a:endParaRPr lang="en-US" sz="3500" b="1" dirty="0">
              <a:solidFill>
                <a:schemeClr val="accent6">
                  <a:lumMod val="50000"/>
                </a:schemeClr>
              </a:solidFill>
            </a:endParaRPr>
          </a:p>
        </p:txBody>
      </p:sp>
      <p:sp>
        <p:nvSpPr>
          <p:cNvPr id="4" name="Footer Placeholder 3">
            <a:extLst>
              <a:ext uri="{FF2B5EF4-FFF2-40B4-BE49-F238E27FC236}">
                <a16:creationId xmlns:a16="http://schemas.microsoft.com/office/drawing/2014/main" xmlns="" id="{8293DEFD-E87E-48C9-8DBC-3ADAB1F69A0F}"/>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6" name="TextBox 5">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Tree>
    <p:extLst>
      <p:ext uri="{BB962C8B-B14F-4D97-AF65-F5344CB8AC3E}">
        <p14:creationId xmlns="" xmlns:p14="http://schemas.microsoft.com/office/powerpoint/2010/main" val="6233100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a:extLst>
              <a:ext uri="{FF2B5EF4-FFF2-40B4-BE49-F238E27FC236}">
                <a16:creationId xmlns:a16="http://schemas.microsoft.com/office/drawing/2014/main" xmlns="" id="{32D96427-E9A3-4BD6-9B5B-DDFA3E29B170}"/>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27651" name="Rectangle 3">
            <a:extLst>
              <a:ext uri="{FF2B5EF4-FFF2-40B4-BE49-F238E27FC236}">
                <a16:creationId xmlns:a16="http://schemas.microsoft.com/office/drawing/2014/main" xmlns="" id="{352C7E0D-6B98-4A5A-92B3-9FAE13EA965B}"/>
              </a:ext>
            </a:extLst>
          </p:cNvPr>
          <p:cNvSpPr>
            <a:spLocks noChangeArrowheads="1"/>
          </p:cNvSpPr>
          <p:nvPr/>
        </p:nvSpPr>
        <p:spPr bwMode="auto">
          <a:xfrm>
            <a:off x="2101056" y="47624"/>
            <a:ext cx="7772400" cy="685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marL="457200" fontAlgn="base">
              <a:spcBef>
                <a:spcPct val="0"/>
              </a:spcBef>
              <a:spcAft>
                <a:spcPct val="0"/>
              </a:spcAft>
              <a:defRPr sz="2400">
                <a:solidFill>
                  <a:schemeClr val="tx1"/>
                </a:solidFill>
                <a:latin typeface="Times New Roman" panose="02020603050405020304" pitchFamily="18" charset="0"/>
              </a:defRPr>
            </a:lvl6pPr>
            <a:lvl7pPr marL="914400" fontAlgn="base">
              <a:spcBef>
                <a:spcPct val="0"/>
              </a:spcBef>
              <a:spcAft>
                <a:spcPct val="0"/>
              </a:spcAft>
              <a:defRPr sz="2400">
                <a:solidFill>
                  <a:schemeClr val="tx1"/>
                </a:solidFill>
                <a:latin typeface="Times New Roman" panose="02020603050405020304" pitchFamily="18" charset="0"/>
              </a:defRPr>
            </a:lvl7pPr>
            <a:lvl8pPr marL="1371600" fontAlgn="base">
              <a:spcBef>
                <a:spcPct val="0"/>
              </a:spcBef>
              <a:spcAft>
                <a:spcPct val="0"/>
              </a:spcAft>
              <a:defRPr sz="2400">
                <a:solidFill>
                  <a:schemeClr val="tx1"/>
                </a:solidFill>
                <a:latin typeface="Times New Roman" panose="02020603050405020304" pitchFamily="18" charset="0"/>
              </a:defRPr>
            </a:lvl8pPr>
            <a:lvl9pPr marL="1828800" fontAlgn="base">
              <a:spcBef>
                <a:spcPct val="0"/>
              </a:spcBef>
              <a:spcAft>
                <a:spcPct val="0"/>
              </a:spcAft>
              <a:defRPr sz="2400">
                <a:solidFill>
                  <a:schemeClr val="tx1"/>
                </a:solidFill>
                <a:latin typeface="Times New Roman" panose="02020603050405020304" pitchFamily="18" charset="0"/>
              </a:defRPr>
            </a:lvl9pPr>
          </a:lstStyle>
          <a:p>
            <a:pPr algn="ctr"/>
            <a:r>
              <a:rPr lang="tr-TR" altLang="en-US" b="1" dirty="0" smtClean="0">
                <a:solidFill>
                  <a:schemeClr val="accent2">
                    <a:lumMod val="50000"/>
                  </a:schemeClr>
                </a:solidFill>
                <a:latin typeface="+mn-lt"/>
              </a:rPr>
              <a:t>DIAGNOSTIC CR</a:t>
            </a:r>
            <a:r>
              <a:rPr lang="en-US" altLang="en-US" b="1" dirty="0" smtClean="0">
                <a:solidFill>
                  <a:schemeClr val="accent2">
                    <a:lumMod val="50000"/>
                  </a:schemeClr>
                </a:solidFill>
                <a:latin typeface="+mn-lt"/>
              </a:rPr>
              <a:t>ITERIAS</a:t>
            </a:r>
            <a:endParaRPr lang="en-US" altLang="en-US" sz="2000" b="1" dirty="0">
              <a:solidFill>
                <a:schemeClr val="accent2">
                  <a:lumMod val="50000"/>
                </a:schemeClr>
              </a:solidFill>
              <a:latin typeface="+mn-lt"/>
            </a:endParaRPr>
          </a:p>
        </p:txBody>
      </p:sp>
      <p:sp>
        <p:nvSpPr>
          <p:cNvPr id="27659" name="Text Box 11">
            <a:extLst>
              <a:ext uri="{FF2B5EF4-FFF2-40B4-BE49-F238E27FC236}">
                <a16:creationId xmlns:a16="http://schemas.microsoft.com/office/drawing/2014/main" xmlns="" id="{4D7DF60F-D9A5-465D-9F28-5B0A08AAB7AA}"/>
              </a:ext>
            </a:extLst>
          </p:cNvPr>
          <p:cNvSpPr txBox="1">
            <a:spLocks noChangeArrowheads="1"/>
          </p:cNvSpPr>
          <p:nvPr/>
        </p:nvSpPr>
        <p:spPr bwMode="auto">
          <a:xfrm>
            <a:off x="1631504" y="1036250"/>
            <a:ext cx="9361040" cy="3477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buBlip>
                <a:blip r:embed="rId2"/>
              </a:buBlip>
            </a:pPr>
            <a:r>
              <a:rPr lang="az-Latn-AZ" altLang="en-US" b="1" dirty="0" smtClean="0">
                <a:solidFill>
                  <a:srgbClr val="990033"/>
                </a:solidFill>
                <a:latin typeface="+mn-lt"/>
              </a:rPr>
              <a:t> </a:t>
            </a:r>
            <a:r>
              <a:rPr lang="az-Latn-AZ" altLang="en-US" sz="3000" b="1" dirty="0" smtClean="0">
                <a:solidFill>
                  <a:srgbClr val="990033"/>
                </a:solidFill>
                <a:latin typeface="+mn-lt"/>
              </a:rPr>
              <a:t>Anamnesis</a:t>
            </a:r>
            <a:endParaRPr lang="az-Latn-AZ" altLang="en-US" sz="3000" b="1" dirty="0">
              <a:solidFill>
                <a:srgbClr val="990033"/>
              </a:solidFill>
              <a:latin typeface="+mn-lt"/>
            </a:endParaRPr>
          </a:p>
          <a:p>
            <a:pPr marL="0" indent="0" algn="just"/>
            <a:r>
              <a:rPr lang="en-US" sz="2000" b="1" dirty="0" smtClean="0">
                <a:solidFill>
                  <a:schemeClr val="accent1">
                    <a:lumMod val="75000"/>
                  </a:schemeClr>
                </a:solidFill>
                <a:latin typeface="Calibri (Основной текст)"/>
              </a:rPr>
              <a:t>Diarrhea can be bloody for more than 4 weeks</a:t>
            </a:r>
          </a:p>
          <a:p>
            <a:pPr marL="0" indent="0" algn="just"/>
            <a:r>
              <a:rPr lang="en-US" sz="2000" b="1" dirty="0" smtClean="0">
                <a:solidFill>
                  <a:schemeClr val="accent1">
                    <a:lumMod val="75000"/>
                  </a:schemeClr>
                </a:solidFill>
                <a:latin typeface="Calibri (Основной текст)"/>
              </a:rPr>
              <a:t>There may be toxic symptoms of pain, fever, weight loss, anemia, etc.</a:t>
            </a:r>
            <a:endParaRPr lang="az-Latn-AZ" altLang="en-US" sz="2000" b="1" dirty="0">
              <a:solidFill>
                <a:schemeClr val="accent1">
                  <a:lumMod val="75000"/>
                </a:schemeClr>
              </a:solidFill>
              <a:latin typeface="+mn-lt"/>
            </a:endParaRPr>
          </a:p>
          <a:p>
            <a:pPr>
              <a:buBlip>
                <a:blip r:embed="rId2"/>
              </a:buBlip>
            </a:pPr>
            <a:r>
              <a:rPr lang="az-Latn-AZ" altLang="en-US" sz="2000" b="1" dirty="0" smtClean="0">
                <a:solidFill>
                  <a:srgbClr val="990033"/>
                </a:solidFill>
                <a:latin typeface="+mn-lt"/>
              </a:rPr>
              <a:t> </a:t>
            </a:r>
            <a:r>
              <a:rPr lang="en-US" altLang="en-US" sz="3000" b="1" dirty="0" smtClean="0">
                <a:solidFill>
                  <a:srgbClr val="990033"/>
                </a:solidFill>
                <a:latin typeface="+mn-lt"/>
              </a:rPr>
              <a:t>REVIEW</a:t>
            </a:r>
            <a:endParaRPr lang="tr-TR" altLang="en-US" sz="3000" b="1" dirty="0" smtClean="0">
              <a:solidFill>
                <a:srgbClr val="990033"/>
              </a:solidFill>
              <a:latin typeface="+mn-lt"/>
            </a:endParaRPr>
          </a:p>
          <a:p>
            <a:pPr marL="0" indent="0"/>
            <a:r>
              <a:rPr lang="en-US" sz="2000" b="1" dirty="0" err="1" smtClean="0">
                <a:solidFill>
                  <a:schemeClr val="accent1">
                    <a:lumMod val="75000"/>
                  </a:schemeClr>
                </a:solidFill>
                <a:latin typeface="Calibri (Основной текст)"/>
              </a:rPr>
              <a:t>Proctitis</a:t>
            </a:r>
            <a:r>
              <a:rPr lang="en-US" sz="2000" b="1" dirty="0" smtClean="0">
                <a:solidFill>
                  <a:schemeClr val="accent1">
                    <a:lumMod val="75000"/>
                  </a:schemeClr>
                </a:solidFill>
                <a:latin typeface="Calibri (Основной текст)"/>
              </a:rPr>
              <a:t> and colitis in colonoscopy</a:t>
            </a:r>
            <a:endParaRPr lang="en-US" sz="2000" b="1" dirty="0">
              <a:solidFill>
                <a:schemeClr val="accent1">
                  <a:lumMod val="75000"/>
                </a:schemeClr>
              </a:solidFill>
              <a:latin typeface="Calibri (Основной текст)"/>
            </a:endParaRPr>
          </a:p>
          <a:p>
            <a:pPr>
              <a:buBlip>
                <a:blip r:embed="rId2"/>
              </a:buBlip>
            </a:pPr>
            <a:r>
              <a:rPr lang="az-Latn-AZ" altLang="en-US" sz="2000" b="1" dirty="0" smtClean="0">
                <a:solidFill>
                  <a:srgbClr val="990033"/>
                </a:solidFill>
                <a:latin typeface="+mn-lt"/>
              </a:rPr>
              <a:t> </a:t>
            </a:r>
            <a:r>
              <a:rPr lang="az-Latn-AZ" altLang="en-US" sz="3000" b="1" dirty="0" smtClean="0">
                <a:solidFill>
                  <a:srgbClr val="990033"/>
                </a:solidFill>
                <a:latin typeface="+mn-lt"/>
              </a:rPr>
              <a:t>Biops</a:t>
            </a:r>
            <a:r>
              <a:rPr lang="en-US" altLang="en-US" sz="3000" b="1" dirty="0" smtClean="0">
                <a:solidFill>
                  <a:srgbClr val="990033"/>
                </a:solidFill>
                <a:latin typeface="+mn-lt"/>
              </a:rPr>
              <a:t>y</a:t>
            </a:r>
            <a:endParaRPr lang="az-Latn-AZ" altLang="en-US" sz="3000" b="1" dirty="0">
              <a:solidFill>
                <a:srgbClr val="990033"/>
              </a:solidFill>
              <a:latin typeface="+mn-lt"/>
            </a:endParaRPr>
          </a:p>
          <a:p>
            <a:pPr marL="457200" lvl="1" indent="0"/>
            <a:r>
              <a:rPr lang="az-Latn-AZ" sz="2000" b="1" dirty="0" smtClean="0">
                <a:solidFill>
                  <a:schemeClr val="accent1">
                    <a:lumMod val="75000"/>
                  </a:schemeClr>
                </a:solidFill>
                <a:latin typeface="Calibri (Основной текст)"/>
                <a:cs typeface="Times New Roman" pitchFamily="18" charset="0"/>
              </a:rPr>
              <a:t>Symptoms of inflammation</a:t>
            </a:r>
          </a:p>
          <a:p>
            <a:pPr lvl="1">
              <a:buBlip>
                <a:blip r:embed="rId2"/>
              </a:buBlip>
            </a:pPr>
            <a:r>
              <a:rPr lang="az-Latn-AZ" altLang="en-US" sz="3000" b="1" dirty="0" smtClean="0">
                <a:solidFill>
                  <a:srgbClr val="990033"/>
                </a:solidFill>
                <a:latin typeface="+mn-lt"/>
              </a:rPr>
              <a:t>Other colitis rejection</a:t>
            </a:r>
            <a:r>
              <a:rPr lang="en-US" dirty="0"/>
              <a:t/>
            </a:r>
            <a:br>
              <a:rPr lang="en-US" dirty="0"/>
            </a:br>
            <a:endParaRPr lang="en-US" altLang="en-US" sz="2000" b="1" dirty="0">
              <a:solidFill>
                <a:schemeClr val="accent1">
                  <a:lumMod val="75000"/>
                </a:schemeClr>
              </a:solidFill>
              <a:latin typeface="+mn-lt"/>
            </a:endParaRPr>
          </a:p>
        </p:txBody>
      </p:sp>
      <p:sp>
        <p:nvSpPr>
          <p:cNvPr id="8" name="TextBox 7">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Tree>
    <p:extLst>
      <p:ext uri="{BB962C8B-B14F-4D97-AF65-F5344CB8AC3E}">
        <p14:creationId xmlns="" xmlns:p14="http://schemas.microsoft.com/office/powerpoint/2010/main" val="839941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7659"/>
                                        </p:tgtEl>
                                        <p:attrNameLst>
                                          <p:attrName>style.visibility</p:attrName>
                                        </p:attrNameLst>
                                      </p:cBhvr>
                                      <p:to>
                                        <p:strVal val="visible"/>
                                      </p:to>
                                    </p:set>
                                    <p:animEffect transition="in" filter="fade">
                                      <p:cBhvr>
                                        <p:cTn id="7" dur="1000"/>
                                        <p:tgtEl>
                                          <p:spTgt spid="27659"/>
                                        </p:tgtEl>
                                      </p:cBhvr>
                                    </p:animEffect>
                                    <p:anim calcmode="lin" valueType="num">
                                      <p:cBhvr>
                                        <p:cTn id="8" dur="1000" fill="hold"/>
                                        <p:tgtEl>
                                          <p:spTgt spid="27659"/>
                                        </p:tgtEl>
                                        <p:attrNameLst>
                                          <p:attrName>ppt_x</p:attrName>
                                        </p:attrNameLst>
                                      </p:cBhvr>
                                      <p:tavLst>
                                        <p:tav tm="0">
                                          <p:val>
                                            <p:strVal val="#ppt_x"/>
                                          </p:val>
                                        </p:tav>
                                        <p:tav tm="100000">
                                          <p:val>
                                            <p:strVal val="#ppt_x"/>
                                          </p:val>
                                        </p:tav>
                                      </p:tavLst>
                                    </p:anim>
                                    <p:anim calcmode="lin" valueType="num">
                                      <p:cBhvr>
                                        <p:cTn id="9" dur="1000" fill="hold"/>
                                        <p:tgtEl>
                                          <p:spTgt spid="276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a:extLst>
              <a:ext uri="{FF2B5EF4-FFF2-40B4-BE49-F238E27FC236}">
                <a16:creationId xmlns:a16="http://schemas.microsoft.com/office/drawing/2014/main" xmlns="" id="{32D96427-E9A3-4BD6-9B5B-DDFA3E29B170}"/>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27651" name="Rectangle 3">
            <a:extLst>
              <a:ext uri="{FF2B5EF4-FFF2-40B4-BE49-F238E27FC236}">
                <a16:creationId xmlns:a16="http://schemas.microsoft.com/office/drawing/2014/main" xmlns="" id="{352C7E0D-6B98-4A5A-92B3-9FAE13EA965B}"/>
              </a:ext>
            </a:extLst>
          </p:cNvPr>
          <p:cNvSpPr>
            <a:spLocks noChangeArrowheads="1"/>
          </p:cNvSpPr>
          <p:nvPr/>
        </p:nvSpPr>
        <p:spPr bwMode="auto">
          <a:xfrm>
            <a:off x="2101056" y="47624"/>
            <a:ext cx="7772400" cy="685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marL="457200" fontAlgn="base">
              <a:spcBef>
                <a:spcPct val="0"/>
              </a:spcBef>
              <a:spcAft>
                <a:spcPct val="0"/>
              </a:spcAft>
              <a:defRPr sz="2400">
                <a:solidFill>
                  <a:schemeClr val="tx1"/>
                </a:solidFill>
                <a:latin typeface="Times New Roman" panose="02020603050405020304" pitchFamily="18" charset="0"/>
              </a:defRPr>
            </a:lvl6pPr>
            <a:lvl7pPr marL="914400" fontAlgn="base">
              <a:spcBef>
                <a:spcPct val="0"/>
              </a:spcBef>
              <a:spcAft>
                <a:spcPct val="0"/>
              </a:spcAft>
              <a:defRPr sz="2400">
                <a:solidFill>
                  <a:schemeClr val="tx1"/>
                </a:solidFill>
                <a:latin typeface="Times New Roman" panose="02020603050405020304" pitchFamily="18" charset="0"/>
              </a:defRPr>
            </a:lvl7pPr>
            <a:lvl8pPr marL="1371600" fontAlgn="base">
              <a:spcBef>
                <a:spcPct val="0"/>
              </a:spcBef>
              <a:spcAft>
                <a:spcPct val="0"/>
              </a:spcAft>
              <a:defRPr sz="2400">
                <a:solidFill>
                  <a:schemeClr val="tx1"/>
                </a:solidFill>
                <a:latin typeface="Times New Roman" panose="02020603050405020304" pitchFamily="18" charset="0"/>
              </a:defRPr>
            </a:lvl8pPr>
            <a:lvl9pPr marL="1828800" fontAlgn="base">
              <a:spcBef>
                <a:spcPct val="0"/>
              </a:spcBef>
              <a:spcAft>
                <a:spcPct val="0"/>
              </a:spcAft>
              <a:defRPr sz="2400">
                <a:solidFill>
                  <a:schemeClr val="tx1"/>
                </a:solidFill>
                <a:latin typeface="Times New Roman" panose="02020603050405020304" pitchFamily="18" charset="0"/>
              </a:defRPr>
            </a:lvl9pPr>
          </a:lstStyle>
          <a:p>
            <a:pPr algn="ctr"/>
            <a:r>
              <a:rPr lang="tr-TR" altLang="en-US" sz="3200" b="1" dirty="0" smtClean="0">
                <a:solidFill>
                  <a:schemeClr val="accent2">
                    <a:lumMod val="50000"/>
                  </a:schemeClr>
                </a:solidFill>
              </a:rPr>
              <a:t>DIAGNOSTIC CR</a:t>
            </a:r>
            <a:r>
              <a:rPr lang="en-US" altLang="en-US" sz="3200" b="1" dirty="0" smtClean="0">
                <a:solidFill>
                  <a:schemeClr val="accent2">
                    <a:lumMod val="50000"/>
                  </a:schemeClr>
                </a:solidFill>
              </a:rPr>
              <a:t>ITERIAS</a:t>
            </a:r>
            <a:endParaRPr lang="en-US" altLang="en-US" sz="2800" b="1" dirty="0">
              <a:solidFill>
                <a:schemeClr val="accent2">
                  <a:lumMod val="50000"/>
                </a:schemeClr>
              </a:solidFill>
            </a:endParaRPr>
          </a:p>
        </p:txBody>
      </p:sp>
      <p:sp>
        <p:nvSpPr>
          <p:cNvPr id="27659" name="Text Box 11">
            <a:extLst>
              <a:ext uri="{FF2B5EF4-FFF2-40B4-BE49-F238E27FC236}">
                <a16:creationId xmlns:a16="http://schemas.microsoft.com/office/drawing/2014/main" xmlns="" id="{4D7DF60F-D9A5-465D-9F28-5B0A08AAB7AA}"/>
              </a:ext>
            </a:extLst>
          </p:cNvPr>
          <p:cNvSpPr txBox="1">
            <a:spLocks noChangeArrowheads="1"/>
          </p:cNvSpPr>
          <p:nvPr/>
        </p:nvSpPr>
        <p:spPr bwMode="auto">
          <a:xfrm>
            <a:off x="695400" y="1036249"/>
            <a:ext cx="11161240" cy="267765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marL="0" indent="0" algn="just"/>
            <a:r>
              <a:rPr lang="en-US" b="1" i="1" u="sng" dirty="0" smtClean="0">
                <a:latin typeface="+mn-lt"/>
              </a:rPr>
              <a:t>Colonoscopy and biopsy is an absolute test for the diagnosis of ulcerative colitis, is able to assess inflammation, prevalence, degree of alteration in mucous membrane, and biopsy.</a:t>
            </a:r>
            <a:r>
              <a:rPr lang="en-US" dirty="0" smtClean="0">
                <a:latin typeface="+mn-lt"/>
              </a:rPr>
              <a:t> Colonoscopy may show different degrees of mucous membrane: erythematic, superficial erosions, deep ulcers, </a:t>
            </a:r>
            <a:r>
              <a:rPr lang="en-US" dirty="0" err="1" smtClean="0">
                <a:latin typeface="+mn-lt"/>
              </a:rPr>
              <a:t>pseudoplasts</a:t>
            </a:r>
            <a:r>
              <a:rPr lang="en-US" dirty="0" smtClean="0">
                <a:latin typeface="+mn-lt"/>
              </a:rPr>
              <a:t>, mucous membranes, strictures, etc. Given that colonoscopy can be perforated in the acute phase, especially in the dilated, recto sigmoid region is limited in these cases and biopsy is obtained. Full examination of the intestine is done after the acute phase is extinguished.</a:t>
            </a:r>
            <a:endParaRPr lang="en-US" altLang="en-US" sz="2000" b="1" dirty="0">
              <a:solidFill>
                <a:schemeClr val="accent1">
                  <a:lumMod val="75000"/>
                </a:schemeClr>
              </a:solidFill>
              <a:latin typeface="+mn-lt"/>
            </a:endParaRPr>
          </a:p>
        </p:txBody>
      </p:sp>
      <p:sp>
        <p:nvSpPr>
          <p:cNvPr id="8" name="TextBox 7">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pic>
        <p:nvPicPr>
          <p:cNvPr id="1741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35360" y="3994264"/>
            <a:ext cx="3528392" cy="25431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863753" y="3993692"/>
            <a:ext cx="3168352" cy="253237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412"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7032105" y="3994264"/>
            <a:ext cx="2448271" cy="256096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7414" name="Picture 6" descr="ÐÐ°ÑÑÐ¸Ð½ÐºÐ¸ Ð¿Ð¾ Ð·Ð°Ð¿ÑÐ¾ÑÑ colonoscopy ulcerative colitis"/>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9463318" y="4032446"/>
            <a:ext cx="2592288" cy="249362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050510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7659"/>
                                        </p:tgtEl>
                                        <p:attrNameLst>
                                          <p:attrName>style.visibility</p:attrName>
                                        </p:attrNameLst>
                                      </p:cBhvr>
                                      <p:to>
                                        <p:strVal val="visible"/>
                                      </p:to>
                                    </p:set>
                                    <p:animEffect transition="in" filter="fade">
                                      <p:cBhvr>
                                        <p:cTn id="7" dur="1000"/>
                                        <p:tgtEl>
                                          <p:spTgt spid="27659"/>
                                        </p:tgtEl>
                                      </p:cBhvr>
                                    </p:animEffect>
                                    <p:anim calcmode="lin" valueType="num">
                                      <p:cBhvr>
                                        <p:cTn id="8" dur="1000" fill="hold"/>
                                        <p:tgtEl>
                                          <p:spTgt spid="27659"/>
                                        </p:tgtEl>
                                        <p:attrNameLst>
                                          <p:attrName>ppt_x</p:attrName>
                                        </p:attrNameLst>
                                      </p:cBhvr>
                                      <p:tavLst>
                                        <p:tav tm="0">
                                          <p:val>
                                            <p:strVal val="#ppt_x"/>
                                          </p:val>
                                        </p:tav>
                                        <p:tav tm="100000">
                                          <p:val>
                                            <p:strVal val="#ppt_x"/>
                                          </p:val>
                                        </p:tav>
                                      </p:tavLst>
                                    </p:anim>
                                    <p:anim calcmode="lin" valueType="num">
                                      <p:cBhvr>
                                        <p:cTn id="9" dur="1000" fill="hold"/>
                                        <p:tgtEl>
                                          <p:spTgt spid="276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38ED6EAB-7593-4F28-8034-3C11D46A794C}"/>
              </a:ext>
            </a:extLst>
          </p:cNvPr>
          <p:cNvSpPr>
            <a:spLocks noGrp="1"/>
          </p:cNvSpPr>
          <p:nvPr>
            <p:ph type="title"/>
          </p:nvPr>
        </p:nvSpPr>
        <p:spPr>
          <a:xfrm>
            <a:off x="3057974" y="157034"/>
            <a:ext cx="6076051" cy="440919"/>
          </a:xfrm>
        </p:spPr>
        <p:txBody>
          <a:bodyPr/>
          <a:lstStyle/>
          <a:p>
            <a:r>
              <a:rPr lang="en-US" sz="3000" i="1" dirty="0" smtClean="0"/>
              <a:t>Differential diagnostics</a:t>
            </a:r>
            <a:endParaRPr lang="en-US" sz="3000" dirty="0"/>
          </a:p>
        </p:txBody>
      </p:sp>
      <p:sp>
        <p:nvSpPr>
          <p:cNvPr id="5" name="Content Placeholder 4">
            <a:extLst>
              <a:ext uri="{FF2B5EF4-FFF2-40B4-BE49-F238E27FC236}">
                <a16:creationId xmlns:a16="http://schemas.microsoft.com/office/drawing/2014/main" xmlns="" id="{5390636B-FF5B-45E3-8616-7D7C49E19533}"/>
              </a:ext>
            </a:extLst>
          </p:cNvPr>
          <p:cNvSpPr>
            <a:spLocks noGrp="1"/>
          </p:cNvSpPr>
          <p:nvPr>
            <p:ph idx="1"/>
          </p:nvPr>
        </p:nvSpPr>
        <p:spPr>
          <a:xfrm>
            <a:off x="263351" y="836712"/>
            <a:ext cx="11926761" cy="5616624"/>
          </a:xfrm>
        </p:spPr>
        <p:txBody>
          <a:bodyPr>
            <a:noAutofit/>
          </a:bodyPr>
          <a:lstStyle/>
          <a:p>
            <a:pPr marL="0" indent="0" algn="ctr">
              <a:buNone/>
            </a:pPr>
            <a:r>
              <a:rPr lang="en-US" sz="3000" b="1" dirty="0" smtClean="0"/>
              <a:t>The following are characteristic of </a:t>
            </a:r>
            <a:r>
              <a:rPr lang="en-US" sz="3000" b="1" dirty="0" err="1" smtClean="0"/>
              <a:t>Crohn's</a:t>
            </a:r>
            <a:r>
              <a:rPr lang="en-US" sz="3000" b="1" dirty="0" smtClean="0"/>
              <a:t> disease:</a:t>
            </a:r>
            <a:endParaRPr lang="az-Latn-AZ" sz="2400" dirty="0" smtClean="0"/>
          </a:p>
        </p:txBody>
      </p:sp>
      <p:sp>
        <p:nvSpPr>
          <p:cNvPr id="6" name="Footer Placeholder 3">
            <a:extLst>
              <a:ext uri="{FF2B5EF4-FFF2-40B4-BE49-F238E27FC236}">
                <a16:creationId xmlns:a16="http://schemas.microsoft.com/office/drawing/2014/main" xmlns="" id="{32D96427-E9A3-4BD6-9B5B-DDFA3E29B170}"/>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8" name="TextBox 7">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pic>
        <p:nvPicPr>
          <p:cNvPr id="15362"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8199330" y="1365585"/>
            <a:ext cx="3992670" cy="38884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Выноска-облако 1"/>
          <p:cNvSpPr/>
          <p:nvPr/>
        </p:nvSpPr>
        <p:spPr>
          <a:xfrm>
            <a:off x="2381224" y="5214950"/>
            <a:ext cx="3171619" cy="1146375"/>
          </a:xfrm>
          <a:prstGeom prst="cloudCallout">
            <a:avLst/>
          </a:prstGeom>
          <a:ln>
            <a:solidFill>
              <a:srgbClr val="0070C0"/>
            </a:solidFill>
          </a:ln>
          <a:effectLst>
            <a:reflection blurRad="6350" stA="50000" endA="300" endPos="55500" dist="50800" dir="5400000" sy="-100000" algn="bl" rotWithShape="0"/>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diarreyanın</a:t>
            </a:r>
            <a:r>
              <a:rPr lang="en-US" dirty="0"/>
              <a:t> </a:t>
            </a:r>
            <a:endParaRPr lang="az-Latn-AZ" dirty="0"/>
          </a:p>
          <a:p>
            <a:pPr algn="ctr"/>
            <a:r>
              <a:rPr lang="en-US" dirty="0" smtClean="0"/>
              <a:t> </a:t>
            </a:r>
            <a:r>
              <a:rPr lang="en-US" dirty="0" err="1"/>
              <a:t>qansız</a:t>
            </a:r>
            <a:r>
              <a:rPr lang="en-US" dirty="0"/>
              <a:t> </a:t>
            </a:r>
            <a:r>
              <a:rPr lang="en-US" dirty="0" err="1"/>
              <a:t>olması</a:t>
            </a:r>
            <a:endParaRPr lang="ru-RU" dirty="0"/>
          </a:p>
        </p:txBody>
      </p:sp>
      <p:sp>
        <p:nvSpPr>
          <p:cNvPr id="9" name="Выноска-облако 8"/>
          <p:cNvSpPr/>
          <p:nvPr/>
        </p:nvSpPr>
        <p:spPr>
          <a:xfrm>
            <a:off x="6167438" y="4714884"/>
            <a:ext cx="2667563" cy="1146375"/>
          </a:xfrm>
          <a:prstGeom prst="cloudCallout">
            <a:avLst/>
          </a:prstGeom>
          <a:ln>
            <a:solidFill>
              <a:srgbClr val="0070C0"/>
            </a:solidFill>
          </a:ln>
          <a:effectLst>
            <a:reflection blurRad="6350" stA="50000" endA="300" endPos="55500" dist="50800" dir="5400000" sy="-100000" algn="bl" rotWithShape="0"/>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smtClean="0"/>
              <a:t>perianal</a:t>
            </a:r>
            <a:r>
              <a:rPr lang="en-US" dirty="0" smtClean="0"/>
              <a:t> pathologies</a:t>
            </a:r>
            <a:endParaRPr lang="ru-RU" dirty="0"/>
          </a:p>
        </p:txBody>
      </p:sp>
      <p:sp>
        <p:nvSpPr>
          <p:cNvPr id="10" name="Выноска-облако 9"/>
          <p:cNvSpPr/>
          <p:nvPr/>
        </p:nvSpPr>
        <p:spPr>
          <a:xfrm>
            <a:off x="263353" y="2988424"/>
            <a:ext cx="2448272" cy="936104"/>
          </a:xfrm>
          <a:prstGeom prst="cloudCallout">
            <a:avLst/>
          </a:prstGeom>
          <a:ln>
            <a:solidFill>
              <a:srgbClr val="0070C0"/>
            </a:solidFill>
          </a:ln>
          <a:effectLst>
            <a:reflection blurRad="6350" stA="50000" endA="300" endPos="55500" dist="50800" dir="5400000" sy="-100000" algn="bl" rotWithShape="0"/>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segmental damage</a:t>
            </a:r>
            <a:endParaRPr lang="ru-RU" dirty="0"/>
          </a:p>
        </p:txBody>
      </p:sp>
      <p:sp>
        <p:nvSpPr>
          <p:cNvPr id="11" name="Выноска-облако 10"/>
          <p:cNvSpPr/>
          <p:nvPr/>
        </p:nvSpPr>
        <p:spPr>
          <a:xfrm>
            <a:off x="335360" y="1296344"/>
            <a:ext cx="2667563" cy="1146375"/>
          </a:xfrm>
          <a:prstGeom prst="cloudCallout">
            <a:avLst/>
          </a:prstGeom>
          <a:ln>
            <a:solidFill>
              <a:srgbClr val="0070C0"/>
            </a:solidFill>
          </a:ln>
          <a:effectLst>
            <a:reflection blurRad="6350" stA="50000" endA="300" endPos="55500" dist="50800" dir="5400000" sy="-100000" algn="bl" rotWithShape="0"/>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smtClean="0"/>
              <a:t>transmural</a:t>
            </a:r>
            <a:r>
              <a:rPr lang="en-US" dirty="0" smtClean="0"/>
              <a:t> injury</a:t>
            </a:r>
            <a:endParaRPr lang="ru-RU" dirty="0"/>
          </a:p>
        </p:txBody>
      </p:sp>
      <p:sp>
        <p:nvSpPr>
          <p:cNvPr id="12" name="Выноска-облако 11"/>
          <p:cNvSpPr/>
          <p:nvPr/>
        </p:nvSpPr>
        <p:spPr>
          <a:xfrm>
            <a:off x="5645188" y="2636912"/>
            <a:ext cx="2448272" cy="936104"/>
          </a:xfrm>
          <a:prstGeom prst="cloudCallout">
            <a:avLst/>
          </a:prstGeom>
          <a:ln>
            <a:solidFill>
              <a:srgbClr val="0070C0"/>
            </a:solidFill>
          </a:ln>
          <a:effectLst>
            <a:reflection blurRad="6350" stA="50000" endA="300" endPos="55500" dist="50800" dir="5400000" sy="-100000" algn="bl" rotWithShape="0"/>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wall thickening</a:t>
            </a:r>
            <a:endParaRPr lang="ru-RU" dirty="0"/>
          </a:p>
        </p:txBody>
      </p:sp>
      <p:sp>
        <p:nvSpPr>
          <p:cNvPr id="14" name="Выноска-облако 13"/>
          <p:cNvSpPr/>
          <p:nvPr/>
        </p:nvSpPr>
        <p:spPr>
          <a:xfrm>
            <a:off x="2952728" y="3500438"/>
            <a:ext cx="3171619" cy="1146375"/>
          </a:xfrm>
          <a:prstGeom prst="cloudCallout">
            <a:avLst/>
          </a:prstGeom>
          <a:ln>
            <a:solidFill>
              <a:srgbClr val="0070C0"/>
            </a:solidFill>
          </a:ln>
          <a:effectLst>
            <a:reflection blurRad="6350" stA="50000" endA="300" endPos="55500" dist="50800" dir="5400000" sy="-100000" algn="bl" rotWithShape="0"/>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large mucosal ulcers and cracks</a:t>
            </a:r>
            <a:endParaRPr lang="ru-RU" dirty="0"/>
          </a:p>
        </p:txBody>
      </p:sp>
      <p:sp>
        <p:nvSpPr>
          <p:cNvPr id="15" name="Выноска-облако 14"/>
          <p:cNvSpPr/>
          <p:nvPr/>
        </p:nvSpPr>
        <p:spPr>
          <a:xfrm>
            <a:off x="0" y="4581782"/>
            <a:ext cx="2448272" cy="1149251"/>
          </a:xfrm>
          <a:prstGeom prst="cloudCallout">
            <a:avLst/>
          </a:prstGeom>
          <a:ln>
            <a:solidFill>
              <a:srgbClr val="0070C0"/>
            </a:solidFill>
          </a:ln>
          <a:effectLst>
            <a:reflection blurRad="6350" stA="50000" endA="300" endPos="55500" dist="50800" dir="5400000" sy="-100000" algn="bl" rotWithShape="0"/>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normal view of the rectum</a:t>
            </a:r>
            <a:endParaRPr lang="ru-RU" dirty="0"/>
          </a:p>
        </p:txBody>
      </p:sp>
      <p:sp>
        <p:nvSpPr>
          <p:cNvPr id="16" name="Выноска-облако 15"/>
          <p:cNvSpPr/>
          <p:nvPr/>
        </p:nvSpPr>
        <p:spPr>
          <a:xfrm>
            <a:off x="9120336" y="5285556"/>
            <a:ext cx="2448272" cy="1149251"/>
          </a:xfrm>
          <a:prstGeom prst="cloudCallout">
            <a:avLst/>
          </a:prstGeom>
          <a:ln>
            <a:solidFill>
              <a:srgbClr val="0070C0"/>
            </a:solidFill>
          </a:ln>
          <a:effectLst>
            <a:reflection blurRad="6350" stA="50000" endA="300" endPos="55500" dist="50800" dir="5400000" sy="-100000" algn="bl" rotWithShape="0"/>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night sweats and temperature</a:t>
            </a:r>
            <a:endParaRPr lang="ru-RU" dirty="0"/>
          </a:p>
        </p:txBody>
      </p:sp>
      <p:sp>
        <p:nvSpPr>
          <p:cNvPr id="18" name="Выноска-облако 17"/>
          <p:cNvSpPr/>
          <p:nvPr/>
        </p:nvSpPr>
        <p:spPr>
          <a:xfrm>
            <a:off x="3024166" y="1643050"/>
            <a:ext cx="3888431" cy="1510729"/>
          </a:xfrm>
          <a:prstGeom prst="cloudCallout">
            <a:avLst/>
          </a:prstGeom>
          <a:ln>
            <a:solidFill>
              <a:srgbClr val="0070C0"/>
            </a:solidFill>
          </a:ln>
          <a:effectLst>
            <a:reflection blurRad="6350" stA="50000" endA="300" endPos="55500" dist="50800" dir="5400000" sy="-100000" algn="bl" rotWithShape="0"/>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Inflammatory </a:t>
            </a:r>
            <a:r>
              <a:rPr lang="en-US" dirty="0" err="1" smtClean="0"/>
              <a:t>transmural</a:t>
            </a:r>
            <a:r>
              <a:rPr lang="en-US" dirty="0" smtClean="0"/>
              <a:t> </a:t>
            </a:r>
            <a:r>
              <a:rPr lang="en-US" dirty="0" err="1" smtClean="0"/>
              <a:t>granulomatosis</a:t>
            </a:r>
            <a:r>
              <a:rPr lang="en-US" dirty="0" smtClean="0"/>
              <a:t> in </a:t>
            </a:r>
            <a:r>
              <a:rPr lang="en-US" dirty="0" err="1" smtClean="0"/>
              <a:t>granulomas</a:t>
            </a:r>
            <a:r>
              <a:rPr lang="en-US" dirty="0" smtClean="0"/>
              <a:t> and biopsy</a:t>
            </a:r>
            <a:endParaRPr lang="ru-RU" dirty="0"/>
          </a:p>
        </p:txBody>
      </p:sp>
    </p:spTree>
    <p:extLst>
      <p:ext uri="{BB962C8B-B14F-4D97-AF65-F5344CB8AC3E}">
        <p14:creationId xmlns="" xmlns:p14="http://schemas.microsoft.com/office/powerpoint/2010/main" val="15379586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38ED6EAB-7593-4F28-8034-3C11D46A794C}"/>
              </a:ext>
            </a:extLst>
          </p:cNvPr>
          <p:cNvSpPr>
            <a:spLocks noGrp="1"/>
          </p:cNvSpPr>
          <p:nvPr>
            <p:ph type="title"/>
          </p:nvPr>
        </p:nvSpPr>
        <p:spPr>
          <a:xfrm>
            <a:off x="3057974" y="157034"/>
            <a:ext cx="6076051" cy="440919"/>
          </a:xfrm>
        </p:spPr>
        <p:txBody>
          <a:bodyPr/>
          <a:lstStyle/>
          <a:p>
            <a:r>
              <a:rPr lang="en-US" sz="3000" i="1" dirty="0" smtClean="0"/>
              <a:t>Differential diagnostics</a:t>
            </a:r>
            <a:endParaRPr lang="en-US" sz="3000" dirty="0"/>
          </a:p>
        </p:txBody>
      </p:sp>
      <p:sp>
        <p:nvSpPr>
          <p:cNvPr id="5" name="Content Placeholder 4">
            <a:extLst>
              <a:ext uri="{FF2B5EF4-FFF2-40B4-BE49-F238E27FC236}">
                <a16:creationId xmlns:a16="http://schemas.microsoft.com/office/drawing/2014/main" xmlns="" id="{5390636B-FF5B-45E3-8616-7D7C49E19533}"/>
              </a:ext>
            </a:extLst>
          </p:cNvPr>
          <p:cNvSpPr>
            <a:spLocks noGrp="1"/>
          </p:cNvSpPr>
          <p:nvPr>
            <p:ph idx="1"/>
          </p:nvPr>
        </p:nvSpPr>
        <p:spPr>
          <a:xfrm>
            <a:off x="263351" y="836712"/>
            <a:ext cx="11926761" cy="5616624"/>
          </a:xfrm>
        </p:spPr>
        <p:txBody>
          <a:bodyPr>
            <a:noAutofit/>
          </a:bodyPr>
          <a:lstStyle/>
          <a:p>
            <a:pPr marL="0" indent="0">
              <a:buNone/>
            </a:pPr>
            <a:endParaRPr lang="en-US" sz="3200" b="1" dirty="0" smtClean="0"/>
          </a:p>
          <a:p>
            <a:pPr marL="0" indent="0">
              <a:buNone/>
            </a:pPr>
            <a:endParaRPr lang="en-US" sz="3200" b="1" dirty="0"/>
          </a:p>
          <a:p>
            <a:pPr marL="0" indent="0">
              <a:buNone/>
            </a:pPr>
            <a:endParaRPr lang="en-US" sz="3200" b="1" dirty="0" smtClean="0"/>
          </a:p>
          <a:p>
            <a:pPr marL="0" indent="0">
              <a:buNone/>
            </a:pPr>
            <a:r>
              <a:rPr lang="en-US" sz="3200" b="1" dirty="0" smtClean="0"/>
              <a:t>Infection diarrhea is usually acute, and </a:t>
            </a:r>
          </a:p>
          <a:p>
            <a:pPr marL="0" indent="0">
              <a:buNone/>
            </a:pPr>
            <a:r>
              <a:rPr lang="en-US" sz="3200" b="1" dirty="0" smtClean="0"/>
              <a:t>patients’ </a:t>
            </a:r>
            <a:r>
              <a:rPr lang="en-US" sz="3200" b="1" dirty="0" err="1" smtClean="0"/>
              <a:t>ilness</a:t>
            </a:r>
            <a:r>
              <a:rPr lang="en-US" sz="3200" b="1" dirty="0" smtClean="0"/>
              <a:t> may develop rapidly.</a:t>
            </a:r>
          </a:p>
          <a:p>
            <a:pPr marL="0" indent="0">
              <a:buNone/>
            </a:pPr>
            <a:r>
              <a:rPr lang="en-US" sz="2800" dirty="0" smtClean="0"/>
              <a:t>Stool staining, culture, microscopy, and </a:t>
            </a:r>
          </a:p>
          <a:p>
            <a:pPr marL="0" indent="0">
              <a:buNone/>
            </a:pPr>
            <a:r>
              <a:rPr lang="en-US" sz="2800" dirty="0" smtClean="0"/>
              <a:t>Gram staining and biopsy should be performed.</a:t>
            </a:r>
            <a:endParaRPr lang="az-Latn-AZ" sz="2800" dirty="0" smtClean="0"/>
          </a:p>
        </p:txBody>
      </p:sp>
      <p:sp>
        <p:nvSpPr>
          <p:cNvPr id="6" name="Footer Placeholder 3">
            <a:extLst>
              <a:ext uri="{FF2B5EF4-FFF2-40B4-BE49-F238E27FC236}">
                <a16:creationId xmlns:a16="http://schemas.microsoft.com/office/drawing/2014/main" xmlns="" id="{32D96427-E9A3-4BD6-9B5B-DDFA3E29B170}"/>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8" name="TextBox 7">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pic>
        <p:nvPicPr>
          <p:cNvPr id="1638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464152" y="2060848"/>
            <a:ext cx="4104456" cy="345638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0867140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38ED6EAB-7593-4F28-8034-3C11D46A794C}"/>
              </a:ext>
            </a:extLst>
          </p:cNvPr>
          <p:cNvSpPr>
            <a:spLocks noGrp="1"/>
          </p:cNvSpPr>
          <p:nvPr>
            <p:ph type="title"/>
          </p:nvPr>
        </p:nvSpPr>
        <p:spPr>
          <a:xfrm>
            <a:off x="3057974" y="157034"/>
            <a:ext cx="6076051" cy="440919"/>
          </a:xfrm>
        </p:spPr>
        <p:txBody>
          <a:bodyPr/>
          <a:lstStyle/>
          <a:p>
            <a:r>
              <a:rPr lang="en-US" sz="3000" i="1" dirty="0" smtClean="0"/>
              <a:t>Differential diagnostics</a:t>
            </a:r>
            <a:endParaRPr lang="en-US" sz="3000" dirty="0"/>
          </a:p>
        </p:txBody>
      </p:sp>
      <p:sp>
        <p:nvSpPr>
          <p:cNvPr id="5" name="Content Placeholder 4">
            <a:extLst>
              <a:ext uri="{FF2B5EF4-FFF2-40B4-BE49-F238E27FC236}">
                <a16:creationId xmlns:a16="http://schemas.microsoft.com/office/drawing/2014/main" xmlns="" id="{5390636B-FF5B-45E3-8616-7D7C49E19533}"/>
              </a:ext>
            </a:extLst>
          </p:cNvPr>
          <p:cNvSpPr>
            <a:spLocks noGrp="1"/>
          </p:cNvSpPr>
          <p:nvPr>
            <p:ph idx="1"/>
          </p:nvPr>
        </p:nvSpPr>
        <p:spPr>
          <a:xfrm>
            <a:off x="623392" y="764704"/>
            <a:ext cx="11377264" cy="5760640"/>
          </a:xfrm>
        </p:spPr>
        <p:txBody>
          <a:bodyPr>
            <a:noAutofit/>
          </a:bodyPr>
          <a:lstStyle/>
          <a:p>
            <a:r>
              <a:rPr lang="en-US" sz="2400" b="1" dirty="0" smtClean="0"/>
              <a:t>Radiation colitis occurs after abdominal and pelvic radiotherapy and </a:t>
            </a:r>
            <a:r>
              <a:rPr lang="en-US" sz="2400" b="1" dirty="0" err="1" smtClean="0"/>
              <a:t>endoscopically</a:t>
            </a:r>
            <a:r>
              <a:rPr lang="en-US" sz="2400" b="1" dirty="0" smtClean="0"/>
              <a:t> resembles ulcerative colitis.</a:t>
            </a:r>
          </a:p>
          <a:p>
            <a:pPr>
              <a:buFont typeface="Wingdings" pitchFamily="2" charset="2"/>
              <a:buChar char="Ø"/>
            </a:pPr>
            <a:r>
              <a:rPr lang="en-US" sz="2400" b="1" dirty="0" smtClean="0">
                <a:solidFill>
                  <a:srgbClr val="FF0000"/>
                </a:solidFill>
                <a:effectLst>
                  <a:outerShdw blurRad="38100" dist="38100" dir="2700000" algn="tl">
                    <a:srgbClr val="000000">
                      <a:alpha val="43137"/>
                    </a:srgbClr>
                  </a:outerShdw>
                </a:effectLst>
              </a:rPr>
              <a:t>In anamnesis – </a:t>
            </a:r>
            <a:r>
              <a:rPr lang="en-US" sz="2400" b="1" dirty="0" smtClean="0">
                <a:effectLst>
                  <a:outerShdw blurRad="38100" dist="38100" dir="2700000" algn="tl">
                    <a:srgbClr val="000000">
                      <a:alpha val="43137"/>
                    </a:srgbClr>
                  </a:outerShdw>
                </a:effectLst>
              </a:rPr>
              <a:t>radiotherapy</a:t>
            </a:r>
          </a:p>
          <a:p>
            <a:pPr>
              <a:buFont typeface="Wingdings" pitchFamily="2" charset="2"/>
              <a:buChar char="Ø"/>
            </a:pPr>
            <a:r>
              <a:rPr lang="en-US" sz="2400" dirty="0" smtClean="0">
                <a:solidFill>
                  <a:srgbClr val="FF0000"/>
                </a:solidFill>
              </a:rPr>
              <a:t> </a:t>
            </a:r>
            <a:r>
              <a:rPr lang="en-US" sz="2400" b="1" dirty="0" smtClean="0">
                <a:solidFill>
                  <a:srgbClr val="FF0000"/>
                </a:solidFill>
                <a:effectLst>
                  <a:outerShdw blurRad="38100" dist="38100" dir="2700000" algn="tl">
                    <a:srgbClr val="000000">
                      <a:alpha val="43137"/>
                    </a:srgbClr>
                  </a:outerShdw>
                </a:effectLst>
              </a:rPr>
              <a:t>In Biopsy - </a:t>
            </a:r>
            <a:r>
              <a:rPr lang="en-US" sz="2400" b="1" dirty="0" err="1" smtClean="0">
                <a:effectLst>
                  <a:outerShdw blurRad="38100" dist="38100" dir="2700000" algn="tl">
                    <a:srgbClr val="000000">
                      <a:alpha val="43137"/>
                    </a:srgbClr>
                  </a:outerShdw>
                </a:effectLst>
              </a:rPr>
              <a:t>eosinophilic</a:t>
            </a:r>
            <a:r>
              <a:rPr lang="en-US" sz="2400" b="1" dirty="0" smtClean="0">
                <a:effectLst>
                  <a:outerShdw blurRad="38100" dist="38100" dir="2700000" algn="tl">
                    <a:srgbClr val="000000">
                      <a:alpha val="43137"/>
                    </a:srgbClr>
                  </a:outerShdw>
                </a:effectLst>
              </a:rPr>
              <a:t> infiltrates, </a:t>
            </a:r>
            <a:r>
              <a:rPr lang="en-US" sz="2400" b="1" dirty="0" err="1" smtClean="0">
                <a:effectLst>
                  <a:outerShdw blurRad="38100" dist="38100" dir="2700000" algn="tl">
                    <a:srgbClr val="000000">
                      <a:alpha val="43137"/>
                    </a:srgbClr>
                  </a:outerShdw>
                </a:effectLst>
              </a:rPr>
              <a:t>epithelialatipia</a:t>
            </a:r>
            <a:r>
              <a:rPr lang="en-US" sz="2400" b="1" dirty="0" smtClean="0">
                <a:effectLst>
                  <a:outerShdw blurRad="38100" dist="38100" dir="2700000" algn="tl">
                    <a:srgbClr val="000000">
                      <a:alpha val="43137"/>
                    </a:srgbClr>
                  </a:outerShdw>
                </a:effectLst>
              </a:rPr>
              <a:t>, </a:t>
            </a:r>
          </a:p>
          <a:p>
            <a:pPr>
              <a:buNone/>
            </a:pPr>
            <a:r>
              <a:rPr lang="en-US" sz="2400" b="1" dirty="0" smtClean="0">
                <a:effectLst>
                  <a:outerShdw blurRad="38100" dist="38100" dir="2700000" algn="tl">
                    <a:srgbClr val="000000">
                      <a:alpha val="43137"/>
                    </a:srgbClr>
                  </a:outerShdw>
                </a:effectLst>
              </a:rPr>
              <a:t>fibrosis and capillary </a:t>
            </a:r>
            <a:r>
              <a:rPr lang="en-US" sz="2400" b="1" dirty="0" err="1" smtClean="0">
                <a:effectLst>
                  <a:outerShdw blurRad="38100" dist="38100" dir="2700000" algn="tl">
                    <a:srgbClr val="000000">
                      <a:alpha val="43137"/>
                    </a:srgbClr>
                  </a:outerShdw>
                </a:effectLst>
              </a:rPr>
              <a:t>telenagioectasia</a:t>
            </a:r>
            <a:endParaRPr lang="az-Latn-AZ" sz="2400" dirty="0"/>
          </a:p>
          <a:p>
            <a:pPr marL="0" indent="0">
              <a:buFont typeface="Wingdings" pitchFamily="2" charset="2"/>
              <a:buChar char="Ø"/>
            </a:pPr>
            <a:endParaRPr lang="az-Latn-AZ" sz="2400" dirty="0" smtClean="0"/>
          </a:p>
          <a:p>
            <a:pPr marL="0" indent="0">
              <a:buNone/>
            </a:pPr>
            <a:endParaRPr lang="az-Latn-AZ" sz="2400" dirty="0" smtClean="0"/>
          </a:p>
          <a:p>
            <a:r>
              <a:rPr lang="en-US" sz="2400" b="1" dirty="0" smtClean="0"/>
              <a:t>Differentiation of solitary rectal ulcers from </a:t>
            </a:r>
          </a:p>
          <a:p>
            <a:pPr>
              <a:buNone/>
            </a:pPr>
            <a:r>
              <a:rPr lang="en-US" sz="2400" b="1" dirty="0" smtClean="0"/>
              <a:t>ulcerative colitis is possible by location and </a:t>
            </a:r>
          </a:p>
          <a:p>
            <a:pPr>
              <a:buNone/>
            </a:pPr>
            <a:r>
              <a:rPr lang="en-US" sz="2400" b="1" dirty="0" smtClean="0"/>
              <a:t>usually biopsy.</a:t>
            </a:r>
            <a:endParaRPr lang="en-US" sz="2800" b="1" dirty="0"/>
          </a:p>
        </p:txBody>
      </p:sp>
      <p:sp>
        <p:nvSpPr>
          <p:cNvPr id="6" name="Footer Placeholder 3">
            <a:extLst>
              <a:ext uri="{FF2B5EF4-FFF2-40B4-BE49-F238E27FC236}">
                <a16:creationId xmlns:a16="http://schemas.microsoft.com/office/drawing/2014/main" xmlns="" id="{32D96427-E9A3-4BD6-9B5B-DDFA3E29B170}"/>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8" name="TextBox 7">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pic>
        <p:nvPicPr>
          <p:cNvPr id="14338"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909301" y="764704"/>
            <a:ext cx="4207533" cy="298208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025208" y="3767637"/>
            <a:ext cx="4230798" cy="268520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40581227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38ED6EAB-7593-4F28-8034-3C11D46A794C}"/>
              </a:ext>
            </a:extLst>
          </p:cNvPr>
          <p:cNvSpPr>
            <a:spLocks noGrp="1"/>
          </p:cNvSpPr>
          <p:nvPr>
            <p:ph type="title"/>
          </p:nvPr>
        </p:nvSpPr>
        <p:spPr>
          <a:xfrm>
            <a:off x="3057974" y="157034"/>
            <a:ext cx="6076051" cy="440919"/>
          </a:xfrm>
        </p:spPr>
        <p:txBody>
          <a:bodyPr/>
          <a:lstStyle/>
          <a:p>
            <a:r>
              <a:rPr lang="en-US" sz="3000" i="1" dirty="0" smtClean="0"/>
              <a:t>Differential diagnostics</a:t>
            </a:r>
            <a:endParaRPr lang="en-US" sz="3000" dirty="0"/>
          </a:p>
        </p:txBody>
      </p:sp>
      <p:sp>
        <p:nvSpPr>
          <p:cNvPr id="5" name="Content Placeholder 4">
            <a:extLst>
              <a:ext uri="{FF2B5EF4-FFF2-40B4-BE49-F238E27FC236}">
                <a16:creationId xmlns:a16="http://schemas.microsoft.com/office/drawing/2014/main" xmlns="" id="{5390636B-FF5B-45E3-8616-7D7C49E19533}"/>
              </a:ext>
            </a:extLst>
          </p:cNvPr>
          <p:cNvSpPr>
            <a:spLocks noGrp="1"/>
          </p:cNvSpPr>
          <p:nvPr>
            <p:ph idx="1"/>
          </p:nvPr>
        </p:nvSpPr>
        <p:spPr>
          <a:xfrm>
            <a:off x="623392" y="764704"/>
            <a:ext cx="11377264" cy="5760640"/>
          </a:xfrm>
        </p:spPr>
        <p:txBody>
          <a:bodyPr>
            <a:noAutofit/>
          </a:bodyPr>
          <a:lstStyle/>
          <a:p>
            <a:r>
              <a:rPr lang="en-US" sz="2600" b="1" dirty="0" smtClean="0">
                <a:solidFill>
                  <a:schemeClr val="accent1">
                    <a:lumMod val="75000"/>
                  </a:schemeClr>
                </a:solidFill>
              </a:rPr>
              <a:t>Characteristic features of </a:t>
            </a:r>
            <a:r>
              <a:rPr lang="en-US" sz="2600" b="1" dirty="0" err="1" smtClean="0">
                <a:solidFill>
                  <a:schemeClr val="accent1">
                    <a:lumMod val="75000"/>
                  </a:schemeClr>
                </a:solidFill>
              </a:rPr>
              <a:t>diverticular</a:t>
            </a:r>
            <a:r>
              <a:rPr lang="en-US" sz="2600" b="1" dirty="0" smtClean="0">
                <a:solidFill>
                  <a:schemeClr val="accent1">
                    <a:lumMod val="75000"/>
                  </a:schemeClr>
                </a:solidFill>
              </a:rPr>
              <a:t> colitis are </a:t>
            </a:r>
          </a:p>
          <a:p>
            <a:pPr>
              <a:buNone/>
            </a:pPr>
            <a:r>
              <a:rPr lang="en-US" sz="2600" b="1" dirty="0" err="1" smtClean="0">
                <a:solidFill>
                  <a:schemeClr val="accent1">
                    <a:lumMod val="75000"/>
                  </a:schemeClr>
                </a:solidFill>
              </a:rPr>
              <a:t>Diverticula</a:t>
            </a:r>
            <a:r>
              <a:rPr lang="en-US" sz="2600" b="1" dirty="0" smtClean="0">
                <a:solidFill>
                  <a:schemeClr val="accent1">
                    <a:lumMod val="75000"/>
                  </a:schemeClr>
                </a:solidFill>
              </a:rPr>
              <a:t> inflammation of the interstitial region,</a:t>
            </a:r>
          </a:p>
          <a:p>
            <a:pPr>
              <a:buNone/>
            </a:pPr>
            <a:r>
              <a:rPr lang="en-US" sz="2600" b="1" dirty="0" smtClean="0">
                <a:solidFill>
                  <a:schemeClr val="accent1">
                    <a:lumMod val="75000"/>
                  </a:schemeClr>
                </a:solidFill>
              </a:rPr>
              <a:t> while </a:t>
            </a:r>
            <a:r>
              <a:rPr lang="en-US" sz="2600" b="1" dirty="0" err="1" smtClean="0">
                <a:solidFill>
                  <a:schemeClr val="accent1">
                    <a:lumMod val="75000"/>
                  </a:schemeClr>
                </a:solidFill>
              </a:rPr>
              <a:t>diverticulum</a:t>
            </a:r>
            <a:r>
              <a:rPr lang="en-US" sz="2600" b="1" dirty="0" smtClean="0">
                <a:solidFill>
                  <a:schemeClr val="accent1">
                    <a:lumMod val="75000"/>
                  </a:schemeClr>
                </a:solidFill>
              </a:rPr>
              <a:t> penetration it is free from</a:t>
            </a:r>
          </a:p>
          <a:p>
            <a:pPr>
              <a:buNone/>
            </a:pPr>
            <a:r>
              <a:rPr lang="en-US" sz="2600" b="1" dirty="0" smtClean="0">
                <a:solidFill>
                  <a:schemeClr val="accent1">
                    <a:lumMod val="75000"/>
                  </a:schemeClr>
                </a:solidFill>
              </a:rPr>
              <a:t> inflammation.</a:t>
            </a:r>
            <a:endParaRPr lang="az-Latn-AZ" sz="2400" b="1" dirty="0" smtClean="0">
              <a:solidFill>
                <a:schemeClr val="accent1">
                  <a:lumMod val="75000"/>
                </a:schemeClr>
              </a:solidFill>
            </a:endParaRPr>
          </a:p>
          <a:p>
            <a:pPr marL="0" indent="0">
              <a:buNone/>
            </a:pPr>
            <a:endParaRPr lang="az-Latn-AZ" sz="2400" b="1" dirty="0">
              <a:solidFill>
                <a:schemeClr val="accent1">
                  <a:lumMod val="75000"/>
                </a:schemeClr>
              </a:solidFill>
            </a:endParaRPr>
          </a:p>
          <a:p>
            <a:pPr marL="0" indent="0">
              <a:buNone/>
            </a:pPr>
            <a:endParaRPr lang="az-Latn-AZ" sz="2400" b="1" dirty="0" smtClean="0">
              <a:solidFill>
                <a:schemeClr val="accent1">
                  <a:lumMod val="75000"/>
                </a:schemeClr>
              </a:solidFill>
            </a:endParaRPr>
          </a:p>
          <a:p>
            <a:pPr marL="0" indent="0">
              <a:buNone/>
            </a:pPr>
            <a:endParaRPr lang="az-Latn-AZ" sz="2400" b="1" dirty="0">
              <a:solidFill>
                <a:schemeClr val="accent1">
                  <a:lumMod val="75000"/>
                </a:schemeClr>
              </a:solidFill>
            </a:endParaRPr>
          </a:p>
          <a:p>
            <a:pPr marL="0" indent="0">
              <a:buNone/>
            </a:pPr>
            <a:endParaRPr lang="az-Latn-AZ" sz="2400" b="1" dirty="0" smtClean="0">
              <a:solidFill>
                <a:schemeClr val="accent1">
                  <a:lumMod val="75000"/>
                </a:schemeClr>
              </a:solidFill>
            </a:endParaRPr>
          </a:p>
          <a:p>
            <a:pPr marL="0" indent="0">
              <a:buNone/>
            </a:pPr>
            <a:r>
              <a:rPr lang="en-US" sz="2400" b="1" dirty="0" smtClean="0">
                <a:solidFill>
                  <a:schemeClr val="accent1">
                    <a:lumMod val="75000"/>
                  </a:schemeClr>
                </a:solidFill>
              </a:rPr>
              <a:t>Diversion occurs in the distal intestine without </a:t>
            </a:r>
          </a:p>
          <a:p>
            <a:pPr marL="0" indent="0">
              <a:buNone/>
            </a:pPr>
            <a:r>
              <a:rPr lang="en-US" sz="2400" b="1" dirty="0" smtClean="0">
                <a:solidFill>
                  <a:schemeClr val="accent1">
                    <a:lumMod val="75000"/>
                  </a:schemeClr>
                </a:solidFill>
              </a:rPr>
              <a:t>distal colitis.</a:t>
            </a:r>
            <a:endParaRPr lang="en-US" sz="2800" b="1" dirty="0"/>
          </a:p>
        </p:txBody>
      </p:sp>
      <p:sp>
        <p:nvSpPr>
          <p:cNvPr id="6" name="Footer Placeholder 3">
            <a:extLst>
              <a:ext uri="{FF2B5EF4-FFF2-40B4-BE49-F238E27FC236}">
                <a16:creationId xmlns:a16="http://schemas.microsoft.com/office/drawing/2014/main" xmlns="" id="{32D96427-E9A3-4BD6-9B5B-DDFA3E29B170}"/>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8" name="TextBox 7">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pic>
        <p:nvPicPr>
          <p:cNvPr id="7171"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8147139" y="836712"/>
            <a:ext cx="3600399" cy="25202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968208" y="3429000"/>
            <a:ext cx="4079776" cy="29523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0452969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38ED6EAB-7593-4F28-8034-3C11D46A794C}"/>
              </a:ext>
            </a:extLst>
          </p:cNvPr>
          <p:cNvSpPr>
            <a:spLocks noGrp="1"/>
          </p:cNvSpPr>
          <p:nvPr>
            <p:ph type="title"/>
          </p:nvPr>
        </p:nvSpPr>
        <p:spPr>
          <a:xfrm>
            <a:off x="2783632" y="157034"/>
            <a:ext cx="6912768" cy="611546"/>
          </a:xfrm>
        </p:spPr>
        <p:txBody>
          <a:bodyPr/>
          <a:lstStyle/>
          <a:p>
            <a:r>
              <a:rPr lang="az-Latn-AZ" altLang="en-US" sz="4000" dirty="0" smtClean="0">
                <a:solidFill>
                  <a:schemeClr val="accent2">
                    <a:lumMod val="50000"/>
                  </a:schemeClr>
                </a:solidFill>
              </a:rPr>
              <a:t>PRINCIPLE OF THE TREATMENT</a:t>
            </a:r>
            <a:endParaRPr lang="en-US" sz="4000" dirty="0"/>
          </a:p>
        </p:txBody>
      </p:sp>
      <p:sp>
        <p:nvSpPr>
          <p:cNvPr id="5" name="Content Placeholder 4">
            <a:extLst>
              <a:ext uri="{FF2B5EF4-FFF2-40B4-BE49-F238E27FC236}">
                <a16:creationId xmlns:a16="http://schemas.microsoft.com/office/drawing/2014/main" xmlns="" id="{5390636B-FF5B-45E3-8616-7D7C49E19533}"/>
              </a:ext>
            </a:extLst>
          </p:cNvPr>
          <p:cNvSpPr>
            <a:spLocks noGrp="1"/>
          </p:cNvSpPr>
          <p:nvPr>
            <p:ph idx="1"/>
          </p:nvPr>
        </p:nvSpPr>
        <p:spPr>
          <a:xfrm>
            <a:off x="839416" y="1988840"/>
            <a:ext cx="10849784" cy="3023944"/>
          </a:xfrm>
        </p:spPr>
        <p:txBody>
          <a:bodyPr>
            <a:noAutofit/>
          </a:bodyPr>
          <a:lstStyle/>
          <a:p>
            <a:pPr algn="just">
              <a:lnSpc>
                <a:spcPct val="80000"/>
              </a:lnSpc>
              <a:buBlip>
                <a:blip r:embed="rId2"/>
              </a:buBlip>
            </a:pPr>
            <a:r>
              <a:rPr lang="en-US" sz="3600" b="1" i="1" u="sng" dirty="0" smtClean="0">
                <a:solidFill>
                  <a:schemeClr val="accent1"/>
                </a:solidFill>
                <a:effectLst>
                  <a:outerShdw blurRad="38100" dist="38100" dir="2700000" algn="tl">
                    <a:srgbClr val="000000">
                      <a:alpha val="43137"/>
                    </a:srgbClr>
                  </a:outerShdw>
                </a:effectLst>
              </a:rPr>
              <a:t>The main target is to extinguish the acute phase</a:t>
            </a:r>
          </a:p>
          <a:p>
            <a:pPr algn="just">
              <a:lnSpc>
                <a:spcPct val="80000"/>
              </a:lnSpc>
              <a:buBlip>
                <a:blip r:embed="rId2"/>
              </a:buBlip>
            </a:pPr>
            <a:r>
              <a:rPr lang="en-US" sz="3600" b="1" i="1" u="sng" dirty="0" smtClean="0">
                <a:solidFill>
                  <a:schemeClr val="accent1"/>
                </a:solidFill>
                <a:effectLst>
                  <a:outerShdw blurRad="38100" dist="38100" dir="2700000" algn="tl">
                    <a:srgbClr val="000000">
                      <a:alpha val="43137"/>
                    </a:srgbClr>
                  </a:outerShdw>
                </a:effectLst>
              </a:rPr>
              <a:t>Provide long-term remission</a:t>
            </a:r>
            <a:endParaRPr lang="en-US" sz="3600" b="1" dirty="0">
              <a:solidFill>
                <a:schemeClr val="accent1">
                  <a:lumMod val="50000"/>
                </a:schemeClr>
              </a:solidFill>
            </a:endParaRPr>
          </a:p>
        </p:txBody>
      </p:sp>
      <p:sp>
        <p:nvSpPr>
          <p:cNvPr id="6" name="Footer Placeholder 3">
            <a:extLst>
              <a:ext uri="{FF2B5EF4-FFF2-40B4-BE49-F238E27FC236}">
                <a16:creationId xmlns:a16="http://schemas.microsoft.com/office/drawing/2014/main" xmlns="" id="{32D96427-E9A3-4BD6-9B5B-DDFA3E29B170}"/>
              </a:ext>
            </a:extLst>
          </p:cNvPr>
          <p:cNvSpPr>
            <a:spLocks noGrp="1"/>
          </p:cNvSpPr>
          <p:nvPr>
            <p:ph type="ftr" sz="quarter" idx="11"/>
          </p:nvPr>
        </p:nvSpPr>
        <p:spPr/>
        <p:txBody>
          <a:bodyPr/>
          <a:lstStyle/>
          <a:p>
            <a:r>
              <a:rPr lang="az-Latn-AZ" altLang="en-US" dirty="0"/>
              <a:t>Prof.Dr. Eldar Allahverdi oğlu Əliyev, Tibb ü.f.d., Pərvanə Rövşən qızı Aydınova</a:t>
            </a:r>
          </a:p>
          <a:p>
            <a:r>
              <a:rPr lang="az-Latn-AZ" altLang="en-US" dirty="0" smtClean="0"/>
              <a:t>Bayramov</a:t>
            </a:r>
            <a:endParaRPr lang="az-Latn-AZ" altLang="en-US" dirty="0"/>
          </a:p>
        </p:txBody>
      </p:sp>
      <p:sp>
        <p:nvSpPr>
          <p:cNvPr id="8" name="TextBox 7">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Tree>
    <p:extLst>
      <p:ext uri="{BB962C8B-B14F-4D97-AF65-F5344CB8AC3E}">
        <p14:creationId xmlns="" xmlns:p14="http://schemas.microsoft.com/office/powerpoint/2010/main" val="3410924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38ED6EAB-7593-4F28-8034-3C11D46A794C}"/>
              </a:ext>
            </a:extLst>
          </p:cNvPr>
          <p:cNvSpPr>
            <a:spLocks noGrp="1"/>
          </p:cNvSpPr>
          <p:nvPr>
            <p:ph type="title"/>
          </p:nvPr>
        </p:nvSpPr>
        <p:spPr>
          <a:xfrm>
            <a:off x="3143672" y="240420"/>
            <a:ext cx="6076051" cy="814823"/>
          </a:xfrm>
        </p:spPr>
        <p:txBody>
          <a:bodyPr/>
          <a:lstStyle/>
          <a:p>
            <a:r>
              <a:rPr lang="en-US" sz="4000" i="1" dirty="0" smtClean="0"/>
              <a:t>DETERMINATION OF COMPLICATION DEGREE</a:t>
            </a:r>
            <a:endParaRPr lang="en-US" sz="4000" dirty="0"/>
          </a:p>
        </p:txBody>
      </p:sp>
      <p:sp>
        <p:nvSpPr>
          <p:cNvPr id="5" name="Content Placeholder 4">
            <a:extLst>
              <a:ext uri="{FF2B5EF4-FFF2-40B4-BE49-F238E27FC236}">
                <a16:creationId xmlns:a16="http://schemas.microsoft.com/office/drawing/2014/main" xmlns="" id="{5390636B-FF5B-45E3-8616-7D7C49E19533}"/>
              </a:ext>
            </a:extLst>
          </p:cNvPr>
          <p:cNvSpPr>
            <a:spLocks noGrp="1"/>
          </p:cNvSpPr>
          <p:nvPr>
            <p:ph idx="1"/>
          </p:nvPr>
        </p:nvSpPr>
        <p:spPr>
          <a:xfrm>
            <a:off x="839416" y="1988840"/>
            <a:ext cx="10945216" cy="3600400"/>
          </a:xfrm>
        </p:spPr>
        <p:txBody>
          <a:bodyPr>
            <a:noAutofit/>
          </a:bodyPr>
          <a:lstStyle/>
          <a:p>
            <a:pPr algn="just">
              <a:buBlip>
                <a:blip r:embed="rId2"/>
              </a:buBlip>
            </a:pPr>
            <a:r>
              <a:rPr lang="en-US" sz="3600" b="1" dirty="0" smtClean="0">
                <a:solidFill>
                  <a:srgbClr val="0070C0"/>
                </a:solidFill>
              </a:rPr>
              <a:t>Used in clinical and endoscopic classifications.</a:t>
            </a:r>
          </a:p>
          <a:p>
            <a:pPr algn="just">
              <a:buBlip>
                <a:blip r:embed="rId2"/>
              </a:buBlip>
            </a:pPr>
            <a:r>
              <a:rPr lang="en-US" sz="3600" b="1" dirty="0" smtClean="0">
                <a:solidFill>
                  <a:srgbClr val="0070C0"/>
                </a:solidFill>
              </a:rPr>
              <a:t>The most recommended classification is the </a:t>
            </a:r>
            <a:r>
              <a:rPr lang="en-US" sz="3600" b="1" dirty="0" smtClean="0">
                <a:solidFill>
                  <a:schemeClr val="accent6">
                    <a:lumMod val="60000"/>
                    <a:lumOff val="40000"/>
                  </a:schemeClr>
                </a:solidFill>
              </a:rPr>
              <a:t>Montreal clinical </a:t>
            </a:r>
            <a:r>
              <a:rPr lang="en-US" sz="3600" b="1" dirty="0" smtClean="0">
                <a:solidFill>
                  <a:srgbClr val="0070C0"/>
                </a:solidFill>
              </a:rPr>
              <a:t>classification</a:t>
            </a:r>
            <a:endParaRPr lang="en-US" sz="3600" b="1" dirty="0">
              <a:solidFill>
                <a:srgbClr val="0070C0"/>
              </a:solidFill>
            </a:endParaRPr>
          </a:p>
        </p:txBody>
      </p:sp>
      <p:sp>
        <p:nvSpPr>
          <p:cNvPr id="6" name="Footer Placeholder 3">
            <a:extLst>
              <a:ext uri="{FF2B5EF4-FFF2-40B4-BE49-F238E27FC236}">
                <a16:creationId xmlns:a16="http://schemas.microsoft.com/office/drawing/2014/main" xmlns="" id="{32D96427-E9A3-4BD6-9B5B-DDFA3E29B170}"/>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8" name="TextBox 7">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Tree>
    <p:extLst>
      <p:ext uri="{BB962C8B-B14F-4D97-AF65-F5344CB8AC3E}">
        <p14:creationId xmlns="" xmlns:p14="http://schemas.microsoft.com/office/powerpoint/2010/main" val="41307106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38ED6EAB-7593-4F28-8034-3C11D46A794C}"/>
              </a:ext>
            </a:extLst>
          </p:cNvPr>
          <p:cNvSpPr>
            <a:spLocks noGrp="1"/>
          </p:cNvSpPr>
          <p:nvPr>
            <p:ph type="title"/>
          </p:nvPr>
        </p:nvSpPr>
        <p:spPr>
          <a:xfrm>
            <a:off x="3057974" y="157034"/>
            <a:ext cx="6076051" cy="611546"/>
          </a:xfrm>
        </p:spPr>
        <p:txBody>
          <a:bodyPr/>
          <a:lstStyle/>
          <a:p>
            <a:r>
              <a:rPr lang="en-US" dirty="0" smtClean="0"/>
              <a:t>Therapeutic approach</a:t>
            </a:r>
            <a:endParaRPr lang="en-US" dirty="0"/>
          </a:p>
        </p:txBody>
      </p:sp>
      <p:sp>
        <p:nvSpPr>
          <p:cNvPr id="6" name="Footer Placeholder 3">
            <a:extLst>
              <a:ext uri="{FF2B5EF4-FFF2-40B4-BE49-F238E27FC236}">
                <a16:creationId xmlns:a16="http://schemas.microsoft.com/office/drawing/2014/main" xmlns="" id="{32D96427-E9A3-4BD6-9B5B-DDFA3E29B170}"/>
              </a:ext>
            </a:extLst>
          </p:cNvPr>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8" name="Text Box 35">
            <a:extLst>
              <a:ext uri="{FF2B5EF4-FFF2-40B4-BE49-F238E27FC236}">
                <a16:creationId xmlns:a16="http://schemas.microsoft.com/office/drawing/2014/main" xmlns="" id="{912B222B-C9E7-4994-A68C-C303043C7FD1}"/>
              </a:ext>
            </a:extLst>
          </p:cNvPr>
          <p:cNvSpPr txBox="1">
            <a:spLocks noChangeArrowheads="1"/>
          </p:cNvSpPr>
          <p:nvPr/>
        </p:nvSpPr>
        <p:spPr bwMode="auto">
          <a:xfrm>
            <a:off x="4727848" y="836712"/>
            <a:ext cx="2880320"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buNone/>
            </a:pPr>
            <a:r>
              <a:rPr lang="en-US" sz="2400" b="1" dirty="0" smtClean="0">
                <a:solidFill>
                  <a:schemeClr val="accent1">
                    <a:lumMod val="50000"/>
                  </a:schemeClr>
                </a:solidFill>
              </a:rPr>
              <a:t>Ulcerative colitis</a:t>
            </a:r>
            <a:endParaRPr lang="en-US" sz="2400" b="1" dirty="0">
              <a:solidFill>
                <a:schemeClr val="accent1">
                  <a:lumMod val="50000"/>
                </a:schemeClr>
              </a:solidFill>
            </a:endParaRPr>
          </a:p>
        </p:txBody>
      </p:sp>
      <p:sp>
        <p:nvSpPr>
          <p:cNvPr id="9" name="Text Box 36">
            <a:extLst>
              <a:ext uri="{FF2B5EF4-FFF2-40B4-BE49-F238E27FC236}">
                <a16:creationId xmlns:a16="http://schemas.microsoft.com/office/drawing/2014/main" xmlns="" id="{66D9F427-35FF-44D3-B6BF-3876F1837C78}"/>
              </a:ext>
            </a:extLst>
          </p:cNvPr>
          <p:cNvSpPr txBox="1">
            <a:spLocks noChangeArrowheads="1"/>
          </p:cNvSpPr>
          <p:nvPr/>
        </p:nvSpPr>
        <p:spPr bwMode="auto">
          <a:xfrm>
            <a:off x="2270584" y="1690961"/>
            <a:ext cx="7584576"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800" b="1" dirty="0" smtClean="0">
                <a:latin typeface="Calibri" pitchFamily="34" charset="0"/>
              </a:rPr>
              <a:t>Conservative treatment: for acute phase exacerbation and relapse prevention</a:t>
            </a:r>
            <a:endParaRPr lang="az-Latn-AZ" altLang="en-US" sz="1800" b="1" i="1" dirty="0">
              <a:solidFill>
                <a:schemeClr val="accent2">
                  <a:lumMod val="75000"/>
                </a:schemeClr>
              </a:solidFill>
              <a:latin typeface="Calibri" pitchFamily="34" charset="0"/>
            </a:endParaRPr>
          </a:p>
        </p:txBody>
      </p:sp>
      <p:sp>
        <p:nvSpPr>
          <p:cNvPr id="10" name="Text Box 37">
            <a:extLst>
              <a:ext uri="{FF2B5EF4-FFF2-40B4-BE49-F238E27FC236}">
                <a16:creationId xmlns:a16="http://schemas.microsoft.com/office/drawing/2014/main" xmlns="" id="{8B930972-903B-4B61-BAC9-4F01DE2E5946}"/>
              </a:ext>
            </a:extLst>
          </p:cNvPr>
          <p:cNvSpPr txBox="1">
            <a:spLocks noChangeArrowheads="1"/>
          </p:cNvSpPr>
          <p:nvPr/>
        </p:nvSpPr>
        <p:spPr bwMode="auto">
          <a:xfrm>
            <a:off x="296420" y="2842820"/>
            <a:ext cx="977582"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smtClean="0">
                <a:latin typeface="Calibri" pitchFamily="34" charset="0"/>
              </a:rPr>
              <a:t>Diet</a:t>
            </a:r>
            <a:endParaRPr lang="tr-TR" altLang="en-US" sz="1600" b="1" dirty="0">
              <a:latin typeface="Calibri" pitchFamily="34" charset="0"/>
            </a:endParaRPr>
          </a:p>
        </p:txBody>
      </p:sp>
      <p:sp>
        <p:nvSpPr>
          <p:cNvPr id="11" name="Text Box 38">
            <a:extLst>
              <a:ext uri="{FF2B5EF4-FFF2-40B4-BE49-F238E27FC236}">
                <a16:creationId xmlns:a16="http://schemas.microsoft.com/office/drawing/2014/main" xmlns="" id="{6FB7A3FD-64DF-47F9-A952-65F14DB20C9E}"/>
              </a:ext>
            </a:extLst>
          </p:cNvPr>
          <p:cNvSpPr txBox="1">
            <a:spLocks noChangeArrowheads="1"/>
          </p:cNvSpPr>
          <p:nvPr/>
        </p:nvSpPr>
        <p:spPr bwMode="auto">
          <a:xfrm>
            <a:off x="356923" y="4247019"/>
            <a:ext cx="1377300"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sz="1800" b="1" dirty="0" smtClean="0">
                <a:latin typeface="+mj-lt"/>
              </a:rPr>
              <a:t>Antibiotics</a:t>
            </a:r>
            <a:endParaRPr lang="tr-TR" altLang="en-US" sz="1800" b="1" dirty="0">
              <a:latin typeface="+mj-lt"/>
            </a:endParaRPr>
          </a:p>
        </p:txBody>
      </p:sp>
      <p:sp>
        <p:nvSpPr>
          <p:cNvPr id="12" name="Text Box 39">
            <a:extLst>
              <a:ext uri="{FF2B5EF4-FFF2-40B4-BE49-F238E27FC236}">
                <a16:creationId xmlns:a16="http://schemas.microsoft.com/office/drawing/2014/main" xmlns="" id="{9BA72FCF-D564-43B1-8C0F-D5889B28EFBE}"/>
              </a:ext>
            </a:extLst>
          </p:cNvPr>
          <p:cNvSpPr txBox="1">
            <a:spLocks noChangeArrowheads="1"/>
          </p:cNvSpPr>
          <p:nvPr/>
        </p:nvSpPr>
        <p:spPr bwMode="auto">
          <a:xfrm>
            <a:off x="4253148" y="3882227"/>
            <a:ext cx="3677073" cy="175432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sz="1800" b="1" dirty="0" smtClean="0">
                <a:latin typeface="+mj-lt"/>
              </a:rPr>
              <a:t>Anti-inflammatory (local or oral)</a:t>
            </a:r>
          </a:p>
          <a:p>
            <a:pPr algn="ctr" eaLnBrk="1" hangingPunct="1">
              <a:spcBef>
                <a:spcPct val="0"/>
              </a:spcBef>
            </a:pPr>
            <a:r>
              <a:rPr lang="en-US" sz="1800" b="1" dirty="0" smtClean="0"/>
              <a:t>5-aminosalicylates</a:t>
            </a:r>
          </a:p>
          <a:p>
            <a:pPr algn="ctr" eaLnBrk="1" hangingPunct="1">
              <a:spcBef>
                <a:spcPct val="0"/>
              </a:spcBef>
            </a:pPr>
            <a:r>
              <a:rPr lang="en-US" sz="1800" b="1" dirty="0" err="1" smtClean="0"/>
              <a:t>sulfosalazine</a:t>
            </a:r>
            <a:r>
              <a:rPr lang="en-US" sz="1800" b="1" dirty="0" smtClean="0"/>
              <a:t> (2–4 g / day)</a:t>
            </a:r>
          </a:p>
          <a:p>
            <a:pPr algn="ctr" eaLnBrk="1" hangingPunct="1">
              <a:spcBef>
                <a:spcPct val="0"/>
              </a:spcBef>
            </a:pPr>
            <a:r>
              <a:rPr lang="en-US" sz="1800" b="1" dirty="0" err="1" smtClean="0"/>
              <a:t>mesalamine</a:t>
            </a:r>
            <a:r>
              <a:rPr lang="en-US" sz="1800" b="1" dirty="0" smtClean="0"/>
              <a:t> (2–5 g / day)</a:t>
            </a:r>
          </a:p>
          <a:p>
            <a:pPr algn="ctr" eaLnBrk="1" hangingPunct="1">
              <a:spcBef>
                <a:spcPct val="0"/>
              </a:spcBef>
            </a:pPr>
            <a:r>
              <a:rPr lang="en-US" sz="1800" b="1" dirty="0" err="1" smtClean="0"/>
              <a:t>osalazine</a:t>
            </a:r>
            <a:r>
              <a:rPr lang="en-US" sz="1800" b="1" dirty="0" smtClean="0"/>
              <a:t> (1–3 g / day)</a:t>
            </a:r>
          </a:p>
          <a:p>
            <a:pPr algn="ctr" eaLnBrk="1" hangingPunct="1">
              <a:spcBef>
                <a:spcPct val="0"/>
              </a:spcBef>
            </a:pPr>
            <a:r>
              <a:rPr lang="en-US" sz="1800" b="1" dirty="0" smtClean="0"/>
              <a:t>  </a:t>
            </a:r>
            <a:r>
              <a:rPr lang="en-US" sz="1800" b="1" dirty="0" err="1" smtClean="0"/>
              <a:t>balsalazid</a:t>
            </a:r>
            <a:r>
              <a:rPr lang="en-US" sz="1800" b="1" dirty="0" smtClean="0"/>
              <a:t> (6.7 g / day)</a:t>
            </a:r>
            <a:endParaRPr lang="tr-TR" altLang="en-US" sz="1800" b="1" dirty="0">
              <a:latin typeface="+mj-lt"/>
            </a:endParaRPr>
          </a:p>
        </p:txBody>
      </p:sp>
      <p:sp>
        <p:nvSpPr>
          <p:cNvPr id="14" name="Text Box 41">
            <a:extLst>
              <a:ext uri="{FF2B5EF4-FFF2-40B4-BE49-F238E27FC236}">
                <a16:creationId xmlns:a16="http://schemas.microsoft.com/office/drawing/2014/main" xmlns="" id="{94F6F8FA-2068-4979-8940-EF208F6D7983}"/>
              </a:ext>
            </a:extLst>
          </p:cNvPr>
          <p:cNvSpPr txBox="1">
            <a:spLocks noChangeArrowheads="1"/>
          </p:cNvSpPr>
          <p:nvPr/>
        </p:nvSpPr>
        <p:spPr bwMode="auto">
          <a:xfrm>
            <a:off x="9134025" y="2565821"/>
            <a:ext cx="2938633" cy="11079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sz="1800" b="1" dirty="0" err="1" smtClean="0">
                <a:latin typeface="+mj-lt"/>
              </a:rPr>
              <a:t>Immunosuppressors</a:t>
            </a:r>
            <a:endParaRPr lang="en-US" sz="1800" b="1" dirty="0" smtClean="0">
              <a:latin typeface="+mj-lt"/>
            </a:endParaRPr>
          </a:p>
          <a:p>
            <a:pPr algn="ctr" eaLnBrk="1" hangingPunct="1">
              <a:spcBef>
                <a:spcPct val="0"/>
              </a:spcBef>
            </a:pPr>
            <a:r>
              <a:rPr lang="en-US" sz="1600" b="1" dirty="0" smtClean="0"/>
              <a:t>Steroids</a:t>
            </a:r>
          </a:p>
          <a:p>
            <a:pPr algn="ctr" eaLnBrk="1" hangingPunct="1">
              <a:spcBef>
                <a:spcPct val="0"/>
              </a:spcBef>
            </a:pPr>
            <a:r>
              <a:rPr lang="en-US" sz="1600" b="1" dirty="0" smtClean="0"/>
              <a:t>Cyclosporine</a:t>
            </a:r>
          </a:p>
          <a:p>
            <a:pPr algn="ctr" eaLnBrk="1" hangingPunct="1">
              <a:spcBef>
                <a:spcPct val="0"/>
              </a:spcBef>
            </a:pPr>
            <a:r>
              <a:rPr lang="en-US" sz="1600" b="1" dirty="0" smtClean="0"/>
              <a:t>  Anti - TNF</a:t>
            </a:r>
            <a:endParaRPr lang="tr-TR" altLang="en-US" sz="1600" b="1" dirty="0">
              <a:latin typeface="+mj-lt"/>
            </a:endParaRPr>
          </a:p>
        </p:txBody>
      </p:sp>
      <p:sp>
        <p:nvSpPr>
          <p:cNvPr id="16" name="Text Box 43">
            <a:extLst>
              <a:ext uri="{FF2B5EF4-FFF2-40B4-BE49-F238E27FC236}">
                <a16:creationId xmlns:a16="http://schemas.microsoft.com/office/drawing/2014/main" xmlns="" id="{50E94A86-6C32-4493-B495-97F559E2809F}"/>
              </a:ext>
            </a:extLst>
          </p:cNvPr>
          <p:cNvSpPr txBox="1">
            <a:spLocks noChangeArrowheads="1"/>
          </p:cNvSpPr>
          <p:nvPr/>
        </p:nvSpPr>
        <p:spPr bwMode="auto">
          <a:xfrm>
            <a:off x="9984141" y="4381233"/>
            <a:ext cx="1988719" cy="11079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sz="1800" b="1" dirty="0" smtClean="0">
                <a:latin typeface="Calibri "/>
              </a:rPr>
              <a:t>Symptomatic</a:t>
            </a:r>
            <a:endParaRPr lang="az-Latn-AZ" sz="1800" b="1" dirty="0" smtClean="0">
              <a:latin typeface="Calibri "/>
            </a:endParaRPr>
          </a:p>
          <a:p>
            <a:pPr marL="285750" indent="-285750" algn="ctr" eaLnBrk="1" hangingPunct="1">
              <a:spcBef>
                <a:spcPct val="0"/>
              </a:spcBef>
              <a:buFont typeface="Wingdings" pitchFamily="2" charset="2"/>
              <a:buChar char="§"/>
            </a:pPr>
            <a:r>
              <a:rPr lang="en-US" sz="1600" b="1" dirty="0" err="1" smtClean="0">
                <a:latin typeface="+mj-lt"/>
              </a:rPr>
              <a:t>Spasmolytic</a:t>
            </a:r>
            <a:endParaRPr lang="en-US" sz="1600" b="1" dirty="0" smtClean="0">
              <a:latin typeface="+mj-lt"/>
            </a:endParaRPr>
          </a:p>
          <a:p>
            <a:pPr marL="285750" indent="-285750" algn="ctr" eaLnBrk="1" hangingPunct="1">
              <a:spcBef>
                <a:spcPct val="0"/>
              </a:spcBef>
              <a:buFont typeface="Wingdings" pitchFamily="2" charset="2"/>
              <a:buChar char="§"/>
            </a:pPr>
            <a:r>
              <a:rPr lang="en-US" sz="1600" b="1" dirty="0" smtClean="0">
                <a:latin typeface="+mj-lt"/>
              </a:rPr>
              <a:t>  Painkiller</a:t>
            </a:r>
          </a:p>
          <a:p>
            <a:pPr marL="285750" indent="-285750" algn="ctr" eaLnBrk="1" hangingPunct="1">
              <a:spcBef>
                <a:spcPct val="0"/>
              </a:spcBef>
              <a:buFont typeface="Wingdings" pitchFamily="2" charset="2"/>
              <a:buChar char="§"/>
            </a:pPr>
            <a:r>
              <a:rPr lang="en-US" sz="1600" b="1" dirty="0" smtClean="0">
                <a:latin typeface="+mj-lt"/>
              </a:rPr>
              <a:t>  </a:t>
            </a:r>
            <a:r>
              <a:rPr lang="en-US" sz="1600" b="1" dirty="0" err="1" smtClean="0">
                <a:latin typeface="+mj-lt"/>
              </a:rPr>
              <a:t>Antidiarrhea</a:t>
            </a:r>
            <a:endParaRPr lang="tr-TR" altLang="en-US" sz="1600" b="1" dirty="0">
              <a:latin typeface="+mj-lt"/>
            </a:endParaRPr>
          </a:p>
        </p:txBody>
      </p:sp>
      <p:sp>
        <p:nvSpPr>
          <p:cNvPr id="17" name="Text Box 44">
            <a:extLst>
              <a:ext uri="{FF2B5EF4-FFF2-40B4-BE49-F238E27FC236}">
                <a16:creationId xmlns:a16="http://schemas.microsoft.com/office/drawing/2014/main" xmlns="" id="{EBB2C626-FE23-42E5-8A8F-4202A9C6BD3E}"/>
              </a:ext>
            </a:extLst>
          </p:cNvPr>
          <p:cNvSpPr txBox="1">
            <a:spLocks noChangeArrowheads="1"/>
          </p:cNvSpPr>
          <p:nvPr/>
        </p:nvSpPr>
        <p:spPr bwMode="auto">
          <a:xfrm>
            <a:off x="383630" y="5934677"/>
            <a:ext cx="1800225"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sz="1800" b="1" dirty="0" err="1" smtClean="0">
                <a:latin typeface="+mj-lt"/>
              </a:rPr>
              <a:t>Probiotics</a:t>
            </a:r>
            <a:endParaRPr lang="tr-TR" altLang="en-US" sz="1800" b="1" dirty="0">
              <a:solidFill>
                <a:srgbClr val="990033"/>
              </a:solidFill>
              <a:latin typeface="+mj-lt"/>
            </a:endParaRPr>
          </a:p>
        </p:txBody>
      </p:sp>
      <p:cxnSp>
        <p:nvCxnSpPr>
          <p:cNvPr id="19" name="AutoShape 46">
            <a:extLst>
              <a:ext uri="{FF2B5EF4-FFF2-40B4-BE49-F238E27FC236}">
                <a16:creationId xmlns:a16="http://schemas.microsoft.com/office/drawing/2014/main" xmlns="" id="{D30D9CAB-5308-4715-B077-3E1CEA5677D3}"/>
              </a:ext>
            </a:extLst>
          </p:cNvPr>
          <p:cNvCxnSpPr>
            <a:cxnSpLocks noChangeShapeType="1"/>
          </p:cNvCxnSpPr>
          <p:nvPr/>
        </p:nvCxnSpPr>
        <p:spPr bwMode="auto">
          <a:xfrm>
            <a:off x="6062873" y="1294958"/>
            <a:ext cx="1" cy="422201"/>
          </a:xfrm>
          <a:prstGeom prst="straightConnector1">
            <a:avLst/>
          </a:prstGeom>
          <a:noFill/>
          <a:ln w="19050">
            <a:solidFill>
              <a:schemeClr val="accent1">
                <a:lumMod val="75000"/>
              </a:schemeClr>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0" name="AutoShape 49">
            <a:extLst>
              <a:ext uri="{FF2B5EF4-FFF2-40B4-BE49-F238E27FC236}">
                <a16:creationId xmlns:a16="http://schemas.microsoft.com/office/drawing/2014/main" xmlns="" id="{D7C62D5C-F4EB-46AE-9D9D-274D1FAC9E86}"/>
              </a:ext>
            </a:extLst>
          </p:cNvPr>
          <p:cNvCxnSpPr>
            <a:cxnSpLocks noChangeShapeType="1"/>
            <a:endCxn id="12" idx="0"/>
          </p:cNvCxnSpPr>
          <p:nvPr/>
        </p:nvCxnSpPr>
        <p:spPr bwMode="auto">
          <a:xfrm>
            <a:off x="5659987" y="2085697"/>
            <a:ext cx="431698" cy="1796530"/>
          </a:xfrm>
          <a:prstGeom prst="straightConnector1">
            <a:avLst/>
          </a:prstGeom>
          <a:ln>
            <a:solidFill>
              <a:srgbClr val="EC3308"/>
            </a:solidFill>
            <a:headEnd/>
            <a:tailEnd type="triangle" w="med" len="med"/>
          </a:ln>
          <a:extLst/>
        </p:spPr>
        <p:style>
          <a:lnRef idx="3">
            <a:schemeClr val="accent2"/>
          </a:lnRef>
          <a:fillRef idx="0">
            <a:schemeClr val="accent2"/>
          </a:fillRef>
          <a:effectRef idx="2">
            <a:schemeClr val="accent2"/>
          </a:effectRef>
          <a:fontRef idx="minor">
            <a:schemeClr val="tx1"/>
          </a:fontRef>
        </p:style>
      </p:cxnSp>
      <p:cxnSp>
        <p:nvCxnSpPr>
          <p:cNvPr id="21" name="AutoShape 50">
            <a:extLst>
              <a:ext uri="{FF2B5EF4-FFF2-40B4-BE49-F238E27FC236}">
                <a16:creationId xmlns:a16="http://schemas.microsoft.com/office/drawing/2014/main" xmlns="" id="{8CC0E604-0D66-473B-A304-013607302C86}"/>
              </a:ext>
            </a:extLst>
          </p:cNvPr>
          <p:cNvCxnSpPr>
            <a:cxnSpLocks noChangeShapeType="1"/>
          </p:cNvCxnSpPr>
          <p:nvPr/>
        </p:nvCxnSpPr>
        <p:spPr bwMode="auto">
          <a:xfrm flipH="1">
            <a:off x="1274003" y="2060294"/>
            <a:ext cx="4385984" cy="2160794"/>
          </a:xfrm>
          <a:prstGeom prst="straightConnector1">
            <a:avLst/>
          </a:prstGeom>
          <a:noFill/>
          <a:ln w="19050">
            <a:solidFill>
              <a:schemeClr val="accent1">
                <a:lumMod val="75000"/>
              </a:schemeClr>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3" name="AutoShape 52">
            <a:extLst>
              <a:ext uri="{FF2B5EF4-FFF2-40B4-BE49-F238E27FC236}">
                <a16:creationId xmlns:a16="http://schemas.microsoft.com/office/drawing/2014/main" xmlns="" id="{543B4F4F-BFA2-4C86-B182-53CAE4C585CC}"/>
              </a:ext>
            </a:extLst>
          </p:cNvPr>
          <p:cNvCxnSpPr>
            <a:cxnSpLocks noChangeShapeType="1"/>
          </p:cNvCxnSpPr>
          <p:nvPr/>
        </p:nvCxnSpPr>
        <p:spPr bwMode="auto">
          <a:xfrm>
            <a:off x="5659987" y="2085697"/>
            <a:ext cx="4324154" cy="3572085"/>
          </a:xfrm>
          <a:prstGeom prst="straightConnector1">
            <a:avLst/>
          </a:prstGeom>
          <a:noFill/>
          <a:ln w="19050">
            <a:solidFill>
              <a:schemeClr val="accent1">
                <a:lumMod val="75000"/>
              </a:schemeClr>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4" name="AutoShape 53">
            <a:extLst>
              <a:ext uri="{FF2B5EF4-FFF2-40B4-BE49-F238E27FC236}">
                <a16:creationId xmlns:a16="http://schemas.microsoft.com/office/drawing/2014/main" xmlns="" id="{16AAA240-8E4F-4E0B-B0DA-CFEC060B03EA}"/>
              </a:ext>
            </a:extLst>
          </p:cNvPr>
          <p:cNvCxnSpPr>
            <a:cxnSpLocks noChangeShapeType="1"/>
          </p:cNvCxnSpPr>
          <p:nvPr/>
        </p:nvCxnSpPr>
        <p:spPr bwMode="auto">
          <a:xfrm>
            <a:off x="5728693" y="2108505"/>
            <a:ext cx="4732880" cy="2323180"/>
          </a:xfrm>
          <a:prstGeom prst="straightConnector1">
            <a:avLst/>
          </a:prstGeom>
          <a:noFill/>
          <a:ln w="19050">
            <a:solidFill>
              <a:schemeClr val="accent1">
                <a:lumMod val="75000"/>
              </a:schemeClr>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6" name="AutoShape 55">
            <a:extLst>
              <a:ext uri="{FF2B5EF4-FFF2-40B4-BE49-F238E27FC236}">
                <a16:creationId xmlns:a16="http://schemas.microsoft.com/office/drawing/2014/main" xmlns="" id="{5478543E-4295-48EB-9535-87B7F246A410}"/>
              </a:ext>
            </a:extLst>
          </p:cNvPr>
          <p:cNvCxnSpPr>
            <a:cxnSpLocks noChangeShapeType="1"/>
          </p:cNvCxnSpPr>
          <p:nvPr/>
        </p:nvCxnSpPr>
        <p:spPr bwMode="auto">
          <a:xfrm flipH="1">
            <a:off x="1487489" y="2108505"/>
            <a:ext cx="4114371" cy="3790545"/>
          </a:xfrm>
          <a:prstGeom prst="straightConnector1">
            <a:avLst/>
          </a:prstGeom>
          <a:noFill/>
          <a:ln w="19050">
            <a:solidFill>
              <a:schemeClr val="accent1">
                <a:lumMod val="75000"/>
              </a:schemeClr>
            </a:solidFill>
            <a:round/>
            <a:headEnd/>
            <a:tailEnd type="triangle"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30" name="AutoShape 49">
            <a:extLst>
              <a:ext uri="{FF2B5EF4-FFF2-40B4-BE49-F238E27FC236}">
                <a16:creationId xmlns:a16="http://schemas.microsoft.com/office/drawing/2014/main" xmlns="" id="{15994D88-E378-4CDE-B0EF-AAB29705CD80}"/>
              </a:ext>
            </a:extLst>
          </p:cNvPr>
          <p:cNvCxnSpPr>
            <a:cxnSpLocks noChangeShapeType="1"/>
          </p:cNvCxnSpPr>
          <p:nvPr/>
        </p:nvCxnSpPr>
        <p:spPr bwMode="auto">
          <a:xfrm>
            <a:off x="5659987" y="2060294"/>
            <a:ext cx="4540469" cy="505528"/>
          </a:xfrm>
          <a:prstGeom prst="straightConnector1">
            <a:avLst/>
          </a:prstGeom>
          <a:ln>
            <a:solidFill>
              <a:srgbClr val="FF0000"/>
            </a:solidFill>
            <a:headEnd/>
            <a:tailEnd type="triangle" w="med" len="med"/>
          </a:ln>
          <a:extLst/>
        </p:spPr>
        <p:style>
          <a:lnRef idx="3">
            <a:schemeClr val="accent2"/>
          </a:lnRef>
          <a:fillRef idx="0">
            <a:schemeClr val="accent2"/>
          </a:fillRef>
          <a:effectRef idx="2">
            <a:schemeClr val="accent2"/>
          </a:effectRef>
          <a:fontRef idx="minor">
            <a:schemeClr val="tx1"/>
          </a:fontRef>
        </p:style>
      </p:cxnSp>
      <p:cxnSp>
        <p:nvCxnSpPr>
          <p:cNvPr id="33" name="AutoShape 49">
            <a:extLst>
              <a:ext uri="{FF2B5EF4-FFF2-40B4-BE49-F238E27FC236}">
                <a16:creationId xmlns:a16="http://schemas.microsoft.com/office/drawing/2014/main" xmlns="" id="{1F9B91E5-14FA-46E3-9B63-7106AA12F606}"/>
              </a:ext>
            </a:extLst>
          </p:cNvPr>
          <p:cNvCxnSpPr>
            <a:cxnSpLocks noChangeShapeType="1"/>
          </p:cNvCxnSpPr>
          <p:nvPr/>
        </p:nvCxnSpPr>
        <p:spPr bwMode="auto">
          <a:xfrm flipH="1">
            <a:off x="823799" y="2036022"/>
            <a:ext cx="4904894" cy="769980"/>
          </a:xfrm>
          <a:prstGeom prst="straightConnector1">
            <a:avLst/>
          </a:prstGeom>
          <a:ln>
            <a:solidFill>
              <a:srgbClr val="EC3308"/>
            </a:solidFill>
            <a:headEnd/>
            <a:tailEnd type="triangle" w="med" len="med"/>
          </a:ln>
          <a:extLst/>
        </p:spPr>
        <p:style>
          <a:lnRef idx="3">
            <a:schemeClr val="accent2"/>
          </a:lnRef>
          <a:fillRef idx="0">
            <a:schemeClr val="accent2"/>
          </a:fillRef>
          <a:effectRef idx="2">
            <a:schemeClr val="accent2"/>
          </a:effectRef>
          <a:fontRef idx="minor">
            <a:schemeClr val="tx1"/>
          </a:fontRef>
        </p:style>
      </p:cxnSp>
      <p:sp>
        <p:nvSpPr>
          <p:cNvPr id="35" name="TextBox 34">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69" name="Прямоугольник 68"/>
          <p:cNvSpPr/>
          <p:nvPr/>
        </p:nvSpPr>
        <p:spPr>
          <a:xfrm>
            <a:off x="9195358" y="5750011"/>
            <a:ext cx="1911742" cy="369332"/>
          </a:xfrm>
          <a:prstGeom prst="rect">
            <a:avLst/>
          </a:prstGeom>
        </p:spPr>
        <p:txBody>
          <a:bodyPr wrap="none">
            <a:spAutoFit/>
          </a:bodyPr>
          <a:lstStyle/>
          <a:p>
            <a:r>
              <a:rPr lang="en-US" b="1" dirty="0" smtClean="0">
                <a:latin typeface="Calibri (Основной текст)"/>
              </a:rPr>
              <a:t>Vitamin therapy</a:t>
            </a:r>
            <a:endParaRPr lang="ru-RU" b="1" dirty="0">
              <a:latin typeface="Calibri (Основной текст)"/>
            </a:endParaRPr>
          </a:p>
        </p:txBody>
      </p:sp>
    </p:spTree>
    <p:extLst>
      <p:ext uri="{BB962C8B-B14F-4D97-AF65-F5344CB8AC3E}">
        <p14:creationId xmlns="" xmlns:p14="http://schemas.microsoft.com/office/powerpoint/2010/main" val="21420089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6098" y="893570"/>
            <a:ext cx="11756565" cy="5611546"/>
          </a:xfrm>
        </p:spPr>
        <p:txBody>
          <a:bodyPr/>
          <a:lstStyle/>
          <a:p>
            <a:pPr marL="0" indent="0" algn="ctr">
              <a:buNone/>
            </a:pPr>
            <a:r>
              <a:rPr lang="en-US" sz="2600" b="1" dirty="0" smtClean="0">
                <a:solidFill>
                  <a:schemeClr val="accent1">
                    <a:lumMod val="75000"/>
                  </a:schemeClr>
                </a:solidFill>
              </a:rPr>
              <a:t>Surgical treatments - for the treatment of complications</a:t>
            </a:r>
            <a:endParaRPr lang="ru-RU" dirty="0"/>
          </a:p>
        </p:txBody>
      </p:sp>
      <p:sp>
        <p:nvSpPr>
          <p:cNvPr id="4" name="Нижний колонтитул 3"/>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5" name="TextBox 4">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6" name="Title 3">
            <a:extLst>
              <a:ext uri="{FF2B5EF4-FFF2-40B4-BE49-F238E27FC236}">
                <a16:creationId xmlns:a16="http://schemas.microsoft.com/office/drawing/2014/main" xmlns="" id="{38ED6EAB-7593-4F28-8034-3C11D46A794C}"/>
              </a:ext>
            </a:extLst>
          </p:cNvPr>
          <p:cNvSpPr>
            <a:spLocks noGrp="1"/>
          </p:cNvSpPr>
          <p:nvPr>
            <p:ph type="title"/>
          </p:nvPr>
        </p:nvSpPr>
        <p:spPr>
          <a:xfrm>
            <a:off x="3057974" y="157034"/>
            <a:ext cx="6076051" cy="611546"/>
          </a:xfrm>
        </p:spPr>
        <p:txBody>
          <a:bodyPr/>
          <a:lstStyle/>
          <a:p>
            <a:r>
              <a:rPr lang="en-US" dirty="0" smtClean="0"/>
              <a:t>Therapeutic approach</a:t>
            </a:r>
            <a:endParaRPr lang="en-US" dirty="0"/>
          </a:p>
        </p:txBody>
      </p:sp>
      <p:sp>
        <p:nvSpPr>
          <p:cNvPr id="7" name="Прямоугольник 6"/>
          <p:cNvSpPr/>
          <p:nvPr/>
        </p:nvSpPr>
        <p:spPr>
          <a:xfrm>
            <a:off x="4406329" y="1370474"/>
            <a:ext cx="3620991" cy="523220"/>
          </a:xfrm>
          <a:prstGeom prst="rect">
            <a:avLst/>
          </a:prstGeom>
        </p:spPr>
        <p:txBody>
          <a:bodyPr wrap="none">
            <a:spAutoFit/>
          </a:bodyPr>
          <a:lstStyle/>
          <a:p>
            <a:r>
              <a:rPr lang="en-US" sz="2800" b="1" dirty="0" smtClean="0">
                <a:solidFill>
                  <a:srgbClr val="990033"/>
                </a:solidFill>
              </a:rPr>
              <a:t>Operating Instructions:</a:t>
            </a:r>
            <a:endParaRPr lang="ru-RU" sz="2800" b="1" dirty="0">
              <a:solidFill>
                <a:srgbClr val="990033"/>
              </a:solidFill>
            </a:endParaRPr>
          </a:p>
        </p:txBody>
      </p:sp>
      <p:sp>
        <p:nvSpPr>
          <p:cNvPr id="10" name="Горизонтальный свиток 9"/>
          <p:cNvSpPr/>
          <p:nvPr/>
        </p:nvSpPr>
        <p:spPr>
          <a:xfrm>
            <a:off x="7824192" y="2261722"/>
            <a:ext cx="4248472" cy="1296144"/>
          </a:xfrm>
          <a:prstGeom prst="horizontalScroll">
            <a:avLst/>
          </a:prstGeom>
          <a:solidFill>
            <a:schemeClr val="accent5">
              <a:lumMod val="40000"/>
              <a:lumOff val="60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200" b="1" dirty="0" smtClean="0">
                <a:solidFill>
                  <a:schemeClr val="tx1">
                    <a:lumMod val="75000"/>
                    <a:lumOff val="25000"/>
                  </a:schemeClr>
                </a:solidFill>
              </a:rPr>
              <a:t>Complications</a:t>
            </a:r>
            <a:endParaRPr lang="ru-RU" sz="2200" b="1" dirty="0">
              <a:solidFill>
                <a:schemeClr val="tx1">
                  <a:lumMod val="75000"/>
                  <a:lumOff val="25000"/>
                </a:schemeClr>
              </a:solidFill>
            </a:endParaRPr>
          </a:p>
        </p:txBody>
      </p:sp>
      <p:sp>
        <p:nvSpPr>
          <p:cNvPr id="11" name="Горизонтальный свиток 10"/>
          <p:cNvSpPr/>
          <p:nvPr/>
        </p:nvSpPr>
        <p:spPr>
          <a:xfrm>
            <a:off x="673696" y="2636912"/>
            <a:ext cx="4680520" cy="1281757"/>
          </a:xfrm>
          <a:prstGeom prst="horizontalScroll">
            <a:avLst/>
          </a:prstGeom>
          <a:solidFill>
            <a:schemeClr val="accent5">
              <a:lumMod val="40000"/>
              <a:lumOff val="60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200" b="1" dirty="0" smtClean="0">
                <a:solidFill>
                  <a:schemeClr val="tx1">
                    <a:lumMod val="75000"/>
                    <a:lumOff val="25000"/>
                  </a:schemeClr>
                </a:solidFill>
              </a:rPr>
              <a:t>There is no response to conservative treatment</a:t>
            </a:r>
            <a:endParaRPr lang="ru-RU" sz="2200" b="1" dirty="0">
              <a:solidFill>
                <a:schemeClr val="tx1">
                  <a:lumMod val="75000"/>
                  <a:lumOff val="25000"/>
                </a:schemeClr>
              </a:solidFill>
            </a:endParaRPr>
          </a:p>
        </p:txBody>
      </p:sp>
      <p:sp>
        <p:nvSpPr>
          <p:cNvPr id="19" name="Выноска со стрелкой вверх 18"/>
          <p:cNvSpPr/>
          <p:nvPr/>
        </p:nvSpPr>
        <p:spPr>
          <a:xfrm>
            <a:off x="8328248" y="3429000"/>
            <a:ext cx="2942529" cy="3076116"/>
          </a:xfrm>
          <a:prstGeom prst="upArrowCallout">
            <a:avLst/>
          </a:prstGeom>
          <a:solidFill>
            <a:schemeClr val="accent5">
              <a:lumMod val="60000"/>
              <a:lumOff val="40000"/>
            </a:schemeClr>
          </a:solidFill>
          <a:ln>
            <a:solidFill>
              <a:schemeClr val="accent5">
                <a:lumMod val="50000"/>
              </a:schemeClr>
            </a:solidFill>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b="1" dirty="0" smtClean="0">
                <a:ln w="1905"/>
                <a:solidFill>
                  <a:schemeClr val="bg2">
                    <a:lumMod val="25000"/>
                  </a:schemeClr>
                </a:solidFill>
                <a:effectLst>
                  <a:innerShdw blurRad="69850" dist="43180" dir="5400000">
                    <a:srgbClr val="000000">
                      <a:alpha val="65000"/>
                    </a:srgbClr>
                  </a:innerShdw>
                </a:effectLst>
              </a:rPr>
              <a:t>Massive bleeding</a:t>
            </a:r>
          </a:p>
          <a:p>
            <a:pPr algn="ctr"/>
            <a:r>
              <a:rPr lang="en-US" b="1" dirty="0" smtClean="0">
                <a:ln w="1905"/>
                <a:solidFill>
                  <a:schemeClr val="bg2">
                    <a:lumMod val="25000"/>
                  </a:schemeClr>
                </a:solidFill>
                <a:effectLst>
                  <a:innerShdw blurRad="69850" dist="43180" dir="5400000">
                    <a:srgbClr val="000000">
                      <a:alpha val="65000"/>
                    </a:srgbClr>
                  </a:innerShdw>
                </a:effectLst>
              </a:rPr>
              <a:t>  Perforation</a:t>
            </a:r>
          </a:p>
          <a:p>
            <a:pPr algn="ctr"/>
            <a:r>
              <a:rPr lang="en-US" b="1" dirty="0" smtClean="0">
                <a:ln w="1905"/>
                <a:solidFill>
                  <a:schemeClr val="bg2">
                    <a:lumMod val="25000"/>
                  </a:schemeClr>
                </a:solidFill>
                <a:effectLst>
                  <a:innerShdw blurRad="69850" dist="43180" dir="5400000">
                    <a:srgbClr val="000000">
                      <a:alpha val="65000"/>
                    </a:srgbClr>
                  </a:innerShdw>
                </a:effectLst>
              </a:rPr>
              <a:t>Toxic </a:t>
            </a:r>
            <a:r>
              <a:rPr lang="en-US" b="1" dirty="0" err="1" smtClean="0">
                <a:ln w="1905"/>
                <a:solidFill>
                  <a:schemeClr val="bg2">
                    <a:lumMod val="25000"/>
                  </a:schemeClr>
                </a:solidFill>
                <a:effectLst>
                  <a:innerShdw blurRad="69850" dist="43180" dir="5400000">
                    <a:srgbClr val="000000">
                      <a:alpha val="65000"/>
                    </a:srgbClr>
                  </a:innerShdw>
                </a:effectLst>
              </a:rPr>
              <a:t>meccolone</a:t>
            </a:r>
            <a:endParaRPr lang="en-US" b="1" dirty="0" smtClean="0">
              <a:ln w="1905"/>
              <a:solidFill>
                <a:schemeClr val="bg2">
                  <a:lumMod val="25000"/>
                </a:schemeClr>
              </a:solidFill>
              <a:effectLst>
                <a:innerShdw blurRad="69850" dist="43180" dir="5400000">
                  <a:srgbClr val="000000">
                    <a:alpha val="65000"/>
                  </a:srgbClr>
                </a:innerShdw>
              </a:effectLst>
            </a:endParaRPr>
          </a:p>
          <a:p>
            <a:pPr algn="ctr"/>
            <a:r>
              <a:rPr lang="en-US" b="1" dirty="0" smtClean="0">
                <a:ln w="1905"/>
                <a:solidFill>
                  <a:schemeClr val="bg2">
                    <a:lumMod val="25000"/>
                  </a:schemeClr>
                </a:solidFill>
                <a:effectLst>
                  <a:innerShdw blurRad="69850" dist="43180" dir="5400000">
                    <a:srgbClr val="000000">
                      <a:alpha val="65000"/>
                    </a:srgbClr>
                  </a:innerShdw>
                </a:effectLst>
              </a:rPr>
              <a:t>Stricture and impermanence</a:t>
            </a:r>
          </a:p>
          <a:p>
            <a:pPr algn="ctr"/>
            <a:r>
              <a:rPr lang="en-US" b="1" dirty="0" smtClean="0">
                <a:ln w="1905"/>
                <a:solidFill>
                  <a:schemeClr val="bg2">
                    <a:lumMod val="25000"/>
                  </a:schemeClr>
                </a:solidFill>
                <a:effectLst>
                  <a:innerShdw blurRad="69850" dist="43180" dir="5400000">
                    <a:srgbClr val="000000">
                      <a:alpha val="65000"/>
                    </a:srgbClr>
                  </a:innerShdw>
                </a:effectLst>
              </a:rPr>
              <a:t>  Cancer or suspicion</a:t>
            </a:r>
            <a:endParaRPr lang="ru-RU" b="1" dirty="0">
              <a:ln w="1905"/>
              <a:solidFill>
                <a:schemeClr val="bg2">
                  <a:lumMod val="25000"/>
                </a:schemeClr>
              </a:solidFill>
              <a:effectLst>
                <a:innerShdw blurRad="69850" dist="43180" dir="5400000">
                  <a:srgbClr val="000000">
                    <a:alpha val="65000"/>
                  </a:srgbClr>
                </a:innerShdw>
              </a:effectLst>
            </a:endParaRPr>
          </a:p>
        </p:txBody>
      </p:sp>
      <p:cxnSp>
        <p:nvCxnSpPr>
          <p:cNvPr id="21" name="Прямая со стрелкой 20"/>
          <p:cNvCxnSpPr/>
          <p:nvPr/>
        </p:nvCxnSpPr>
        <p:spPr>
          <a:xfrm>
            <a:off x="6312024" y="1893694"/>
            <a:ext cx="2304256" cy="398152"/>
          </a:xfrm>
          <a:prstGeom prst="straightConnector1">
            <a:avLst/>
          </a:prstGeom>
          <a:ln>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26" name="Прямая со стрелкой 25"/>
          <p:cNvCxnSpPr>
            <a:stCxn id="7" idx="2"/>
          </p:cNvCxnSpPr>
          <p:nvPr/>
        </p:nvCxnSpPr>
        <p:spPr>
          <a:xfrm flipH="1">
            <a:off x="3974281" y="1893694"/>
            <a:ext cx="2242544" cy="74321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 xmlns:p14="http://schemas.microsoft.com/office/powerpoint/2010/main" val="20493323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200" dirty="0" smtClean="0">
                <a:solidFill>
                  <a:schemeClr val="accent2">
                    <a:lumMod val="75000"/>
                  </a:schemeClr>
                </a:solidFill>
              </a:rPr>
              <a:t>The choice of </a:t>
            </a:r>
            <a:r>
              <a:rPr lang="en-US" sz="3200" dirty="0" err="1" smtClean="0">
                <a:solidFill>
                  <a:schemeClr val="accent2">
                    <a:lumMod val="75000"/>
                  </a:schemeClr>
                </a:solidFill>
              </a:rPr>
              <a:t>tratment</a:t>
            </a:r>
            <a:endParaRPr lang="ru-RU" sz="3200" dirty="0">
              <a:solidFill>
                <a:schemeClr val="accent2">
                  <a:lumMod val="75000"/>
                </a:schemeClr>
              </a:solidFill>
            </a:endParaRPr>
          </a:p>
        </p:txBody>
      </p:sp>
      <p:sp>
        <p:nvSpPr>
          <p:cNvPr id="4" name="Нижний колонтитул 3"/>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6" name="TextBox 5">
            <a:extLst>
              <a:ext uri="{FF2B5EF4-FFF2-40B4-BE49-F238E27FC236}">
                <a16:creationId xmlns="" xmlns:a16="http://schemas.microsoft.com/office/drawing/2014/main"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7" name="Прямоугольник 6"/>
          <p:cNvSpPr/>
          <p:nvPr/>
        </p:nvSpPr>
        <p:spPr>
          <a:xfrm>
            <a:off x="3359696" y="620688"/>
            <a:ext cx="5400600" cy="2880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Light and moderate ulcerative colitis</a:t>
            </a:r>
            <a:endParaRPr lang="ru-RU" dirty="0"/>
          </a:p>
        </p:txBody>
      </p:sp>
      <p:cxnSp>
        <p:nvCxnSpPr>
          <p:cNvPr id="9" name="Прямая со стрелкой 8"/>
          <p:cNvCxnSpPr/>
          <p:nvPr/>
        </p:nvCxnSpPr>
        <p:spPr>
          <a:xfrm flipH="1">
            <a:off x="2855640" y="764704"/>
            <a:ext cx="432048"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271464" y="1268760"/>
            <a:ext cx="3168352" cy="369332"/>
          </a:xfrm>
          <a:prstGeom prst="rect">
            <a:avLst/>
          </a:prstGeom>
          <a:noFill/>
        </p:spPr>
        <p:txBody>
          <a:bodyPr wrap="square" rtlCol="0">
            <a:spAutoFit/>
          </a:bodyPr>
          <a:lstStyle/>
          <a:p>
            <a:r>
              <a:rPr lang="az-Latn-AZ" dirty="0" smtClean="0"/>
              <a:t>Proctite or proctosigmoidite</a:t>
            </a:r>
            <a:endParaRPr lang="ru-RU" dirty="0"/>
          </a:p>
        </p:txBody>
      </p:sp>
      <p:cxnSp>
        <p:nvCxnSpPr>
          <p:cNvPr id="12" name="Прямая со стрелкой 11"/>
          <p:cNvCxnSpPr/>
          <p:nvPr/>
        </p:nvCxnSpPr>
        <p:spPr>
          <a:xfrm>
            <a:off x="2783632" y="1700808"/>
            <a:ext cx="0" cy="4227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127448" y="2132856"/>
            <a:ext cx="3456384" cy="646331"/>
          </a:xfrm>
          <a:prstGeom prst="rect">
            <a:avLst/>
          </a:prstGeom>
          <a:noFill/>
        </p:spPr>
        <p:txBody>
          <a:bodyPr wrap="square" rtlCol="0">
            <a:spAutoFit/>
          </a:bodyPr>
          <a:lstStyle/>
          <a:p>
            <a:r>
              <a:rPr lang="en-US" dirty="0" smtClean="0"/>
              <a:t>Topical 5-ASA (c</a:t>
            </a:r>
            <a:r>
              <a:rPr lang="az-Latn-AZ" dirty="0" smtClean="0"/>
              <a:t>one</a:t>
            </a:r>
            <a:r>
              <a:rPr lang="en-US" dirty="0" smtClean="0"/>
              <a:t> + processing / foam)</a:t>
            </a:r>
            <a:endParaRPr lang="ru-RU" dirty="0"/>
          </a:p>
        </p:txBody>
      </p:sp>
      <p:cxnSp>
        <p:nvCxnSpPr>
          <p:cNvPr id="19" name="Прямая со стрелкой 18"/>
          <p:cNvCxnSpPr/>
          <p:nvPr/>
        </p:nvCxnSpPr>
        <p:spPr>
          <a:xfrm>
            <a:off x="2783632" y="2564904"/>
            <a:ext cx="0"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8256240" y="3645024"/>
            <a:ext cx="1944216" cy="369332"/>
          </a:xfrm>
          <a:prstGeom prst="rect">
            <a:avLst/>
          </a:prstGeom>
          <a:noFill/>
        </p:spPr>
        <p:txBody>
          <a:bodyPr wrap="square" rtlCol="0">
            <a:spAutoFit/>
          </a:bodyPr>
          <a:lstStyle/>
          <a:p>
            <a:r>
              <a:rPr lang="az-Latn-AZ" dirty="0" smtClean="0"/>
              <a:t>Topical Steroid</a:t>
            </a:r>
            <a:endParaRPr lang="ru-RU" dirty="0"/>
          </a:p>
        </p:txBody>
      </p:sp>
      <p:cxnSp>
        <p:nvCxnSpPr>
          <p:cNvPr id="22" name="Прямая со стрелкой 21"/>
          <p:cNvCxnSpPr/>
          <p:nvPr/>
        </p:nvCxnSpPr>
        <p:spPr>
          <a:xfrm>
            <a:off x="2783632" y="3573016"/>
            <a:ext cx="0"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343472" y="4149080"/>
            <a:ext cx="2592288" cy="646331"/>
          </a:xfrm>
          <a:prstGeom prst="rect">
            <a:avLst/>
          </a:prstGeom>
          <a:noFill/>
        </p:spPr>
        <p:txBody>
          <a:bodyPr wrap="square" rtlCol="0">
            <a:spAutoFit/>
          </a:bodyPr>
          <a:lstStyle/>
          <a:p>
            <a:r>
              <a:rPr lang="en-US" dirty="0" smtClean="0"/>
              <a:t>Supplements Topical Steroids or Oral 5-ASA</a:t>
            </a:r>
            <a:endParaRPr lang="ru-RU" dirty="0"/>
          </a:p>
        </p:txBody>
      </p:sp>
      <p:cxnSp>
        <p:nvCxnSpPr>
          <p:cNvPr id="25" name="Прямая со стрелкой 24"/>
          <p:cNvCxnSpPr/>
          <p:nvPr/>
        </p:nvCxnSpPr>
        <p:spPr>
          <a:xfrm>
            <a:off x="2711624" y="4725144"/>
            <a:ext cx="0"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75520" y="5157192"/>
            <a:ext cx="1944216" cy="369332"/>
          </a:xfrm>
          <a:prstGeom prst="rect">
            <a:avLst/>
          </a:prstGeom>
          <a:noFill/>
        </p:spPr>
        <p:txBody>
          <a:bodyPr wrap="square" rtlCol="0">
            <a:spAutoFit/>
          </a:bodyPr>
          <a:lstStyle/>
          <a:p>
            <a:r>
              <a:rPr lang="az-Latn-AZ" dirty="0" smtClean="0"/>
              <a:t>There is </a:t>
            </a:r>
            <a:r>
              <a:rPr lang="en-US" dirty="0" smtClean="0"/>
              <a:t>answer</a:t>
            </a:r>
            <a:endParaRPr lang="ru-RU" dirty="0"/>
          </a:p>
        </p:txBody>
      </p:sp>
      <p:cxnSp>
        <p:nvCxnSpPr>
          <p:cNvPr id="28" name="Прямая со стрелкой 27"/>
          <p:cNvCxnSpPr/>
          <p:nvPr/>
        </p:nvCxnSpPr>
        <p:spPr>
          <a:xfrm>
            <a:off x="2711624" y="5517232"/>
            <a:ext cx="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343472" y="5805264"/>
            <a:ext cx="2880320" cy="646331"/>
          </a:xfrm>
          <a:prstGeom prst="rect">
            <a:avLst/>
          </a:prstGeom>
          <a:noFill/>
        </p:spPr>
        <p:txBody>
          <a:bodyPr wrap="square" rtlCol="0">
            <a:spAutoFit/>
          </a:bodyPr>
          <a:lstStyle/>
          <a:p>
            <a:r>
              <a:rPr lang="en-US" dirty="0" smtClean="0"/>
              <a:t>Continuous treatment</a:t>
            </a:r>
          </a:p>
          <a:p>
            <a:r>
              <a:rPr lang="en-US" dirty="0" smtClean="0"/>
              <a:t>Topical 5-ASA</a:t>
            </a:r>
            <a:endParaRPr lang="ru-RU" dirty="0"/>
          </a:p>
        </p:txBody>
      </p:sp>
      <p:cxnSp>
        <p:nvCxnSpPr>
          <p:cNvPr id="31" name="Прямая со стрелкой 30"/>
          <p:cNvCxnSpPr>
            <a:stCxn id="7" idx="3"/>
          </p:cNvCxnSpPr>
          <p:nvPr/>
        </p:nvCxnSpPr>
        <p:spPr>
          <a:xfrm>
            <a:off x="8760296" y="764704"/>
            <a:ext cx="360040"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7968208" y="1196752"/>
            <a:ext cx="2448272" cy="369332"/>
          </a:xfrm>
          <a:prstGeom prst="rect">
            <a:avLst/>
          </a:prstGeom>
          <a:noFill/>
        </p:spPr>
        <p:txBody>
          <a:bodyPr wrap="square" rtlCol="0">
            <a:spAutoFit/>
          </a:bodyPr>
          <a:lstStyle/>
          <a:p>
            <a:r>
              <a:rPr lang="az-Latn-AZ" dirty="0" smtClean="0"/>
              <a:t>Left Colitis or Pancolitis</a:t>
            </a:r>
            <a:endParaRPr lang="ru-RU" dirty="0"/>
          </a:p>
        </p:txBody>
      </p:sp>
      <p:cxnSp>
        <p:nvCxnSpPr>
          <p:cNvPr id="35" name="Прямая со стрелкой 34"/>
          <p:cNvCxnSpPr>
            <a:stCxn id="33" idx="2"/>
          </p:cNvCxnSpPr>
          <p:nvPr/>
        </p:nvCxnSpPr>
        <p:spPr>
          <a:xfrm>
            <a:off x="9192344" y="1566084"/>
            <a:ext cx="0" cy="4947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8112224" y="1988840"/>
            <a:ext cx="2520280" cy="646331"/>
          </a:xfrm>
          <a:prstGeom prst="rect">
            <a:avLst/>
          </a:prstGeom>
          <a:noFill/>
        </p:spPr>
        <p:txBody>
          <a:bodyPr wrap="square" rtlCol="0">
            <a:spAutoFit/>
          </a:bodyPr>
          <a:lstStyle/>
          <a:p>
            <a:r>
              <a:rPr lang="az-Latn-AZ" dirty="0" smtClean="0"/>
              <a:t>Combination:</a:t>
            </a:r>
          </a:p>
          <a:p>
            <a:r>
              <a:rPr lang="az-Latn-AZ" dirty="0" smtClean="0"/>
              <a:t>Topical + oral 5-ASA</a:t>
            </a:r>
            <a:endParaRPr lang="ru-RU" dirty="0"/>
          </a:p>
        </p:txBody>
      </p:sp>
      <p:sp>
        <p:nvSpPr>
          <p:cNvPr id="39" name="TextBox 38"/>
          <p:cNvSpPr txBox="1"/>
          <p:nvPr/>
        </p:nvSpPr>
        <p:spPr>
          <a:xfrm>
            <a:off x="8256240" y="2852936"/>
            <a:ext cx="1944216" cy="369332"/>
          </a:xfrm>
          <a:prstGeom prst="rect">
            <a:avLst/>
          </a:prstGeom>
          <a:noFill/>
        </p:spPr>
        <p:txBody>
          <a:bodyPr wrap="square" rtlCol="0">
            <a:spAutoFit/>
          </a:bodyPr>
          <a:lstStyle/>
          <a:p>
            <a:r>
              <a:rPr lang="az-Latn-AZ" dirty="0" smtClean="0"/>
              <a:t>No ans</a:t>
            </a:r>
            <a:r>
              <a:rPr lang="en-US" dirty="0" err="1" smtClean="0"/>
              <a:t>wer</a:t>
            </a:r>
            <a:endParaRPr lang="ru-RU" dirty="0"/>
          </a:p>
        </p:txBody>
      </p:sp>
      <p:sp>
        <p:nvSpPr>
          <p:cNvPr id="40" name="TextBox 39"/>
          <p:cNvSpPr txBox="1"/>
          <p:nvPr/>
        </p:nvSpPr>
        <p:spPr>
          <a:xfrm>
            <a:off x="8328248" y="4221088"/>
            <a:ext cx="1944216" cy="369332"/>
          </a:xfrm>
          <a:prstGeom prst="rect">
            <a:avLst/>
          </a:prstGeom>
          <a:noFill/>
        </p:spPr>
        <p:txBody>
          <a:bodyPr wrap="square" rtlCol="0">
            <a:spAutoFit/>
          </a:bodyPr>
          <a:lstStyle/>
          <a:p>
            <a:r>
              <a:rPr lang="az-Latn-AZ" dirty="0" smtClean="0"/>
              <a:t>No ans</a:t>
            </a:r>
            <a:r>
              <a:rPr lang="en-US" dirty="0" err="1" smtClean="0"/>
              <a:t>wer</a:t>
            </a:r>
            <a:endParaRPr lang="ru-RU" dirty="0"/>
          </a:p>
        </p:txBody>
      </p:sp>
      <p:sp>
        <p:nvSpPr>
          <p:cNvPr id="41" name="TextBox 40"/>
          <p:cNvSpPr txBox="1"/>
          <p:nvPr/>
        </p:nvSpPr>
        <p:spPr>
          <a:xfrm>
            <a:off x="2143944" y="3365376"/>
            <a:ext cx="1944216" cy="369332"/>
          </a:xfrm>
          <a:prstGeom prst="rect">
            <a:avLst/>
          </a:prstGeom>
          <a:noFill/>
        </p:spPr>
        <p:txBody>
          <a:bodyPr wrap="square" rtlCol="0">
            <a:spAutoFit/>
          </a:bodyPr>
          <a:lstStyle/>
          <a:p>
            <a:r>
              <a:rPr lang="az-Latn-AZ" dirty="0" smtClean="0"/>
              <a:t>No ans</a:t>
            </a:r>
            <a:r>
              <a:rPr lang="en-US" dirty="0" err="1" smtClean="0"/>
              <a:t>wer</a:t>
            </a:r>
            <a:endParaRPr lang="ru-RU" dirty="0"/>
          </a:p>
        </p:txBody>
      </p:sp>
      <p:sp>
        <p:nvSpPr>
          <p:cNvPr id="42" name="TextBox 41"/>
          <p:cNvSpPr txBox="1"/>
          <p:nvPr/>
        </p:nvSpPr>
        <p:spPr>
          <a:xfrm>
            <a:off x="8472264" y="6165304"/>
            <a:ext cx="2592288" cy="646331"/>
          </a:xfrm>
          <a:prstGeom prst="rect">
            <a:avLst/>
          </a:prstGeom>
          <a:noFill/>
        </p:spPr>
        <p:txBody>
          <a:bodyPr wrap="square" rtlCol="0">
            <a:spAutoFit/>
          </a:bodyPr>
          <a:lstStyle/>
          <a:p>
            <a:r>
              <a:rPr lang="en-US" dirty="0" smtClean="0"/>
              <a:t>Continuous treatment</a:t>
            </a:r>
          </a:p>
          <a:p>
            <a:r>
              <a:rPr lang="en-US" dirty="0" smtClean="0"/>
              <a:t>Topical +oral5-ASA</a:t>
            </a:r>
            <a:endParaRPr lang="ru-RU" dirty="0"/>
          </a:p>
        </p:txBody>
      </p:sp>
      <p:sp>
        <p:nvSpPr>
          <p:cNvPr id="43" name="TextBox 42"/>
          <p:cNvSpPr txBox="1"/>
          <p:nvPr/>
        </p:nvSpPr>
        <p:spPr>
          <a:xfrm>
            <a:off x="8616280" y="5507940"/>
            <a:ext cx="1944216" cy="369332"/>
          </a:xfrm>
          <a:prstGeom prst="rect">
            <a:avLst/>
          </a:prstGeom>
          <a:noFill/>
        </p:spPr>
        <p:txBody>
          <a:bodyPr wrap="square" rtlCol="0">
            <a:spAutoFit/>
          </a:bodyPr>
          <a:lstStyle/>
          <a:p>
            <a:r>
              <a:rPr lang="az-Latn-AZ" dirty="0" smtClean="0"/>
              <a:t>There is ans</a:t>
            </a:r>
            <a:r>
              <a:rPr lang="en-US" dirty="0" err="1" smtClean="0"/>
              <a:t>wer</a:t>
            </a:r>
            <a:endParaRPr lang="ru-RU" dirty="0"/>
          </a:p>
        </p:txBody>
      </p:sp>
      <p:sp>
        <p:nvSpPr>
          <p:cNvPr id="44" name="TextBox 43"/>
          <p:cNvSpPr txBox="1"/>
          <p:nvPr/>
        </p:nvSpPr>
        <p:spPr>
          <a:xfrm>
            <a:off x="8040216" y="4869160"/>
            <a:ext cx="2448272" cy="369332"/>
          </a:xfrm>
          <a:prstGeom prst="rect">
            <a:avLst/>
          </a:prstGeom>
          <a:noFill/>
        </p:spPr>
        <p:txBody>
          <a:bodyPr wrap="square" rtlCol="0">
            <a:spAutoFit/>
          </a:bodyPr>
          <a:lstStyle/>
          <a:p>
            <a:r>
              <a:rPr lang="az-Latn-AZ" dirty="0" smtClean="0"/>
              <a:t>Topical and oal steroid</a:t>
            </a:r>
            <a:endParaRPr lang="ru-RU" dirty="0"/>
          </a:p>
        </p:txBody>
      </p:sp>
      <p:cxnSp>
        <p:nvCxnSpPr>
          <p:cNvPr id="48" name="Прямая со стрелкой 47"/>
          <p:cNvCxnSpPr/>
          <p:nvPr/>
        </p:nvCxnSpPr>
        <p:spPr>
          <a:xfrm>
            <a:off x="9192344" y="2636912"/>
            <a:ext cx="0" cy="2160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0" name="Прямая со стрелкой 49"/>
          <p:cNvCxnSpPr>
            <a:stCxn id="39" idx="2"/>
          </p:cNvCxnSpPr>
          <p:nvPr/>
        </p:nvCxnSpPr>
        <p:spPr>
          <a:xfrm>
            <a:off x="9228348" y="3222268"/>
            <a:ext cx="36004" cy="4947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Прямая со стрелкой 53"/>
          <p:cNvCxnSpPr>
            <a:stCxn id="20" idx="2"/>
          </p:cNvCxnSpPr>
          <p:nvPr/>
        </p:nvCxnSpPr>
        <p:spPr>
          <a:xfrm>
            <a:off x="9228348" y="4014356"/>
            <a:ext cx="36004" cy="2787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6" name="Прямая со стрелкой 55"/>
          <p:cNvCxnSpPr>
            <a:stCxn id="40" idx="2"/>
          </p:cNvCxnSpPr>
          <p:nvPr/>
        </p:nvCxnSpPr>
        <p:spPr>
          <a:xfrm>
            <a:off x="9300356" y="4590420"/>
            <a:ext cx="36004" cy="3507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8" name="Прямая со стрелкой 57"/>
          <p:cNvCxnSpPr/>
          <p:nvPr/>
        </p:nvCxnSpPr>
        <p:spPr>
          <a:xfrm>
            <a:off x="9336360" y="5229200"/>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3" name="Прямая со стрелкой 62"/>
          <p:cNvCxnSpPr/>
          <p:nvPr/>
        </p:nvCxnSpPr>
        <p:spPr>
          <a:xfrm>
            <a:off x="9336360" y="5877272"/>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4011789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200" dirty="0" smtClean="0">
                <a:solidFill>
                  <a:schemeClr val="accent2">
                    <a:lumMod val="75000"/>
                  </a:schemeClr>
                </a:solidFill>
              </a:rPr>
              <a:t>The choice of </a:t>
            </a:r>
            <a:r>
              <a:rPr lang="en-US" sz="3200" dirty="0" err="1" smtClean="0">
                <a:solidFill>
                  <a:schemeClr val="accent2">
                    <a:lumMod val="75000"/>
                  </a:schemeClr>
                </a:solidFill>
              </a:rPr>
              <a:t>tratment</a:t>
            </a:r>
            <a:endParaRPr lang="ru-RU" sz="3200" dirty="0">
              <a:solidFill>
                <a:schemeClr val="accent2">
                  <a:lumMod val="75000"/>
                </a:schemeClr>
              </a:solidFill>
            </a:endParaRPr>
          </a:p>
        </p:txBody>
      </p:sp>
      <p:sp>
        <p:nvSpPr>
          <p:cNvPr id="4" name="Нижний колонтитул 3"/>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6" name="TextBox 5">
            <a:extLst>
              <a:ext uri="{FF2B5EF4-FFF2-40B4-BE49-F238E27FC236}">
                <a16:creationId xmlns="" xmlns:a16="http://schemas.microsoft.com/office/drawing/2014/main"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7" name="Прямоугольник 6"/>
          <p:cNvSpPr/>
          <p:nvPr/>
        </p:nvSpPr>
        <p:spPr>
          <a:xfrm>
            <a:off x="3719736" y="620688"/>
            <a:ext cx="4824536"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000" b="1" dirty="0" smtClean="0"/>
              <a:t>Severe ulcerative colitis</a:t>
            </a:r>
            <a:endParaRPr lang="ru-RU" sz="2000" b="1" dirty="0"/>
          </a:p>
        </p:txBody>
      </p:sp>
      <p:cxnSp>
        <p:nvCxnSpPr>
          <p:cNvPr id="9" name="Прямая со стрелкой 8"/>
          <p:cNvCxnSpPr/>
          <p:nvPr/>
        </p:nvCxnSpPr>
        <p:spPr>
          <a:xfrm>
            <a:off x="6096000" y="1124744"/>
            <a:ext cx="0"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927648" y="1412776"/>
            <a:ext cx="6552728" cy="1200329"/>
          </a:xfrm>
          <a:prstGeom prst="rect">
            <a:avLst/>
          </a:prstGeom>
          <a:noFill/>
        </p:spPr>
        <p:txBody>
          <a:bodyPr wrap="square" rtlCol="0">
            <a:spAutoFit/>
          </a:bodyPr>
          <a:lstStyle/>
          <a:p>
            <a:r>
              <a:rPr lang="en-US" dirty="0" smtClean="0"/>
              <a:t>Hospitalization</a:t>
            </a:r>
          </a:p>
          <a:p>
            <a:r>
              <a:rPr lang="en-US" dirty="0" smtClean="0"/>
              <a:t>Support treatments</a:t>
            </a:r>
          </a:p>
          <a:p>
            <a:r>
              <a:rPr lang="en-US" dirty="0" smtClean="0"/>
              <a:t>Intravenous Steroids or Oral Steroids (+) (-) oral and topical 5-ASA </a:t>
            </a:r>
            <a:endParaRPr lang="az-Latn-AZ" dirty="0" smtClean="0"/>
          </a:p>
          <a:p>
            <a:r>
              <a:rPr lang="en-US" dirty="0" smtClean="0"/>
              <a:t>(3-4 days)</a:t>
            </a:r>
            <a:endParaRPr lang="ru-RU" dirty="0"/>
          </a:p>
        </p:txBody>
      </p:sp>
      <p:cxnSp>
        <p:nvCxnSpPr>
          <p:cNvPr id="16" name="Прямая со стрелкой 15"/>
          <p:cNvCxnSpPr/>
          <p:nvPr/>
        </p:nvCxnSpPr>
        <p:spPr>
          <a:xfrm>
            <a:off x="6096000" y="2348880"/>
            <a:ext cx="0"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447928" y="2780928"/>
            <a:ext cx="1224136" cy="369332"/>
          </a:xfrm>
          <a:prstGeom prst="rect">
            <a:avLst/>
          </a:prstGeom>
          <a:noFill/>
        </p:spPr>
        <p:txBody>
          <a:bodyPr wrap="square" rtlCol="0">
            <a:spAutoFit/>
          </a:bodyPr>
          <a:lstStyle/>
          <a:p>
            <a:r>
              <a:rPr lang="az-Latn-AZ" dirty="0" smtClean="0"/>
              <a:t>No ans</a:t>
            </a:r>
            <a:r>
              <a:rPr lang="en-US" dirty="0" err="1" smtClean="0"/>
              <a:t>wer</a:t>
            </a:r>
            <a:endParaRPr lang="ru-RU" dirty="0"/>
          </a:p>
        </p:txBody>
      </p:sp>
      <p:cxnSp>
        <p:nvCxnSpPr>
          <p:cNvPr id="21" name="Прямая со стрелкой 20"/>
          <p:cNvCxnSpPr/>
          <p:nvPr/>
        </p:nvCxnSpPr>
        <p:spPr>
          <a:xfrm>
            <a:off x="6096000" y="3140968"/>
            <a:ext cx="0"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4295800" y="3573016"/>
            <a:ext cx="3888432" cy="369332"/>
          </a:xfrm>
          <a:prstGeom prst="rect">
            <a:avLst/>
          </a:prstGeom>
          <a:noFill/>
        </p:spPr>
        <p:txBody>
          <a:bodyPr wrap="square" rtlCol="0">
            <a:spAutoFit/>
          </a:bodyPr>
          <a:lstStyle/>
          <a:p>
            <a:r>
              <a:rPr lang="en-US" dirty="0" smtClean="0"/>
              <a:t>Cyclosporine or </a:t>
            </a:r>
            <a:r>
              <a:rPr lang="en-US" dirty="0" err="1" smtClean="0"/>
              <a:t>Infliximab</a:t>
            </a:r>
            <a:r>
              <a:rPr lang="en-US" dirty="0" smtClean="0"/>
              <a:t> (3-4 days)</a:t>
            </a:r>
            <a:endParaRPr lang="ru-RU" dirty="0"/>
          </a:p>
        </p:txBody>
      </p:sp>
      <p:cxnSp>
        <p:nvCxnSpPr>
          <p:cNvPr id="26" name="Прямая со стрелкой 25"/>
          <p:cNvCxnSpPr/>
          <p:nvPr/>
        </p:nvCxnSpPr>
        <p:spPr>
          <a:xfrm>
            <a:off x="6096000" y="3933056"/>
            <a:ext cx="0"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519936" y="4365104"/>
            <a:ext cx="1224136" cy="369332"/>
          </a:xfrm>
          <a:prstGeom prst="rect">
            <a:avLst/>
          </a:prstGeom>
          <a:noFill/>
        </p:spPr>
        <p:txBody>
          <a:bodyPr wrap="square" rtlCol="0">
            <a:spAutoFit/>
          </a:bodyPr>
          <a:lstStyle/>
          <a:p>
            <a:r>
              <a:rPr lang="az-Latn-AZ" dirty="0" smtClean="0"/>
              <a:t>No ans</a:t>
            </a:r>
            <a:r>
              <a:rPr lang="en-US" dirty="0" err="1" smtClean="0"/>
              <a:t>wer</a:t>
            </a:r>
            <a:endParaRPr lang="ru-RU" dirty="0"/>
          </a:p>
        </p:txBody>
      </p:sp>
      <p:cxnSp>
        <p:nvCxnSpPr>
          <p:cNvPr id="28" name="Прямая со стрелкой 27"/>
          <p:cNvCxnSpPr/>
          <p:nvPr/>
        </p:nvCxnSpPr>
        <p:spPr>
          <a:xfrm>
            <a:off x="6096000" y="4653136"/>
            <a:ext cx="0"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231904" y="5075892"/>
            <a:ext cx="1872208" cy="369332"/>
          </a:xfrm>
          <a:prstGeom prst="rect">
            <a:avLst/>
          </a:prstGeom>
          <a:noFill/>
        </p:spPr>
        <p:txBody>
          <a:bodyPr wrap="square" rtlCol="0">
            <a:spAutoFit/>
          </a:bodyPr>
          <a:lstStyle/>
          <a:p>
            <a:r>
              <a:rPr lang="az-Latn-AZ" dirty="0" smtClean="0"/>
              <a:t>Urgent operation</a:t>
            </a:r>
            <a:endParaRPr lang="ru-RU" dirty="0"/>
          </a:p>
        </p:txBody>
      </p:sp>
      <p:cxnSp>
        <p:nvCxnSpPr>
          <p:cNvPr id="33" name="Прямая со стрелкой 32"/>
          <p:cNvCxnSpPr/>
          <p:nvPr/>
        </p:nvCxnSpPr>
        <p:spPr>
          <a:xfrm>
            <a:off x="9624392" y="213285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Прямая со стрелкой 34"/>
          <p:cNvCxnSpPr/>
          <p:nvPr/>
        </p:nvCxnSpPr>
        <p:spPr>
          <a:xfrm>
            <a:off x="10416480" y="2204864"/>
            <a:ext cx="0" cy="15841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Прямая соединительная линия 37"/>
          <p:cNvCxnSpPr/>
          <p:nvPr/>
        </p:nvCxnSpPr>
        <p:spPr>
          <a:xfrm>
            <a:off x="8328248" y="3789040"/>
            <a:ext cx="208823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Прямая со стрелкой 39"/>
          <p:cNvCxnSpPr/>
          <p:nvPr/>
        </p:nvCxnSpPr>
        <p:spPr>
          <a:xfrm>
            <a:off x="10416480" y="3933056"/>
            <a:ext cx="0"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9624392" y="4517504"/>
            <a:ext cx="1656184" cy="369332"/>
          </a:xfrm>
          <a:prstGeom prst="rect">
            <a:avLst/>
          </a:prstGeom>
          <a:noFill/>
        </p:spPr>
        <p:txBody>
          <a:bodyPr wrap="square" rtlCol="0">
            <a:spAutoFit/>
          </a:bodyPr>
          <a:lstStyle/>
          <a:p>
            <a:r>
              <a:rPr lang="az-Latn-AZ" dirty="0" smtClean="0"/>
              <a:t>There is ans</a:t>
            </a:r>
            <a:r>
              <a:rPr lang="en-US" dirty="0" err="1" smtClean="0"/>
              <a:t>wer</a:t>
            </a:r>
            <a:endParaRPr lang="ru-RU" dirty="0"/>
          </a:p>
        </p:txBody>
      </p:sp>
      <p:sp>
        <p:nvSpPr>
          <p:cNvPr id="42" name="TextBox 41"/>
          <p:cNvSpPr txBox="1"/>
          <p:nvPr/>
        </p:nvSpPr>
        <p:spPr>
          <a:xfrm>
            <a:off x="9048328" y="5445224"/>
            <a:ext cx="2880320" cy="923330"/>
          </a:xfrm>
          <a:prstGeom prst="rect">
            <a:avLst/>
          </a:prstGeom>
          <a:noFill/>
        </p:spPr>
        <p:txBody>
          <a:bodyPr wrap="square" rtlCol="0">
            <a:spAutoFit/>
          </a:bodyPr>
          <a:lstStyle/>
          <a:p>
            <a:r>
              <a:rPr lang="en-US" dirty="0" smtClean="0"/>
              <a:t>Continuous treatment</a:t>
            </a:r>
          </a:p>
          <a:p>
            <a:r>
              <a:rPr lang="en-US" dirty="0" smtClean="0"/>
              <a:t>Oral steroid or  5-ASA, </a:t>
            </a:r>
            <a:r>
              <a:rPr lang="en-US" dirty="0" err="1" smtClean="0"/>
              <a:t>Azatioprin</a:t>
            </a:r>
            <a:r>
              <a:rPr lang="en-US" dirty="0" smtClean="0"/>
              <a:t>, etc.</a:t>
            </a:r>
            <a:endParaRPr lang="ru-RU" dirty="0"/>
          </a:p>
        </p:txBody>
      </p:sp>
      <p:cxnSp>
        <p:nvCxnSpPr>
          <p:cNvPr id="43" name="Прямая со стрелкой 42"/>
          <p:cNvCxnSpPr/>
          <p:nvPr/>
        </p:nvCxnSpPr>
        <p:spPr>
          <a:xfrm>
            <a:off x="10416480" y="4869160"/>
            <a:ext cx="0"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Прямая соединительная линия 44"/>
          <p:cNvCxnSpPr/>
          <p:nvPr/>
        </p:nvCxnSpPr>
        <p:spPr>
          <a:xfrm flipH="1">
            <a:off x="2351584" y="836712"/>
            <a:ext cx="122413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Прямая со стрелкой 46"/>
          <p:cNvCxnSpPr/>
          <p:nvPr/>
        </p:nvCxnSpPr>
        <p:spPr>
          <a:xfrm>
            <a:off x="2351584" y="836712"/>
            <a:ext cx="0" cy="446449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1055440" y="5229200"/>
            <a:ext cx="2880320" cy="923330"/>
          </a:xfrm>
          <a:prstGeom prst="rect">
            <a:avLst/>
          </a:prstGeom>
          <a:noFill/>
        </p:spPr>
        <p:txBody>
          <a:bodyPr wrap="square" rtlCol="0">
            <a:spAutoFit/>
          </a:bodyPr>
          <a:lstStyle/>
          <a:p>
            <a:r>
              <a:rPr lang="en-US" dirty="0" smtClean="0"/>
              <a:t>Toxic </a:t>
            </a:r>
            <a:r>
              <a:rPr lang="en-US" dirty="0" err="1" smtClean="0"/>
              <a:t>meccolone</a:t>
            </a:r>
            <a:endParaRPr lang="en-US" dirty="0" smtClean="0"/>
          </a:p>
          <a:p>
            <a:r>
              <a:rPr lang="en-US" dirty="0" smtClean="0"/>
              <a:t>Perforation</a:t>
            </a:r>
          </a:p>
          <a:p>
            <a:r>
              <a:rPr lang="en-US" dirty="0" smtClean="0"/>
              <a:t>Massive bleeding</a:t>
            </a:r>
            <a:endParaRPr lang="ru-RU" dirty="0"/>
          </a:p>
        </p:txBody>
      </p:sp>
    </p:spTree>
    <p:extLst>
      <p:ext uri="{BB962C8B-B14F-4D97-AF65-F5344CB8AC3E}">
        <p14:creationId xmlns:p14="http://schemas.microsoft.com/office/powerpoint/2010/main" xmlns="" val="28838032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5640" y="332656"/>
            <a:ext cx="6076051" cy="611546"/>
          </a:xfrm>
        </p:spPr>
        <p:txBody>
          <a:bodyPr/>
          <a:lstStyle/>
          <a:p>
            <a:r>
              <a:rPr lang="en-US" sz="3800" dirty="0" smtClean="0">
                <a:solidFill>
                  <a:schemeClr val="accent2">
                    <a:lumMod val="75000"/>
                  </a:schemeClr>
                </a:solidFill>
              </a:rPr>
              <a:t>Surgical treatment</a:t>
            </a:r>
            <a:endParaRPr lang="ru-RU" sz="3800" dirty="0">
              <a:solidFill>
                <a:schemeClr val="accent2">
                  <a:lumMod val="75000"/>
                </a:schemeClr>
              </a:solidFill>
            </a:endParaRPr>
          </a:p>
        </p:txBody>
      </p:sp>
      <p:sp>
        <p:nvSpPr>
          <p:cNvPr id="4" name="Нижний колонтитул 3"/>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5" name="TextBox 4">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6" name="Блок-схема: память с посл. доступом 5"/>
          <p:cNvSpPr/>
          <p:nvPr/>
        </p:nvSpPr>
        <p:spPr>
          <a:xfrm>
            <a:off x="479376" y="1340768"/>
            <a:ext cx="7780130" cy="1303857"/>
          </a:xfrm>
          <a:prstGeom prst="flowChartMagneticTap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az-Latn-AZ" sz="2200" b="1" dirty="0" smtClean="0">
                <a:solidFill>
                  <a:schemeClr val="bg2">
                    <a:lumMod val="10000"/>
                  </a:schemeClr>
                </a:solidFill>
              </a:rPr>
              <a:t>Proctocolectomy + ileoanal anastomosis (İPAA)</a:t>
            </a:r>
            <a:endParaRPr lang="ru-RU" dirty="0"/>
          </a:p>
        </p:txBody>
      </p:sp>
      <p:sp>
        <p:nvSpPr>
          <p:cNvPr id="9" name="Блок-схема: память с посл. доступом 8"/>
          <p:cNvSpPr/>
          <p:nvPr/>
        </p:nvSpPr>
        <p:spPr>
          <a:xfrm>
            <a:off x="720552" y="2852935"/>
            <a:ext cx="7780130" cy="1303857"/>
          </a:xfrm>
          <a:prstGeom prst="flowChartMagneticTap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az-Latn-AZ" sz="2200" b="1" dirty="0" smtClean="0"/>
              <a:t>Proctocolectomy + ileostomy</a:t>
            </a:r>
            <a:endParaRPr lang="ru-RU" sz="2200" b="1" dirty="0"/>
          </a:p>
        </p:txBody>
      </p:sp>
      <p:sp>
        <p:nvSpPr>
          <p:cNvPr id="10" name="Блок-схема: память с посл. доступом 9"/>
          <p:cNvSpPr/>
          <p:nvPr/>
        </p:nvSpPr>
        <p:spPr>
          <a:xfrm>
            <a:off x="695400" y="4725144"/>
            <a:ext cx="6696744" cy="1584176"/>
          </a:xfrm>
          <a:prstGeom prst="flowChartMagneticTap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200" b="1" dirty="0" smtClean="0"/>
              <a:t>Two staged operation: </a:t>
            </a:r>
            <a:r>
              <a:rPr lang="en-US" sz="2200" b="1" dirty="0" err="1" smtClean="0"/>
              <a:t>kolektomi</a:t>
            </a:r>
            <a:r>
              <a:rPr lang="en-US" sz="2200" b="1" dirty="0" smtClean="0"/>
              <a:t> + </a:t>
            </a:r>
            <a:r>
              <a:rPr lang="en-US" sz="2200" b="1" dirty="0" err="1" smtClean="0"/>
              <a:t>ileostomy</a:t>
            </a:r>
            <a:r>
              <a:rPr lang="en-US" sz="2200" b="1" dirty="0" smtClean="0"/>
              <a:t>, then </a:t>
            </a:r>
            <a:r>
              <a:rPr lang="en-US" sz="2200" b="1" dirty="0" err="1" smtClean="0"/>
              <a:t>proktektomiya</a:t>
            </a:r>
            <a:r>
              <a:rPr lang="en-US" sz="2200" b="1" dirty="0" smtClean="0"/>
              <a:t> + </a:t>
            </a:r>
            <a:r>
              <a:rPr lang="en-US" sz="2200" b="1" dirty="0" err="1" smtClean="0"/>
              <a:t>ileoanal</a:t>
            </a:r>
            <a:r>
              <a:rPr lang="en-US" sz="2200" b="1" dirty="0" smtClean="0"/>
              <a:t> </a:t>
            </a:r>
            <a:r>
              <a:rPr lang="en-US" sz="2200" b="1" dirty="0" err="1" smtClean="0"/>
              <a:t>anastomosis</a:t>
            </a:r>
            <a:endParaRPr lang="en-US" sz="2200" b="1" dirty="0"/>
          </a:p>
        </p:txBody>
      </p:sp>
      <p:pic>
        <p:nvPicPr>
          <p:cNvPr id="6149" name="Picture 5"/>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824192" y="4156792"/>
            <a:ext cx="3857898" cy="24405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150" name="Picture 6"/>
          <p:cNvPicPr>
            <a:picLocks noGrp="1" noChangeAspect="1" noChangeArrowheads="1"/>
          </p:cNvPicPr>
          <p:nvPr>
            <p:ph idx="1"/>
          </p:nvPr>
        </p:nvPicPr>
        <p:blipFill>
          <a:blip r:embed="rId3" cstate="print">
            <a:extLst>
              <a:ext uri="{28A0092B-C50C-407E-A947-70E740481C1C}">
                <a14:useLocalDpi xmlns="" xmlns:a14="http://schemas.microsoft.com/office/drawing/2010/main" val="0"/>
              </a:ext>
            </a:extLst>
          </a:blip>
          <a:srcRect/>
          <a:stretch>
            <a:fillRect/>
          </a:stretch>
        </p:blipFill>
        <p:spPr bwMode="auto">
          <a:xfrm>
            <a:off x="9040271" y="853013"/>
            <a:ext cx="3121387" cy="330378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9388445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200" dirty="0" smtClean="0">
                <a:solidFill>
                  <a:schemeClr val="accent2">
                    <a:lumMod val="75000"/>
                  </a:schemeClr>
                </a:solidFill>
              </a:rPr>
              <a:t>Summary</a:t>
            </a:r>
            <a:endParaRPr lang="ru-RU" sz="3200" dirty="0">
              <a:solidFill>
                <a:schemeClr val="accent2">
                  <a:lumMod val="75000"/>
                </a:schemeClr>
              </a:solidFill>
            </a:endParaRPr>
          </a:p>
        </p:txBody>
      </p:sp>
      <p:sp>
        <p:nvSpPr>
          <p:cNvPr id="4" name="Нижний колонтитул 3"/>
          <p:cNvSpPr>
            <a:spLocks noGrp="1"/>
          </p:cNvSpPr>
          <p:nvPr>
            <p:ph type="ftr" sz="quarter" idx="11"/>
          </p:nvPr>
        </p:nvSpPr>
        <p:spPr/>
        <p:txBody>
          <a:bodyPr/>
          <a:lstStyle/>
          <a:p>
            <a:r>
              <a:rPr lang="az-Latn-AZ" altLang="en-US" dirty="0"/>
              <a:t>Prof.Dr. Eldar Allahverdi oğlu Əliyev, Tibb ü.f.d., Pərvanə Rövşən qızı Aydınova</a:t>
            </a:r>
          </a:p>
        </p:txBody>
      </p:sp>
      <p:sp>
        <p:nvSpPr>
          <p:cNvPr id="6" name="TextBox 5">
            <a:extLst>
              <a:ext uri="{FF2B5EF4-FFF2-40B4-BE49-F238E27FC236}">
                <a16:creationId xmlns:a16="http://schemas.microsoft.com/office/drawing/2014/main" xmlns="" id="{C32D7E84-AB7F-4BA9-BFF1-995DC8D65983}"/>
              </a:ext>
            </a:extLst>
          </p:cNvPr>
          <p:cNvSpPr txBox="1"/>
          <p:nvPr/>
        </p:nvSpPr>
        <p:spPr>
          <a:xfrm>
            <a:off x="10200456" y="228621"/>
            <a:ext cx="1761188" cy="369332"/>
          </a:xfrm>
          <a:prstGeom prst="rect">
            <a:avLst/>
          </a:prstGeom>
          <a:noFill/>
        </p:spPr>
        <p:txBody>
          <a:bodyPr wrap="none" rtlCol="0">
            <a:spAutoFit/>
          </a:bodyPr>
          <a:lstStyle/>
          <a:p>
            <a:r>
              <a:rPr lang="en-US" b="1" dirty="0" smtClean="0">
                <a:solidFill>
                  <a:schemeClr val="accent1">
                    <a:lumMod val="50000"/>
                  </a:schemeClr>
                </a:solidFill>
              </a:rPr>
              <a:t>Ulcerative colitis</a:t>
            </a:r>
            <a:endParaRPr lang="en-US" b="1" dirty="0">
              <a:solidFill>
                <a:schemeClr val="accent1">
                  <a:lumMod val="50000"/>
                </a:schemeClr>
              </a:solidFill>
            </a:endParaRPr>
          </a:p>
        </p:txBody>
      </p:sp>
      <p:sp>
        <p:nvSpPr>
          <p:cNvPr id="3" name="Прямоугольник 2"/>
          <p:cNvSpPr/>
          <p:nvPr/>
        </p:nvSpPr>
        <p:spPr>
          <a:xfrm>
            <a:off x="623392" y="1196752"/>
            <a:ext cx="11233248" cy="4216539"/>
          </a:xfrm>
          <a:prstGeom prst="rect">
            <a:avLst/>
          </a:prstGeom>
        </p:spPr>
        <p:txBody>
          <a:bodyPr wrap="square">
            <a:spAutoFit/>
          </a:bodyPr>
          <a:lstStyle/>
          <a:p>
            <a:pPr marL="285750" indent="-285750" algn="just">
              <a:buFont typeface="Wingdings" pitchFamily="2" charset="2"/>
              <a:buChar char="Ø"/>
            </a:pPr>
            <a:r>
              <a:rPr lang="en-US" sz="2800" b="1" dirty="0" smtClean="0">
                <a:solidFill>
                  <a:schemeClr val="accent1">
                    <a:lumMod val="75000"/>
                  </a:schemeClr>
                </a:solidFill>
              </a:rPr>
              <a:t>The main treatment for ulcerative colitis is conservative, and surgical treatment is performed.</a:t>
            </a:r>
          </a:p>
          <a:p>
            <a:pPr marL="285750" indent="-285750" algn="just">
              <a:buFont typeface="Wingdings" pitchFamily="2" charset="2"/>
              <a:buChar char="Ø"/>
            </a:pPr>
            <a:r>
              <a:rPr lang="en-US" sz="2800" b="1" dirty="0" smtClean="0">
                <a:solidFill>
                  <a:schemeClr val="accent1">
                    <a:lumMod val="75000"/>
                  </a:schemeClr>
                </a:solidFill>
              </a:rPr>
              <a:t>Conservative treatment is performed to relieve tension (induction) and prophylaxis of </a:t>
            </a:r>
            <a:r>
              <a:rPr lang="en-US" sz="2800" b="1" dirty="0" err="1" smtClean="0">
                <a:solidFill>
                  <a:schemeClr val="accent1">
                    <a:lumMod val="75000"/>
                  </a:schemeClr>
                </a:solidFill>
              </a:rPr>
              <a:t>residive</a:t>
            </a:r>
            <a:r>
              <a:rPr lang="en-US" sz="2800" b="1" dirty="0" smtClean="0">
                <a:solidFill>
                  <a:schemeClr val="accent1">
                    <a:lumMod val="75000"/>
                  </a:schemeClr>
                </a:solidFill>
              </a:rPr>
              <a:t> (continued treatment), and surgery is usually performed to treat complications.</a:t>
            </a:r>
          </a:p>
          <a:p>
            <a:pPr marL="285750" indent="-285750" algn="just">
              <a:buFont typeface="Wingdings" pitchFamily="2" charset="2"/>
              <a:buChar char="Ø"/>
            </a:pPr>
            <a:r>
              <a:rPr lang="en-US" sz="2800" b="1" dirty="0" smtClean="0">
                <a:solidFill>
                  <a:schemeClr val="accent1">
                    <a:lumMod val="75000"/>
                  </a:schemeClr>
                </a:solidFill>
              </a:rPr>
              <a:t>The treatment method is based on the severity of the disease and the incidence of the colon.</a:t>
            </a:r>
          </a:p>
          <a:p>
            <a:pPr marL="285750" indent="-285750" algn="just">
              <a:buFont typeface="Wingdings" pitchFamily="2" charset="2"/>
              <a:buChar char="ü"/>
            </a:pPr>
            <a:r>
              <a:rPr lang="en-US" sz="2400" b="1" dirty="0" smtClean="0">
                <a:solidFill>
                  <a:schemeClr val="accent1">
                    <a:lumMod val="75000"/>
                  </a:schemeClr>
                </a:solidFill>
              </a:rPr>
              <a:t>Light and moderately topical and oral 5-ASA, if not answer, steroids.</a:t>
            </a:r>
          </a:p>
          <a:p>
            <a:pPr marL="285750" indent="-285750" algn="just">
              <a:buFont typeface="Wingdings" pitchFamily="2" charset="2"/>
              <a:buChar char="ü"/>
            </a:pPr>
            <a:r>
              <a:rPr lang="en-US" sz="2400" b="1" dirty="0" smtClean="0">
                <a:solidFill>
                  <a:schemeClr val="accent1">
                    <a:lumMod val="75000"/>
                  </a:schemeClr>
                </a:solidFill>
              </a:rPr>
              <a:t>Severe steroids, cyclosporine or </a:t>
            </a:r>
            <a:r>
              <a:rPr lang="en-US" sz="2400" b="1" dirty="0" err="1" smtClean="0">
                <a:solidFill>
                  <a:schemeClr val="accent1">
                    <a:lumMod val="75000"/>
                  </a:schemeClr>
                </a:solidFill>
              </a:rPr>
              <a:t>infilicab</a:t>
            </a:r>
            <a:r>
              <a:rPr lang="en-US" sz="2400" b="1" dirty="0" smtClean="0">
                <a:solidFill>
                  <a:schemeClr val="accent1">
                    <a:lumMod val="75000"/>
                  </a:schemeClr>
                </a:solidFill>
              </a:rPr>
              <a:t> or surgical if no response.</a:t>
            </a:r>
          </a:p>
          <a:p>
            <a:pPr marL="285750" indent="-285750" algn="just">
              <a:buFont typeface="Wingdings" pitchFamily="2" charset="2"/>
              <a:buChar char="ü"/>
            </a:pPr>
            <a:r>
              <a:rPr lang="en-US" sz="2400" b="1" dirty="0" smtClean="0">
                <a:solidFill>
                  <a:schemeClr val="accent1">
                    <a:lumMod val="75000"/>
                  </a:schemeClr>
                </a:solidFill>
              </a:rPr>
              <a:t>Surgery if there are surgical complications.</a:t>
            </a:r>
            <a:endParaRPr lang="en-US" sz="2400" b="1" dirty="0">
              <a:solidFill>
                <a:schemeClr val="accent1">
                  <a:lumMod val="75000"/>
                </a:schemeClr>
              </a:solidFill>
            </a:endParaRPr>
          </a:p>
        </p:txBody>
      </p:sp>
    </p:spTree>
    <p:extLst>
      <p:ext uri="{BB962C8B-B14F-4D97-AF65-F5344CB8AC3E}">
        <p14:creationId xmlns="" xmlns:p14="http://schemas.microsoft.com/office/powerpoint/2010/main" val="1661802639"/>
      </p:ext>
    </p:extLst>
  </p:cSld>
  <p:clrMapOvr>
    <a:masterClrMapping/>
  </p:clrMapOvr>
  <p:timing>
    <p:tnLst>
      <p:par>
        <p:cTn id="1" dur="indefinite" restart="never" nodeType="tmRoot"/>
      </p:par>
    </p:tnLst>
  </p:timing>
</p:sld>
</file>

<file path=ppt/theme/theme1.xml><?xml version="1.0" encoding="utf-8"?>
<a:theme xmlns:a="http://schemas.openxmlformats.org/drawingml/2006/main" name="Praktiki dərs şablonu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aktiki dərs şablonu 1" id="{88495F96-A900-46D7-9EE0-FCEC1BB2FC28}" vid="{4612F42E-815F-485C-8CB6-D82AD89043F1}"/>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Praktiki dərs şablonu 1</Template>
  <TotalTime>7022</TotalTime>
  <Words>2095</Words>
  <Application>Microsoft Office PowerPoint</Application>
  <PresentationFormat>Произвольный</PresentationFormat>
  <Paragraphs>296</Paragraphs>
  <Slides>28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Praktiki dərs şablonu 1</vt:lpstr>
      <vt:lpstr>Ulcerative colitis</vt:lpstr>
      <vt:lpstr>Definition</vt:lpstr>
      <vt:lpstr>Confirmation</vt:lpstr>
      <vt:lpstr>Etiology</vt:lpstr>
      <vt:lpstr>PATHOGENESIS</vt:lpstr>
      <vt:lpstr>Classification</vt:lpstr>
      <vt:lpstr>Classification</vt:lpstr>
      <vt:lpstr>Morphogenesis</vt:lpstr>
      <vt:lpstr>PROGRESSING</vt:lpstr>
      <vt:lpstr>PROGRESSING</vt:lpstr>
      <vt:lpstr>Complications</vt:lpstr>
      <vt:lpstr>CLINICAL</vt:lpstr>
      <vt:lpstr>Suspicion </vt:lpstr>
      <vt:lpstr>Initial tests</vt:lpstr>
      <vt:lpstr>Слайд 15</vt:lpstr>
      <vt:lpstr>Слайд 16</vt:lpstr>
      <vt:lpstr>Differential diagnostics</vt:lpstr>
      <vt:lpstr>Differential diagnostics</vt:lpstr>
      <vt:lpstr>Differential diagnostics</vt:lpstr>
      <vt:lpstr>Differential diagnostics</vt:lpstr>
      <vt:lpstr>PRINCIPLE OF THE TREATMENT</vt:lpstr>
      <vt:lpstr>DETERMINATION OF COMPLICATION DEGREE</vt:lpstr>
      <vt:lpstr>Therapeutic approach</vt:lpstr>
      <vt:lpstr>Therapeutic approach</vt:lpstr>
      <vt:lpstr>The choice of tratment</vt:lpstr>
      <vt:lpstr>The choice of tratment</vt:lpstr>
      <vt:lpstr>Surgical treatment</vt:lpstr>
      <vt:lpstr>Summary</vt:lpstr>
    </vt:vector>
  </TitlesOfParts>
  <Company>MKX</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Öd daşı. K½skin xolesistit</dc:title>
  <dc:creator>Nuru Bayramov</dc:creator>
  <cp:lastModifiedBy>windows-user</cp:lastModifiedBy>
  <cp:revision>279</cp:revision>
  <dcterms:created xsi:type="dcterms:W3CDTF">2001-04-16T20:54:45Z</dcterms:created>
  <dcterms:modified xsi:type="dcterms:W3CDTF">2020-02-26T03:22:25Z</dcterms:modified>
</cp:coreProperties>
</file>