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8"/>
  </p:notesMasterIdLst>
  <p:handoutMasterIdLst>
    <p:handoutMasterId r:id="rId19"/>
  </p:handoutMasterIdLst>
  <p:sldIdLst>
    <p:sldId id="284" r:id="rId2"/>
    <p:sldId id="290" r:id="rId3"/>
    <p:sldId id="394" r:id="rId4"/>
    <p:sldId id="395" r:id="rId5"/>
    <p:sldId id="344" r:id="rId6"/>
    <p:sldId id="396" r:id="rId7"/>
    <p:sldId id="402" r:id="rId8"/>
    <p:sldId id="397" r:id="rId9"/>
    <p:sldId id="403" r:id="rId10"/>
    <p:sldId id="398" r:id="rId11"/>
    <p:sldId id="405" r:id="rId12"/>
    <p:sldId id="406" r:id="rId13"/>
    <p:sldId id="372" r:id="rId14"/>
    <p:sldId id="400" r:id="rId15"/>
    <p:sldId id="404" r:id="rId16"/>
    <p:sldId id="401" r:id="rId1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F155B4E-81FF-B449-A7B4-2009799C956D}">
          <p14:sldIdLst>
            <p14:sldId id="284"/>
            <p14:sldId id="290"/>
            <p14:sldId id="394"/>
            <p14:sldId id="395"/>
            <p14:sldId id="344"/>
            <p14:sldId id="396"/>
            <p14:sldId id="402"/>
            <p14:sldId id="397"/>
            <p14:sldId id="403"/>
            <p14:sldId id="398"/>
            <p14:sldId id="405"/>
            <p14:sldId id="406"/>
            <p14:sldId id="372"/>
            <p14:sldId id="400"/>
            <p14:sldId id="404"/>
            <p14:sldId id="401"/>
          </p14:sldIdLst>
        </p14:section>
        <p14:section name="Untitled Section" id="{322C324E-CFC9-3D4D-A044-4FDB5E8EC59E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150" autoAdjust="0"/>
    <p:restoredTop sz="94660"/>
  </p:normalViewPr>
  <p:slideViewPr>
    <p:cSldViewPr>
      <p:cViewPr>
        <p:scale>
          <a:sx n="80" d="100"/>
          <a:sy n="80" d="100"/>
        </p:scale>
        <p:origin x="125" y="5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95400" y="2276872"/>
            <a:ext cx="11305256" cy="100811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altLang="en-US" sz="4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altLang="en-US" sz="4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altLang="en-US" sz="4800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altLang="en-US" sz="48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altLang="en-US" sz="4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altLang="en-US" sz="4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altLang="en-US" sz="4800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altLang="en-US" sz="48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altLang="en-US" sz="4800" dirty="0" smtClean="0">
                <a:solidFill>
                  <a:schemeClr val="tx1"/>
                </a:solidFill>
                <a:cs typeface="Times New Roman" pitchFamily="18" charset="0"/>
              </a:rPr>
              <a:t>Хирургические заболевания пищевода</a:t>
            </a:r>
            <a:r>
              <a:rPr lang="az-Latn-AZ" altLang="en-US" sz="4800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az-Latn-AZ" altLang="en-US" sz="48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altLang="en-US" sz="4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altLang="en-US" sz="4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4800" dirty="0" err="1" smtClean="0">
                <a:solidFill>
                  <a:srgbClr val="FF0000"/>
                </a:solidFill>
                <a:cs typeface="Times New Roman" panose="02020603050405020304" pitchFamily="18" charset="0"/>
              </a:rPr>
              <a:t>Ахалазия</a:t>
            </a:r>
            <a:endParaRPr lang="az-Latn-AZ" altLang="en-US" sz="8000" i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023992" y="4293097"/>
            <a:ext cx="6015448" cy="2256656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M.D., </a:t>
            </a:r>
            <a:r>
              <a:rPr lang="ru-RU" altLang="en-US" sz="2400" dirty="0">
                <a:cs typeface="Times New Roman" pitchFamily="18" charset="0"/>
              </a:rPr>
              <a:t>П</a:t>
            </a:r>
            <a:r>
              <a:rPr lang="ru-RU" altLang="en-US" sz="2400" dirty="0" smtClean="0">
                <a:cs typeface="Times New Roman" pitchFamily="18" charset="0"/>
              </a:rPr>
              <a:t>рофессор </a:t>
            </a:r>
            <a:r>
              <a:rPr lang="ru-RU" altLang="en-US" sz="2400" dirty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Адил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Абульфат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оглу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Гейбулла</a:t>
            </a:r>
            <a:endParaRPr lang="ru-RU" altLang="en-US" sz="2400" b="1" dirty="0" smtClean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b="1" dirty="0" smtClean="0">
                <a:cs typeface="Times New Roman" pitchFamily="18" charset="0"/>
              </a:rPr>
              <a:t>Докторант </a:t>
            </a:r>
            <a:r>
              <a:rPr lang="ru-RU" altLang="en-US" sz="2400" b="1" dirty="0" err="1" smtClean="0">
                <a:cs typeface="Times New Roman" pitchFamily="18" charset="0"/>
              </a:rPr>
              <a:t>Сенем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Йолчу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гызы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Маммадова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ru-RU" altLang="en-US" sz="2400" dirty="0" smtClean="0">
                <a:cs typeface="Times New Roman" pitchFamily="18" charset="0"/>
              </a:rPr>
              <a:t>Перевод с Азербайджанского языка </a:t>
            </a:r>
          </a:p>
          <a:p>
            <a:pPr>
              <a:lnSpc>
                <a:spcPct val="80000"/>
              </a:lnSpc>
            </a:pPr>
            <a:r>
              <a:rPr lang="ru-RU" altLang="en-US" sz="2400" b="1" dirty="0" smtClean="0">
                <a:cs typeface="Times New Roman" pitchFamily="18" charset="0"/>
              </a:rPr>
              <a:t>Доцент </a:t>
            </a:r>
            <a:r>
              <a:rPr lang="ru-RU" altLang="en-US" sz="2400" b="1" dirty="0" err="1" smtClean="0">
                <a:cs typeface="Times New Roman" pitchFamily="18" charset="0"/>
              </a:rPr>
              <a:t>Адалат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Маммадали</a:t>
            </a:r>
            <a:r>
              <a:rPr lang="ru-RU" altLang="en-US" sz="2400" b="1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оглу</a:t>
            </a:r>
            <a:r>
              <a:rPr lang="ru-RU" altLang="en-US" sz="2400" b="1" dirty="0" smtClean="0">
                <a:cs typeface="Times New Roman" pitchFamily="18" charset="0"/>
              </a:rPr>
              <a:t> Рустам </a:t>
            </a:r>
            <a:r>
              <a:rPr lang="ru-RU" altLang="en-US" sz="2400" dirty="0" smtClean="0">
                <a:cs typeface="Times New Roman" pitchFamily="18" charset="0"/>
              </a:rPr>
              <a:t>Кафедра хирургических болезней </a:t>
            </a:r>
            <a:r>
              <a:rPr lang="az-Latn-AZ" altLang="en-US" sz="2400" dirty="0" smtClean="0">
                <a:cs typeface="Times New Roman" pitchFamily="18" charset="0"/>
              </a:rPr>
              <a:t>I </a:t>
            </a:r>
            <a:endParaRPr lang="ru-RU" altLang="en-US" sz="2400" dirty="0" smtClean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 smtClean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10776" y="0"/>
            <a:ext cx="238892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  <a:endParaRPr lang="ru-RU" altLang="en-US" sz="1400" dirty="0" smtClean="0">
              <a:cs typeface="Times New Roman" pitchFamily="18" charset="0"/>
            </a:endParaRPr>
          </a:p>
          <a:p>
            <a:pPr algn="ctr"/>
            <a:r>
              <a:rPr lang="ru-RU" altLang="en-US" sz="1400" dirty="0" smtClean="0">
                <a:cs typeface="Times New Roman" pitchFamily="18" charset="0"/>
              </a:rPr>
              <a:t>пищевода</a:t>
            </a:r>
            <a:r>
              <a:rPr lang="az-Latn-AZ" altLang="en-US" dirty="0">
                <a:cs typeface="Times New Roman" pitchFamily="18" charset="0"/>
              </a:rPr>
              <a:t/>
            </a:r>
            <a:br>
              <a:rPr lang="az-Latn-AZ" altLang="en-US" dirty="0">
                <a:cs typeface="Times New Roman" pitchFamily="18" charset="0"/>
              </a:rPr>
            </a:br>
            <a:endParaRPr lang="en-US" b="1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9375" y="1628800"/>
            <a:ext cx="7560841" cy="403244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3600" dirty="0" smtClean="0">
                <a:cs typeface="Times New Roman" pitchFamily="18" charset="0"/>
              </a:rPr>
              <a:t>       </a:t>
            </a:r>
            <a:r>
              <a:rPr lang="ru-RU" sz="3600" dirty="0" err="1" smtClean="0">
                <a:cs typeface="Times New Roman" pitchFamily="18" charset="0"/>
              </a:rPr>
              <a:t>Ахалазия</a:t>
            </a:r>
            <a:r>
              <a:rPr lang="ru-RU" sz="3600" dirty="0" smtClean="0">
                <a:cs typeface="Times New Roman" pitchFamily="18" charset="0"/>
              </a:rPr>
              <a:t> – первичное  </a:t>
            </a:r>
            <a:r>
              <a:rPr lang="ru-RU" sz="3600" dirty="0" err="1" smtClean="0">
                <a:cs typeface="Times New Roman" pitchFamily="18" charset="0"/>
              </a:rPr>
              <a:t>функцио-нальное</a:t>
            </a:r>
            <a:r>
              <a:rPr lang="ru-RU" sz="3600" dirty="0" smtClean="0">
                <a:cs typeface="Times New Roman" pitchFamily="18" charset="0"/>
              </a:rPr>
              <a:t> </a:t>
            </a:r>
            <a:r>
              <a:rPr lang="ru-RU" sz="3600" dirty="0">
                <a:cs typeface="Times New Roman" pitchFamily="18" charset="0"/>
              </a:rPr>
              <a:t>заболевание, </a:t>
            </a:r>
            <a:r>
              <a:rPr lang="ru-RU" sz="3600" dirty="0" err="1" smtClean="0">
                <a:cs typeface="Times New Roman" pitchFamily="18" charset="0"/>
              </a:rPr>
              <a:t>характе-ризующееся</a:t>
            </a:r>
            <a:r>
              <a:rPr lang="ru-RU" sz="3600" dirty="0" smtClean="0">
                <a:cs typeface="Times New Roman" pitchFamily="18" charset="0"/>
              </a:rPr>
              <a:t> не расслаблением и отсутствием перистальтики или </a:t>
            </a:r>
            <a:r>
              <a:rPr lang="ru-RU" sz="3600" dirty="0" err="1" smtClean="0">
                <a:cs typeface="Times New Roman" pitchFamily="18" charset="0"/>
              </a:rPr>
              <a:t>дисккординации</a:t>
            </a:r>
            <a:r>
              <a:rPr lang="ru-RU" sz="3600" dirty="0" smtClean="0">
                <a:cs typeface="Times New Roman" pitchFamily="18" charset="0"/>
              </a:rPr>
              <a:t> нижнего </a:t>
            </a:r>
            <a:r>
              <a:rPr lang="ru-RU" sz="3600" dirty="0" err="1" smtClean="0">
                <a:cs typeface="Times New Roman" pitchFamily="18" charset="0"/>
              </a:rPr>
              <a:t>эзофа-геального</a:t>
            </a:r>
            <a:r>
              <a:rPr lang="ru-RU" sz="3600" dirty="0" smtClean="0">
                <a:cs typeface="Times New Roman" pitchFamily="18" charset="0"/>
              </a:rPr>
              <a:t> жома (</a:t>
            </a:r>
            <a:r>
              <a:rPr lang="ru-RU" sz="3600" dirty="0" err="1" smtClean="0">
                <a:cs typeface="Times New Roman" pitchFamily="18" charset="0"/>
              </a:rPr>
              <a:t>сфтнктера</a:t>
            </a:r>
            <a:r>
              <a:rPr lang="ru-RU" sz="3600" dirty="0" smtClean="0">
                <a:cs typeface="Times New Roman" pitchFamily="18" charset="0"/>
              </a:rPr>
              <a:t>) при глотании</a:t>
            </a:r>
            <a:endParaRPr lang="en-US" sz="3600" dirty="0" smtClean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61352" y="1628800"/>
            <a:ext cx="3621866" cy="417646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108413" y="214290"/>
            <a:ext cx="1872629" cy="5909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</a:pPr>
            <a:r>
              <a:rPr lang="ru-RU" sz="3600" b="1" dirty="0" smtClean="0">
                <a:cs typeface="Times New Roman" pitchFamily="18" charset="0"/>
              </a:rPr>
              <a:t>Понятие</a:t>
            </a:r>
            <a:endParaRPr lang="ru-RU" sz="3600" dirty="0" smtClean="0">
              <a:cs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791583" y="0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336360" y="6519446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43525" y="6558295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sz="1600" dirty="0" err="1" smtClean="0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 smtClean="0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sz="1600" dirty="0" err="1" smtClean="0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sz="1600" dirty="0" err="1" smtClean="0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8711986"/>
              </p:ext>
            </p:extLst>
          </p:nvPr>
        </p:nvGraphicFramePr>
        <p:xfrm>
          <a:off x="361962" y="996553"/>
          <a:ext cx="7488832" cy="5364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722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416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204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Радиоло-гическая</a:t>
                      </a:r>
                      <a:endParaRPr lang="ru-RU" sz="32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az-Latn-AZ" sz="32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стадия</a:t>
                      </a: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отсутствие</a:t>
                      </a:r>
                      <a:r>
                        <a:rPr lang="ru-RU" sz="3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дилатации в пищеводе 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стадия</a:t>
                      </a: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продольная дилатация пищевода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az-Latn-AZ" sz="32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стадия</a:t>
                      </a: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–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наличие нескольких искривлений пищевода </a:t>
                      </a:r>
                    </a:p>
                    <a:p>
                      <a:pPr marL="342900" marR="0" lvl="0" indent="-3429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стадия</a:t>
                      </a: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az-Latn-AZ" sz="32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наличие нескольких искривлений пищевода </a:t>
                      </a: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(S-</a:t>
                      </a:r>
                      <a:r>
                        <a:rPr lang="ru-RU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образная</a:t>
                      </a:r>
                      <a:r>
                        <a:rPr lang="ru-RU" sz="3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картина</a:t>
                      </a:r>
                      <a:r>
                        <a:rPr lang="az-Latn-AZ" sz="32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).</a:t>
                      </a:r>
                      <a:endParaRPr lang="ru-RU" sz="28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38200" y="35750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z-Latn-AZ" altLang="ja-JP" sz="1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Təsnifatı</a:t>
            </a:r>
            <a:endParaRPr kumimoji="0" lang="ru-RU" altLang="ja-JP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4192" y="1624330"/>
            <a:ext cx="3960440" cy="4108926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10776" y="116632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568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16390389"/>
              </p:ext>
            </p:extLst>
          </p:nvPr>
        </p:nvGraphicFramePr>
        <p:xfrm>
          <a:off x="838200" y="1106170"/>
          <a:ext cx="7005242" cy="6217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56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095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157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3600" b="1" kern="1200" dirty="0" err="1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Маномет-рически</a:t>
                      </a:r>
                      <a:r>
                        <a:rPr lang="az-Latn-AZ" sz="36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3600" b="1" kern="1200" dirty="0">
                        <a:solidFill>
                          <a:schemeClr val="lt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тип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(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классический тип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–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отсутствие</a:t>
                      </a:r>
                      <a:r>
                        <a:rPr lang="ru-RU" sz="2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релаксации нижнего </a:t>
                      </a:r>
                      <a:r>
                        <a:rPr lang="ru-RU" sz="24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эзофагеального</a:t>
                      </a:r>
                      <a:r>
                        <a:rPr lang="ru-RU" sz="2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сфинктера (НЭС) и перистальтики пищевода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ru-RU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457200" lvl="0" indent="-457200">
                        <a:buFont typeface="Arial" pitchFamily="34" charset="0"/>
                        <a:buChar char="•"/>
                      </a:pP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II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тип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компрессионный тип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–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отсутствие</a:t>
                      </a:r>
                      <a:r>
                        <a:rPr lang="ru-RU" sz="2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релаксации НЭС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наличие </a:t>
                      </a:r>
                      <a:r>
                        <a:rPr lang="ru-RU" sz="2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слабоамплитудной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перистальтики  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давление ниже 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30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мм рт.</a:t>
                      </a:r>
                      <a:r>
                        <a:rPr lang="ru-RU" sz="2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ст.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az-Latn-AZ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ru-RU" sz="2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III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тип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спастический тип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–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отсутствие</a:t>
                      </a:r>
                      <a:r>
                        <a:rPr lang="ru-RU" sz="2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релаксации НЭС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тотальные спазмы в пищеводе 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амплитуды 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 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мм </a:t>
                      </a:r>
                      <a:r>
                        <a:rPr lang="ru-RU" sz="2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рт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r>
                        <a:rPr lang="ru-RU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ст. и более</a:t>
                      </a:r>
                      <a:r>
                        <a:rPr lang="az-Latn-AZ" sz="2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 </a:t>
                      </a:r>
                      <a:endParaRPr lang="ru-RU" sz="2400" b="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38200" y="35750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z-Latn-AZ" altLang="ja-JP" sz="1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Təsnifatı</a:t>
            </a:r>
            <a:endParaRPr kumimoji="0" lang="ru-RU" altLang="ja-JP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ja-JP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43442" y="1554437"/>
            <a:ext cx="3960440" cy="4498426"/>
          </a:xfrm>
          <a:prstGeom prst="rect">
            <a:avLst/>
          </a:prstGeom>
          <a:noFill/>
        </p:spPr>
      </p:pic>
      <p:sp>
        <p:nvSpPr>
          <p:cNvPr id="11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10776" y="116632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477002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Проф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az-Latn-AZ" alt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Адил</a:t>
            </a:r>
            <a:r>
              <a:rPr lang="ru-RU" alt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en-US" dirty="0" err="1">
                <a:latin typeface="Times New Roman" pitchFamily="18" charset="0"/>
                <a:cs typeface="Times New Roman" pitchFamily="18" charset="0"/>
              </a:rPr>
              <a:t>Гейбулла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2755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9416" y="1628800"/>
            <a:ext cx="10441160" cy="399129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dirty="0" smtClean="0">
                <a:cs typeface="Times New Roman" pitchFamily="18" charset="0"/>
              </a:rPr>
              <a:t>В </a:t>
            </a:r>
            <a:r>
              <a:rPr lang="ru-RU" sz="4000" dirty="0" err="1" smtClean="0">
                <a:cs typeface="Times New Roman" pitchFamily="18" charset="0"/>
              </a:rPr>
              <a:t>соотнощении</a:t>
            </a:r>
            <a:r>
              <a:rPr lang="ru-RU" sz="4000" dirty="0" smtClean="0">
                <a:cs typeface="Times New Roman" pitchFamily="18" charset="0"/>
              </a:rPr>
              <a:t> </a:t>
            </a:r>
            <a:r>
              <a:rPr lang="az-Latn-AZ" sz="4000" dirty="0" smtClean="0">
                <a:cs typeface="Times New Roman" pitchFamily="18" charset="0"/>
              </a:rPr>
              <a:t>1/100 </a:t>
            </a:r>
            <a:r>
              <a:rPr lang="az-Latn-AZ" sz="4000" dirty="0">
                <a:cs typeface="Times New Roman" pitchFamily="18" charset="0"/>
              </a:rPr>
              <a:t>000: </a:t>
            </a:r>
            <a:r>
              <a:rPr lang="az-Latn-AZ" sz="4000" dirty="0" smtClean="0">
                <a:cs typeface="Times New Roman" pitchFamily="18" charset="0"/>
              </a:rPr>
              <a:t>6/1000, </a:t>
            </a:r>
            <a:r>
              <a:rPr lang="ru-RU" sz="4000" dirty="0" smtClean="0">
                <a:cs typeface="Times New Roman" pitchFamily="18" charset="0"/>
              </a:rPr>
              <a:t>часто встречается у лиц в возрасте </a:t>
            </a:r>
            <a:r>
              <a:rPr lang="az-Latn-AZ" sz="4000" dirty="0" smtClean="0">
                <a:cs typeface="Times New Roman" pitchFamily="18" charset="0"/>
              </a:rPr>
              <a:t>30-50 </a:t>
            </a:r>
            <a:r>
              <a:rPr lang="ru-RU" sz="4000" dirty="0" smtClean="0">
                <a:cs typeface="Times New Roman" pitchFamily="18" charset="0"/>
              </a:rPr>
              <a:t>лет. </a:t>
            </a:r>
          </a:p>
          <a:p>
            <a:pPr marL="0" indent="0">
              <a:buNone/>
            </a:pPr>
            <a:r>
              <a:rPr lang="ru-RU" sz="4000" dirty="0" smtClean="0">
                <a:cs typeface="Times New Roman" pitchFamily="18" charset="0"/>
              </a:rPr>
              <a:t>Частота встречаемости по полу </a:t>
            </a:r>
            <a:r>
              <a:rPr lang="ru-RU" sz="4000" dirty="0" err="1" smtClean="0">
                <a:cs typeface="Times New Roman" pitchFamily="18" charset="0"/>
              </a:rPr>
              <a:t>одинокова</a:t>
            </a:r>
            <a:r>
              <a:rPr lang="ru-RU" sz="4000" dirty="0" smtClean="0">
                <a:cs typeface="Times New Roman" pitchFamily="18" charset="0"/>
              </a:rPr>
              <a:t>.</a:t>
            </a:r>
            <a:endParaRPr lang="az-Latn-AZ" sz="4000" dirty="0" smtClean="0"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D4F1C08-4A44-1748-B51E-706DF6E88633}"/>
              </a:ext>
            </a:extLst>
          </p:cNvPr>
          <p:cNvSpPr txBox="1"/>
          <p:nvPr/>
        </p:nvSpPr>
        <p:spPr>
          <a:xfrm>
            <a:off x="9298269" y="6488668"/>
            <a:ext cx="2893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Частота встречаемости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03076" y="205905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577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384" y="1268759"/>
            <a:ext cx="10945216" cy="5308715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28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200" b="1" dirty="0" err="1" smtClean="0">
                <a:solidFill>
                  <a:schemeClr val="accent1"/>
                </a:solidFill>
                <a:cs typeface="Times New Roman" pitchFamily="18" charset="0"/>
              </a:rPr>
              <a:t>Сужествуюют</a:t>
            </a:r>
            <a:r>
              <a:rPr lang="ru-RU" sz="3200" b="1" dirty="0" smtClean="0">
                <a:solidFill>
                  <a:schemeClr val="accent1"/>
                </a:solidFill>
                <a:cs typeface="Times New Roman" pitchFamily="18" charset="0"/>
              </a:rPr>
              <a:t> </a:t>
            </a:r>
            <a:r>
              <a:rPr lang="az-Latn-AZ" sz="3200" b="1" dirty="0" smtClean="0">
                <a:solidFill>
                  <a:schemeClr val="accent1"/>
                </a:solidFill>
                <a:cs typeface="Times New Roman" pitchFamily="18" charset="0"/>
              </a:rPr>
              <a:t>2 </a:t>
            </a:r>
            <a:r>
              <a:rPr lang="ru-RU" sz="3200" b="1" dirty="0" err="1" smtClean="0">
                <a:solidFill>
                  <a:schemeClr val="accent1"/>
                </a:solidFill>
                <a:cs typeface="Times New Roman" pitchFamily="18" charset="0"/>
              </a:rPr>
              <a:t>тэории</a:t>
            </a:r>
            <a:r>
              <a:rPr lang="az-Latn-AZ" sz="3200" b="1" dirty="0" smtClean="0">
                <a:solidFill>
                  <a:schemeClr val="accent1"/>
                </a:solidFill>
                <a:cs typeface="Times New Roman" pitchFamily="18" charset="0"/>
              </a:rPr>
              <a:t>: </a:t>
            </a:r>
            <a:endParaRPr lang="ru-RU" sz="3200" b="1" dirty="0">
              <a:solidFill>
                <a:schemeClr val="accent1"/>
              </a:solidFill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cs typeface="Times New Roman" pitchFamily="18" charset="0"/>
              </a:rPr>
              <a:t>Нейронная дегенерация </a:t>
            </a:r>
            <a:endParaRPr lang="ru-RU" sz="2800" dirty="0">
              <a:cs typeface="Times New Roman" pitchFamily="18" charset="0"/>
            </a:endParaRPr>
          </a:p>
          <a:p>
            <a:pPr lvl="0" algn="just"/>
            <a:r>
              <a:rPr lang="ru-RU" sz="2800" dirty="0" smtClean="0">
                <a:cs typeface="Times New Roman" pitchFamily="18" charset="0"/>
              </a:rPr>
              <a:t>Инфекционное повреждение нейронов</a:t>
            </a:r>
            <a:endParaRPr lang="az-Latn-AZ" sz="2800" dirty="0">
              <a:solidFill>
                <a:schemeClr val="accent1"/>
              </a:solidFill>
              <a:cs typeface="Times New Roman" pitchFamily="18" charset="0"/>
            </a:endParaRPr>
          </a:p>
          <a:p>
            <a:pPr marL="0" lvl="0" indent="0" algn="just">
              <a:buNone/>
            </a:pPr>
            <a:endParaRPr lang="az-Latn-AZ" sz="2800" dirty="0" smtClean="0">
              <a:solidFill>
                <a:schemeClr val="accent1"/>
              </a:solidFill>
              <a:cs typeface="Times New Roman" pitchFamily="18" charset="0"/>
            </a:endParaRPr>
          </a:p>
          <a:p>
            <a:pPr marL="0" lvl="0" indent="0" algn="just">
              <a:buNone/>
            </a:pPr>
            <a:r>
              <a:rPr lang="ru-RU" sz="2800" i="1" dirty="0" smtClean="0">
                <a:cs typeface="Times New Roman" pitchFamily="18" charset="0"/>
              </a:rPr>
              <a:t>      Деструкция нейронов –</a:t>
            </a:r>
            <a:r>
              <a:rPr lang="az-Latn-AZ" sz="2800" i="1" dirty="0" smtClean="0">
                <a:cs typeface="Times New Roman" pitchFamily="18" charset="0"/>
              </a:rPr>
              <a:t> </a:t>
            </a:r>
            <a:r>
              <a:rPr lang="ru-RU" sz="2800" i="1" dirty="0" smtClean="0">
                <a:cs typeface="Times New Roman" pitchFamily="18" charset="0"/>
              </a:rPr>
              <a:t>синтез </a:t>
            </a:r>
            <a:r>
              <a:rPr lang="ru-RU" sz="2800" i="1" dirty="0" err="1" smtClean="0">
                <a:cs typeface="Times New Roman" pitchFamily="18" charset="0"/>
              </a:rPr>
              <a:t>моноксида</a:t>
            </a:r>
            <a:r>
              <a:rPr lang="ru-RU" sz="2800" i="1" dirty="0" smtClean="0">
                <a:cs typeface="Times New Roman" pitchFamily="18" charset="0"/>
              </a:rPr>
              <a:t> азота (</a:t>
            </a:r>
            <a:r>
              <a:rPr lang="az-Latn-AZ" sz="2800" i="1" dirty="0" smtClean="0">
                <a:cs typeface="Times New Roman" pitchFamily="18" charset="0"/>
              </a:rPr>
              <a:t>NO</a:t>
            </a:r>
            <a:r>
              <a:rPr lang="az-Latn-AZ" sz="2800" i="1" dirty="0">
                <a:cs typeface="Times New Roman" pitchFamily="18" charset="0"/>
              </a:rPr>
              <a:t>) </a:t>
            </a:r>
            <a:r>
              <a:rPr lang="ru-RU" sz="2800" i="1" dirty="0" smtClean="0">
                <a:cs typeface="Times New Roman" pitchFamily="18" charset="0"/>
              </a:rPr>
              <a:t>и вазоактивного </a:t>
            </a:r>
            <a:r>
              <a:rPr lang="ru-RU" sz="2800" i="1" dirty="0" err="1" smtClean="0">
                <a:cs typeface="Times New Roman" pitchFamily="18" charset="0"/>
              </a:rPr>
              <a:t>интестинального</a:t>
            </a:r>
            <a:r>
              <a:rPr lang="ru-RU" sz="2800" i="1" dirty="0" smtClean="0">
                <a:cs typeface="Times New Roman" pitchFamily="18" charset="0"/>
              </a:rPr>
              <a:t> пептида </a:t>
            </a:r>
            <a:r>
              <a:rPr lang="az-Latn-AZ" sz="2800" i="1" dirty="0" smtClean="0">
                <a:cs typeface="Times New Roman" pitchFamily="18" charset="0"/>
              </a:rPr>
              <a:t>(</a:t>
            </a:r>
            <a:r>
              <a:rPr lang="ru-RU" sz="2800" i="1" dirty="0" smtClean="0">
                <a:cs typeface="Times New Roman" pitchFamily="18" charset="0"/>
              </a:rPr>
              <a:t>ВИП</a:t>
            </a:r>
            <a:r>
              <a:rPr lang="az-Latn-AZ" sz="2800" i="1" dirty="0" smtClean="0">
                <a:cs typeface="Times New Roman" pitchFamily="18" charset="0"/>
              </a:rPr>
              <a:t>) – </a:t>
            </a:r>
            <a:r>
              <a:rPr lang="ru-RU" sz="2800" i="1" dirty="0" smtClean="0">
                <a:cs typeface="Times New Roman" pitchFamily="18" charset="0"/>
              </a:rPr>
              <a:t>расслабление гладких мышц – отсутствие перистальтики и повышение тонуса НЭС при глотании.</a:t>
            </a:r>
            <a:endParaRPr lang="ru-RU" sz="2800" i="1" dirty="0"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696400" y="116632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Этиология и патогенез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381955" y="6515532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0306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5538" y="0"/>
            <a:ext cx="6076051" cy="611546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cs typeface="Times New Roman" pitchFamily="18" charset="0"/>
              </a:rPr>
              <a:t>Клиническое течение и осложнения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536505" y="1124744"/>
            <a:ext cx="2679175" cy="165310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0779" y="1565850"/>
            <a:ext cx="25263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Сужение нижней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рети пищевода</a:t>
            </a:r>
            <a:r>
              <a:rPr lang="az-Latn-A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3471845" y="1124744"/>
            <a:ext cx="3560260" cy="1713210"/>
          </a:xfrm>
          <a:prstGeom prst="rightArrow">
            <a:avLst>
              <a:gd name="adj1" fmla="val 45841"/>
              <a:gd name="adj2" fmla="val 50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71844" y="1569999"/>
            <a:ext cx="35602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Диффузная дилатация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ru-RU" sz="2400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7176120" y="1027495"/>
            <a:ext cx="3805414" cy="1839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az-Latn-A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S-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образный вид пищевода</a:t>
            </a:r>
            <a:endParaRPr lang="ru-RU" sz="2400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023248" y="3604300"/>
            <a:ext cx="3928736" cy="1912932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07568" y="4272172"/>
            <a:ext cx="24003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Осложнения</a:t>
            </a:r>
            <a:endParaRPr lang="az-Latn-A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28047" y="3473537"/>
            <a:ext cx="4187781" cy="2520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32104" y="3946060"/>
            <a:ext cx="43814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Аспирационная пневмония</a:t>
            </a:r>
            <a:endParaRPr lang="az-Latn-AZ" sz="20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b="1" dirty="0" err="1"/>
              <a:t>Кандидозный</a:t>
            </a:r>
            <a:r>
              <a:rPr lang="ru-RU" sz="2000" b="1" dirty="0"/>
              <a:t> </a:t>
            </a:r>
            <a:r>
              <a:rPr lang="ru-RU" sz="2000" b="1" dirty="0" smtClean="0"/>
              <a:t>эзофагит</a:t>
            </a:r>
          </a:p>
          <a:p>
            <a:pPr lvl="0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Рак</a:t>
            </a:r>
            <a:r>
              <a:rPr lang="az-Latn-AZ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риск</a:t>
            </a:r>
            <a:r>
              <a:rPr lang="az-Latn-AZ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увеличивается в 7 раз</a:t>
            </a:r>
            <a:r>
              <a:rPr lang="az-Latn-AZ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654639" y="201881"/>
            <a:ext cx="2430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486449" y="6526283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5708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Клиника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37919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6330160"/>
              </p:ext>
            </p:extLst>
          </p:nvPr>
        </p:nvGraphicFramePr>
        <p:xfrm>
          <a:off x="1127448" y="1628800"/>
          <a:ext cx="10515600" cy="42831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56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3199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29614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Дисфагия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</a:t>
                      </a: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Встречается после приема так жидкой, так и твердой пищи. Вначале чаще возникает после принятия жидкой</a:t>
                      </a:r>
                      <a:r>
                        <a:rPr lang="ru-RU" sz="24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пищи (парадоксальная дисфагия).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217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Регургитация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Как правило, возникает в лежащем положении, иногда осложняется аспирацией пищи. </a:t>
                      </a:r>
                      <a:r>
                        <a:rPr lang="az-Latn-AZ" sz="24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 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680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Изжога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Не связана с рефлюксом, развивается в связи с ферментативным брожением застойной пищи в пищеводе.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217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Боли в груди</a:t>
                      </a:r>
                      <a:endParaRPr lang="ru-RU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Как правило, 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воникают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во время еды. В начальной стадии чрезмерно </a:t>
                      </a:r>
                      <a:r>
                        <a:rPr lang="az-Latn-AZ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интенсивные. По мере нарастание дилатации интенсивность снижается. 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696400" y="188640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748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cs typeface="Times New Roman" pitchFamily="18" charset="0"/>
              </a:rPr>
              <a:t>Диагностика</a:t>
            </a:r>
            <a:r>
              <a:rPr lang="az-Latn-AZ" sz="28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4038600" y="663365"/>
            <a:ext cx="2777480" cy="1325475"/>
          </a:xfrm>
          <a:prstGeom prst="wedgeEllipseCallout">
            <a:avLst>
              <a:gd name="adj1" fmla="val -52828"/>
              <a:gd name="adj2" fmla="val 7221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Сомнение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27448" y="2240925"/>
            <a:ext cx="3096344" cy="512815"/>
          </a:xfrm>
          <a:prstGeom prst="roundRect">
            <a:avLst>
              <a:gd name="adj" fmla="val 36758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az-Latn-AZ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Дисфагия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351584" y="2845934"/>
            <a:ext cx="3743506" cy="793829"/>
          </a:xfrm>
          <a:prstGeom prst="roundRect">
            <a:avLst>
              <a:gd name="adj" fmla="val 36135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az-Latn-AZ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Несмотря на дисфагии нормальный и худой вес пациентов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674305" y="3782038"/>
            <a:ext cx="3141775" cy="459988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az-Latn-AZ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Парадоксальная дисфагия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76447" y="2324369"/>
            <a:ext cx="2880320" cy="504056"/>
          </a:xfrm>
          <a:prstGeom prst="roundRect">
            <a:avLst>
              <a:gd name="adj" fmla="val 3199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Боли в груди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416607" y="4012032"/>
            <a:ext cx="3240360" cy="864096"/>
          </a:xfrm>
          <a:prstGeom prst="roundRect">
            <a:avLst>
              <a:gd name="adj" fmla="val 30081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Неприятный запах изо рта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17240" y="4933563"/>
            <a:ext cx="4790928" cy="674787"/>
          </a:xfrm>
          <a:prstGeom prst="roundRect">
            <a:avLst>
              <a:gd name="adj" fmla="val 338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984217" y="3039661"/>
            <a:ext cx="3584049" cy="742377"/>
          </a:xfrm>
          <a:prstGeom prst="roundRect">
            <a:avLst>
              <a:gd name="adj" fmla="val 28590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Утолщение в области дистального жома при КТ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77692" y="4331300"/>
            <a:ext cx="2635833" cy="557057"/>
          </a:xfrm>
          <a:prstGeom prst="roundRect">
            <a:avLst>
              <a:gd name="adj" fmla="val 44772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Регургитация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386717" y="5771832"/>
            <a:ext cx="2304256" cy="504056"/>
          </a:xfrm>
          <a:prstGeom prst="roundRect">
            <a:avLst>
              <a:gd name="adj" fmla="val 39662"/>
            </a:avLst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 flipH="1">
            <a:off x="5074743" y="5771832"/>
            <a:ext cx="1754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Изжога</a:t>
            </a:r>
            <a:endParaRPr lang="ru-RU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991544" y="4896256"/>
            <a:ext cx="5992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Сужение дистальной части пищевода при Рентгенологических и эндоскопических исследованиях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9511317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536403" y="161774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2620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201083"/>
            <a:ext cx="7056784" cy="695172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Диагностика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3392" y="3212976"/>
            <a:ext cx="111612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dirty="0" smtClean="0">
                <a:cs typeface="Times New Roman" pitchFamily="18" charset="0"/>
              </a:rPr>
              <a:t>Отрицание органических заболеваний пищевода</a:t>
            </a:r>
            <a:endParaRPr lang="az-Latn-AZ" sz="3600" dirty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dirty="0" smtClean="0">
                <a:cs typeface="Times New Roman" pitchFamily="18" charset="0"/>
              </a:rPr>
              <a:t>Оценка перистальтики пищевода и тонуса НЭС функциональными методами исследований</a:t>
            </a:r>
            <a:endParaRPr lang="az-Latn-AZ" sz="3600" dirty="0" smtClean="0">
              <a:cs typeface="Times New Roman" pitchFamily="18" charset="0"/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dirty="0" smtClean="0">
                <a:cs typeface="Times New Roman" pitchFamily="18" charset="0"/>
              </a:rPr>
              <a:t>Диагноз уточняется </a:t>
            </a:r>
            <a:r>
              <a:rPr lang="ru-RU" sz="3600" dirty="0">
                <a:cs typeface="Times New Roman" pitchFamily="18" charset="0"/>
              </a:rPr>
              <a:t>в основном  </a:t>
            </a:r>
            <a:r>
              <a:rPr lang="ru-RU" sz="3600" dirty="0" err="1" smtClean="0">
                <a:cs typeface="Times New Roman" pitchFamily="18" charset="0"/>
              </a:rPr>
              <a:t>манометрией</a:t>
            </a:r>
            <a:r>
              <a:rPr lang="ru-RU" sz="3600" dirty="0" smtClean="0">
                <a:cs typeface="Times New Roman" pitchFamily="18" charset="0"/>
              </a:rPr>
              <a:t>. </a:t>
            </a:r>
            <a:endParaRPr lang="ru-RU" sz="36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7260" y="6492947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ая выноска 2"/>
          <p:cNvSpPr/>
          <p:nvPr/>
        </p:nvSpPr>
        <p:spPr>
          <a:xfrm>
            <a:off x="5159896" y="1703491"/>
            <a:ext cx="3456384" cy="936104"/>
          </a:xfrm>
          <a:prstGeom prst="wedgeRectCallout">
            <a:avLst>
              <a:gd name="adj1" fmla="val -52132"/>
              <a:gd name="adj2" fmla="val 7625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Times New Roman" pitchFamily="18" charset="0"/>
              </a:rPr>
              <a:t>Уточнение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624392" y="190711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2095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cs typeface="Times New Roman" pitchFamily="18" charset="0"/>
              </a:rPr>
              <a:t>Диагностика - Уточнение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199468" y="4491353"/>
            <a:ext cx="3111883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az-Latn-AZ" sz="2000" b="1" dirty="0" smtClean="0">
                <a:cs typeface="Times New Roman" panose="02020603050405020304" pitchFamily="18" charset="0"/>
              </a:rPr>
              <a:t>Endoskopiya</a:t>
            </a:r>
            <a:endParaRPr lang="ru-RU" sz="2000" b="1" dirty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03712" y="1235365"/>
            <a:ext cx="3182838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 smtClean="0">
                <a:cs typeface="Times New Roman" pitchFamily="18" charset="0"/>
              </a:rPr>
              <a:t>Дистальное сужение </a:t>
            </a:r>
            <a:r>
              <a:rPr lang="az-Latn-AZ" sz="2000" dirty="0" smtClean="0">
                <a:cs typeface="Times New Roman" pitchFamily="18" charset="0"/>
              </a:rPr>
              <a:t>(</a:t>
            </a:r>
            <a:r>
              <a:rPr lang="ru-RU" sz="2000" dirty="0" smtClean="0">
                <a:cs typeface="Times New Roman" pitchFamily="18" charset="0"/>
              </a:rPr>
              <a:t>сим-</a:t>
            </a:r>
            <a:r>
              <a:rPr lang="ru-RU" sz="2000" dirty="0" err="1" smtClean="0">
                <a:cs typeface="Times New Roman" pitchFamily="18" charset="0"/>
              </a:rPr>
              <a:t>птом</a:t>
            </a:r>
            <a:r>
              <a:rPr lang="ru-RU" sz="2000" dirty="0" smtClean="0">
                <a:cs typeface="Times New Roman" pitchFamily="18" charset="0"/>
              </a:rPr>
              <a:t> </a:t>
            </a:r>
            <a:r>
              <a:rPr lang="az-Latn-AZ" sz="2000" dirty="0" smtClean="0">
                <a:cs typeface="Times New Roman" pitchFamily="18" charset="0"/>
              </a:rPr>
              <a:t>“</a:t>
            </a:r>
            <a:r>
              <a:rPr lang="ru-RU" sz="2000" dirty="0" smtClean="0">
                <a:cs typeface="Times New Roman" pitchFamily="18" charset="0"/>
              </a:rPr>
              <a:t>кончика морковки</a:t>
            </a:r>
            <a:r>
              <a:rPr lang="az-Latn-AZ" sz="2000" dirty="0" smtClean="0">
                <a:cs typeface="Times New Roman" pitchFamily="18" charset="0"/>
              </a:rPr>
              <a:t>”</a:t>
            </a:r>
            <a:r>
              <a:rPr lang="ru-RU" sz="2000" dirty="0" smtClean="0">
                <a:cs typeface="Times New Roman" pitchFamily="18" charset="0"/>
              </a:rPr>
              <a:t> или «редиски»</a:t>
            </a:r>
            <a:r>
              <a:rPr lang="az-Latn-AZ" sz="2000" dirty="0" smtClean="0">
                <a:cs typeface="Times New Roman" pitchFamily="18" charset="0"/>
              </a:rPr>
              <a:t> </a:t>
            </a:r>
            <a:r>
              <a:rPr lang="ru-RU" sz="2000" dirty="0" smtClean="0">
                <a:cs typeface="Times New Roman" pitchFamily="18" charset="0"/>
              </a:rPr>
              <a:t>или </a:t>
            </a:r>
            <a:r>
              <a:rPr lang="ru-RU" sz="2000" dirty="0"/>
              <a:t>"</a:t>
            </a:r>
            <a:r>
              <a:rPr lang="ru-RU" sz="2000" dirty="0" smtClean="0"/>
              <a:t>зато-</a:t>
            </a:r>
            <a:r>
              <a:rPr lang="ru-RU" sz="2000" dirty="0" err="1" smtClean="0"/>
              <a:t>ченного</a:t>
            </a:r>
            <a:r>
              <a:rPr lang="ru-RU" sz="2000" dirty="0" smtClean="0"/>
              <a:t> карандаша» или «</a:t>
            </a:r>
            <a:r>
              <a:rPr lang="ru-RU" sz="2000" dirty="0" err="1" smtClean="0"/>
              <a:t>птичего</a:t>
            </a:r>
            <a:r>
              <a:rPr lang="ru-RU" sz="2000" dirty="0" smtClean="0"/>
              <a:t> клюва» </a:t>
            </a:r>
            <a:r>
              <a:rPr lang="ru-RU" sz="2000" dirty="0" smtClean="0">
                <a:cs typeface="Times New Roman" pitchFamily="18" charset="0"/>
              </a:rPr>
              <a:t>или</a:t>
            </a:r>
            <a:r>
              <a:rPr lang="az-Latn-AZ" sz="2000" dirty="0" smtClean="0">
                <a:cs typeface="Times New Roman" pitchFamily="18" charset="0"/>
              </a:rPr>
              <a:t> “</a:t>
            </a:r>
            <a:r>
              <a:rPr lang="ru-RU" sz="2000" dirty="0" smtClean="0">
                <a:cs typeface="Times New Roman" pitchFamily="18" charset="0"/>
              </a:rPr>
              <a:t>мы-</a:t>
            </a:r>
            <a:r>
              <a:rPr lang="ru-RU" sz="2000" dirty="0" err="1" smtClean="0">
                <a:cs typeface="Times New Roman" pitchFamily="18" charset="0"/>
              </a:rPr>
              <a:t>шиного</a:t>
            </a:r>
            <a:r>
              <a:rPr lang="ru-RU" sz="2000" dirty="0" smtClean="0">
                <a:cs typeface="Times New Roman" pitchFamily="18" charset="0"/>
              </a:rPr>
              <a:t> хвоста</a:t>
            </a:r>
            <a:r>
              <a:rPr lang="az-Latn-AZ" sz="2000" dirty="0" smtClean="0">
                <a:cs typeface="Times New Roman" pitchFamily="18" charset="0"/>
              </a:rPr>
              <a:t>”</a:t>
            </a:r>
            <a:r>
              <a:rPr lang="ru-RU" sz="2000" dirty="0" smtClean="0">
                <a:cs typeface="Times New Roman" pitchFamily="18" charset="0"/>
              </a:rPr>
              <a:t>) и </a:t>
            </a:r>
            <a:r>
              <a:rPr lang="ru-RU" sz="2000" dirty="0" err="1" smtClean="0">
                <a:cs typeface="Times New Roman" pitchFamily="18" charset="0"/>
              </a:rPr>
              <a:t>расши-ренная</a:t>
            </a:r>
            <a:r>
              <a:rPr lang="ru-RU" sz="2000" dirty="0" smtClean="0">
                <a:cs typeface="Times New Roman" pitchFamily="18" charset="0"/>
              </a:rPr>
              <a:t> не </a:t>
            </a:r>
            <a:r>
              <a:rPr lang="ru-RU" sz="2000" dirty="0" err="1" smtClean="0">
                <a:cs typeface="Times New Roman" pitchFamily="18" charset="0"/>
              </a:rPr>
              <a:t>перистальтиро</a:t>
            </a:r>
            <a:r>
              <a:rPr lang="ru-RU" sz="2000" dirty="0" smtClean="0">
                <a:cs typeface="Times New Roman" pitchFamily="18" charset="0"/>
              </a:rPr>
              <a:t>-ванная проксимальная часть пищевода, остатки давно </a:t>
            </a:r>
            <a:r>
              <a:rPr lang="ru-RU" sz="2000" dirty="0" err="1" smtClean="0">
                <a:cs typeface="Times New Roman" pitchFamily="18" charset="0"/>
              </a:rPr>
              <a:t>сьеденной</a:t>
            </a:r>
            <a:r>
              <a:rPr lang="ru-RU" sz="2000" dirty="0" smtClean="0">
                <a:cs typeface="Times New Roman" pitchFamily="18" charset="0"/>
              </a:rPr>
              <a:t> пищи,</a:t>
            </a:r>
            <a:r>
              <a:rPr lang="az-Latn-AZ" sz="2000" dirty="0" smtClean="0">
                <a:cs typeface="Times New Roman" pitchFamily="18" charset="0"/>
              </a:rPr>
              <a:t> S-</a:t>
            </a:r>
            <a:r>
              <a:rPr lang="ru-RU" sz="2000" dirty="0" smtClean="0">
                <a:cs typeface="Times New Roman" pitchFamily="18" charset="0"/>
              </a:rPr>
              <a:t>образный пищевод (</a:t>
            </a:r>
            <a:r>
              <a:rPr lang="ru-RU" sz="2000" dirty="0" err="1" smtClean="0">
                <a:cs typeface="Times New Roman" pitchFamily="18" charset="0"/>
              </a:rPr>
              <a:t>инте-стинизация</a:t>
            </a:r>
            <a:r>
              <a:rPr lang="ru-RU" sz="2000" dirty="0" smtClean="0">
                <a:cs typeface="Times New Roman" pitchFamily="18" charset="0"/>
              </a:rPr>
              <a:t> пищевода),  </a:t>
            </a:r>
            <a:r>
              <a:rPr lang="ru-RU" sz="2000" dirty="0" err="1" smtClean="0">
                <a:cs typeface="Times New Roman" pitchFamily="18" charset="0"/>
              </a:rPr>
              <a:t>кандидозный</a:t>
            </a:r>
            <a:r>
              <a:rPr lang="ru-RU" sz="2000" dirty="0" smtClean="0">
                <a:cs typeface="Times New Roman" pitchFamily="18" charset="0"/>
              </a:rPr>
              <a:t> эзофагит</a:t>
            </a:r>
            <a:r>
              <a:rPr lang="az-Latn-AZ" sz="2000" dirty="0">
                <a:cs typeface="Times New Roman" pitchFamily="18" charset="0"/>
              </a:rPr>
              <a:t> </a:t>
            </a:r>
            <a:endParaRPr lang="ru-RU" sz="2000" dirty="0">
              <a:ea typeface="MS Mincho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477898"/>
            <a:ext cx="3503712" cy="44627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az-Latn-AZ" sz="2000" b="1" dirty="0" smtClean="0">
                <a:cs typeface="Times New Roman" pitchFamily="18" charset="0"/>
              </a:rPr>
              <a:t>K</a:t>
            </a:r>
            <a:r>
              <a:rPr lang="ru-RU" sz="2000" b="1" dirty="0" err="1" smtClean="0">
                <a:cs typeface="Times New Roman" pitchFamily="18" charset="0"/>
              </a:rPr>
              <a:t>онтрастная</a:t>
            </a:r>
            <a:r>
              <a:rPr lang="ru-RU" sz="2000" b="1" dirty="0" smtClean="0">
                <a:cs typeface="Times New Roman" pitchFamily="18" charset="0"/>
              </a:rPr>
              <a:t> Рентгенография</a:t>
            </a:r>
            <a:endParaRPr lang="ru-RU" sz="2000" b="1" dirty="0">
              <a:ea typeface="MS Mincho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61" t="1963" r="2167" b="3091"/>
          <a:stretch/>
        </p:blipFill>
        <p:spPr>
          <a:xfrm>
            <a:off x="6888088" y="1556792"/>
            <a:ext cx="5184576" cy="381642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9488631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683740" y="188640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14202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solidFill>
                  <a:schemeClr val="tx1"/>
                </a:solidFill>
                <a:cs typeface="Times New Roman" pitchFamily="18" charset="0"/>
              </a:rPr>
              <a:t>Диагностика - Уточнение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38152" y="1562898"/>
            <a:ext cx="3850972" cy="2322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cs typeface="Times New Roman" pitchFamily="18" charset="0"/>
              </a:rPr>
              <a:t>Отсутствие перистальтики пищевода или не уменьшающие просвет слабые </a:t>
            </a:r>
            <a:r>
              <a:rPr lang="ru-RU" dirty="0">
                <a:cs typeface="Times New Roman" pitchFamily="18" charset="0"/>
              </a:rPr>
              <a:t>в</a:t>
            </a:r>
            <a:r>
              <a:rPr lang="ru-RU" dirty="0" smtClean="0">
                <a:cs typeface="Times New Roman" pitchFamily="18" charset="0"/>
              </a:rPr>
              <a:t>ольны, </a:t>
            </a:r>
            <a:r>
              <a:rPr lang="ru-RU" dirty="0" err="1" smtClean="0">
                <a:cs typeface="Times New Roman" pitchFamily="18" charset="0"/>
              </a:rPr>
              <a:t>дискоординация</a:t>
            </a:r>
            <a:r>
              <a:rPr lang="ru-RU" dirty="0" smtClean="0">
                <a:cs typeface="Times New Roman" pitchFamily="18" charset="0"/>
              </a:rPr>
              <a:t>, повышение тонуса нижнего сфинктера </a:t>
            </a:r>
            <a:r>
              <a:rPr lang="az-Latn-AZ" dirty="0" smtClean="0">
                <a:cs typeface="Times New Roman" pitchFamily="18" charset="0"/>
              </a:rPr>
              <a:t>(&gt; </a:t>
            </a:r>
            <a:r>
              <a:rPr lang="az-Latn-AZ" dirty="0">
                <a:cs typeface="Times New Roman" pitchFamily="18" charset="0"/>
              </a:rPr>
              <a:t>40 </a:t>
            </a:r>
            <a:r>
              <a:rPr lang="ru-RU" dirty="0" smtClean="0">
                <a:cs typeface="Times New Roman" pitchFamily="18" charset="0"/>
              </a:rPr>
              <a:t>мм рт.</a:t>
            </a:r>
            <a:r>
              <a:rPr lang="az-Latn-AZ" dirty="0" smtClean="0">
                <a:cs typeface="Times New Roman" pitchFamily="18" charset="0"/>
              </a:rPr>
              <a:t> </a:t>
            </a:r>
            <a:r>
              <a:rPr lang="ru-RU" dirty="0" err="1" smtClean="0">
                <a:cs typeface="Times New Roman" pitchFamily="18" charset="0"/>
              </a:rPr>
              <a:t>ст</a:t>
            </a:r>
            <a:r>
              <a:rPr lang="az-Latn-AZ" dirty="0" smtClean="0">
                <a:cs typeface="Times New Roman" pitchFamily="18" charset="0"/>
              </a:rPr>
              <a:t>.) </a:t>
            </a:r>
            <a:r>
              <a:rPr lang="ru-RU" dirty="0" smtClean="0">
                <a:cs typeface="Times New Roman" pitchFamily="18" charset="0"/>
              </a:rPr>
              <a:t>и неполное его расслабление при глотании</a:t>
            </a:r>
            <a:endParaRPr lang="ru-RU" sz="1600" dirty="0">
              <a:ea typeface="MS Mincho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772816"/>
            <a:ext cx="1811917" cy="4001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>
                <a:cs typeface="Times New Roman" panose="02020603050405020304" pitchFamily="18" charset="0"/>
              </a:rPr>
              <a:t>Манометрия</a:t>
            </a:r>
            <a:endParaRPr lang="ru-RU" sz="2000" b="1" dirty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38152" y="4466056"/>
            <a:ext cx="358610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cs typeface="Times New Roman" pitchFamily="18" charset="0"/>
              </a:rPr>
              <a:t>С целью дифференциации с опухолями</a:t>
            </a:r>
            <a:endParaRPr lang="ru-RU" sz="1600" dirty="0">
              <a:ea typeface="MS Mincho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471154"/>
            <a:ext cx="2666114" cy="80021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cs typeface="Times New Roman" pitchFamily="18" charset="0"/>
              </a:rPr>
              <a:t>КТ и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cs typeface="Times New Roman" pitchFamily="18" charset="0"/>
              </a:rPr>
              <a:t>эндоскопическое УЗИ</a:t>
            </a:r>
            <a:endParaRPr lang="ru-RU" sz="2000" b="1" dirty="0">
              <a:ea typeface="MS Mincho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49196" y="1515653"/>
            <a:ext cx="5395948" cy="426145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488631" y="6488668"/>
            <a:ext cx="27033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656220" y="261610"/>
            <a:ext cx="23889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073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5560" y="272524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cs typeface="Times New Roman" pitchFamily="18" charset="0"/>
              </a:rPr>
              <a:t>Диагностические критерии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440313"/>
            <a:ext cx="111612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itchFamily="18" charset="0"/>
              </a:rPr>
              <a:t>дисфагия</a:t>
            </a:r>
            <a:endParaRPr lang="ru-RU" sz="2800" dirty="0">
              <a:cs typeface="Times New Roman" pitchFamily="18" charset="0"/>
            </a:endParaRPr>
          </a:p>
          <a:p>
            <a:pPr marL="457200" lvl="0" indent="-457200" algn="just">
              <a:buFont typeface="Wingdings" pitchFamily="2" charset="2"/>
              <a:buChar char="ü"/>
            </a:pPr>
            <a:r>
              <a:rPr lang="ru-RU" sz="2800" dirty="0" smtClean="0">
                <a:cs typeface="Times New Roman" pitchFamily="18" charset="0"/>
              </a:rPr>
              <a:t>сужение дистальной части пищевода и его </a:t>
            </a:r>
            <a:r>
              <a:rPr lang="ru-RU" sz="2800" dirty="0" err="1" smtClean="0">
                <a:cs typeface="Times New Roman" pitchFamily="18" charset="0"/>
              </a:rPr>
              <a:t>престенотическое</a:t>
            </a:r>
            <a:r>
              <a:rPr lang="ru-RU" sz="2800" dirty="0" smtClean="0">
                <a:cs typeface="Times New Roman" pitchFamily="18" charset="0"/>
              </a:rPr>
              <a:t> расширение при </a:t>
            </a:r>
            <a:r>
              <a:rPr lang="ru-RU" sz="2800" dirty="0" err="1" smtClean="0">
                <a:cs typeface="Times New Roman" pitchFamily="18" charset="0"/>
              </a:rPr>
              <a:t>визуализационных</a:t>
            </a:r>
            <a:r>
              <a:rPr lang="ru-RU" sz="2800" dirty="0" smtClean="0">
                <a:cs typeface="Times New Roman" pitchFamily="18" charset="0"/>
              </a:rPr>
              <a:t> методах исследований</a:t>
            </a:r>
          </a:p>
          <a:p>
            <a:pPr marL="457200" lvl="0" indent="-457200" algn="just">
              <a:buFont typeface="Wingdings" pitchFamily="2" charset="2"/>
              <a:buChar char="ü"/>
            </a:pPr>
            <a:r>
              <a:rPr lang="ru-RU" sz="2800" dirty="0" err="1" smtClean="0">
                <a:cs typeface="Times New Roman" pitchFamily="18" charset="0"/>
              </a:rPr>
              <a:t>монометрически</a:t>
            </a:r>
            <a:r>
              <a:rPr lang="ru-RU" sz="2800" dirty="0" smtClean="0">
                <a:cs typeface="Times New Roman" pitchFamily="18" charset="0"/>
              </a:rPr>
              <a:t> (основное диагностическое исследование) не расслабление нижнего сфинктера при глотании </a:t>
            </a:r>
            <a:r>
              <a:rPr lang="en-US" sz="2800" dirty="0" smtClean="0">
                <a:cs typeface="Times New Roman" pitchFamily="18" charset="0"/>
              </a:rPr>
              <a:t>m</a:t>
            </a:r>
            <a:r>
              <a:rPr lang="az-Latn-AZ" sz="2800" dirty="0" smtClean="0">
                <a:cs typeface="Times New Roman" pitchFamily="18" charset="0"/>
              </a:rPr>
              <a:t>anometriyada </a:t>
            </a:r>
            <a:r>
              <a:rPr lang="az-Latn-AZ" sz="2800" dirty="0">
                <a:cs typeface="Times New Roman" pitchFamily="18" charset="0"/>
              </a:rPr>
              <a:t>(əsas diaqnostik </a:t>
            </a:r>
            <a:r>
              <a:rPr lang="az-Latn-AZ" sz="2800" dirty="0" smtClean="0">
                <a:cs typeface="Times New Roman" pitchFamily="18" charset="0"/>
              </a:rPr>
              <a:t>müayinədir)</a:t>
            </a:r>
            <a:r>
              <a:rPr lang="az-Latn-AZ" sz="2800" dirty="0">
                <a:cs typeface="Times New Roman" pitchFamily="18" charset="0"/>
              </a:rPr>
              <a:t> </a:t>
            </a:r>
            <a:r>
              <a:rPr lang="az-Latn-AZ" sz="2800" dirty="0" smtClean="0">
                <a:cs typeface="Times New Roman" pitchFamily="18" charset="0"/>
              </a:rPr>
              <a:t>(</a:t>
            </a:r>
            <a:r>
              <a:rPr lang="ru-RU" sz="2800" dirty="0" smtClean="0">
                <a:cs typeface="Times New Roman" pitchFamily="18" charset="0"/>
              </a:rPr>
              <a:t>более </a:t>
            </a:r>
            <a:r>
              <a:rPr lang="az-Latn-AZ" sz="2800" dirty="0" smtClean="0">
                <a:cs typeface="Times New Roman" pitchFamily="18" charset="0"/>
              </a:rPr>
              <a:t>10 </a:t>
            </a:r>
            <a:r>
              <a:rPr lang="ru-RU" sz="2800" dirty="0" smtClean="0">
                <a:cs typeface="Times New Roman" pitchFamily="18" charset="0"/>
              </a:rPr>
              <a:t>мм рт. </a:t>
            </a:r>
            <a:r>
              <a:rPr lang="ru-RU" sz="2800" dirty="0" err="1" smtClean="0">
                <a:cs typeface="Times New Roman" pitchFamily="18" charset="0"/>
              </a:rPr>
              <a:t>ст</a:t>
            </a:r>
            <a:r>
              <a:rPr lang="az-Latn-AZ" sz="2800" dirty="0" smtClean="0">
                <a:cs typeface="Times New Roman" pitchFamily="18" charset="0"/>
              </a:rPr>
              <a:t>.</a:t>
            </a:r>
            <a:r>
              <a:rPr lang="ru-RU" sz="2800" dirty="0" smtClean="0">
                <a:cs typeface="Times New Roman" pitchFamily="18" charset="0"/>
              </a:rPr>
              <a:t>,</a:t>
            </a:r>
            <a:r>
              <a:rPr lang="az-Latn-AZ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чем внутрижелудочного давления</a:t>
            </a:r>
            <a:r>
              <a:rPr lang="az-Latn-AZ" sz="2800" dirty="0" smtClean="0">
                <a:cs typeface="Times New Roman" pitchFamily="18" charset="0"/>
              </a:rPr>
              <a:t>)</a:t>
            </a:r>
            <a:endParaRPr lang="ru-RU" sz="2800" dirty="0"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itchFamily="18" charset="0"/>
              </a:rPr>
              <a:t>высокое давление нижнего сфинктера </a:t>
            </a:r>
            <a:r>
              <a:rPr lang="az-Latn-AZ" sz="2800" dirty="0" smtClean="0">
                <a:cs typeface="Times New Roman" pitchFamily="18" charset="0"/>
              </a:rPr>
              <a:t>(&gt;</a:t>
            </a:r>
            <a:r>
              <a:rPr lang="az-Latn-AZ" sz="2800" dirty="0">
                <a:cs typeface="Times New Roman" pitchFamily="18" charset="0"/>
              </a:rPr>
              <a:t>40 </a:t>
            </a:r>
            <a:r>
              <a:rPr lang="ru-RU" sz="2800" dirty="0" smtClean="0">
                <a:cs typeface="Times New Roman" pitchFamily="18" charset="0"/>
              </a:rPr>
              <a:t>мм рт. ст.</a:t>
            </a:r>
            <a:r>
              <a:rPr lang="az-Latn-AZ" sz="2800" dirty="0" smtClean="0">
                <a:cs typeface="Times New Roman" pitchFamily="18" charset="0"/>
              </a:rPr>
              <a:t>)</a:t>
            </a:r>
            <a:endParaRPr lang="ru-RU" sz="2800" dirty="0"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itchFamily="18" charset="0"/>
              </a:rPr>
              <a:t>отсутствие </a:t>
            </a:r>
            <a:r>
              <a:rPr lang="ru-RU" sz="2800" dirty="0" err="1" smtClean="0">
                <a:cs typeface="Times New Roman" pitchFamily="18" charset="0"/>
              </a:rPr>
              <a:t>перистальтизма</a:t>
            </a:r>
            <a:r>
              <a:rPr lang="ru-RU" sz="2800" dirty="0" smtClean="0">
                <a:cs typeface="Times New Roman" pitchFamily="18" charset="0"/>
              </a:rPr>
              <a:t> или </a:t>
            </a:r>
            <a:r>
              <a:rPr lang="ru-RU" sz="2800" dirty="0" err="1" smtClean="0">
                <a:cs typeface="Times New Roman" pitchFamily="18" charset="0"/>
              </a:rPr>
              <a:t>дискоординации</a:t>
            </a:r>
            <a:r>
              <a:rPr lang="ru-RU" sz="2800" dirty="0" smtClean="0">
                <a:cs typeface="Times New Roman" pitchFamily="18" charset="0"/>
              </a:rPr>
              <a:t> </a:t>
            </a:r>
          </a:p>
          <a:p>
            <a:pPr marL="457200" lvl="0" indent="-457200">
              <a:buFont typeface="Wingdings" pitchFamily="2" charset="2"/>
              <a:buChar char="ü"/>
            </a:pPr>
            <a:r>
              <a:rPr lang="ru-RU" sz="2800" dirty="0" smtClean="0">
                <a:cs typeface="Times New Roman" pitchFamily="18" charset="0"/>
              </a:rPr>
              <a:t>визуализация образования (опухоли) при эндоскопическом УЗИ или КТ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38187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792957" y="116632"/>
            <a:ext cx="238892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  <a:p>
            <a:endParaRPr lang="en-US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088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0"/>
            <a:ext cx="774722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Дифференциальная диагностика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715" y="1274854"/>
            <a:ext cx="640221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Диффузный и сегментарный </a:t>
            </a:r>
            <a:r>
              <a:rPr lang="ru-RU" sz="2400" dirty="0" err="1" smtClean="0">
                <a:cs typeface="Times New Roman" pitchFamily="18" charset="0"/>
              </a:rPr>
              <a:t>эзофагеальный</a:t>
            </a:r>
            <a:r>
              <a:rPr lang="ru-RU" sz="2400" dirty="0" smtClean="0">
                <a:cs typeface="Times New Roman" pitchFamily="18" charset="0"/>
              </a:rPr>
              <a:t> спазм </a:t>
            </a:r>
          </a:p>
          <a:p>
            <a:pPr marL="571500" lvl="0" indent="-571500">
              <a:buFont typeface="Wingdings" pitchFamily="2" charset="2"/>
              <a:buChar char="ü"/>
            </a:pPr>
            <a:r>
              <a:rPr lang="ru-RU" sz="2400" dirty="0"/>
              <a:t>«</a:t>
            </a:r>
            <a:r>
              <a:rPr lang="ru-RU" sz="2400" b="1" dirty="0"/>
              <a:t>Пищевод щелкунчика</a:t>
            </a:r>
            <a:r>
              <a:rPr lang="ru-RU" sz="2400" dirty="0"/>
              <a:t>» (синоним сегментарный спазм пищевода, </a:t>
            </a:r>
            <a:r>
              <a:rPr lang="ru-RU" sz="2400" dirty="0" smtClean="0"/>
              <a:t>четкообразный или </a:t>
            </a:r>
            <a:r>
              <a:rPr lang="ru-RU" sz="2400" dirty="0" err="1" smtClean="0"/>
              <a:t>штопорободобный</a:t>
            </a:r>
            <a:r>
              <a:rPr lang="ru-RU" sz="2400" dirty="0" smtClean="0"/>
              <a:t> пищевод; англ</a:t>
            </a:r>
            <a:r>
              <a:rPr lang="ru-RU" sz="2400" dirty="0"/>
              <a:t>. «</a:t>
            </a:r>
            <a:r>
              <a:rPr lang="en-US" sz="2400" dirty="0" err="1"/>
              <a:t>nutcracer</a:t>
            </a:r>
            <a:r>
              <a:rPr lang="en-US" sz="2400" dirty="0"/>
              <a:t> esophagus») </a:t>
            </a:r>
            <a:endParaRPr lang="az-Latn-AZ" sz="2400" dirty="0" smtClean="0"/>
          </a:p>
          <a:p>
            <a:pPr marL="571500" lvl="0" indent="-571500">
              <a:buFont typeface="Wingdings" pitchFamily="2" charset="2"/>
              <a:buChar char="ü"/>
            </a:pPr>
            <a:r>
              <a:rPr lang="ru-RU" sz="2400" dirty="0" err="1" smtClean="0">
                <a:cs typeface="Times New Roman" pitchFamily="18" charset="0"/>
              </a:rPr>
              <a:t>Гастроэзофагеальная</a:t>
            </a:r>
            <a:r>
              <a:rPr lang="ru-RU" sz="2400" dirty="0" smtClean="0">
                <a:cs typeface="Times New Roman" pitchFamily="18" charset="0"/>
              </a:rPr>
              <a:t> </a:t>
            </a:r>
            <a:r>
              <a:rPr lang="ru-RU" sz="2400" dirty="0" err="1" smtClean="0">
                <a:cs typeface="Times New Roman" pitchFamily="18" charset="0"/>
              </a:rPr>
              <a:t>рефлюксная</a:t>
            </a:r>
            <a:r>
              <a:rPr lang="ru-RU" sz="2400" dirty="0" smtClean="0">
                <a:cs typeface="Times New Roman" pitchFamily="18" charset="0"/>
              </a:rPr>
              <a:t> болезнь </a:t>
            </a:r>
          </a:p>
          <a:p>
            <a:pPr marL="571500" lvl="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Стриктуры </a:t>
            </a:r>
          </a:p>
          <a:p>
            <a:pPr marL="571500" lvl="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Дистальные опухоли </a:t>
            </a:r>
            <a:r>
              <a:rPr lang="az-Latn-AZ" sz="2400" dirty="0" smtClean="0">
                <a:cs typeface="Times New Roman" pitchFamily="18" charset="0"/>
              </a:rPr>
              <a:t>(</a:t>
            </a:r>
            <a:r>
              <a:rPr lang="ru-RU" sz="2400" dirty="0" smtClean="0">
                <a:cs typeface="Times New Roman" pitchFamily="18" charset="0"/>
              </a:rPr>
              <a:t>особенно дисфагии, возникшие в последние месяцы у пожилых пациентов</a:t>
            </a:r>
            <a:r>
              <a:rPr lang="az-Latn-AZ" sz="2400" dirty="0" smtClean="0">
                <a:cs typeface="Times New Roman" pitchFamily="18" charset="0"/>
              </a:rPr>
              <a:t>)</a:t>
            </a:r>
            <a:endParaRPr lang="ru-RU" sz="2400" dirty="0">
              <a:cs typeface="Times New Roman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ru-RU" sz="2400" dirty="0" smtClean="0">
                <a:cs typeface="Times New Roman" pitchFamily="18" charset="0"/>
              </a:rPr>
              <a:t>Болезни сердца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8813" y="6488668"/>
            <a:ext cx="2743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2" t="1583" r="2814" b="2612"/>
          <a:stretch/>
        </p:blipFill>
        <p:spPr>
          <a:xfrm>
            <a:off x="6960096" y="1556792"/>
            <a:ext cx="5040560" cy="39604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10776" y="260648"/>
            <a:ext cx="238892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  <a:p>
            <a:endParaRPr lang="en-US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3529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cs typeface="Times New Roman" pitchFamily="18" charset="0"/>
              </a:rPr>
              <a:t>Принципы лечения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83432" y="1389464"/>
            <a:ext cx="49528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Блокаторы кальциевого канала</a:t>
            </a:r>
            <a:endParaRPr lang="ru-RU" sz="24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0451" y="1890244"/>
            <a:ext cx="5812745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b="1" i="1" dirty="0" smtClean="0">
                <a:cs typeface="Times New Roman" pitchFamily="18" charset="0"/>
              </a:rPr>
              <a:t>Эндоскопическая </a:t>
            </a:r>
            <a:r>
              <a:rPr lang="ru-RU" sz="2400" b="1" i="1" dirty="0" err="1" smtClean="0">
                <a:cs typeface="Times New Roman" pitchFamily="18" charset="0"/>
              </a:rPr>
              <a:t>иньекция</a:t>
            </a:r>
            <a:r>
              <a:rPr lang="ru-RU" sz="2400" b="1" i="1" dirty="0" smtClean="0">
                <a:cs typeface="Times New Roman" pitchFamily="18" charset="0"/>
              </a:rPr>
              <a:t> </a:t>
            </a:r>
            <a:r>
              <a:rPr lang="ru-RU" sz="2400" b="1" i="1" dirty="0" err="1" smtClean="0">
                <a:cs typeface="Times New Roman" pitchFamily="18" charset="0"/>
              </a:rPr>
              <a:t>ботулина</a:t>
            </a:r>
            <a:endParaRPr lang="ru-RU" sz="2400" b="1" i="1" dirty="0">
              <a:ea typeface="MS Mincho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1706" y="2448269"/>
            <a:ext cx="4459554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b="1" i="1" dirty="0" smtClean="0">
                <a:cs typeface="Times New Roman" pitchFamily="18" charset="0"/>
              </a:rPr>
              <a:t>Эндоскопическая дилатация</a:t>
            </a:r>
            <a:endParaRPr lang="ru-RU" sz="2400" b="1" i="1" dirty="0">
              <a:ea typeface="MS Mincho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9020" y="3996132"/>
            <a:ext cx="3777829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Хирургическое лечение</a:t>
            </a:r>
            <a:endParaRPr lang="ru-RU" sz="2400" b="1" dirty="0">
              <a:ea typeface="MS Mincho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05400" y="3642618"/>
            <a:ext cx="6823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latin typeface="Calibri Light" pitchFamily="34" charset="0"/>
                <a:cs typeface="Times New Roman" pitchFamily="18" charset="0"/>
              </a:rPr>
              <a:t>Лапароскопическая</a:t>
            </a:r>
            <a:r>
              <a:rPr lang="ru-RU" sz="2400" b="1" dirty="0" smtClean="0">
                <a:latin typeface="Calibri Light" pitchFamily="34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Calibri Light" pitchFamily="34" charset="0"/>
                <a:cs typeface="Times New Roman" pitchFamily="18" charset="0"/>
              </a:rPr>
              <a:t>миотомия</a:t>
            </a:r>
            <a:r>
              <a:rPr lang="ru-RU" sz="2400" b="1" dirty="0" smtClean="0">
                <a:latin typeface="Calibri Light" pitchFamily="34" charset="0"/>
                <a:cs typeface="Times New Roman" pitchFamily="18" charset="0"/>
              </a:rPr>
              <a:t> и </a:t>
            </a:r>
            <a:r>
              <a:rPr lang="ru-RU" sz="2400" b="1" dirty="0" err="1" smtClean="0">
                <a:latin typeface="Calibri Light" pitchFamily="34" charset="0"/>
                <a:cs typeface="Times New Roman" pitchFamily="18" charset="0"/>
              </a:rPr>
              <a:t>фундопликация</a:t>
            </a:r>
            <a:endParaRPr lang="ru-RU" sz="2400" b="1" dirty="0">
              <a:latin typeface="Calibri Light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31904" y="4429368"/>
            <a:ext cx="2325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err="1" smtClean="0">
                <a:cs typeface="Times New Roman" pitchFamily="18" charset="0"/>
              </a:rPr>
              <a:t>Эзофагоэктомия</a:t>
            </a:r>
            <a:endParaRPr lang="ru-RU" sz="2400" dirty="0"/>
          </a:p>
        </p:txBody>
      </p:sp>
      <p:cxnSp>
        <p:nvCxnSpPr>
          <p:cNvPr id="11" name="Прямая со стрелкой 10"/>
          <p:cNvCxnSpPr>
            <a:stCxn id="7" idx="3"/>
            <a:endCxn id="8" idx="1"/>
          </p:cNvCxnSpPr>
          <p:nvPr/>
        </p:nvCxnSpPr>
        <p:spPr>
          <a:xfrm flipV="1">
            <a:off x="4826849" y="3873451"/>
            <a:ext cx="278551" cy="3677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7" idx="3"/>
          </p:cNvCxnSpPr>
          <p:nvPr/>
        </p:nvCxnSpPr>
        <p:spPr>
          <a:xfrm>
            <a:off x="4826849" y="4241232"/>
            <a:ext cx="278551" cy="3267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35" r="3645" b="29367"/>
          <a:stretch/>
        </p:blipFill>
        <p:spPr>
          <a:xfrm>
            <a:off x="7152979" y="1115506"/>
            <a:ext cx="4968552" cy="243547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840416" y="6093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9193536" y="6488668"/>
            <a:ext cx="30256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Проф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Др.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10775" y="188640"/>
            <a:ext cx="238892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  <a:p>
            <a:endParaRPr lang="en-US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5416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2662" y="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cs typeface="Times New Roman" pitchFamily="18" charset="0"/>
              </a:rPr>
              <a:t>Тактика лечение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0274" y="1170048"/>
            <a:ext cx="1051316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z-Latn-AZ" sz="2400" b="1" dirty="0" smtClean="0">
                <a:cs typeface="Times New Roman" pitchFamily="18" charset="0"/>
              </a:rPr>
              <a:t>1</a:t>
            </a:r>
            <a:r>
              <a:rPr lang="az-Latn-AZ" sz="2400" dirty="0" smtClean="0">
                <a:cs typeface="Times New Roman" pitchFamily="18" charset="0"/>
              </a:rPr>
              <a:t>. </a:t>
            </a:r>
            <a:r>
              <a:rPr lang="ru-RU" sz="2400" b="1" dirty="0" err="1" smtClean="0">
                <a:cs typeface="Times New Roman" pitchFamily="18" charset="0"/>
              </a:rPr>
              <a:t>Лапароскопическая</a:t>
            </a:r>
            <a:r>
              <a:rPr lang="ru-RU" sz="2400" dirty="0" smtClean="0">
                <a:cs typeface="Times New Roman" pitchFamily="18" charset="0"/>
              </a:rPr>
              <a:t> </a:t>
            </a:r>
            <a:r>
              <a:rPr lang="ru-RU" sz="2400" b="1" dirty="0" err="1" smtClean="0">
                <a:cs typeface="Times New Roman" pitchFamily="18" charset="0"/>
              </a:rPr>
              <a:t>миотомия</a:t>
            </a:r>
            <a:r>
              <a:rPr lang="az-Latn-AZ" sz="2400" dirty="0" smtClean="0">
                <a:cs typeface="Times New Roman" pitchFamily="18" charset="0"/>
              </a:rPr>
              <a:t> </a:t>
            </a:r>
            <a:r>
              <a:rPr lang="ru-RU" sz="2400" dirty="0" smtClean="0">
                <a:cs typeface="Times New Roman" pitchFamily="18" charset="0"/>
              </a:rPr>
              <a:t>и</a:t>
            </a:r>
            <a:r>
              <a:rPr lang="az-Latn-AZ" sz="2400" dirty="0" smtClean="0">
                <a:cs typeface="Times New Roman" pitchFamily="18" charset="0"/>
              </a:rPr>
              <a:t> </a:t>
            </a:r>
            <a:r>
              <a:rPr lang="ru-RU" sz="2400" b="1" dirty="0" err="1" smtClean="0">
                <a:cs typeface="Times New Roman" pitchFamily="18" charset="0"/>
              </a:rPr>
              <a:t>фундопликация</a:t>
            </a:r>
            <a:endParaRPr lang="ru-RU" sz="2400" dirty="0" smtClean="0">
              <a:cs typeface="Times New Roman" pitchFamily="18" charset="0"/>
            </a:endParaRPr>
          </a:p>
          <a:p>
            <a:pPr lvl="0"/>
            <a:r>
              <a:rPr lang="az-Latn-AZ" sz="3200" dirty="0" smtClean="0"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при наличии </a:t>
            </a:r>
            <a:r>
              <a:rPr lang="ru-RU" sz="3200" dirty="0" err="1" smtClean="0">
                <a:cs typeface="Times New Roman" pitchFamily="18" charset="0"/>
              </a:rPr>
              <a:t>протовопоказаний</a:t>
            </a:r>
            <a:r>
              <a:rPr lang="ru-RU" sz="3200" dirty="0" smtClean="0">
                <a:cs typeface="Times New Roman" pitchFamily="18" charset="0"/>
              </a:rPr>
              <a:t> или рецидиве: </a:t>
            </a:r>
          </a:p>
          <a:p>
            <a:pPr lvl="0"/>
            <a:r>
              <a:rPr lang="az-Latn-AZ" sz="2400" b="1" dirty="0" smtClean="0">
                <a:cs typeface="Times New Roman" pitchFamily="18" charset="0"/>
              </a:rPr>
              <a:t>2.</a:t>
            </a:r>
            <a:r>
              <a:rPr lang="az-Latn-AZ" sz="3200" b="1" dirty="0" smtClean="0">
                <a:cs typeface="Times New Roman" pitchFamily="18" charset="0"/>
              </a:rPr>
              <a:t> </a:t>
            </a:r>
            <a:r>
              <a:rPr lang="ru-RU" sz="2400" b="1" dirty="0" err="1" smtClean="0">
                <a:cs typeface="Times New Roman" pitchFamily="18" charset="0"/>
              </a:rPr>
              <a:t>Эндоскоприческая</a:t>
            </a:r>
            <a:r>
              <a:rPr lang="ru-RU" sz="2400" b="1" dirty="0" smtClean="0">
                <a:cs typeface="Times New Roman" pitchFamily="18" charset="0"/>
              </a:rPr>
              <a:t> дилатация</a:t>
            </a:r>
            <a:endParaRPr lang="ru-RU" sz="2400" dirty="0">
              <a:cs typeface="Times New Roman" pitchFamily="18" charset="0"/>
            </a:endParaRPr>
          </a:p>
          <a:p>
            <a:pPr lvl="0"/>
            <a:r>
              <a:rPr lang="az-Latn-AZ" sz="3200" dirty="0">
                <a:cs typeface="Times New Roman" pitchFamily="18" charset="0"/>
              </a:rPr>
              <a:t> </a:t>
            </a:r>
            <a:r>
              <a:rPr lang="ru-RU" sz="3200" dirty="0" smtClean="0">
                <a:cs typeface="Times New Roman" pitchFamily="18" charset="0"/>
              </a:rPr>
              <a:t>при наличии противопоказаний к операции и дилатации </a:t>
            </a:r>
            <a:r>
              <a:rPr lang="az-Latn-AZ" sz="2800" b="1" dirty="0" smtClean="0">
                <a:cs typeface="Times New Roman" pitchFamily="18" charset="0"/>
              </a:rPr>
              <a:t>3</a:t>
            </a:r>
            <a:r>
              <a:rPr lang="az-Latn-AZ" sz="2800" b="1" i="1" dirty="0" smtClean="0">
                <a:cs typeface="Times New Roman" pitchFamily="18" charset="0"/>
              </a:rPr>
              <a:t>.</a:t>
            </a:r>
            <a:r>
              <a:rPr lang="az-Latn-AZ" sz="3200" b="1" i="1" dirty="0" smtClean="0">
                <a:cs typeface="Times New Roman" pitchFamily="18" charset="0"/>
              </a:rPr>
              <a:t> </a:t>
            </a:r>
            <a:r>
              <a:rPr lang="ru-RU" sz="2400" b="1" dirty="0" err="1" smtClean="0">
                <a:cs typeface="Times New Roman" pitchFamily="18" charset="0"/>
              </a:rPr>
              <a:t>Иньекция</a:t>
            </a:r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400" b="1" dirty="0" err="1" smtClean="0">
                <a:cs typeface="Times New Roman" pitchFamily="18" charset="0"/>
              </a:rPr>
              <a:t>ботулинового</a:t>
            </a:r>
            <a:r>
              <a:rPr lang="ru-RU" sz="2400" b="1" dirty="0" smtClean="0">
                <a:cs typeface="Times New Roman" pitchFamily="18" charset="0"/>
              </a:rPr>
              <a:t> токсина </a:t>
            </a:r>
            <a:r>
              <a:rPr lang="ru-RU" sz="2400" dirty="0" smtClean="0">
                <a:cs typeface="Times New Roman" pitchFamily="18" charset="0"/>
              </a:rPr>
              <a:t>или</a:t>
            </a:r>
            <a:r>
              <a:rPr lang="az-Latn-AZ" sz="3200" dirty="0" smtClean="0">
                <a:cs typeface="Times New Roman" pitchFamily="18" charset="0"/>
              </a:rPr>
              <a:t> </a:t>
            </a:r>
            <a:r>
              <a:rPr lang="ru-RU" sz="2400" b="1" dirty="0" smtClean="0">
                <a:cs typeface="Times New Roman" pitchFamily="18" charset="0"/>
              </a:rPr>
              <a:t>блокаторы кальциевого иона</a:t>
            </a:r>
            <a:r>
              <a:rPr lang="az-Latn-AZ" sz="2400" b="1" dirty="0" smtClean="0">
                <a:cs typeface="Times New Roman" pitchFamily="18" charset="0"/>
              </a:rPr>
              <a:t> </a:t>
            </a:r>
            <a:endParaRPr lang="ru-RU" sz="2400" dirty="0">
              <a:cs typeface="Times New Roman" pitchFamily="18" charset="0"/>
            </a:endParaRPr>
          </a:p>
          <a:p>
            <a:pPr lvl="0"/>
            <a:r>
              <a:rPr lang="ru-RU" sz="2400" i="1" dirty="0" smtClean="0">
                <a:cs typeface="Times New Roman" pitchFamily="18" charset="0"/>
              </a:rPr>
              <a:t>При сомнениях на опухоль,  </a:t>
            </a:r>
            <a:r>
              <a:rPr lang="az-Latn-AZ" sz="2400" i="1" dirty="0" smtClean="0">
                <a:cs typeface="Times New Roman" pitchFamily="18" charset="0"/>
              </a:rPr>
              <a:t>s-</a:t>
            </a:r>
            <a:r>
              <a:rPr lang="ru-RU" sz="2400" i="1" dirty="0" smtClean="0">
                <a:cs typeface="Times New Roman" pitchFamily="18" charset="0"/>
              </a:rPr>
              <a:t>образный пищевод, неэффективности </a:t>
            </a:r>
            <a:r>
              <a:rPr lang="ru-RU" sz="2400" i="1" dirty="0" err="1" smtClean="0">
                <a:cs typeface="Times New Roman" pitchFamily="18" charset="0"/>
              </a:rPr>
              <a:t>миотомии+фундопликации</a:t>
            </a:r>
            <a:r>
              <a:rPr lang="ru-RU" sz="2400" i="1" dirty="0" smtClean="0">
                <a:cs typeface="Times New Roman" pitchFamily="18" charset="0"/>
              </a:rPr>
              <a:t> и дилатации показана</a:t>
            </a:r>
          </a:p>
          <a:p>
            <a:pPr lvl="0"/>
            <a:r>
              <a:rPr lang="az-Latn-AZ" sz="3200" b="1" dirty="0" smtClean="0">
                <a:cs typeface="Times New Roman" pitchFamily="18" charset="0"/>
              </a:rPr>
              <a:t>4</a:t>
            </a:r>
            <a:r>
              <a:rPr lang="az-Latn-AZ" sz="3200" b="1" i="1" dirty="0" smtClean="0">
                <a:cs typeface="Times New Roman" pitchFamily="18" charset="0"/>
              </a:rPr>
              <a:t>. </a:t>
            </a:r>
            <a:r>
              <a:rPr lang="ru-RU" sz="2400" b="1" dirty="0" err="1" smtClean="0">
                <a:cs typeface="Times New Roman" pitchFamily="18" charset="0"/>
              </a:rPr>
              <a:t>Эзофагоэктомия</a:t>
            </a:r>
            <a:r>
              <a:rPr lang="az-Latn-AZ" sz="2400" b="1" dirty="0" smtClean="0">
                <a:cs typeface="Times New Roman" pitchFamily="18" charset="0"/>
              </a:rPr>
              <a:t> </a:t>
            </a:r>
            <a:endParaRPr lang="ru-RU" sz="2400" b="1" dirty="0"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54960" y="6519446"/>
            <a:ext cx="24252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Адил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Гейбулла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10776" y="116632"/>
            <a:ext cx="238892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en-US" sz="1400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altLang="en-US" sz="1400" dirty="0">
                <a:cs typeface="Times New Roman" pitchFamily="18" charset="0"/>
              </a:rPr>
              <a:t>пищевода</a:t>
            </a:r>
            <a:endParaRPr lang="en-US" sz="1400" b="1" dirty="0">
              <a:cs typeface="Times New Roman" pitchFamily="18" charset="0"/>
            </a:endParaRPr>
          </a:p>
          <a:p>
            <a:endParaRPr lang="en-US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940429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3410</TotalTime>
  <Words>800</Words>
  <Application>Microsoft Office PowerPoint</Application>
  <PresentationFormat>Произвольный</PresentationFormat>
  <Paragraphs>160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Praktiki dərs şablonu 1</vt:lpstr>
      <vt:lpstr>    Хирургические заболевания пищевода  Ахалазия</vt:lpstr>
      <vt:lpstr>Слайд 2</vt:lpstr>
      <vt:lpstr>Классификация</vt:lpstr>
      <vt:lpstr>Классификация</vt:lpstr>
      <vt:lpstr>Частота встречаемости</vt:lpstr>
      <vt:lpstr>Этиология и патогенез</vt:lpstr>
      <vt:lpstr>Клиническое течение и осложнения</vt:lpstr>
      <vt:lpstr> Клиника </vt:lpstr>
      <vt:lpstr>Диагностика </vt:lpstr>
      <vt:lpstr>Диагностика</vt:lpstr>
      <vt:lpstr>Диагностика - Уточнение</vt:lpstr>
      <vt:lpstr>Диагностика - Уточнение</vt:lpstr>
      <vt:lpstr>  Диагностические критерии  </vt:lpstr>
      <vt:lpstr>   Дифференциальная диагностика  </vt:lpstr>
      <vt:lpstr>Принципы лечения</vt:lpstr>
      <vt:lpstr>    Тактика лечение    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318</cp:revision>
  <dcterms:created xsi:type="dcterms:W3CDTF">2001-04-16T20:54:45Z</dcterms:created>
  <dcterms:modified xsi:type="dcterms:W3CDTF">2020-02-11T19:56:43Z</dcterms:modified>
</cp:coreProperties>
</file>